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13"/>
  </p:notesMasterIdLst>
  <p:sldIdLst>
    <p:sldId id="259" r:id="rId2"/>
    <p:sldId id="263" r:id="rId3"/>
    <p:sldId id="365" r:id="rId4"/>
    <p:sldId id="370" r:id="rId5"/>
    <p:sldId id="373" r:id="rId6"/>
    <p:sldId id="372" r:id="rId7"/>
    <p:sldId id="371" r:id="rId8"/>
    <p:sldId id="374" r:id="rId9"/>
    <p:sldId id="379" r:id="rId10"/>
    <p:sldId id="378" r:id="rId11"/>
    <p:sldId id="535" r:id="rId12"/>
    <p:sldId id="377" r:id="rId13"/>
    <p:sldId id="376" r:id="rId14"/>
    <p:sldId id="560" r:id="rId15"/>
    <p:sldId id="375" r:id="rId16"/>
    <p:sldId id="386" r:id="rId17"/>
    <p:sldId id="382" r:id="rId18"/>
    <p:sldId id="385" r:id="rId19"/>
    <p:sldId id="387" r:id="rId20"/>
    <p:sldId id="384" r:id="rId21"/>
    <p:sldId id="383" r:id="rId22"/>
    <p:sldId id="381" r:id="rId23"/>
    <p:sldId id="380" r:id="rId24"/>
    <p:sldId id="390" r:id="rId25"/>
    <p:sldId id="389" r:id="rId26"/>
    <p:sldId id="388" r:id="rId27"/>
    <p:sldId id="393" r:id="rId28"/>
    <p:sldId id="392" r:id="rId29"/>
    <p:sldId id="394" r:id="rId30"/>
    <p:sldId id="391" r:id="rId31"/>
    <p:sldId id="395" r:id="rId32"/>
    <p:sldId id="396" r:id="rId33"/>
    <p:sldId id="397" r:id="rId34"/>
    <p:sldId id="400" r:id="rId35"/>
    <p:sldId id="399" r:id="rId36"/>
    <p:sldId id="401" r:id="rId37"/>
    <p:sldId id="404" r:id="rId38"/>
    <p:sldId id="405" r:id="rId39"/>
    <p:sldId id="406" r:id="rId40"/>
    <p:sldId id="407" r:id="rId41"/>
    <p:sldId id="408" r:id="rId42"/>
    <p:sldId id="409" r:id="rId43"/>
    <p:sldId id="403" r:id="rId44"/>
    <p:sldId id="398" r:id="rId45"/>
    <p:sldId id="410" r:id="rId46"/>
    <p:sldId id="402" r:id="rId47"/>
    <p:sldId id="441" r:id="rId48"/>
    <p:sldId id="440" r:id="rId49"/>
    <p:sldId id="439" r:id="rId50"/>
    <p:sldId id="442" r:id="rId51"/>
    <p:sldId id="437" r:id="rId52"/>
    <p:sldId id="436" r:id="rId53"/>
    <p:sldId id="443" r:id="rId54"/>
    <p:sldId id="444" r:id="rId55"/>
    <p:sldId id="445" r:id="rId56"/>
    <p:sldId id="446" r:id="rId57"/>
    <p:sldId id="369" r:id="rId58"/>
    <p:sldId id="447" r:id="rId59"/>
    <p:sldId id="448" r:id="rId60"/>
    <p:sldId id="450" r:id="rId61"/>
    <p:sldId id="435" r:id="rId62"/>
    <p:sldId id="454" r:id="rId63"/>
    <p:sldId id="482" r:id="rId64"/>
    <p:sldId id="483" r:id="rId65"/>
    <p:sldId id="487" r:id="rId66"/>
    <p:sldId id="481" r:id="rId67"/>
    <p:sldId id="486" r:id="rId68"/>
    <p:sldId id="491" r:id="rId69"/>
    <p:sldId id="492" r:id="rId70"/>
    <p:sldId id="488" r:id="rId71"/>
    <p:sldId id="490" r:id="rId72"/>
    <p:sldId id="480" r:id="rId73"/>
    <p:sldId id="494" r:id="rId74"/>
    <p:sldId id="493" r:id="rId75"/>
    <p:sldId id="489" r:id="rId76"/>
    <p:sldId id="479" r:id="rId77"/>
    <p:sldId id="485" r:id="rId78"/>
    <p:sldId id="576" r:id="rId79"/>
    <p:sldId id="580" r:id="rId80"/>
    <p:sldId id="581" r:id="rId81"/>
    <p:sldId id="449" r:id="rId82"/>
    <p:sldId id="451" r:id="rId83"/>
    <p:sldId id="453" r:id="rId84"/>
    <p:sldId id="452" r:id="rId85"/>
    <p:sldId id="455" r:id="rId86"/>
    <p:sldId id="434" r:id="rId87"/>
    <p:sldId id="456" r:id="rId88"/>
    <p:sldId id="457" r:id="rId89"/>
    <p:sldId id="463" r:id="rId90"/>
    <p:sldId id="464" r:id="rId91"/>
    <p:sldId id="465" r:id="rId92"/>
    <p:sldId id="466" r:id="rId93"/>
    <p:sldId id="459" r:id="rId94"/>
    <p:sldId id="458" r:id="rId95"/>
    <p:sldId id="468" r:id="rId96"/>
    <p:sldId id="462" r:id="rId97"/>
    <p:sldId id="470" r:id="rId98"/>
    <p:sldId id="471" r:id="rId99"/>
    <p:sldId id="473" r:id="rId100"/>
    <p:sldId id="461" r:id="rId101"/>
    <p:sldId id="469" r:id="rId102"/>
    <p:sldId id="474" r:id="rId103"/>
    <p:sldId id="476" r:id="rId104"/>
    <p:sldId id="475" r:id="rId105"/>
    <p:sldId id="477" r:id="rId106"/>
    <p:sldId id="472" r:id="rId107"/>
    <p:sldId id="460" r:id="rId108"/>
    <p:sldId id="571" r:id="rId109"/>
    <p:sldId id="570" r:id="rId110"/>
    <p:sldId id="575" r:id="rId111"/>
    <p:sldId id="574" r:id="rId112"/>
    <p:sldId id="573" r:id="rId113"/>
    <p:sldId id="495" r:id="rId114"/>
    <p:sldId id="484" r:id="rId115"/>
    <p:sldId id="496" r:id="rId116"/>
    <p:sldId id="478" r:id="rId117"/>
    <p:sldId id="500" r:id="rId118"/>
    <p:sldId id="501" r:id="rId119"/>
    <p:sldId id="502" r:id="rId120"/>
    <p:sldId id="503" r:id="rId121"/>
    <p:sldId id="499" r:id="rId122"/>
    <p:sldId id="498" r:id="rId123"/>
    <p:sldId id="497" r:id="rId124"/>
    <p:sldId id="507" r:id="rId125"/>
    <p:sldId id="508" r:id="rId126"/>
    <p:sldId id="509" r:id="rId127"/>
    <p:sldId id="510" r:id="rId128"/>
    <p:sldId id="514" r:id="rId129"/>
    <p:sldId id="512" r:id="rId130"/>
    <p:sldId id="513" r:id="rId131"/>
    <p:sldId id="506" r:id="rId132"/>
    <p:sldId id="511" r:id="rId133"/>
    <p:sldId id="505" r:id="rId134"/>
    <p:sldId id="516" r:id="rId135"/>
    <p:sldId id="515" r:id="rId136"/>
    <p:sldId id="520" r:id="rId137"/>
    <p:sldId id="521" r:id="rId138"/>
    <p:sldId id="504" r:id="rId139"/>
    <p:sldId id="519" r:id="rId140"/>
    <p:sldId id="522" r:id="rId141"/>
    <p:sldId id="523" r:id="rId142"/>
    <p:sldId id="526" r:id="rId143"/>
    <p:sldId id="525" r:id="rId144"/>
    <p:sldId id="527" r:id="rId145"/>
    <p:sldId id="518" r:id="rId146"/>
    <p:sldId id="524" r:id="rId147"/>
    <p:sldId id="517" r:id="rId148"/>
    <p:sldId id="531" r:id="rId149"/>
    <p:sldId id="530" r:id="rId150"/>
    <p:sldId id="532" r:id="rId151"/>
    <p:sldId id="533" r:id="rId152"/>
    <p:sldId id="529" r:id="rId153"/>
    <p:sldId id="528" r:id="rId154"/>
    <p:sldId id="415" r:id="rId155"/>
    <p:sldId id="414" r:id="rId156"/>
    <p:sldId id="416" r:id="rId157"/>
    <p:sldId id="413" r:id="rId158"/>
    <p:sldId id="412" r:id="rId159"/>
    <p:sldId id="417" r:id="rId160"/>
    <p:sldId id="420" r:id="rId161"/>
    <p:sldId id="421" r:id="rId162"/>
    <p:sldId id="419" r:id="rId163"/>
    <p:sldId id="424" r:id="rId164"/>
    <p:sldId id="423" r:id="rId165"/>
    <p:sldId id="422" r:id="rId166"/>
    <p:sldId id="427" r:id="rId167"/>
    <p:sldId id="428" r:id="rId168"/>
    <p:sldId id="429" r:id="rId169"/>
    <p:sldId id="430" r:id="rId170"/>
    <p:sldId id="418" r:id="rId171"/>
    <p:sldId id="426" r:id="rId172"/>
    <p:sldId id="431" r:id="rId173"/>
    <p:sldId id="432" r:id="rId174"/>
    <p:sldId id="433" r:id="rId175"/>
    <p:sldId id="425" r:id="rId176"/>
    <p:sldId id="411" r:id="rId177"/>
    <p:sldId id="552" r:id="rId178"/>
    <p:sldId id="553" r:id="rId179"/>
    <p:sldId id="554" r:id="rId180"/>
    <p:sldId id="539" r:id="rId181"/>
    <p:sldId id="541" r:id="rId182"/>
    <p:sldId id="534" r:id="rId183"/>
    <p:sldId id="537" r:id="rId184"/>
    <p:sldId id="538" r:id="rId185"/>
    <p:sldId id="543" r:id="rId186"/>
    <p:sldId id="544" r:id="rId187"/>
    <p:sldId id="542" r:id="rId188"/>
    <p:sldId id="545" r:id="rId189"/>
    <p:sldId id="546" r:id="rId190"/>
    <p:sldId id="547" r:id="rId191"/>
    <p:sldId id="548" r:id="rId192"/>
    <p:sldId id="540" r:id="rId193"/>
    <p:sldId id="551" r:id="rId194"/>
    <p:sldId id="550" r:id="rId195"/>
    <p:sldId id="561" r:id="rId196"/>
    <p:sldId id="562" r:id="rId197"/>
    <p:sldId id="563" r:id="rId198"/>
    <p:sldId id="564" r:id="rId199"/>
    <p:sldId id="549" r:id="rId200"/>
    <p:sldId id="556" r:id="rId201"/>
    <p:sldId id="557" r:id="rId202"/>
    <p:sldId id="558" r:id="rId203"/>
    <p:sldId id="555" r:id="rId204"/>
    <p:sldId id="579" r:id="rId205"/>
    <p:sldId id="559" r:id="rId206"/>
    <p:sldId id="565" r:id="rId207"/>
    <p:sldId id="567" r:id="rId208"/>
    <p:sldId id="568" r:id="rId209"/>
    <p:sldId id="566" r:id="rId210"/>
    <p:sldId id="569" r:id="rId211"/>
    <p:sldId id="281" r:id="rId2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E8E366-A768-4CB4-A548-FEBB1894CE69}">
          <p14:sldIdLst>
            <p14:sldId id="259"/>
            <p14:sldId id="263"/>
            <p14:sldId id="365"/>
            <p14:sldId id="370"/>
            <p14:sldId id="373"/>
            <p14:sldId id="372"/>
            <p14:sldId id="371"/>
            <p14:sldId id="374"/>
            <p14:sldId id="379"/>
            <p14:sldId id="378"/>
            <p14:sldId id="535"/>
            <p14:sldId id="377"/>
            <p14:sldId id="376"/>
            <p14:sldId id="560"/>
            <p14:sldId id="375"/>
            <p14:sldId id="386"/>
            <p14:sldId id="382"/>
            <p14:sldId id="385"/>
            <p14:sldId id="387"/>
            <p14:sldId id="384"/>
            <p14:sldId id="383"/>
            <p14:sldId id="381"/>
            <p14:sldId id="380"/>
            <p14:sldId id="390"/>
            <p14:sldId id="389"/>
            <p14:sldId id="388"/>
            <p14:sldId id="393"/>
            <p14:sldId id="392"/>
            <p14:sldId id="394"/>
            <p14:sldId id="391"/>
            <p14:sldId id="395"/>
            <p14:sldId id="396"/>
            <p14:sldId id="397"/>
            <p14:sldId id="400"/>
            <p14:sldId id="399"/>
            <p14:sldId id="401"/>
            <p14:sldId id="404"/>
            <p14:sldId id="405"/>
            <p14:sldId id="406"/>
            <p14:sldId id="407"/>
            <p14:sldId id="408"/>
            <p14:sldId id="409"/>
            <p14:sldId id="403"/>
            <p14:sldId id="398"/>
            <p14:sldId id="410"/>
            <p14:sldId id="402"/>
            <p14:sldId id="441"/>
            <p14:sldId id="440"/>
            <p14:sldId id="439"/>
            <p14:sldId id="442"/>
          </p14:sldIdLst>
        </p14:section>
        <p14:section name="无标题节" id="{B7351177-79EB-40A8-B483-E26B95C81D64}">
          <p14:sldIdLst>
            <p14:sldId id="437"/>
            <p14:sldId id="436"/>
            <p14:sldId id="443"/>
            <p14:sldId id="444"/>
            <p14:sldId id="445"/>
            <p14:sldId id="446"/>
            <p14:sldId id="369"/>
            <p14:sldId id="447"/>
            <p14:sldId id="448"/>
            <p14:sldId id="450"/>
            <p14:sldId id="435"/>
            <p14:sldId id="454"/>
            <p14:sldId id="482"/>
            <p14:sldId id="483"/>
            <p14:sldId id="487"/>
            <p14:sldId id="481"/>
            <p14:sldId id="486"/>
            <p14:sldId id="491"/>
            <p14:sldId id="492"/>
            <p14:sldId id="488"/>
            <p14:sldId id="490"/>
            <p14:sldId id="480"/>
            <p14:sldId id="494"/>
            <p14:sldId id="493"/>
            <p14:sldId id="489"/>
            <p14:sldId id="479"/>
            <p14:sldId id="485"/>
            <p14:sldId id="576"/>
            <p14:sldId id="580"/>
            <p14:sldId id="581"/>
            <p14:sldId id="449"/>
            <p14:sldId id="451"/>
            <p14:sldId id="453"/>
            <p14:sldId id="452"/>
            <p14:sldId id="455"/>
            <p14:sldId id="434"/>
            <p14:sldId id="456"/>
            <p14:sldId id="457"/>
            <p14:sldId id="463"/>
            <p14:sldId id="464"/>
            <p14:sldId id="465"/>
            <p14:sldId id="466"/>
            <p14:sldId id="459"/>
            <p14:sldId id="458"/>
            <p14:sldId id="468"/>
            <p14:sldId id="462"/>
            <p14:sldId id="470"/>
            <p14:sldId id="471"/>
            <p14:sldId id="473"/>
            <p14:sldId id="461"/>
            <p14:sldId id="469"/>
            <p14:sldId id="474"/>
            <p14:sldId id="476"/>
            <p14:sldId id="475"/>
            <p14:sldId id="477"/>
            <p14:sldId id="472"/>
            <p14:sldId id="460"/>
            <p14:sldId id="571"/>
            <p14:sldId id="570"/>
            <p14:sldId id="575"/>
            <p14:sldId id="574"/>
            <p14:sldId id="573"/>
            <p14:sldId id="495"/>
            <p14:sldId id="484"/>
            <p14:sldId id="496"/>
            <p14:sldId id="478"/>
            <p14:sldId id="500"/>
            <p14:sldId id="501"/>
            <p14:sldId id="502"/>
            <p14:sldId id="503"/>
            <p14:sldId id="499"/>
            <p14:sldId id="498"/>
            <p14:sldId id="497"/>
            <p14:sldId id="507"/>
            <p14:sldId id="508"/>
            <p14:sldId id="509"/>
            <p14:sldId id="510"/>
            <p14:sldId id="514"/>
            <p14:sldId id="512"/>
            <p14:sldId id="513"/>
            <p14:sldId id="506"/>
            <p14:sldId id="511"/>
            <p14:sldId id="505"/>
            <p14:sldId id="516"/>
            <p14:sldId id="515"/>
            <p14:sldId id="520"/>
            <p14:sldId id="521"/>
            <p14:sldId id="504"/>
            <p14:sldId id="519"/>
            <p14:sldId id="522"/>
            <p14:sldId id="523"/>
            <p14:sldId id="526"/>
            <p14:sldId id="525"/>
            <p14:sldId id="527"/>
            <p14:sldId id="518"/>
            <p14:sldId id="524"/>
            <p14:sldId id="517"/>
            <p14:sldId id="531"/>
            <p14:sldId id="530"/>
            <p14:sldId id="532"/>
            <p14:sldId id="533"/>
            <p14:sldId id="529"/>
            <p14:sldId id="528"/>
            <p14:sldId id="415"/>
            <p14:sldId id="414"/>
            <p14:sldId id="416"/>
            <p14:sldId id="413"/>
            <p14:sldId id="412"/>
            <p14:sldId id="417"/>
            <p14:sldId id="420"/>
            <p14:sldId id="421"/>
            <p14:sldId id="419"/>
            <p14:sldId id="424"/>
            <p14:sldId id="423"/>
            <p14:sldId id="422"/>
            <p14:sldId id="427"/>
            <p14:sldId id="428"/>
            <p14:sldId id="429"/>
            <p14:sldId id="430"/>
            <p14:sldId id="418"/>
            <p14:sldId id="426"/>
            <p14:sldId id="431"/>
            <p14:sldId id="432"/>
            <p14:sldId id="433"/>
            <p14:sldId id="425"/>
            <p14:sldId id="411"/>
            <p14:sldId id="552"/>
            <p14:sldId id="553"/>
            <p14:sldId id="554"/>
            <p14:sldId id="539"/>
            <p14:sldId id="541"/>
            <p14:sldId id="534"/>
            <p14:sldId id="537"/>
            <p14:sldId id="538"/>
            <p14:sldId id="543"/>
            <p14:sldId id="544"/>
            <p14:sldId id="542"/>
            <p14:sldId id="545"/>
            <p14:sldId id="546"/>
            <p14:sldId id="547"/>
            <p14:sldId id="548"/>
            <p14:sldId id="540"/>
            <p14:sldId id="551"/>
            <p14:sldId id="550"/>
            <p14:sldId id="561"/>
            <p14:sldId id="562"/>
            <p14:sldId id="563"/>
            <p14:sldId id="564"/>
            <p14:sldId id="549"/>
            <p14:sldId id="556"/>
            <p14:sldId id="557"/>
            <p14:sldId id="558"/>
            <p14:sldId id="555"/>
            <p14:sldId id="579"/>
            <p14:sldId id="559"/>
            <p14:sldId id="565"/>
            <p14:sldId id="567"/>
            <p14:sldId id="568"/>
            <p14:sldId id="566"/>
            <p14:sldId id="569"/>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9E9AF8"/>
    <a:srgbClr val="0033CC"/>
    <a:srgbClr val="F2F2F2"/>
    <a:srgbClr val="7F18B8"/>
    <a:srgbClr val="4D81BB"/>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2" autoAdjust="0"/>
    <p:restoredTop sz="94660"/>
  </p:normalViewPr>
  <p:slideViewPr>
    <p:cSldViewPr snapToGrid="0">
      <p:cViewPr varScale="1">
        <p:scale>
          <a:sx n="88" d="100"/>
          <a:sy n="88" d="100"/>
        </p:scale>
        <p:origin x="46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6.wmf"/><Relationship Id="rId5" Type="http://schemas.openxmlformats.org/officeDocument/2006/relationships/image" Target="../media/image41.wmf"/><Relationship Id="rId4"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12"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36.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4" Type="http://schemas.openxmlformats.org/officeDocument/2006/relationships/image" Target="../media/image115.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15.wmf"/><Relationship Id="rId1" Type="http://schemas.openxmlformats.org/officeDocument/2006/relationships/image" Target="../media/image13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39.wmf"/><Relationship Id="rId1" Type="http://schemas.openxmlformats.org/officeDocument/2006/relationships/image" Target="../media/image138.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B2277-4FA8-46DF-AE09-9B8548B6C9F1}" type="datetimeFigureOut">
              <a:rPr lang="zh-CN" altLang="en-US" smtClean="0"/>
              <a:t>2021/10/10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553FB-5533-48F3-9CC9-C3DB84C96CE2}" type="slidenum">
              <a:rPr lang="zh-CN" altLang="en-US" smtClean="0"/>
              <a:t>‹#›</a:t>
            </a:fld>
            <a:endParaRPr lang="zh-CN" altLang="en-US"/>
          </a:p>
        </p:txBody>
      </p:sp>
    </p:spTree>
    <p:extLst>
      <p:ext uri="{BB962C8B-B14F-4D97-AF65-F5344CB8AC3E}">
        <p14:creationId xmlns:p14="http://schemas.microsoft.com/office/powerpoint/2010/main" val="29992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6241" y="0"/>
            <a:ext cx="9131518"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718594" y="1748542"/>
            <a:ext cx="5946155" cy="1999320"/>
          </a:xfrm>
        </p:spPr>
        <p:txBody>
          <a:bodyPr>
            <a:normAutofit/>
          </a:bodyPr>
          <a:lstStyle>
            <a:lvl1pPr marL="0" indent="0">
              <a:lnSpc>
                <a:spcPct val="150000"/>
              </a:lnSpc>
              <a:spcBef>
                <a:spcPts val="600"/>
              </a:spcBef>
              <a:buNone/>
              <a:defRPr sz="3600" b="1" spc="300">
                <a:solidFill>
                  <a:srgbClr val="FFC000"/>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算法概论</a:t>
            </a:r>
            <a:endParaRPr kumimoji="1" lang="en-US" altLang="zh-CN" dirty="0"/>
          </a:p>
          <a:p>
            <a:pPr lvl="0"/>
            <a:r>
              <a:rPr kumimoji="1" lang="en-US" altLang="zh-CN" dirty="0"/>
              <a:t>  —</a:t>
            </a:r>
            <a:r>
              <a:rPr kumimoji="1" lang="zh-CN" altLang="en-US" dirty="0"/>
              <a:t>第</a:t>
            </a:r>
            <a:r>
              <a:rPr kumimoji="1" lang="en-US" altLang="zh-CN" dirty="0"/>
              <a:t>1</a:t>
            </a:r>
            <a:r>
              <a:rPr kumimoji="1" lang="zh-CN" altLang="en-US" dirty="0"/>
              <a:t>章</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p:nvPr>
        </p:nvSpPr>
        <p:spPr>
          <a:xfrm>
            <a:off x="0" y="5287969"/>
            <a:ext cx="6171741" cy="1576867"/>
          </a:xfrm>
        </p:spPr>
        <p:txBody>
          <a:bodyPr lIns="0" tIns="0" rIns="0" bIns="0">
            <a:normAutofit/>
          </a:bodyPr>
          <a:lstStyle>
            <a:lvl1pPr marL="180000" indent="0">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endParaRPr lang="en-US" altLang="zh-CN" dirty="0"/>
          </a:p>
          <a:p>
            <a:r>
              <a:rPr lang="zh-CN" altLang="en-US" dirty="0"/>
              <a:t>汇报人</a:t>
            </a:r>
            <a:endParaRPr lang="en-US" altLang="zh-CN" dirty="0"/>
          </a:p>
          <a:p>
            <a:r>
              <a:rPr lang="zh-CN" altLang="en-US" dirty="0"/>
              <a:t>计算机学院（国家示范性软件学院）</a:t>
            </a:r>
            <a:endParaRPr lang="en-US" altLang="zh-CN" dirty="0"/>
          </a:p>
        </p:txBody>
      </p:sp>
      <p:sp>
        <p:nvSpPr>
          <p:cNvPr id="6" name="Text Placeholder 7">
            <a:extLst>
              <a:ext uri="{FF2B5EF4-FFF2-40B4-BE49-F238E27FC236}">
                <a16:creationId xmlns:a16="http://schemas.microsoft.com/office/drawing/2014/main" id="{E28DBEF7-55D7-4DEC-94D9-632A41DA1907}"/>
              </a:ext>
            </a:extLst>
          </p:cNvPr>
          <p:cNvSpPr>
            <a:spLocks noGrp="1"/>
          </p:cNvSpPr>
          <p:nvPr>
            <p:ph type="body" sz="quarter" idx="12" hasCustomPrompt="1"/>
          </p:nvPr>
        </p:nvSpPr>
        <p:spPr>
          <a:xfrm>
            <a:off x="1899174" y="4185029"/>
            <a:ext cx="4901882" cy="829796"/>
          </a:xfrm>
        </p:spPr>
        <p:txBody>
          <a:bodyPr lIns="0" tIns="0" rIns="0" bIns="0">
            <a:normAutofit/>
          </a:bodyPr>
          <a:lstStyle>
            <a:lvl1pPr marL="0" indent="0" algn="ctr">
              <a:lnSpc>
                <a:spcPct val="100000"/>
              </a:lnSpc>
              <a:buNone/>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日期：</a:t>
            </a:r>
            <a:r>
              <a:rPr lang="en-US" altLang="zh-CN" dirty="0" err="1"/>
              <a:t>xxxx</a:t>
            </a:r>
            <a:r>
              <a:rPr lang="zh-CN" altLang="en-US" dirty="0"/>
              <a:t>年 </a:t>
            </a:r>
            <a:r>
              <a:rPr lang="en-US" altLang="zh-CN" dirty="0"/>
              <a:t>x</a:t>
            </a:r>
            <a:r>
              <a:rPr lang="zh-CN" altLang="en-US" dirty="0"/>
              <a:t>月</a:t>
            </a:r>
            <a:endParaRPr lang="en-US" dirty="0"/>
          </a:p>
        </p:txBody>
      </p:sp>
      <p:pic>
        <p:nvPicPr>
          <p:cNvPr id="7" name="图片 6">
            <a:extLst>
              <a:ext uri="{FF2B5EF4-FFF2-40B4-BE49-F238E27FC236}">
                <a16:creationId xmlns:a16="http://schemas.microsoft.com/office/drawing/2014/main" id="{38A28817-1311-4BAB-BEC0-86FFD57ABF56}"/>
              </a:ext>
            </a:extLst>
          </p:cNvPr>
          <p:cNvPicPr>
            <a:picLocks noChangeAspect="1"/>
          </p:cNvPicPr>
          <p:nvPr userDrawn="1"/>
        </p:nvPicPr>
        <p:blipFill>
          <a:blip r:embed="rId4"/>
          <a:stretch>
            <a:fillRect/>
          </a:stretch>
        </p:blipFill>
        <p:spPr>
          <a:xfrm>
            <a:off x="7099230" y="6244606"/>
            <a:ext cx="1930165" cy="521470"/>
          </a:xfrm>
          <a:prstGeom prst="rect">
            <a:avLst/>
          </a:prstGeom>
        </p:spPr>
      </p:pic>
    </p:spTree>
    <p:extLst>
      <p:ext uri="{BB962C8B-B14F-4D97-AF65-F5344CB8AC3E}">
        <p14:creationId xmlns:p14="http://schemas.microsoft.com/office/powerpoint/2010/main" val="160037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581516" y="89558"/>
            <a:ext cx="7886700" cy="619760"/>
          </a:xfrm>
        </p:spPr>
        <p:txBody>
          <a:bodyPr>
            <a:normAutofit/>
          </a:bodyPr>
          <a:lstStyle>
            <a:lvl1pPr algn="ctr">
              <a:defRPr lang="en-US" sz="2800" b="1" kern="1200" dirty="0">
                <a:solidFill>
                  <a:srgbClr val="CC66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23432" y="764364"/>
            <a:ext cx="8897136" cy="5768409"/>
          </a:xfrm>
        </p:spPr>
        <p:txBody>
          <a:bodyPr/>
          <a:lstStyle>
            <a:lvl1pPr marL="228600" indent="-228600">
              <a:lnSpc>
                <a:spcPct val="120000"/>
              </a:lnSpc>
              <a:spcBef>
                <a:spcPts val="500"/>
              </a:spcBef>
              <a:buClr>
                <a:srgbClr val="0000FF"/>
              </a:buClr>
              <a:buSzPct val="60000"/>
              <a:buFont typeface="Wingdings" panose="05000000000000000000" pitchFamily="2" charset="2"/>
              <a:buChar char="n"/>
              <a:defRPr sz="2400">
                <a:latin typeface="+mn-lt"/>
                <a:ea typeface="微软雅黑 Light" panose="020B0502040204020203" pitchFamily="34" charset="-122"/>
              </a:defRPr>
            </a:lvl1pPr>
            <a:lvl2pPr marL="536575" indent="-268288">
              <a:lnSpc>
                <a:spcPct val="120000"/>
              </a:lnSpc>
              <a:spcBef>
                <a:spcPts val="0"/>
              </a:spcBef>
              <a:buClr>
                <a:srgbClr val="FF0000"/>
              </a:buClr>
              <a:buSzPct val="50000"/>
              <a:buFont typeface="Wingdings" panose="05000000000000000000" pitchFamily="2" charset="2"/>
              <a:buChar char="p"/>
              <a:defRPr sz="2400">
                <a:latin typeface="+mn-lt"/>
                <a:ea typeface="微软雅黑 Light" panose="020B0502040204020203" pitchFamily="34" charset="-122"/>
              </a:defRPr>
            </a:lvl2pPr>
            <a:lvl3pPr marL="806450" indent="-269875">
              <a:lnSpc>
                <a:spcPct val="120000"/>
              </a:lnSpc>
              <a:spcBef>
                <a:spcPts val="500"/>
              </a:spcBef>
              <a:buClr>
                <a:srgbClr val="C00000"/>
              </a:buClr>
              <a:buFont typeface="微软雅黑 Light" panose="020B0502040204020203" pitchFamily="34" charset="-122"/>
              <a:buChar char="-"/>
              <a:defRPr sz="2400">
                <a:latin typeface="+mn-lt"/>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32775"/>
            <a:ext cx="2057400" cy="309056"/>
          </a:xfrm>
        </p:spPr>
        <p:txBody>
          <a:bodyPr/>
          <a:lstStyle>
            <a:lvl1pPr>
              <a:defRPr sz="1000">
                <a:solidFill>
                  <a:schemeClr val="tx1"/>
                </a:solidFill>
              </a:defRPr>
            </a:lvl1pPr>
          </a:lstStyle>
          <a:p>
            <a:fld id="{DDB52E49-C8A5-40DA-A458-EF224B26651F}" type="datetime1">
              <a:rPr lang="zh-CN" altLang="en-US" smtClean="0"/>
              <a:t>2021/10/10</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7086600" y="6532775"/>
            <a:ext cx="2057400" cy="311576"/>
          </a:xfrm>
        </p:spPr>
        <p:txBody>
          <a:bodyPr/>
          <a:lstStyle>
            <a:lvl1pPr>
              <a:defRPr sz="1000">
                <a:solidFill>
                  <a:schemeClr val="tx1"/>
                </a:solidFill>
              </a:defRPr>
            </a:lvl1pPr>
          </a:lstStyle>
          <a:p>
            <a:fld id="{EEA58A3B-43CE-4AA0-90B5-EB47AFAFEB34}" type="slidenum">
              <a:rPr lang="zh-CN" altLang="en-US" smtClean="0"/>
              <a:pPr/>
              <a:t>‹#›</a:t>
            </a:fld>
            <a:endParaRPr lang="zh-CN" altLang="en-US" dirty="0"/>
          </a:p>
        </p:txBody>
      </p:sp>
      <p:cxnSp>
        <p:nvCxnSpPr>
          <p:cNvPr id="7" name="直接连接符 6">
            <a:extLst>
              <a:ext uri="{FF2B5EF4-FFF2-40B4-BE49-F238E27FC236}">
                <a16:creationId xmlns:a16="http://schemas.microsoft.com/office/drawing/2014/main" id="{62229463-3D87-4CC3-9E2B-343069359F86}"/>
              </a:ext>
            </a:extLst>
          </p:cNvPr>
          <p:cNvCxnSpPr/>
          <p:nvPr userDrawn="1"/>
        </p:nvCxnSpPr>
        <p:spPr>
          <a:xfrm>
            <a:off x="222085" y="709318"/>
            <a:ext cx="8153909"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96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548" y="215411"/>
            <a:ext cx="8897136" cy="6394441"/>
          </a:xfrm>
        </p:spPr>
        <p:txBody>
          <a:bodyPr/>
          <a:lstStyle>
            <a:lvl1pPr marL="228600" indent="-228600">
              <a:lnSpc>
                <a:spcPct val="110000"/>
              </a:lnSpc>
              <a:spcBef>
                <a:spcPts val="600"/>
              </a:spcBef>
              <a:buClr>
                <a:srgbClr val="0000FF"/>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536575" indent="-268288">
              <a:lnSpc>
                <a:spcPct val="110000"/>
              </a:lnSpc>
              <a:spcBef>
                <a:spcPts val="500"/>
              </a:spcBef>
              <a:buClr>
                <a:srgbClr val="FF0000"/>
              </a:buClr>
              <a:buSzPct val="50000"/>
              <a:buFont typeface="Wingdings" panose="05000000000000000000" pitchFamily="2" charset="2"/>
              <a:buChar char="p"/>
              <a:defRPr sz="2400">
                <a:latin typeface="微软雅黑 Light" panose="020B0502040204020203" pitchFamily="34" charset="-122"/>
                <a:ea typeface="微软雅黑 Light" panose="020B0502040204020203" pitchFamily="34" charset="-122"/>
              </a:defRPr>
            </a:lvl2pPr>
            <a:lvl3pPr marL="806450" indent="-269875">
              <a:lnSpc>
                <a:spcPct val="110000"/>
              </a:lnSpc>
              <a:spcBef>
                <a:spcPts val="500"/>
              </a:spcBef>
              <a:buClr>
                <a:srgbClr val="C00000"/>
              </a:buClr>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endParaRPr lang="zh-CN" altLang="en-US" dirty="0"/>
          </a:p>
        </p:txBody>
      </p:sp>
      <p:sp>
        <p:nvSpPr>
          <p:cNvPr id="4" name="Date Placeholder 3"/>
          <p:cNvSpPr>
            <a:spLocks noGrp="1"/>
          </p:cNvSpPr>
          <p:nvPr>
            <p:ph type="dt" sz="half" idx="10"/>
          </p:nvPr>
        </p:nvSpPr>
        <p:spPr>
          <a:xfrm>
            <a:off x="0" y="6576645"/>
            <a:ext cx="2057400" cy="265185"/>
          </a:xfrm>
        </p:spPr>
        <p:txBody>
          <a:bodyPr/>
          <a:lstStyle>
            <a:lvl1pPr>
              <a:defRPr sz="1000"/>
            </a:lvl1pPr>
          </a:lstStyle>
          <a:p>
            <a:fld id="{E745593C-C1A7-4136-94F2-334F3909D5EA}" type="datetime1">
              <a:rPr lang="zh-CN" altLang="en-US" smtClean="0"/>
              <a:t>2021/10/10</a:t>
            </a:fld>
            <a:endParaRPr lang="zh-CN" altLang="en-US" dirty="0"/>
          </a:p>
        </p:txBody>
      </p:sp>
      <p:sp>
        <p:nvSpPr>
          <p:cNvPr id="5" name="Footer Placeholder 4"/>
          <p:cNvSpPr>
            <a:spLocks noGrp="1"/>
          </p:cNvSpPr>
          <p:nvPr>
            <p:ph type="ftr" sz="quarter" idx="11"/>
          </p:nvPr>
        </p:nvSpPr>
        <p:spPr>
          <a:xfrm>
            <a:off x="3028066" y="6504740"/>
            <a:ext cx="3086100" cy="365125"/>
          </a:xfrm>
        </p:spPr>
        <p:txBody>
          <a:bodyPr/>
          <a:lstStyle>
            <a:lvl1pPr>
              <a:defRPr sz="1000"/>
            </a:lvl1pPr>
          </a:lstStyle>
          <a:p>
            <a:endParaRPr lang="zh-CN" altLang="en-US" dirty="0"/>
          </a:p>
        </p:txBody>
      </p:sp>
      <p:sp>
        <p:nvSpPr>
          <p:cNvPr id="6" name="Slide Number Placeholder 5"/>
          <p:cNvSpPr>
            <a:spLocks noGrp="1"/>
          </p:cNvSpPr>
          <p:nvPr>
            <p:ph type="sldNum" sz="quarter" idx="12"/>
          </p:nvPr>
        </p:nvSpPr>
        <p:spPr>
          <a:xfrm>
            <a:off x="7086600" y="6609851"/>
            <a:ext cx="2057400" cy="234499"/>
          </a:xfrm>
        </p:spPr>
        <p:txBody>
          <a:bodyPr/>
          <a:lstStyle>
            <a:lvl1pPr>
              <a:defRPr sz="1000"/>
            </a:lvl1pPr>
          </a:lstStyle>
          <a:p>
            <a:fld id="{EEA58A3B-43CE-4AA0-90B5-EB47AFAFEB34}" type="slidenum">
              <a:rPr lang="zh-CN" altLang="en-US" smtClean="0"/>
              <a:pPr/>
              <a:t>‹#›</a:t>
            </a:fld>
            <a:endParaRPr lang="zh-CN" altLang="en-US" dirty="0"/>
          </a:p>
        </p:txBody>
      </p:sp>
      <p:sp>
        <p:nvSpPr>
          <p:cNvPr id="8" name="矩形: 圆角 7">
            <a:extLst>
              <a:ext uri="{FF2B5EF4-FFF2-40B4-BE49-F238E27FC236}">
                <a16:creationId xmlns:a16="http://schemas.microsoft.com/office/drawing/2014/main" id="{0E27AEB1-3D64-4C17-8B68-E8FB5EC16188}"/>
              </a:ext>
            </a:extLst>
          </p:cNvPr>
          <p:cNvSpPr/>
          <p:nvPr userDrawn="1"/>
        </p:nvSpPr>
        <p:spPr>
          <a:xfrm>
            <a:off x="122548" y="215412"/>
            <a:ext cx="8897136" cy="6394438"/>
          </a:xfrm>
          <a:prstGeom prst="roundRect">
            <a:avLst>
              <a:gd name="adj" fmla="val 2219"/>
            </a:avLst>
          </a:prstGeom>
          <a:noFill/>
          <a:ln>
            <a:solidFill>
              <a:srgbClr val="92D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02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2DA1EC3-99C5-43EA-9C8E-A8079CE30BDC}" type="datetime1">
              <a:rPr lang="zh-CN" altLang="en-US" smtClean="0"/>
              <a:t>2021/10/10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38564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1107A08-6084-4EE0-BAB9-300C67832331}" type="datetime1">
              <a:rPr lang="zh-CN" altLang="en-US" smtClean="0"/>
              <a:t>2021/10/10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103159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142776-8847-46EE-A6D1-33ED05CE2772}" type="datetime1">
              <a:rPr lang="zh-CN" altLang="en-US" smtClean="0"/>
              <a:t>2021/10/10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397038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464227" y="1467870"/>
            <a:ext cx="3560519" cy="2816080"/>
          </a:xfrm>
          <a:prstGeom prst="rect">
            <a:avLst/>
          </a:prstGeom>
        </p:spPr>
        <p:txBody>
          <a:bodyPr vert="horz" lIns="91440" tIns="45720" rIns="91440" bIns="45720" rtlCol="0" anchor="t">
            <a:normAutofit/>
          </a:bodyPr>
          <a:lstStyle>
            <a:lvl1pPr>
              <a:defRPr sz="405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80257" y="4831652"/>
            <a:ext cx="1406700" cy="405914"/>
          </a:xfrm>
          <a:prstGeom prst="rect">
            <a:avLst/>
          </a:prstGeom>
        </p:spPr>
      </p:pic>
      <p:sp>
        <p:nvSpPr>
          <p:cNvPr id="7" name="矩形 6"/>
          <p:cNvSpPr/>
          <p:nvPr userDrawn="1"/>
        </p:nvSpPr>
        <p:spPr>
          <a:xfrm>
            <a:off x="0" y="4831652"/>
            <a:ext cx="9144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5606474"/>
            <a:ext cx="9144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6967904" y="6232236"/>
            <a:ext cx="1866677" cy="521470"/>
          </a:xfrm>
          <a:prstGeom prst="rect">
            <a:avLst/>
          </a:prstGeom>
        </p:spPr>
      </p:pic>
    </p:spTree>
    <p:extLst>
      <p:ext uri="{BB962C8B-B14F-4D97-AF65-F5344CB8AC3E}">
        <p14:creationId xmlns:p14="http://schemas.microsoft.com/office/powerpoint/2010/main" val="75888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D43C-5EE8-470F-AFF7-4F360C5DB76E}" type="datetime1">
              <a:rPr lang="zh-CN" altLang="en-US" smtClean="0"/>
              <a:t>2021/10/10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58A3B-43CE-4AA0-90B5-EB47AFAFEB34}" type="slidenum">
              <a:rPr lang="zh-CN" altLang="en-US" smtClean="0"/>
              <a:t>‹#›</a:t>
            </a:fld>
            <a:endParaRPr lang="zh-CN" altLang="en-US"/>
          </a:p>
        </p:txBody>
      </p:sp>
    </p:spTree>
    <p:extLst>
      <p:ext uri="{BB962C8B-B14F-4D97-AF65-F5344CB8AC3E}">
        <p14:creationId xmlns:p14="http://schemas.microsoft.com/office/powerpoint/2010/main" val="206460132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52" r:id="rId4"/>
    <p:sldLayoutId id="2147483653" r:id="rId5"/>
    <p:sldLayoutId id="2147483655" r:id="rId6"/>
    <p:sldLayoutId id="2147483664"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3.xml"/><Relationship Id="rId1" Type="http://schemas.openxmlformats.org/officeDocument/2006/relationships/vmlDrawing" Target="../drawings/vmlDrawing22.vml"/><Relationship Id="rId4" Type="http://schemas.openxmlformats.org/officeDocument/2006/relationships/image" Target="../media/image85.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86.wmf"/><Relationship Id="rId4" Type="http://schemas.openxmlformats.org/officeDocument/2006/relationships/oleObject" Target="../embeddings/oleObject47.bin"/></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slide" Target="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0.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91.wmf"/></Relationships>
</file>

<file path=ppt/slides/_rels/slide1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93.wmf"/><Relationship Id="rId5" Type="http://schemas.openxmlformats.org/officeDocument/2006/relationships/oleObject" Target="../embeddings/oleObject50.bin"/><Relationship Id="rId4" Type="http://schemas.openxmlformats.org/officeDocument/2006/relationships/image" Target="../media/image95.png"/></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93.wmf"/><Relationship Id="rId5" Type="http://schemas.openxmlformats.org/officeDocument/2006/relationships/oleObject" Target="../embeddings/oleObject51.bin"/><Relationship Id="rId4"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96.wmf"/><Relationship Id="rId5" Type="http://schemas.openxmlformats.org/officeDocument/2006/relationships/package" Target="../embeddings/Microsoft_Word_Document.docx"/><Relationship Id="rId4" Type="http://schemas.openxmlformats.org/officeDocument/2006/relationships/image" Target="../media/image98.png"/></Relationships>
</file>

<file path=ppt/slides/_rels/slide14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150.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11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99.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01.wmf"/><Relationship Id="rId5" Type="http://schemas.openxmlformats.org/officeDocument/2006/relationships/oleObject" Target="../embeddings/oleObject54.bin"/><Relationship Id="rId4" Type="http://schemas.openxmlformats.org/officeDocument/2006/relationships/image" Target="../media/image100.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103.w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36.png"/><Relationship Id="rId5" Type="http://schemas.openxmlformats.org/officeDocument/2006/relationships/image" Target="../media/image580.png"/><Relationship Id="rId4" Type="http://schemas.openxmlformats.org/officeDocument/2006/relationships/image" Target="../media/image104.wmf"/></Relationships>
</file>

<file path=ppt/slides/_rels/slide1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oleObject" Target="../embeddings/oleObject58.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06.wmf"/><Relationship Id="rId5" Type="http://schemas.openxmlformats.org/officeDocument/2006/relationships/oleObject" Target="../embeddings/oleObject59.bin"/><Relationship Id="rId4" Type="http://schemas.openxmlformats.org/officeDocument/2006/relationships/image" Target="../media/image105.wmf"/></Relationships>
</file>

<file path=ppt/slides/_rels/slide159.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8.wmf"/><Relationship Id="rId5" Type="http://schemas.openxmlformats.org/officeDocument/2006/relationships/oleObject" Target="../embeddings/oleObject61.bin"/><Relationship Id="rId4" Type="http://schemas.openxmlformats.org/officeDocument/2006/relationships/image" Target="../media/image10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63.bin"/><Relationship Id="rId5" Type="http://schemas.openxmlformats.org/officeDocument/2006/relationships/image" Target="../media/image46.png"/><Relationship Id="rId4" Type="http://schemas.openxmlformats.org/officeDocument/2006/relationships/image" Target="../media/image45.png"/></Relationships>
</file>

<file path=ppt/slides/_rels/slide161.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12.wmf"/><Relationship Id="rId5" Type="http://schemas.openxmlformats.org/officeDocument/2006/relationships/oleObject" Target="../embeddings/oleObject65.bin"/><Relationship Id="rId4" Type="http://schemas.openxmlformats.org/officeDocument/2006/relationships/image" Target="../media/image111.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15.wmf"/><Relationship Id="rId5" Type="http://schemas.openxmlformats.org/officeDocument/2006/relationships/oleObject" Target="../embeddings/oleObject68.bin"/><Relationship Id="rId4" Type="http://schemas.openxmlformats.org/officeDocument/2006/relationships/image" Target="../media/image114.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18.wmf"/><Relationship Id="rId5" Type="http://schemas.openxmlformats.org/officeDocument/2006/relationships/oleObject" Target="../embeddings/oleObject71.bin"/><Relationship Id="rId4" Type="http://schemas.openxmlformats.org/officeDocument/2006/relationships/image" Target="../media/image117.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20.wmf"/><Relationship Id="rId5" Type="http://schemas.openxmlformats.org/officeDocument/2006/relationships/oleObject" Target="../embeddings/oleObject73.bin"/><Relationship Id="rId4" Type="http://schemas.openxmlformats.org/officeDocument/2006/relationships/image" Target="../media/image119.w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22.wmf"/><Relationship Id="rId5" Type="http://schemas.openxmlformats.org/officeDocument/2006/relationships/oleObject" Target="../embeddings/oleObject75.bin"/><Relationship Id="rId4" Type="http://schemas.openxmlformats.org/officeDocument/2006/relationships/image" Target="../media/image121.wmf"/></Relationships>
</file>

<file path=ppt/slides/_rels/slide168.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124.wmf"/><Relationship Id="rId5" Type="http://schemas.openxmlformats.org/officeDocument/2006/relationships/oleObject" Target="../embeddings/oleObject77.bin"/><Relationship Id="rId10" Type="http://schemas.openxmlformats.org/officeDocument/2006/relationships/image" Target="../media/image115.wmf"/><Relationship Id="rId4" Type="http://schemas.openxmlformats.org/officeDocument/2006/relationships/image" Target="../media/image123.wmf"/><Relationship Id="rId9" Type="http://schemas.openxmlformats.org/officeDocument/2006/relationships/oleObject" Target="../embeddings/oleObject79.bin"/></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127.wmf"/><Relationship Id="rId5" Type="http://schemas.openxmlformats.org/officeDocument/2006/relationships/oleObject" Target="../embeddings/oleObject81.bin"/><Relationship Id="rId4" Type="http://schemas.openxmlformats.org/officeDocument/2006/relationships/image" Target="../media/image126.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170.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29.wmf"/><Relationship Id="rId5" Type="http://schemas.openxmlformats.org/officeDocument/2006/relationships/oleObject" Target="../embeddings/oleObject83.bin"/><Relationship Id="rId4" Type="http://schemas.openxmlformats.org/officeDocument/2006/relationships/image" Target="../media/image128.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32.wmf"/><Relationship Id="rId5" Type="http://schemas.openxmlformats.org/officeDocument/2006/relationships/oleObject" Target="../embeddings/oleObject86.bin"/><Relationship Id="rId4" Type="http://schemas.openxmlformats.org/officeDocument/2006/relationships/image" Target="../media/image131.wmf"/></Relationships>
</file>

<file path=ppt/slides/_rels/slide172.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3.xml"/><Relationship Id="rId1" Type="http://schemas.openxmlformats.org/officeDocument/2006/relationships/vmlDrawing" Target="../drawings/vmlDrawing45.vml"/><Relationship Id="rId6" Type="http://schemas.openxmlformats.org/officeDocument/2006/relationships/image" Target="../media/image134.wmf"/><Relationship Id="rId5" Type="http://schemas.openxmlformats.org/officeDocument/2006/relationships/oleObject" Target="../embeddings/oleObject88.bin"/><Relationship Id="rId4" Type="http://schemas.openxmlformats.org/officeDocument/2006/relationships/image" Target="../media/image133.wmf"/></Relationships>
</file>

<file path=ppt/slides/_rels/slide173.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image" Target="../media/image115.wmf"/><Relationship Id="rId5" Type="http://schemas.openxmlformats.org/officeDocument/2006/relationships/oleObject" Target="../embeddings/oleObject91.bin"/><Relationship Id="rId4" Type="http://schemas.openxmlformats.org/officeDocument/2006/relationships/image" Target="../media/image136.wmf"/></Relationships>
</file>

<file path=ppt/slides/_rels/slide17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3.xml"/><Relationship Id="rId1" Type="http://schemas.openxmlformats.org/officeDocument/2006/relationships/vmlDrawing" Target="../drawings/vmlDrawing47.vml"/><Relationship Id="rId6" Type="http://schemas.openxmlformats.org/officeDocument/2006/relationships/image" Target="../media/image139.wmf"/><Relationship Id="rId5" Type="http://schemas.openxmlformats.org/officeDocument/2006/relationships/oleObject" Target="../embeddings/oleObject94.bin"/><Relationship Id="rId4" Type="http://schemas.openxmlformats.org/officeDocument/2006/relationships/image" Target="../media/image138.w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48.v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image" Target="../media/image24.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118.png"/><Relationship Id="rId4" Type="http://schemas.openxmlformats.org/officeDocument/2006/relationships/image" Target="../media/image24.w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43.wmf"/></Relationships>
</file>

<file path=ppt/slides/_rels/slide1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9.png"/><Relationship Id="rId4" Type="http://schemas.openxmlformats.org/officeDocument/2006/relationships/image" Target="../media/image18.wmf"/></Relationships>
</file>

<file path=ppt/slides/_rels/slide1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baike.baidu.com/item/%E5%8D%8F%E5%A4%84%E7%90%86%E5%99%A8" TargetMode="External"/><Relationship Id="rId2" Type="http://schemas.openxmlformats.org/officeDocument/2006/relationships/hyperlink" Target="https://baike.baidu.com/item/%E4%B8%AD%E5%A4%AE%E5%A4%84%E7%90%86%E5%99%A8" TargetMode="External"/><Relationship Id="rId1" Type="http://schemas.openxmlformats.org/officeDocument/2006/relationships/slideLayout" Target="../slideLayouts/slideLayout2.xml"/><Relationship Id="rId4" Type="http://schemas.openxmlformats.org/officeDocument/2006/relationships/hyperlink" Target="https://baike.baidu.com/item/%E9%BA%92%E9%BA%9F%E6%93%8D%E4%BD%9C%E7%B3%BB%E7%BB%9F"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hyperlink" Target="https://baike.baidu.com/item/%E7%94%B3%E5%A8%8126010/19756733"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99.bin"/><Relationship Id="rId5" Type="http://schemas.openxmlformats.org/officeDocument/2006/relationships/image" Target="../media/image161.wmf"/><Relationship Id="rId4" Type="http://schemas.openxmlformats.org/officeDocument/2006/relationships/oleObject" Target="../embeddings/oleObject98.bin"/></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0.wm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image" Target="../media/image24.wmf"/></Relationships>
</file>

<file path=ppt/slides/_rels/slide3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11.bin"/><Relationship Id="rId4" Type="http://schemas.openxmlformats.org/officeDocument/2006/relationships/image" Target="../media/image2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4.bin"/><Relationship Id="rId4" Type="http://schemas.openxmlformats.org/officeDocument/2006/relationships/image" Target="../media/image2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3.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slide" Target="slide41.xml"/><Relationship Id="rId4" Type="http://schemas.openxmlformats.org/officeDocument/2006/relationships/image" Target="../media/image3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5.wmf"/><Relationship Id="rId5" Type="http://schemas.openxmlformats.org/officeDocument/2006/relationships/oleObject" Target="../embeddings/oleObject18.bin"/><Relationship Id="rId4" Type="http://schemas.openxmlformats.org/officeDocument/2006/relationships/image" Target="../media/image34.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wmf"/><Relationship Id="rId5" Type="http://schemas.openxmlformats.org/officeDocument/2006/relationships/oleObject" Target="../embeddings/oleObject20.bin"/><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8.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40.wmf"/><Relationship Id="rId4" Type="http://schemas.openxmlformats.org/officeDocument/2006/relationships/image" Target="../media/image36.wmf"/><Relationship Id="rId9" Type="http://schemas.openxmlformats.org/officeDocument/2006/relationships/oleObject" Target="../embeddings/oleObject24.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5.vml"/><Relationship Id="rId4" Type="http://schemas.openxmlformats.org/officeDocument/2006/relationships/image" Target="../media/image42.wmf"/></Relationships>
</file>

<file path=ppt/slides/_rels/slide53.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32.bin"/><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oleObject" Target="../embeddings/oleObject27.bin"/><Relationship Id="rId21" Type="http://schemas.openxmlformats.org/officeDocument/2006/relationships/oleObject" Target="../embeddings/oleObject36.bin"/><Relationship Id="rId7" Type="http://schemas.openxmlformats.org/officeDocument/2006/relationships/oleObject" Target="../embeddings/oleObject29.bin"/><Relationship Id="rId12" Type="http://schemas.openxmlformats.org/officeDocument/2006/relationships/image" Target="../media/image46.wmf"/><Relationship Id="rId17" Type="http://schemas.openxmlformats.org/officeDocument/2006/relationships/oleObject" Target="../embeddings/oleObject34.bin"/><Relationship Id="rId25"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48.wmf"/><Relationship Id="rId20" Type="http://schemas.openxmlformats.org/officeDocument/2006/relationships/image" Target="../media/image50.wmf"/><Relationship Id="rId1" Type="http://schemas.openxmlformats.org/officeDocument/2006/relationships/vmlDrawing" Target="../drawings/vmlDrawing16.vml"/><Relationship Id="rId6" Type="http://schemas.openxmlformats.org/officeDocument/2006/relationships/image" Target="../media/image43.wmf"/><Relationship Id="rId11" Type="http://schemas.openxmlformats.org/officeDocument/2006/relationships/oleObject" Target="../embeddings/oleObject31.bin"/><Relationship Id="rId24" Type="http://schemas.openxmlformats.org/officeDocument/2006/relationships/image" Target="../media/image52.wmf"/><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7.bin"/><Relationship Id="rId10" Type="http://schemas.openxmlformats.org/officeDocument/2006/relationships/image" Target="../media/image45.wmf"/><Relationship Id="rId19" Type="http://schemas.openxmlformats.org/officeDocument/2006/relationships/oleObject" Target="../embeddings/oleObject35.bin"/><Relationship Id="rId4" Type="http://schemas.openxmlformats.org/officeDocument/2006/relationships/image" Target="../media/image36.wmf"/><Relationship Id="rId9" Type="http://schemas.openxmlformats.org/officeDocument/2006/relationships/oleObject" Target="../embeddings/oleObject30.bin"/><Relationship Id="rId14" Type="http://schemas.openxmlformats.org/officeDocument/2006/relationships/image" Target="../media/image47.wmf"/><Relationship Id="rId22" Type="http://schemas.openxmlformats.org/officeDocument/2006/relationships/image" Target="../media/image5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5.wmf"/><Relationship Id="rId5" Type="http://schemas.openxmlformats.org/officeDocument/2006/relationships/oleObject" Target="../embeddings/oleObject40.bin"/><Relationship Id="rId4" Type="http://schemas.openxmlformats.org/officeDocument/2006/relationships/image" Target="../media/image54.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6.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2.wmf"/><Relationship Id="rId5" Type="http://schemas.openxmlformats.org/officeDocument/2006/relationships/oleObject" Target="../embeddings/oleObject43.bin"/><Relationship Id="rId4" Type="http://schemas.openxmlformats.org/officeDocument/2006/relationships/image" Target="../media/image6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3.wmf"/></Relationships>
</file>

<file path=ppt/slides/_rels/slide7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Layout" Target="../slideLayouts/slideLayout3.xml"/><Relationship Id="rId1" Type="http://schemas.openxmlformats.org/officeDocument/2006/relationships/vmlDrawing" Target="../drawings/vmlDrawing21.vml"/><Relationship Id="rId5" Type="http://schemas.openxmlformats.org/officeDocument/2006/relationships/image" Target="../media/image64.wmf"/><Relationship Id="rId4" Type="http://schemas.openxmlformats.org/officeDocument/2006/relationships/oleObject" Target="../embeddings/oleObject45.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180F51-5E97-4722-84E3-758C630FE144}"/>
              </a:ext>
            </a:extLst>
          </p:cNvPr>
          <p:cNvSpPr>
            <a:spLocks noGrp="1"/>
          </p:cNvSpPr>
          <p:nvPr>
            <p:ph type="body" sz="quarter" idx="10"/>
          </p:nvPr>
        </p:nvSpPr>
        <p:spPr>
          <a:xfrm>
            <a:off x="648256" y="1838977"/>
            <a:ext cx="5946155" cy="1999320"/>
          </a:xfrm>
        </p:spPr>
        <p:txBody>
          <a:bodyPr/>
          <a:lstStyle/>
          <a:p>
            <a:r>
              <a:rPr lang="zh-CN" altLang="en-US" dirty="0"/>
              <a:t>递归与分治策略</a:t>
            </a:r>
            <a:endParaRPr lang="en-US" altLang="zh-CN" dirty="0"/>
          </a:p>
          <a:p>
            <a:r>
              <a:rPr lang="en-US" altLang="zh-CN" dirty="0"/>
              <a:t>   </a:t>
            </a:r>
            <a:r>
              <a:rPr lang="en-US" altLang="zh-CN" sz="2800" dirty="0"/>
              <a:t>—</a:t>
            </a:r>
            <a:r>
              <a:rPr lang="zh-CN" altLang="en-US" sz="2800" dirty="0"/>
              <a:t>第</a:t>
            </a:r>
            <a:r>
              <a:rPr lang="en-US" altLang="zh-CN" sz="2800" dirty="0"/>
              <a:t>2</a:t>
            </a:r>
            <a:r>
              <a:rPr lang="zh-CN" altLang="en-US" sz="2800" dirty="0"/>
              <a:t>章</a:t>
            </a:r>
          </a:p>
        </p:txBody>
      </p:sp>
      <p:sp>
        <p:nvSpPr>
          <p:cNvPr id="3" name="文本占位符 2">
            <a:extLst>
              <a:ext uri="{FF2B5EF4-FFF2-40B4-BE49-F238E27FC236}">
                <a16:creationId xmlns:a16="http://schemas.microsoft.com/office/drawing/2014/main" id="{B40D79C0-88FC-4B52-947A-743E15984B73}"/>
              </a:ext>
            </a:extLst>
          </p:cNvPr>
          <p:cNvSpPr>
            <a:spLocks noGrp="1"/>
          </p:cNvSpPr>
          <p:nvPr>
            <p:ph type="body" sz="quarter" idx="11"/>
          </p:nvPr>
        </p:nvSpPr>
        <p:spPr>
          <a:xfrm>
            <a:off x="0" y="5411762"/>
            <a:ext cx="6171741" cy="1576867"/>
          </a:xfrm>
        </p:spPr>
        <p:txBody>
          <a:bodyPr/>
          <a:lstStyle/>
          <a:p>
            <a:r>
              <a:rPr lang="zh-CN" altLang="en-US" dirty="0"/>
              <a:t>叶文</a:t>
            </a:r>
            <a:endParaRPr lang="en-US" altLang="zh-CN" dirty="0"/>
          </a:p>
          <a:p>
            <a:r>
              <a:rPr lang="en-US" altLang="zh-CN" sz="2000" dirty="0"/>
              <a:t>yewen@bupt.edu.cn</a:t>
            </a:r>
          </a:p>
          <a:p>
            <a:r>
              <a:rPr lang="zh-CN" altLang="en-US" sz="2000" dirty="0"/>
              <a:t>计算机学院（国家示范性软件学院）</a:t>
            </a:r>
          </a:p>
        </p:txBody>
      </p:sp>
      <p:sp>
        <p:nvSpPr>
          <p:cNvPr id="4" name="文本占位符 3">
            <a:extLst>
              <a:ext uri="{FF2B5EF4-FFF2-40B4-BE49-F238E27FC236}">
                <a16:creationId xmlns:a16="http://schemas.microsoft.com/office/drawing/2014/main" id="{3415BB5D-2B86-45CA-9E4A-15E1EADBFD02}"/>
              </a:ext>
            </a:extLst>
          </p:cNvPr>
          <p:cNvSpPr>
            <a:spLocks noGrp="1"/>
          </p:cNvSpPr>
          <p:nvPr>
            <p:ph type="body" sz="quarter" idx="12"/>
          </p:nvPr>
        </p:nvSpPr>
        <p:spPr/>
        <p:txBody>
          <a:bodyPr/>
          <a:lstStyle/>
          <a:p>
            <a:r>
              <a:rPr lang="zh-CN" altLang="en-US" dirty="0"/>
              <a:t>日期：</a:t>
            </a:r>
            <a:r>
              <a:rPr lang="en-US" altLang="zh-CN" dirty="0"/>
              <a:t>2021</a:t>
            </a:r>
            <a:r>
              <a:rPr lang="zh-CN" altLang="en-US" dirty="0"/>
              <a:t>年</a:t>
            </a:r>
            <a:r>
              <a:rPr lang="en-US" altLang="zh-CN" dirty="0"/>
              <a:t>9-10</a:t>
            </a:r>
            <a:r>
              <a:rPr lang="zh-CN" altLang="en-US" dirty="0"/>
              <a:t>月</a:t>
            </a:r>
          </a:p>
        </p:txBody>
      </p:sp>
    </p:spTree>
    <p:extLst>
      <p:ext uri="{BB962C8B-B14F-4D97-AF65-F5344CB8AC3E}">
        <p14:creationId xmlns:p14="http://schemas.microsoft.com/office/powerpoint/2010/main" val="11631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5DBDF-4C7F-4534-AE13-8951B4BCA037}"/>
              </a:ext>
            </a:extLst>
          </p:cNvPr>
          <p:cNvSpPr>
            <a:spLocks noGrp="1"/>
          </p:cNvSpPr>
          <p:nvPr>
            <p:ph type="title"/>
          </p:nvPr>
        </p:nvSpPr>
        <p:spPr/>
        <p:txBody>
          <a:bodyPr/>
          <a:lstStyle/>
          <a:p>
            <a:r>
              <a:rPr lang="zh-CN" altLang="en-US" dirty="0">
                <a:ea typeface="楷体_GB2312" pitchFamily="49" charset="-122"/>
              </a:rPr>
              <a:t>分治 </a:t>
            </a:r>
            <a:r>
              <a:rPr lang="en-US" altLang="zh-CN" dirty="0">
                <a:ea typeface="楷体_GB2312" pitchFamily="49" charset="-122"/>
              </a:rPr>
              <a:t>vs </a:t>
            </a:r>
            <a:r>
              <a:rPr lang="zh-CN" altLang="en-US" dirty="0">
                <a:ea typeface="楷体_GB2312" pitchFamily="49" charset="-122"/>
              </a:rPr>
              <a:t>递归</a:t>
            </a:r>
            <a:endParaRPr lang="zh-CN" altLang="en-US" dirty="0"/>
          </a:p>
        </p:txBody>
      </p:sp>
      <p:sp>
        <p:nvSpPr>
          <p:cNvPr id="3" name="内容占位符 2">
            <a:extLst>
              <a:ext uri="{FF2B5EF4-FFF2-40B4-BE49-F238E27FC236}">
                <a16:creationId xmlns:a16="http://schemas.microsoft.com/office/drawing/2014/main" id="{15BA7B98-8530-4262-ADCB-0E4930914125}"/>
              </a:ext>
            </a:extLst>
          </p:cNvPr>
          <p:cNvSpPr>
            <a:spLocks noGrp="1"/>
          </p:cNvSpPr>
          <p:nvPr>
            <p:ph idx="1"/>
          </p:nvPr>
        </p:nvSpPr>
        <p:spPr/>
        <p:txBody>
          <a:bodyPr/>
          <a:lstStyle/>
          <a:p>
            <a:pPr eaLnBrk="1" hangingPunct="1">
              <a:lnSpc>
                <a:spcPct val="150000"/>
              </a:lnSpc>
              <a:defRPr/>
            </a:pPr>
            <a:r>
              <a:rPr lang="en-US" altLang="zh-CN" sz="2800" dirty="0">
                <a:ea typeface="楷体_GB2312" pitchFamily="49" charset="-122"/>
              </a:rPr>
              <a:t> </a:t>
            </a:r>
            <a:r>
              <a:rPr lang="zh-CN" altLang="en-US" sz="2400" dirty="0">
                <a:latin typeface="微软雅黑 Light" panose="020B0502040204020203" pitchFamily="34" charset="-122"/>
              </a:rPr>
              <a:t>由分治法产生的子问题往往是原问题的较小模式，为使用递归技术提供了方便</a:t>
            </a:r>
            <a:endParaRPr lang="en-US" altLang="zh-CN" sz="2400" dirty="0">
              <a:latin typeface="微软雅黑 Light" panose="020B0502040204020203" pitchFamily="34" charset="-122"/>
            </a:endParaRPr>
          </a:p>
          <a:p>
            <a:pPr lvl="1">
              <a:lnSpc>
                <a:spcPct val="150000"/>
              </a:lnSpc>
              <a:defRPr/>
            </a:pPr>
            <a:r>
              <a:rPr lang="zh-CN" altLang="en-US" dirty="0">
                <a:latin typeface="微软雅黑 Light" panose="020B0502040204020203" pitchFamily="34" charset="-122"/>
              </a:rPr>
              <a:t>反复应用分治手段，使</a:t>
            </a:r>
            <a:r>
              <a:rPr lang="zh-CN" altLang="en-US" b="1" dirty="0">
                <a:solidFill>
                  <a:srgbClr val="FF0000"/>
                </a:solidFill>
                <a:latin typeface="微软雅黑 Light" panose="020B0502040204020203" pitchFamily="34" charset="-122"/>
              </a:rPr>
              <a:t>子问题与原问题类型一致</a:t>
            </a:r>
            <a:r>
              <a:rPr lang="zh-CN" altLang="en-US" dirty="0">
                <a:latin typeface="微软雅黑 Light" panose="020B0502040204020203" pitchFamily="34" charset="-122"/>
              </a:rPr>
              <a:t>而其规模却不断缩小，最终使子问题缩小到很容易直接求出其解</a:t>
            </a:r>
            <a:endParaRPr lang="en-US" altLang="zh-CN" dirty="0">
              <a:latin typeface="微软雅黑 Light" panose="020B0502040204020203" pitchFamily="34" charset="-122"/>
            </a:endParaRPr>
          </a:p>
          <a:p>
            <a:pPr lvl="1">
              <a:lnSpc>
                <a:spcPct val="150000"/>
              </a:lnSpc>
              <a:defRPr/>
            </a:pPr>
            <a:r>
              <a:rPr lang="zh-CN" altLang="en-US" sz="2400" dirty="0">
                <a:latin typeface="微软雅黑 Light" panose="020B0502040204020203" pitchFamily="34" charset="-122"/>
              </a:rPr>
              <a:t>自然导致递归过程的产生</a:t>
            </a:r>
          </a:p>
          <a:p>
            <a:pPr eaLnBrk="1" hangingPunct="1">
              <a:lnSpc>
                <a:spcPct val="150000"/>
              </a:lnSpc>
              <a:defRPr/>
            </a:pPr>
            <a:r>
              <a:rPr lang="zh-CN" altLang="en-US" sz="2400" dirty="0">
                <a:latin typeface="微软雅黑 Light" panose="020B0502040204020203" pitchFamily="34" charset="-122"/>
              </a:rPr>
              <a:t>分治与递归像一对孪生兄弟，经常同时应用在算法设计之中</a:t>
            </a:r>
            <a:endParaRPr lang="en-US" altLang="zh-CN" dirty="0">
              <a:latin typeface="微软雅黑 Light" panose="020B0502040204020203" pitchFamily="34" charset="-122"/>
            </a:endParaRPr>
          </a:p>
          <a:p>
            <a:pPr eaLnBrk="1" hangingPunct="1">
              <a:lnSpc>
                <a:spcPct val="150000"/>
              </a:lnSpc>
              <a:defRPr/>
            </a:pPr>
            <a:r>
              <a:rPr lang="zh-CN" altLang="en-US" dirty="0">
                <a:latin typeface="微软雅黑 Light" panose="020B0502040204020203" pitchFamily="34" charset="-122"/>
              </a:rPr>
              <a:t>递归算法优、缺点</a:t>
            </a:r>
            <a:endParaRPr lang="en-US" altLang="zh-CN" dirty="0">
              <a:latin typeface="微软雅黑 Light" panose="020B0502040204020203" pitchFamily="34" charset="-122"/>
            </a:endParaRPr>
          </a:p>
          <a:p>
            <a:pPr lvl="1">
              <a:lnSpc>
                <a:spcPct val="150000"/>
              </a:lnSpc>
              <a:defRPr/>
            </a:pPr>
            <a:r>
              <a:rPr lang="zh-CN" altLang="en-US" dirty="0">
                <a:latin typeface="微软雅黑 Light" panose="020B0502040204020203" pitchFamily="34" charset="-122"/>
              </a:rPr>
              <a:t>易于理解，代码简单</a:t>
            </a:r>
            <a:endParaRPr lang="en-US" altLang="zh-CN" dirty="0">
              <a:latin typeface="微软雅黑 Light" panose="020B0502040204020203" pitchFamily="34" charset="-122"/>
            </a:endParaRPr>
          </a:p>
          <a:p>
            <a:pPr lvl="1">
              <a:lnSpc>
                <a:spcPct val="150000"/>
              </a:lnSpc>
              <a:defRPr/>
            </a:pPr>
            <a:r>
              <a:rPr lang="zh-CN" altLang="en-US" dirty="0">
                <a:latin typeface="微软雅黑 Light" panose="020B0502040204020203" pitchFamily="34" charset="-122"/>
              </a:rPr>
              <a:t>调试困难，过程不容易控制，递归调用空间消耗，特别是递归层次过多时</a:t>
            </a:r>
          </a:p>
        </p:txBody>
      </p:sp>
      <p:sp>
        <p:nvSpPr>
          <p:cNvPr id="4" name="日期占位符 3">
            <a:extLst>
              <a:ext uri="{FF2B5EF4-FFF2-40B4-BE49-F238E27FC236}">
                <a16:creationId xmlns:a16="http://schemas.microsoft.com/office/drawing/2014/main" id="{6E66212A-5BC1-4238-932F-C7D3C979301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3FE0B67-36B8-472F-8496-273750254B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3FD55-E264-4C52-AC0E-5C2EA7AEA9B0}"/>
              </a:ext>
            </a:extLst>
          </p:cNvPr>
          <p:cNvSpPr>
            <a:spLocks noGrp="1"/>
          </p:cNvSpPr>
          <p:nvPr>
            <p:ph type="sldNum" sz="quarter" idx="12"/>
          </p:nvPr>
        </p:nvSpPr>
        <p:spPr/>
        <p:txBody>
          <a:bodyPr/>
          <a:lstStyle/>
          <a:p>
            <a:fld id="{EEA58A3B-43CE-4AA0-90B5-EB47AFAFEB34}" type="slidenum">
              <a:rPr lang="zh-CN" altLang="en-US" smtClean="0"/>
              <a:pPr/>
              <a:t>10</a:t>
            </a:fld>
            <a:endParaRPr lang="zh-CN" altLang="en-US" dirty="0"/>
          </a:p>
        </p:txBody>
      </p:sp>
    </p:spTree>
    <p:extLst>
      <p:ext uri="{BB962C8B-B14F-4D97-AF65-F5344CB8AC3E}">
        <p14:creationId xmlns:p14="http://schemas.microsoft.com/office/powerpoint/2010/main" val="3272696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5B097-5E65-4A98-BC4B-20566129D423}"/>
              </a:ext>
            </a:extLst>
          </p:cNvPr>
          <p:cNvSpPr>
            <a:spLocks noGrp="1"/>
          </p:cNvSpPr>
          <p:nvPr>
            <p:ph type="title"/>
          </p:nvPr>
        </p:nvSpPr>
        <p:spPr/>
        <p:txBody>
          <a:bodyPr/>
          <a:lstStyle/>
          <a:p>
            <a:r>
              <a:rPr lang="zh-CN" altLang="en-US" dirty="0"/>
              <a:t>算法改进</a:t>
            </a:r>
            <a:r>
              <a:rPr lang="en-US" altLang="zh-CN" dirty="0"/>
              <a:t>1</a:t>
            </a:r>
            <a:r>
              <a:rPr lang="zh-CN" altLang="en-US" dirty="0"/>
              <a:t>：</a:t>
            </a:r>
            <a:r>
              <a:rPr lang="zh-CN" altLang="en-US" sz="2400" dirty="0"/>
              <a:t>避免对已排序数组进行划分</a:t>
            </a:r>
          </a:p>
        </p:txBody>
      </p:sp>
      <p:sp>
        <p:nvSpPr>
          <p:cNvPr id="4" name="日期占位符 3">
            <a:extLst>
              <a:ext uri="{FF2B5EF4-FFF2-40B4-BE49-F238E27FC236}">
                <a16:creationId xmlns:a16="http://schemas.microsoft.com/office/drawing/2014/main" id="{14456357-37B3-4BD7-A4E9-4F5DAE629EA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403D088-E276-4C49-99DF-D065294E9E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FDD0D-1C05-421F-95A6-D52DB1F0D914}"/>
              </a:ext>
            </a:extLst>
          </p:cNvPr>
          <p:cNvSpPr>
            <a:spLocks noGrp="1"/>
          </p:cNvSpPr>
          <p:nvPr>
            <p:ph type="sldNum" sz="quarter" idx="12"/>
          </p:nvPr>
        </p:nvSpPr>
        <p:spPr/>
        <p:txBody>
          <a:bodyPr/>
          <a:lstStyle/>
          <a:p>
            <a:fld id="{EEA58A3B-43CE-4AA0-90B5-EB47AFAFEB34}" type="slidenum">
              <a:rPr lang="zh-CN" altLang="en-US" smtClean="0"/>
              <a:pPr/>
              <a:t>100</a:t>
            </a:fld>
            <a:endParaRPr lang="zh-CN" altLang="en-US" dirty="0"/>
          </a:p>
        </p:txBody>
      </p:sp>
      <p:sp>
        <p:nvSpPr>
          <p:cNvPr id="7" name="Rectangle 8">
            <a:extLst>
              <a:ext uri="{FF2B5EF4-FFF2-40B4-BE49-F238E27FC236}">
                <a16:creationId xmlns:a16="http://schemas.microsoft.com/office/drawing/2014/main" id="{34E0C172-79E6-4F9D-B30E-A8CF5E544CDB}"/>
              </a:ext>
            </a:extLst>
          </p:cNvPr>
          <p:cNvSpPr>
            <a:spLocks noChangeArrowheads="1"/>
          </p:cNvSpPr>
          <p:nvPr/>
        </p:nvSpPr>
        <p:spPr bwMode="auto">
          <a:xfrm>
            <a:off x="268287" y="812571"/>
            <a:ext cx="8552185" cy="5784789"/>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a:lnSpc>
                <a:spcPct val="130000"/>
              </a:lnSpc>
            </a:pPr>
            <a:r>
              <a:rPr kumimoji="1" lang="en-US" altLang="zh-CN" dirty="0">
                <a:ea typeface="微软雅黑 Light" panose="020B0502040204020203" pitchFamily="34" charset="-122"/>
              </a:rPr>
              <a:t>template&lt;class Type&gt;</a:t>
            </a:r>
          </a:p>
          <a:p>
            <a:pPr>
              <a:lnSpc>
                <a:spcPct val="130000"/>
              </a:lnSpc>
            </a:pPr>
            <a:r>
              <a:rPr kumimoji="1" lang="en-US" altLang="zh-CN" dirty="0">
                <a:ea typeface="微软雅黑 Light" panose="020B0502040204020203" pitchFamily="34" charset="-122"/>
              </a:rPr>
              <a:t>void </a:t>
            </a:r>
            <a:r>
              <a:rPr kumimoji="1" lang="en-US" altLang="zh-CN" b="1" dirty="0" err="1">
                <a:ea typeface="微软雅黑 Light" panose="020B0502040204020203" pitchFamily="34" charset="-122"/>
              </a:rPr>
              <a:t>QuickSort</a:t>
            </a:r>
            <a:r>
              <a:rPr kumimoji="1" lang="en-US" altLang="zh-CN" dirty="0">
                <a:ea typeface="微软雅黑 Light" panose="020B0502040204020203" pitchFamily="34" charset="-122"/>
              </a:rPr>
              <a:t> (Type a[],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p,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r)</a:t>
            </a:r>
          </a:p>
          <a:p>
            <a:pPr>
              <a:lnSpc>
                <a:spcPct val="130000"/>
              </a:lnSpc>
            </a:pPr>
            <a:r>
              <a:rPr kumimoji="1" lang="en-US" altLang="zh-CN" sz="1600" dirty="0">
                <a:ea typeface="微软雅黑 Light" panose="020B0502040204020203" pitchFamily="34" charset="-122"/>
              </a:rPr>
              <a:t>{</a:t>
            </a:r>
          </a:p>
          <a:p>
            <a:pPr>
              <a:lnSpc>
                <a:spcPct val="130000"/>
              </a:lnSpc>
            </a:pPr>
            <a:r>
              <a:rPr kumimoji="1" lang="zh-CN" altLang="en-US" b="1" dirty="0">
                <a:solidFill>
                  <a:srgbClr val="C00000"/>
                </a:solidFill>
                <a:ea typeface="微软雅黑 Light" panose="020B0502040204020203" pitchFamily="34" charset="-122"/>
              </a:rPr>
              <a:t> </a:t>
            </a:r>
            <a:r>
              <a:rPr kumimoji="1" lang="en-US" altLang="zh-CN" dirty="0">
                <a:ea typeface="微软雅黑 Light" panose="020B0502040204020203" pitchFamily="34" charset="-122"/>
              </a:rPr>
              <a:t>step1. </a:t>
            </a:r>
            <a:r>
              <a:rPr kumimoji="1" lang="zh-CN" altLang="en-US" b="1" dirty="0">
                <a:solidFill>
                  <a:srgbClr val="0066FF"/>
                </a:solidFill>
                <a:ea typeface="微软雅黑 Light" panose="020B0502040204020203" pitchFamily="34" charset="-122"/>
              </a:rPr>
              <a:t>从左向右扫描</a:t>
            </a:r>
            <a:r>
              <a:rPr kumimoji="1" lang="en-US" altLang="zh-CN" b="1" dirty="0">
                <a:solidFill>
                  <a:srgbClr val="0066FF"/>
                </a:solidFill>
                <a:ea typeface="微软雅黑 Light" panose="020B0502040204020203" pitchFamily="34" charset="-122"/>
              </a:rPr>
              <a:t>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中全部元素，判断</a:t>
            </a:r>
            <a:r>
              <a:rPr kumimoji="1" lang="en-US" altLang="zh-CN" b="1" dirty="0">
                <a:solidFill>
                  <a:srgbClr val="0066FF"/>
                </a:solidFill>
                <a:ea typeface="微软雅黑 Light" panose="020B0502040204020203" pitchFamily="34" charset="-122"/>
              </a:rPr>
              <a:t>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是否满足非递减顺序</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时间复杂度</a:t>
            </a:r>
            <a:r>
              <a:rPr kumimoji="1" lang="en-US" altLang="zh-CN" b="1" dirty="0">
                <a:solidFill>
                  <a:srgbClr val="0066FF"/>
                </a:solidFill>
                <a:ea typeface="微软雅黑 Light" panose="020B0502040204020203" pitchFamily="34" charset="-122"/>
              </a:rPr>
              <a:t>O(n)</a:t>
            </a:r>
            <a:r>
              <a:rPr kumimoji="1" lang="zh-CN" altLang="en-US" b="1" dirty="0">
                <a:solidFill>
                  <a:srgbClr val="0066FF"/>
                </a:solidFill>
                <a:ea typeface="微软雅黑 Light" panose="020B0502040204020203" pitchFamily="34" charset="-122"/>
              </a:rPr>
              <a:t>；</a:t>
            </a:r>
            <a:endParaRPr kumimoji="1" lang="en-US" altLang="zh-CN" b="1" dirty="0">
              <a:solidFill>
                <a:srgbClr val="0066FF"/>
              </a:solidFill>
              <a:ea typeface="微软雅黑 Light" panose="020B0502040204020203" pitchFamily="34" charset="-122"/>
            </a:endParaRPr>
          </a:p>
          <a:p>
            <a:pPr>
              <a:lnSpc>
                <a:spcPct val="130000"/>
              </a:lnSpc>
            </a:pPr>
            <a:r>
              <a:rPr kumimoji="1" lang="en-US" altLang="zh-CN" b="1" dirty="0">
                <a:solidFill>
                  <a:srgbClr val="0066FF"/>
                </a:solidFill>
                <a:ea typeface="微软雅黑 Light" panose="020B0502040204020203" pitchFamily="34" charset="-122"/>
              </a:rPr>
              <a:t>      if 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满足非递减顺序 </a:t>
            </a:r>
            <a:r>
              <a:rPr kumimoji="1" lang="en-US" altLang="zh-CN" b="1" dirty="0">
                <a:solidFill>
                  <a:srgbClr val="0066FF"/>
                </a:solidFill>
                <a:ea typeface="微软雅黑 Light" panose="020B0502040204020203" pitchFamily="34" charset="-122"/>
              </a:rPr>
              <a:t>, return 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 </a:t>
            </a:r>
            <a:r>
              <a:rPr kumimoji="1" lang="zh-CN" altLang="en-US" b="1" dirty="0">
                <a:solidFill>
                  <a:srgbClr val="0066FF"/>
                </a:solidFill>
                <a:ea typeface="微软雅黑 Light" panose="020B0502040204020203" pitchFamily="34" charset="-122"/>
              </a:rPr>
              <a:t>结束</a:t>
            </a:r>
            <a:r>
              <a:rPr kumimoji="1" lang="en-US" altLang="zh-CN" b="1" dirty="0">
                <a:solidFill>
                  <a:srgbClr val="0066FF"/>
                </a:solidFill>
                <a:ea typeface="微软雅黑 Light" panose="020B0502040204020203" pitchFamily="34" charset="-122"/>
              </a:rPr>
              <a:t>/break </a:t>
            </a:r>
            <a:r>
              <a:rPr kumimoji="1" lang="zh-CN" altLang="en-US" b="1" dirty="0">
                <a:solidFill>
                  <a:srgbClr val="0066FF"/>
                </a:solidFill>
                <a:ea typeface="微软雅黑 Light" panose="020B0502040204020203" pitchFamily="34" charset="-122"/>
              </a:rPr>
              <a:t>；</a:t>
            </a:r>
            <a:endParaRPr kumimoji="1" lang="en-US" altLang="zh-CN" b="1" dirty="0">
              <a:solidFill>
                <a:srgbClr val="0066FF"/>
              </a:solidFill>
              <a:ea typeface="微软雅黑 Light" panose="020B0502040204020203" pitchFamily="34" charset="-122"/>
            </a:endParaRPr>
          </a:p>
          <a:p>
            <a:pPr>
              <a:lnSpc>
                <a:spcPct val="130000"/>
              </a:lnSpc>
            </a:pPr>
            <a:r>
              <a:rPr kumimoji="1" lang="en-US" altLang="zh-CN" dirty="0">
                <a:solidFill>
                  <a:srgbClr val="0066FF"/>
                </a:solidFill>
                <a:ea typeface="微软雅黑 Light" panose="020B0502040204020203" pitchFamily="34" charset="-122"/>
              </a:rPr>
              <a:t> </a:t>
            </a:r>
            <a:r>
              <a:rPr kumimoji="1" lang="en-US" altLang="zh-CN" dirty="0">
                <a:ea typeface="微软雅黑 Light" panose="020B0502040204020203" pitchFamily="34" charset="-122"/>
              </a:rPr>
              <a:t>step2. </a:t>
            </a:r>
            <a:r>
              <a:rPr kumimoji="1" lang="zh-CN" altLang="en-US" b="1" dirty="0">
                <a:solidFill>
                  <a:srgbClr val="0066FF"/>
                </a:solidFill>
                <a:ea typeface="微软雅黑 Light" panose="020B0502040204020203" pitchFamily="34" charset="-122"/>
              </a:rPr>
              <a:t>从左向右（或从右向左）扫描</a:t>
            </a:r>
            <a:r>
              <a:rPr kumimoji="1" lang="en-US" altLang="zh-CN" b="1" dirty="0">
                <a:solidFill>
                  <a:srgbClr val="0066FF"/>
                </a:solidFill>
                <a:ea typeface="微软雅黑 Light" panose="020B0502040204020203" pitchFamily="34" charset="-122"/>
              </a:rPr>
              <a:t>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中全部元素，判断</a:t>
            </a:r>
            <a:r>
              <a:rPr kumimoji="1" lang="en-US" altLang="zh-CN" b="1" dirty="0">
                <a:solidFill>
                  <a:srgbClr val="0066FF"/>
                </a:solidFill>
                <a:ea typeface="微软雅黑 Light" panose="020B0502040204020203" pitchFamily="34" charset="-122"/>
              </a:rPr>
              <a:t>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是否满足非递增顺序</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时间复杂度</a:t>
            </a:r>
            <a:r>
              <a:rPr kumimoji="1" lang="en-US" altLang="zh-CN" b="1" dirty="0">
                <a:solidFill>
                  <a:srgbClr val="0066FF"/>
                </a:solidFill>
                <a:ea typeface="微软雅黑 Light" panose="020B0502040204020203" pitchFamily="34" charset="-122"/>
              </a:rPr>
              <a:t>O(n)</a:t>
            </a:r>
            <a:r>
              <a:rPr kumimoji="1" lang="zh-CN" altLang="en-US" b="1" dirty="0">
                <a:solidFill>
                  <a:srgbClr val="0066FF"/>
                </a:solidFill>
                <a:ea typeface="微软雅黑 Light" panose="020B0502040204020203" pitchFamily="34" charset="-122"/>
              </a:rPr>
              <a:t>；</a:t>
            </a:r>
            <a:endParaRPr kumimoji="1" lang="en-US" altLang="zh-CN" b="1" dirty="0">
              <a:solidFill>
                <a:srgbClr val="0066FF"/>
              </a:solidFill>
              <a:ea typeface="微软雅黑 Light" panose="020B0502040204020203" pitchFamily="34" charset="-122"/>
            </a:endParaRPr>
          </a:p>
          <a:p>
            <a:pPr>
              <a:lnSpc>
                <a:spcPct val="130000"/>
              </a:lnSpc>
            </a:pPr>
            <a:r>
              <a:rPr kumimoji="1" lang="en-US" altLang="zh-CN" b="1" dirty="0">
                <a:solidFill>
                  <a:srgbClr val="0066FF"/>
                </a:solidFill>
                <a:ea typeface="微软雅黑 Light" panose="020B0502040204020203" pitchFamily="34" charset="-122"/>
              </a:rPr>
              <a:t>      if 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a:t>
            </a:r>
            <a:r>
              <a:rPr kumimoji="1" lang="zh-CN" altLang="en-US" b="1" dirty="0">
                <a:solidFill>
                  <a:srgbClr val="0066FF"/>
                </a:solidFill>
                <a:ea typeface="微软雅黑 Light" panose="020B0502040204020203" pitchFamily="34" charset="-122"/>
              </a:rPr>
              <a:t>满足非递增顺序 </a:t>
            </a:r>
            <a:r>
              <a:rPr kumimoji="1" lang="en-US" altLang="zh-CN" b="1" dirty="0">
                <a:solidFill>
                  <a:srgbClr val="0066FF"/>
                </a:solidFill>
                <a:ea typeface="微软雅黑 Light" panose="020B0502040204020203" pitchFamily="34" charset="-122"/>
              </a:rPr>
              <a:t>, </a:t>
            </a:r>
            <a:r>
              <a:rPr kumimoji="1" lang="zh-CN" altLang="en-US" b="1" dirty="0">
                <a:solidFill>
                  <a:srgbClr val="0066FF"/>
                </a:solidFill>
                <a:ea typeface="微软雅黑 Light" panose="020B0502040204020203" pitchFamily="34" charset="-122"/>
              </a:rPr>
              <a:t>利用</a:t>
            </a:r>
            <a:r>
              <a:rPr kumimoji="1" lang="en-US" altLang="zh-CN" b="1" dirty="0">
                <a:solidFill>
                  <a:srgbClr val="0066FF"/>
                </a:solidFill>
                <a:ea typeface="微软雅黑 Light" panose="020B0502040204020203" pitchFamily="34" charset="-122"/>
              </a:rPr>
              <a:t>b[]</a:t>
            </a:r>
            <a:r>
              <a:rPr kumimoji="1" lang="zh-CN" altLang="en-US" b="1" dirty="0">
                <a:solidFill>
                  <a:srgbClr val="0066FF"/>
                </a:solidFill>
                <a:ea typeface="微软雅黑 Light" panose="020B0502040204020203" pitchFamily="34" charset="-122"/>
              </a:rPr>
              <a:t>交换</a:t>
            </a:r>
            <a:r>
              <a:rPr kumimoji="1" lang="en-US" altLang="zh-CN" b="1" dirty="0">
                <a:solidFill>
                  <a:srgbClr val="0066FF"/>
                </a:solidFill>
                <a:ea typeface="微软雅黑 Light" panose="020B0502040204020203" pitchFamily="34" charset="-122"/>
              </a:rPr>
              <a:t>a[]</a:t>
            </a:r>
            <a:r>
              <a:rPr kumimoji="1" lang="zh-CN" altLang="en-US" b="1" dirty="0">
                <a:solidFill>
                  <a:srgbClr val="0066FF"/>
                </a:solidFill>
                <a:ea typeface="微软雅黑 Light" panose="020B0502040204020203" pitchFamily="34" charset="-122"/>
              </a:rPr>
              <a:t>元素顺序，</a:t>
            </a:r>
            <a:r>
              <a:rPr kumimoji="1" lang="en-US" altLang="zh-CN" b="1" dirty="0">
                <a:solidFill>
                  <a:srgbClr val="0066FF"/>
                </a:solidFill>
                <a:ea typeface="微软雅黑 Light" panose="020B0502040204020203" pitchFamily="34" charset="-122"/>
              </a:rPr>
              <a:t>return a[</a:t>
            </a:r>
            <a:r>
              <a:rPr kumimoji="1" lang="en-US" altLang="zh-CN" b="1" dirty="0" err="1">
                <a:solidFill>
                  <a:srgbClr val="0066FF"/>
                </a:solidFill>
                <a:ea typeface="微软雅黑 Light" panose="020B0502040204020203" pitchFamily="34" charset="-122"/>
              </a:rPr>
              <a:t>p:r</a:t>
            </a:r>
            <a:r>
              <a:rPr kumimoji="1" lang="en-US" altLang="zh-CN" b="1" dirty="0">
                <a:solidFill>
                  <a:srgbClr val="0066FF"/>
                </a:solidFill>
                <a:ea typeface="微软雅黑 Light" panose="020B0502040204020203" pitchFamily="34" charset="-122"/>
              </a:rPr>
              <a:t>], </a:t>
            </a:r>
            <a:r>
              <a:rPr kumimoji="1" lang="zh-CN" altLang="en-US" b="1" dirty="0">
                <a:solidFill>
                  <a:srgbClr val="0066FF"/>
                </a:solidFill>
                <a:ea typeface="微软雅黑 Light" panose="020B0502040204020203" pitchFamily="34" charset="-122"/>
              </a:rPr>
              <a:t>结束</a:t>
            </a:r>
            <a:r>
              <a:rPr kumimoji="1" lang="en-US" altLang="zh-CN" b="1" dirty="0">
                <a:solidFill>
                  <a:srgbClr val="0066FF"/>
                </a:solidFill>
                <a:ea typeface="微软雅黑 Light" panose="020B0502040204020203" pitchFamily="34" charset="-122"/>
              </a:rPr>
              <a:t>/break </a:t>
            </a:r>
            <a:r>
              <a:rPr kumimoji="1" lang="zh-CN" altLang="en-US" b="1" dirty="0">
                <a:solidFill>
                  <a:srgbClr val="0066FF"/>
                </a:solidFill>
                <a:ea typeface="微软雅黑 Light" panose="020B0502040204020203" pitchFamily="34" charset="-122"/>
              </a:rPr>
              <a:t>；</a:t>
            </a:r>
            <a:endParaRPr kumimoji="1" lang="en-US" altLang="zh-CN" sz="1600" dirty="0">
              <a:ea typeface="微软雅黑 Light" panose="020B0502040204020203" pitchFamily="34" charset="-122"/>
            </a:endParaRPr>
          </a:p>
          <a:p>
            <a:pPr>
              <a:lnSpc>
                <a:spcPct val="130000"/>
              </a:lnSpc>
            </a:pPr>
            <a:r>
              <a:rPr kumimoji="1" lang="en-US" altLang="zh-CN" dirty="0">
                <a:ea typeface="微软雅黑 Light" panose="020B0502040204020203" pitchFamily="34" charset="-122"/>
              </a:rPr>
              <a:t>step3.   </a:t>
            </a:r>
          </a:p>
          <a:p>
            <a:pPr>
              <a:lnSpc>
                <a:spcPct val="130000"/>
              </a:lnSpc>
            </a:pPr>
            <a:r>
              <a:rPr kumimoji="1" lang="en-US" altLang="zh-CN" dirty="0">
                <a:ea typeface="微软雅黑 Light" panose="020B0502040204020203" pitchFamily="34" charset="-122"/>
              </a:rPr>
              <a:t>       if (p&lt;r) {</a:t>
            </a:r>
          </a:p>
          <a:p>
            <a:pPr>
              <a:lnSpc>
                <a:spcPct val="130000"/>
              </a:lnSpc>
            </a:pPr>
            <a:r>
              <a:rPr kumimoji="1" lang="en-US" altLang="zh-CN" dirty="0">
                <a:ea typeface="微软雅黑 Light" panose="020B0502040204020203" pitchFamily="34" charset="-122"/>
              </a:rPr>
              <a:t>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a:t>
            </a:r>
            <a:r>
              <a:rPr kumimoji="1" lang="en-US" altLang="zh-CN" dirty="0">
                <a:solidFill>
                  <a:srgbClr val="0066FF"/>
                </a:solidFill>
                <a:ea typeface="微软雅黑 Light" panose="020B0502040204020203" pitchFamily="34" charset="-122"/>
              </a:rPr>
              <a:t>q=Partition(</a:t>
            </a:r>
            <a:r>
              <a:rPr kumimoji="1" lang="en-US" altLang="zh-CN" dirty="0" err="1">
                <a:solidFill>
                  <a:srgbClr val="0066FF"/>
                </a:solidFill>
                <a:ea typeface="微软雅黑 Light" panose="020B0502040204020203" pitchFamily="34" charset="-122"/>
              </a:rPr>
              <a:t>a,p,r</a:t>
            </a:r>
            <a:r>
              <a:rPr kumimoji="1" lang="en-US" altLang="zh-CN" dirty="0">
                <a:solidFill>
                  <a:srgbClr val="0066FF"/>
                </a:solidFill>
                <a:ea typeface="微软雅黑 Light" panose="020B0502040204020203" pitchFamily="34" charset="-122"/>
              </a:rPr>
              <a:t>)</a:t>
            </a: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r>
              <a:rPr kumimoji="1" lang="en-US" altLang="zh-CN" dirty="0" err="1">
                <a:ea typeface="微软雅黑 Light" panose="020B0502040204020203" pitchFamily="34" charset="-122"/>
              </a:rPr>
              <a:t>QuickSort</a:t>
            </a:r>
            <a:r>
              <a:rPr kumimoji="1" lang="en-US" altLang="zh-CN" dirty="0">
                <a:ea typeface="微软雅黑 Light" panose="020B0502040204020203" pitchFamily="34" charset="-122"/>
              </a:rPr>
              <a:t> (a,p,q-1); //</a:t>
            </a:r>
            <a:r>
              <a:rPr kumimoji="1" lang="zh-CN" altLang="en-US" dirty="0">
                <a:ea typeface="微软雅黑 Light" panose="020B0502040204020203" pitchFamily="34" charset="-122"/>
              </a:rPr>
              <a:t>对左半段排序</a:t>
            </a:r>
          </a:p>
          <a:p>
            <a:pPr>
              <a:lnSpc>
                <a:spcPct val="130000"/>
              </a:lnSpc>
            </a:pPr>
            <a:r>
              <a:rPr kumimoji="1" lang="zh-CN" altLang="en-US" dirty="0">
                <a:ea typeface="微软雅黑 Light" panose="020B0502040204020203" pitchFamily="34" charset="-122"/>
              </a:rPr>
              <a:t>        </a:t>
            </a:r>
            <a:r>
              <a:rPr kumimoji="1" lang="en-US" altLang="zh-CN" dirty="0" err="1">
                <a:ea typeface="微软雅黑 Light" panose="020B0502040204020203" pitchFamily="34" charset="-122"/>
              </a:rPr>
              <a:t>QuickSort</a:t>
            </a:r>
            <a:r>
              <a:rPr kumimoji="1" lang="en-US" altLang="zh-CN" dirty="0">
                <a:ea typeface="微软雅黑 Light" panose="020B0502040204020203" pitchFamily="34" charset="-122"/>
              </a:rPr>
              <a:t> (a,q+1,r); //</a:t>
            </a:r>
            <a:r>
              <a:rPr kumimoji="1" lang="zh-CN" altLang="en-US" dirty="0">
                <a:ea typeface="微软雅黑 Light" panose="020B0502040204020203" pitchFamily="34" charset="-122"/>
              </a:rPr>
              <a:t>对右半段排序</a:t>
            </a:r>
          </a:p>
          <a:p>
            <a:pPr>
              <a:lnSpc>
                <a:spcPct val="130000"/>
              </a:lnSpc>
            </a:pPr>
            <a:r>
              <a:rPr kumimoji="1" lang="zh-CN" altLang="en-US" dirty="0">
                <a:ea typeface="微软雅黑 Light" panose="020B0502040204020203" pitchFamily="34" charset="-122"/>
              </a:rPr>
              <a:t>        </a:t>
            </a:r>
            <a:r>
              <a:rPr kumimoji="1" lang="en-US" altLang="zh-CN" dirty="0">
                <a:ea typeface="微软雅黑 Light" panose="020B0502040204020203" pitchFamily="34" charset="-122"/>
              </a:rPr>
              <a:t>}</a:t>
            </a:r>
          </a:p>
          <a:p>
            <a:pPr>
              <a:lnSpc>
                <a:spcPct val="130000"/>
              </a:lnSpc>
            </a:pPr>
            <a:r>
              <a:rPr kumimoji="1" lang="en-US" altLang="zh-CN" dirty="0">
                <a:ea typeface="微软雅黑 Light" panose="020B0502040204020203" pitchFamily="34" charset="-122"/>
              </a:rPr>
              <a:t>}</a:t>
            </a:r>
          </a:p>
        </p:txBody>
      </p:sp>
      <p:cxnSp>
        <p:nvCxnSpPr>
          <p:cNvPr id="10" name="直接箭头连接符 5">
            <a:extLst>
              <a:ext uri="{FF2B5EF4-FFF2-40B4-BE49-F238E27FC236}">
                <a16:creationId xmlns:a16="http://schemas.microsoft.com/office/drawing/2014/main" id="{09A32CBB-8854-40DA-8602-1991138F4C92}"/>
              </a:ext>
            </a:extLst>
          </p:cNvPr>
          <p:cNvCxnSpPr>
            <a:cxnSpLocks noChangeShapeType="1"/>
            <a:stCxn id="13" idx="0"/>
          </p:cNvCxnSpPr>
          <p:nvPr/>
        </p:nvCxnSpPr>
        <p:spPr bwMode="auto">
          <a:xfrm flipH="1" flipV="1">
            <a:off x="7326776" y="2231445"/>
            <a:ext cx="436943" cy="2161146"/>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圆角 11">
            <a:extLst>
              <a:ext uri="{FF2B5EF4-FFF2-40B4-BE49-F238E27FC236}">
                <a16:creationId xmlns:a16="http://schemas.microsoft.com/office/drawing/2014/main" id="{F5E11E6A-1C50-406D-A306-424CF0F61445}"/>
              </a:ext>
            </a:extLst>
          </p:cNvPr>
          <p:cNvSpPr/>
          <p:nvPr/>
        </p:nvSpPr>
        <p:spPr>
          <a:xfrm>
            <a:off x="5246225" y="872977"/>
            <a:ext cx="3680749" cy="79865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000" dirty="0">
                <a:solidFill>
                  <a:schemeClr val="tx1"/>
                </a:solidFill>
              </a:rPr>
              <a:t>当</a:t>
            </a:r>
            <a:r>
              <a:rPr lang="en-US" altLang="zh-CN" sz="2000" dirty="0">
                <a:solidFill>
                  <a:schemeClr val="tx1"/>
                </a:solidFill>
              </a:rPr>
              <a:t>a[</a:t>
            </a:r>
            <a:r>
              <a:rPr lang="en-US" altLang="zh-CN" sz="2000" dirty="0" err="1">
                <a:solidFill>
                  <a:schemeClr val="tx1"/>
                </a:solidFill>
              </a:rPr>
              <a:t>p:r</a:t>
            </a:r>
            <a:r>
              <a:rPr lang="en-US" altLang="zh-CN" sz="2000" dirty="0">
                <a:solidFill>
                  <a:schemeClr val="tx1"/>
                </a:solidFill>
              </a:rPr>
              <a:t>]</a:t>
            </a:r>
            <a:r>
              <a:rPr lang="zh-CN" altLang="en-US" sz="2000" dirty="0">
                <a:solidFill>
                  <a:schemeClr val="tx1"/>
                </a:solidFill>
              </a:rPr>
              <a:t>已经排好序时，直接返回</a:t>
            </a:r>
            <a:r>
              <a:rPr lang="en-US" altLang="zh-CN" sz="2000" dirty="0">
                <a:solidFill>
                  <a:schemeClr val="tx1"/>
                </a:solidFill>
              </a:rPr>
              <a:t>a[</a:t>
            </a:r>
            <a:r>
              <a:rPr lang="en-US" altLang="zh-CN" sz="2000" dirty="0" err="1">
                <a:solidFill>
                  <a:schemeClr val="tx1"/>
                </a:solidFill>
              </a:rPr>
              <a:t>p:r</a:t>
            </a:r>
            <a:r>
              <a:rPr lang="en-US" altLang="zh-CN" sz="2000" dirty="0">
                <a:solidFill>
                  <a:schemeClr val="tx1"/>
                </a:solidFill>
              </a:rPr>
              <a:t>]</a:t>
            </a:r>
            <a:r>
              <a:rPr lang="zh-CN" altLang="en-US" sz="2000" dirty="0">
                <a:solidFill>
                  <a:schemeClr val="tx1"/>
                </a:solidFill>
              </a:rPr>
              <a:t>，作为排序结果</a:t>
            </a:r>
          </a:p>
        </p:txBody>
      </p:sp>
      <p:sp>
        <p:nvSpPr>
          <p:cNvPr id="13" name="矩形: 圆角 12">
            <a:extLst>
              <a:ext uri="{FF2B5EF4-FFF2-40B4-BE49-F238E27FC236}">
                <a16:creationId xmlns:a16="http://schemas.microsoft.com/office/drawing/2014/main" id="{E79A0C41-0B34-4317-8F83-8C742FC8FA91}"/>
              </a:ext>
            </a:extLst>
          </p:cNvPr>
          <p:cNvSpPr/>
          <p:nvPr/>
        </p:nvSpPr>
        <p:spPr>
          <a:xfrm>
            <a:off x="7008471" y="4392591"/>
            <a:ext cx="1510496" cy="7292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800" b="1">
                <a:solidFill>
                  <a:srgbClr val="0066FF"/>
                </a:solidFill>
              </a:rPr>
              <a:t>上机作业必须有此点</a:t>
            </a:r>
            <a:endParaRPr lang="zh-CN" altLang="en-US" sz="1800" b="1" dirty="0">
              <a:solidFill>
                <a:srgbClr val="0066FF"/>
              </a:solidFill>
            </a:endParaRPr>
          </a:p>
        </p:txBody>
      </p:sp>
    </p:spTree>
    <p:extLst>
      <p:ext uri="{BB962C8B-B14F-4D97-AF65-F5344CB8AC3E}">
        <p14:creationId xmlns:p14="http://schemas.microsoft.com/office/powerpoint/2010/main" val="3973982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476A2-E075-48F8-AA6A-69F79808C43F}"/>
              </a:ext>
            </a:extLst>
          </p:cNvPr>
          <p:cNvSpPr>
            <a:spLocks noGrp="1"/>
          </p:cNvSpPr>
          <p:nvPr>
            <p:ph type="title"/>
          </p:nvPr>
        </p:nvSpPr>
        <p:spPr/>
        <p:txBody>
          <a:bodyPr/>
          <a:lstStyle/>
          <a:p>
            <a:r>
              <a:rPr lang="en-US" altLang="zh-CN" dirty="0" err="1"/>
              <a:t>QuickSort</a:t>
            </a:r>
            <a:r>
              <a:rPr lang="zh-CN" altLang="en-US" dirty="0"/>
              <a:t>时间复杂性分析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D4D80A-AEC9-4719-BC9F-7C2D073100D5}"/>
                  </a:ext>
                </a:extLst>
              </p:cNvPr>
              <p:cNvSpPr>
                <a:spLocks noGrp="1"/>
              </p:cNvSpPr>
              <p:nvPr>
                <p:ph idx="1"/>
              </p:nvPr>
            </p:nvSpPr>
            <p:spPr/>
            <p:txBody>
              <a:bodyPr/>
              <a:lstStyle/>
              <a:p>
                <a:r>
                  <a:rPr lang="zh-CN" altLang="en-US" sz="2400" dirty="0">
                    <a:cs typeface="楷体_GB2312"/>
                  </a:rPr>
                  <a:t>最坏时间复杂度：</a:t>
                </a:r>
                <a:r>
                  <a:rPr lang="en-US" altLang="zh-CN" sz="2400" dirty="0">
                    <a:cs typeface="楷体_GB2312"/>
                  </a:rPr>
                  <a:t>O(n</a:t>
                </a:r>
                <a:r>
                  <a:rPr lang="en-US" altLang="zh-CN" sz="2400" baseline="30000" dirty="0">
                    <a:cs typeface="楷体_GB2312"/>
                  </a:rPr>
                  <a:t>2</a:t>
                </a:r>
                <a:r>
                  <a:rPr lang="en-US" altLang="zh-CN" sz="2400" dirty="0">
                    <a:cs typeface="楷体_GB2312"/>
                  </a:rPr>
                  <a:t>)</a:t>
                </a:r>
              </a:p>
              <a:p>
                <a:r>
                  <a:rPr lang="zh-CN" altLang="en-US" sz="2400" dirty="0">
                    <a:solidFill>
                      <a:srgbClr val="F72401"/>
                    </a:solidFill>
                    <a:cs typeface="楷体_GB2312"/>
                  </a:rPr>
                  <a:t>平均时间复杂度：</a:t>
                </a:r>
                <a14:m>
                  <m:oMath xmlns:m="http://schemas.openxmlformats.org/officeDocument/2006/math">
                    <m:r>
                      <m:rPr>
                        <m:sty m:val="p"/>
                      </m:rPr>
                      <a:rPr lang="zh-CN" altLang="en-US" i="1">
                        <a:solidFill>
                          <a:srgbClr val="000000"/>
                        </a:solidFill>
                        <a:latin typeface="Cambria Math" panose="02040503050406030204" pitchFamily="18" charset="0"/>
                      </a:rPr>
                      <m:t>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r>
                          <a:rPr lang="zh-CN" altLang="en-US" i="1">
                            <a:solidFill>
                              <a:srgbClr val="000000"/>
                            </a:solidFill>
                            <a:latin typeface="Cambria Math" panose="02040503050406030204" pitchFamily="18" charset="0"/>
                          </a:rPr>
                          <m:t>𝑛</m:t>
                        </m:r>
                      </m:e>
                    </m:func>
                    <m:r>
                      <a:rPr lang="zh-CN" altLang="en-US" i="1">
                        <a:solidFill>
                          <a:srgbClr val="000000"/>
                        </a:solidFill>
                        <a:latin typeface="Cambria Math" panose="02040503050406030204" pitchFamily="18" charset="0"/>
                      </a:rPr>
                      <m:t>)</m:t>
                    </m:r>
                  </m:oMath>
                </a14:m>
                <a:endParaRPr lang="en-US" altLang="zh-CN" sz="2400" dirty="0">
                  <a:solidFill>
                    <a:srgbClr val="F72401"/>
                  </a:solidFill>
                  <a:cs typeface="楷体_GB2312"/>
                </a:endParaRPr>
              </a:p>
              <a:p>
                <a:r>
                  <a:rPr lang="zh-CN" altLang="en-US" sz="2400" dirty="0">
                    <a:cs typeface="楷体_GB2312"/>
                  </a:rPr>
                  <a:t>最好时间复杂度：</a:t>
                </a:r>
                <a:r>
                  <a:rPr lang="en-US" altLang="zh-CN" dirty="0">
                    <a:solidFill>
                      <a:srgbClr val="3907F1"/>
                    </a:solidFill>
                    <a:sym typeface="Symbol" pitchFamily="18" charset="2"/>
                  </a:rPr>
                  <a:t></a:t>
                </a:r>
                <a:r>
                  <a:rPr lang="en-US" altLang="zh-CN" dirty="0">
                    <a:latin typeface="Times New Roman" pitchFamily="18" charset="0"/>
                  </a:rPr>
                  <a:t>(</a:t>
                </a:r>
                <a:r>
                  <a:rPr lang="en-US" altLang="zh-CN" dirty="0" err="1">
                    <a:latin typeface="Times New Roman" pitchFamily="18" charset="0"/>
                  </a:rPr>
                  <a:t>nlogn</a:t>
                </a:r>
                <a:r>
                  <a:rPr lang="en-US" altLang="zh-CN" dirty="0">
                    <a:latin typeface="Times New Roman" pitchFamily="18" charset="0"/>
                  </a:rPr>
                  <a:t>)</a:t>
                </a:r>
                <a:endParaRPr lang="en-US" altLang="zh-CN" sz="2400" dirty="0">
                  <a:solidFill>
                    <a:srgbClr val="F72401"/>
                  </a:solidFill>
                  <a:cs typeface="楷体_GB2312"/>
                </a:endParaRPr>
              </a:p>
              <a:p>
                <a:r>
                  <a:rPr lang="zh-CN" altLang="en-US" sz="2400" dirty="0">
                    <a:cs typeface="楷体_GB2312"/>
                  </a:rPr>
                  <a:t>辅助空间：</a:t>
                </a:r>
                <a:r>
                  <a:rPr lang="en-US" altLang="zh-CN" sz="2400" dirty="0">
                    <a:cs typeface="楷体_GB2312"/>
                  </a:rPr>
                  <a:t>O(n)</a:t>
                </a:r>
                <a:r>
                  <a:rPr lang="zh-CN" altLang="en-US" sz="2400" dirty="0">
                    <a:cs typeface="楷体_GB2312"/>
                  </a:rPr>
                  <a:t>或</a:t>
                </a:r>
                <a:r>
                  <a:rPr lang="en-US" altLang="zh-CN" sz="2400" dirty="0">
                    <a:cs typeface="楷体_GB2312"/>
                  </a:rPr>
                  <a:t>O(</a:t>
                </a:r>
                <a:r>
                  <a:rPr lang="en-US" altLang="zh-CN" sz="2400" dirty="0" err="1">
                    <a:cs typeface="楷体_GB2312"/>
                  </a:rPr>
                  <a:t>logn</a:t>
                </a:r>
                <a:r>
                  <a:rPr lang="en-US" altLang="zh-CN" sz="2400" dirty="0">
                    <a:cs typeface="楷体_GB2312"/>
                  </a:rPr>
                  <a:t>)</a:t>
                </a:r>
              </a:p>
              <a:p>
                <a:endParaRPr lang="zh-CN" altLang="en-US" dirty="0"/>
              </a:p>
            </p:txBody>
          </p:sp>
        </mc:Choice>
        <mc:Fallback xmlns="">
          <p:sp>
            <p:nvSpPr>
              <p:cNvPr id="3" name="内容占位符 2">
                <a:extLst>
                  <a:ext uri="{FF2B5EF4-FFF2-40B4-BE49-F238E27FC236}">
                    <a16:creationId xmlns:a16="http://schemas.microsoft.com/office/drawing/2014/main" id="{BED4D80A-AEC9-4719-BC9F-7C2D073100D5}"/>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6B0A547-B73C-4C3F-96F7-EF802812B8B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1459721-E566-4D99-AD45-75B236BDE4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79CC69-C927-432C-B11A-C6AAA9471673}"/>
              </a:ext>
            </a:extLst>
          </p:cNvPr>
          <p:cNvSpPr>
            <a:spLocks noGrp="1"/>
          </p:cNvSpPr>
          <p:nvPr>
            <p:ph type="sldNum" sz="quarter" idx="12"/>
          </p:nvPr>
        </p:nvSpPr>
        <p:spPr/>
        <p:txBody>
          <a:bodyPr/>
          <a:lstStyle/>
          <a:p>
            <a:fld id="{EEA58A3B-43CE-4AA0-90B5-EB47AFAFEB34}" type="slidenum">
              <a:rPr lang="zh-CN" altLang="en-US" smtClean="0"/>
              <a:pPr/>
              <a:t>101</a:t>
            </a:fld>
            <a:endParaRPr lang="zh-CN" altLang="en-US" dirty="0"/>
          </a:p>
        </p:txBody>
      </p:sp>
    </p:spTree>
    <p:extLst>
      <p:ext uri="{BB962C8B-B14F-4D97-AF65-F5344CB8AC3E}">
        <p14:creationId xmlns:p14="http://schemas.microsoft.com/office/powerpoint/2010/main" val="1412748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59944-DD99-4B6A-BF8E-0855AC8284C5}"/>
              </a:ext>
            </a:extLst>
          </p:cNvPr>
          <p:cNvSpPr>
            <a:spLocks noGrp="1"/>
          </p:cNvSpPr>
          <p:nvPr>
            <p:ph type="title"/>
          </p:nvPr>
        </p:nvSpPr>
        <p:spPr/>
        <p:txBody>
          <a:bodyPr/>
          <a:lstStyle/>
          <a:p>
            <a:r>
              <a:rPr lang="zh-CN" altLang="en-US" sz="2800" dirty="0"/>
              <a:t>最坏时间复杂性</a:t>
            </a:r>
            <a:endParaRPr lang="zh-CN" altLang="en-US" dirty="0"/>
          </a:p>
        </p:txBody>
      </p:sp>
      <p:sp>
        <p:nvSpPr>
          <p:cNvPr id="3" name="内容占位符 2">
            <a:extLst>
              <a:ext uri="{FF2B5EF4-FFF2-40B4-BE49-F238E27FC236}">
                <a16:creationId xmlns:a16="http://schemas.microsoft.com/office/drawing/2014/main" id="{13A877D7-8934-4D75-A3DF-F99C029EF69C}"/>
              </a:ext>
            </a:extLst>
          </p:cNvPr>
          <p:cNvSpPr>
            <a:spLocks noGrp="1"/>
          </p:cNvSpPr>
          <p:nvPr>
            <p:ph idx="1"/>
          </p:nvPr>
        </p:nvSpPr>
        <p:spPr/>
        <p:txBody>
          <a:bodyPr/>
          <a:lstStyle/>
          <a:p>
            <a:r>
              <a:rPr lang="zh-CN" altLang="en-US" dirty="0"/>
              <a:t>当</a:t>
            </a:r>
            <a:r>
              <a:rPr lang="zh-CN" altLang="en-US" dirty="0">
                <a:solidFill>
                  <a:srgbClr val="FF0000"/>
                </a:solidFill>
              </a:rPr>
              <a:t>选取数组中最小元素作为划分元素</a:t>
            </a:r>
            <a:r>
              <a:rPr lang="en-US" altLang="zh-CN" dirty="0">
                <a:solidFill>
                  <a:srgbClr val="FF0000"/>
                </a:solidFill>
              </a:rPr>
              <a:t>x</a:t>
            </a:r>
            <a:r>
              <a:rPr lang="zh-CN" altLang="en-US" dirty="0"/>
              <a:t>，划分产生的</a:t>
            </a:r>
            <a:r>
              <a:rPr lang="en-US" altLang="zh-CN" dirty="0"/>
              <a:t>2</a:t>
            </a:r>
            <a:r>
              <a:rPr lang="zh-CN" altLang="en-US" dirty="0"/>
              <a:t>个子序列不平衡、大小不一，</a:t>
            </a:r>
            <a:r>
              <a:rPr lang="en-US" altLang="zh-CN" dirty="0"/>
              <a:t>1</a:t>
            </a:r>
            <a:r>
              <a:rPr lang="zh-CN" altLang="en-US" dirty="0"/>
              <a:t>个有</a:t>
            </a:r>
            <a:r>
              <a:rPr lang="en-US" altLang="zh-CN" dirty="0"/>
              <a:t>n-1</a:t>
            </a:r>
            <a:r>
              <a:rPr lang="zh-CN" altLang="en-US" dirty="0"/>
              <a:t>个元素，而另一个只有</a:t>
            </a:r>
            <a:r>
              <a:rPr lang="en-US" altLang="zh-CN" dirty="0"/>
              <a:t>0</a:t>
            </a:r>
            <a:r>
              <a:rPr lang="zh-CN" altLang="en-US" dirty="0"/>
              <a:t>个元素</a:t>
            </a:r>
            <a:endParaRPr lang="en-US" altLang="zh-CN" dirty="0"/>
          </a:p>
          <a:p>
            <a:pPr lvl="1"/>
            <a:r>
              <a:rPr lang="zh-CN" altLang="en-US" dirty="0"/>
              <a:t>从分治法角度，两个子问题极度不平衡</a:t>
            </a:r>
            <a:endParaRPr lang="en-US" altLang="zh-CN" dirty="0"/>
          </a:p>
          <a:p>
            <a:pPr marL="0" indent="0" eaLnBrk="1" hangingPunct="1">
              <a:lnSpc>
                <a:spcPct val="100000"/>
              </a:lnSpc>
              <a:buNone/>
            </a:pPr>
            <a:endParaRPr lang="en-US" altLang="zh-CN" dirty="0"/>
          </a:p>
          <a:p>
            <a:pPr marL="0" indent="0" eaLnBrk="1" hangingPunct="1">
              <a:lnSpc>
                <a:spcPct val="100000"/>
              </a:lnSpc>
              <a:buNone/>
            </a:pPr>
            <a:endParaRPr lang="en-US" altLang="zh-CN" dirty="0"/>
          </a:p>
          <a:p>
            <a:pPr marL="0" indent="0" eaLnBrk="1" hangingPunct="1">
              <a:lnSpc>
                <a:spcPct val="100000"/>
              </a:lnSpc>
              <a:buNone/>
            </a:pPr>
            <a:endParaRPr lang="en-US" altLang="zh-CN" dirty="0"/>
          </a:p>
          <a:p>
            <a:pPr eaLnBrk="1" hangingPunct="1">
              <a:lnSpc>
                <a:spcPct val="100000"/>
              </a:lnSpc>
            </a:pPr>
            <a:r>
              <a:rPr lang="zh-CN" altLang="en-US" dirty="0"/>
              <a:t>此时，具有最坏时间复杂度</a:t>
            </a:r>
          </a:p>
          <a:p>
            <a:pPr marL="0" indent="0" eaLnBrk="1" hangingPunct="1">
              <a:lnSpc>
                <a:spcPct val="90000"/>
              </a:lnSpc>
              <a:buNone/>
            </a:pPr>
            <a:endParaRPr lang="zh-CN" altLang="en-US" dirty="0"/>
          </a:p>
          <a:p>
            <a:pPr eaLnBrk="1" hangingPunct="1">
              <a:lnSpc>
                <a:spcPct val="90000"/>
              </a:lnSpc>
              <a:buFont typeface="Wingdings" pitchFamily="2" charset="2"/>
              <a:buNone/>
            </a:pPr>
            <a:r>
              <a:rPr lang="zh-CN" altLang="en-US" dirty="0"/>
              <a:t>    </a:t>
            </a:r>
            <a:r>
              <a:rPr lang="en-US" altLang="zh-CN" dirty="0"/>
              <a:t>T(n) = T(n-1) + </a:t>
            </a:r>
            <a:r>
              <a:rPr lang="en-US" altLang="zh-CN" i="1" dirty="0"/>
              <a:t>O</a:t>
            </a:r>
            <a:r>
              <a:rPr lang="en-US" altLang="zh-CN" dirty="0"/>
              <a:t>(n)</a:t>
            </a:r>
          </a:p>
          <a:p>
            <a:pPr eaLnBrk="1" hangingPunct="1">
              <a:lnSpc>
                <a:spcPct val="90000"/>
              </a:lnSpc>
              <a:buFont typeface="Wingdings" pitchFamily="2" charset="2"/>
              <a:buNone/>
            </a:pPr>
            <a:r>
              <a:rPr lang="en-US" altLang="zh-CN" dirty="0"/>
              <a:t>           = T(n-2) + </a:t>
            </a:r>
            <a:r>
              <a:rPr lang="en-US" altLang="zh-CN" i="1" dirty="0"/>
              <a:t>O</a:t>
            </a:r>
            <a:r>
              <a:rPr lang="en-US" altLang="zh-CN" dirty="0"/>
              <a:t>(n) + </a:t>
            </a:r>
            <a:r>
              <a:rPr lang="en-US" altLang="zh-CN" i="1" dirty="0"/>
              <a:t>O</a:t>
            </a:r>
            <a:r>
              <a:rPr lang="en-US" altLang="zh-CN" dirty="0"/>
              <a:t>(n-1)</a:t>
            </a:r>
          </a:p>
          <a:p>
            <a:pPr eaLnBrk="1" hangingPunct="1">
              <a:lnSpc>
                <a:spcPct val="90000"/>
              </a:lnSpc>
              <a:buFont typeface="Wingdings" pitchFamily="2" charset="2"/>
              <a:buNone/>
            </a:pPr>
            <a:r>
              <a:rPr lang="en-US" altLang="zh-CN" dirty="0"/>
              <a:t>           =…</a:t>
            </a:r>
          </a:p>
          <a:p>
            <a:pPr eaLnBrk="1" hangingPunct="1">
              <a:lnSpc>
                <a:spcPct val="90000"/>
              </a:lnSpc>
              <a:buFont typeface="Wingdings" pitchFamily="2" charset="2"/>
              <a:buNone/>
            </a:pPr>
            <a:r>
              <a:rPr lang="en-US" altLang="zh-CN" dirty="0"/>
              <a:t>           = </a:t>
            </a:r>
            <a:r>
              <a:rPr lang="en-US" altLang="zh-CN" i="1" dirty="0"/>
              <a:t>O</a:t>
            </a:r>
            <a:r>
              <a:rPr lang="en-US" altLang="zh-CN" dirty="0"/>
              <a:t>(n</a:t>
            </a:r>
            <a:r>
              <a:rPr lang="en-US" altLang="zh-CN" baseline="30000" dirty="0"/>
              <a:t>2</a:t>
            </a:r>
            <a:r>
              <a:rPr lang="en-US" altLang="zh-CN" dirty="0"/>
              <a:t>)</a:t>
            </a:r>
            <a:endParaRPr lang="zh-CN" altLang="en-US" dirty="0"/>
          </a:p>
          <a:p>
            <a:endParaRPr lang="zh-CN" altLang="en-US" dirty="0"/>
          </a:p>
        </p:txBody>
      </p:sp>
      <p:sp>
        <p:nvSpPr>
          <p:cNvPr id="4" name="日期占位符 3">
            <a:extLst>
              <a:ext uri="{FF2B5EF4-FFF2-40B4-BE49-F238E27FC236}">
                <a16:creationId xmlns:a16="http://schemas.microsoft.com/office/drawing/2014/main" id="{A31EDD0C-105E-4F27-99D3-61A6E911869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D3EFF79-734D-469C-9434-B8A61D22F5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1C29C2-96AC-4B87-A4EB-B8296AEED27E}"/>
              </a:ext>
            </a:extLst>
          </p:cNvPr>
          <p:cNvSpPr>
            <a:spLocks noGrp="1"/>
          </p:cNvSpPr>
          <p:nvPr>
            <p:ph type="sldNum" sz="quarter" idx="12"/>
          </p:nvPr>
        </p:nvSpPr>
        <p:spPr/>
        <p:txBody>
          <a:bodyPr/>
          <a:lstStyle/>
          <a:p>
            <a:fld id="{EEA58A3B-43CE-4AA0-90B5-EB47AFAFEB34}" type="slidenum">
              <a:rPr lang="zh-CN" altLang="en-US" smtClean="0"/>
              <a:pPr/>
              <a:t>102</a:t>
            </a:fld>
            <a:endParaRPr lang="zh-CN" altLang="en-US" dirty="0"/>
          </a:p>
        </p:txBody>
      </p:sp>
      <p:grpSp>
        <p:nvGrpSpPr>
          <p:cNvPr id="13" name="组合 12">
            <a:extLst>
              <a:ext uri="{FF2B5EF4-FFF2-40B4-BE49-F238E27FC236}">
                <a16:creationId xmlns:a16="http://schemas.microsoft.com/office/drawing/2014/main" id="{204BE7A5-BCEB-4485-86FE-20E708E37CF5}"/>
              </a:ext>
            </a:extLst>
          </p:cNvPr>
          <p:cNvGrpSpPr/>
          <p:nvPr/>
        </p:nvGrpSpPr>
        <p:grpSpPr>
          <a:xfrm>
            <a:off x="1127084" y="2080668"/>
            <a:ext cx="7272337" cy="1035633"/>
            <a:chOff x="1127084" y="2080668"/>
            <a:chExt cx="7272337" cy="1035633"/>
          </a:xfrm>
        </p:grpSpPr>
        <p:sp>
          <p:nvSpPr>
            <p:cNvPr id="8" name="Text Box 5">
              <a:extLst>
                <a:ext uri="{FF2B5EF4-FFF2-40B4-BE49-F238E27FC236}">
                  <a16:creationId xmlns:a16="http://schemas.microsoft.com/office/drawing/2014/main" id="{D702F0F5-51ED-47FA-ADF6-38E010AC7920}"/>
                </a:ext>
              </a:extLst>
            </p:cNvPr>
            <p:cNvSpPr txBox="1">
              <a:spLocks noChangeArrowheads="1"/>
            </p:cNvSpPr>
            <p:nvPr/>
          </p:nvSpPr>
          <p:spPr bwMode="auto">
            <a:xfrm>
              <a:off x="1127084" y="2597379"/>
              <a:ext cx="7272337" cy="51892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ja-JP" altLang="en-US" sz="2800" dirty="0">
                  <a:latin typeface="+mn-lt"/>
                  <a:ea typeface="黑体" pitchFamily="49" charset="-122"/>
                </a:rPr>
                <a:t>{6</a:t>
              </a:r>
              <a:r>
                <a:rPr kumimoji="1" lang="en-US" altLang="zh-CN" sz="2800" dirty="0">
                  <a:latin typeface="+mn-lt"/>
                  <a:ea typeface="黑体" pitchFamily="49" charset="-122"/>
                </a:rPr>
                <a:t>, 8</a:t>
              </a:r>
              <a:r>
                <a:rPr kumimoji="1" lang="ja-JP" altLang="en-US" sz="2800" dirty="0">
                  <a:latin typeface="+mn-lt"/>
                  <a:ea typeface="黑体" pitchFamily="49" charset="-122"/>
                </a:rPr>
                <a:t>, 5, </a:t>
              </a:r>
              <a:r>
                <a:rPr kumimoji="1" lang="ja-JP" altLang="en-US" sz="2800" dirty="0">
                  <a:solidFill>
                    <a:srgbClr val="FF0000"/>
                  </a:solidFill>
                  <a:latin typeface="+mn-lt"/>
                  <a:ea typeface="黑体" pitchFamily="49" charset="-122"/>
                </a:rPr>
                <a:t>2</a:t>
              </a:r>
              <a:r>
                <a:rPr kumimoji="1" lang="ja-JP" altLang="en-US" sz="2800" dirty="0">
                  <a:latin typeface="+mn-lt"/>
                  <a:ea typeface="黑体" pitchFamily="49" charset="-122"/>
                </a:rPr>
                <a:t>, 5, </a:t>
              </a:r>
              <a:r>
                <a:rPr kumimoji="1" lang="en-US" altLang="zh-CN" sz="2800" dirty="0">
                  <a:latin typeface="+mn-lt"/>
                  <a:ea typeface="黑体" pitchFamily="49" charset="-122"/>
                </a:rPr>
                <a:t>7</a:t>
              </a:r>
              <a:r>
                <a:rPr kumimoji="1" lang="ja-JP" altLang="en-US" sz="2800" dirty="0">
                  <a:latin typeface="+mn-lt"/>
                  <a:ea typeface="黑体" pitchFamily="49" charset="-122"/>
                </a:rPr>
                <a:t>}</a:t>
              </a:r>
              <a:r>
                <a:rPr kumimoji="1" lang="zh-CN" altLang="en-US" sz="2800" dirty="0">
                  <a:latin typeface="+mn-lt"/>
                  <a:ea typeface="黑体" pitchFamily="49" charset="-122"/>
                </a:rPr>
                <a:t>： </a:t>
              </a:r>
              <a:r>
                <a:rPr kumimoji="1" lang="en-US" altLang="zh-CN" sz="2800" dirty="0">
                  <a:latin typeface="+mn-lt"/>
                  <a:ea typeface="黑体" pitchFamily="49" charset="-122"/>
                </a:rPr>
                <a:t>{} </a:t>
              </a:r>
              <a:r>
                <a:rPr kumimoji="1" lang="en-US" altLang="zh-CN" sz="2800" dirty="0">
                  <a:solidFill>
                    <a:srgbClr val="FF0000"/>
                  </a:solidFill>
                  <a:latin typeface="+mn-lt"/>
                  <a:ea typeface="黑体" pitchFamily="49" charset="-122"/>
                </a:rPr>
                <a:t>2</a:t>
              </a:r>
              <a:r>
                <a:rPr kumimoji="1" lang="en-US" altLang="zh-CN" sz="2800" dirty="0">
                  <a:latin typeface="+mn-lt"/>
                  <a:ea typeface="黑体" pitchFamily="49" charset="-122"/>
                </a:rPr>
                <a:t> </a:t>
              </a:r>
              <a:r>
                <a:rPr kumimoji="1" lang="en-US" altLang="ja-JP" sz="2800" dirty="0">
                  <a:latin typeface="+mn-lt"/>
                  <a:ea typeface="MS PGothic" pitchFamily="34" charset="-128"/>
                </a:rPr>
                <a:t>{6</a:t>
              </a:r>
              <a:r>
                <a:rPr kumimoji="1" lang="en-US" altLang="zh-CN" sz="2800" dirty="0">
                  <a:latin typeface="+mn-lt"/>
                  <a:ea typeface="MS PGothic" pitchFamily="34" charset="-128"/>
                </a:rPr>
                <a:t>, 8</a:t>
              </a:r>
              <a:r>
                <a:rPr kumimoji="1" lang="ja-JP" altLang="en-US" sz="2800" dirty="0">
                  <a:latin typeface="+mn-lt"/>
                  <a:ea typeface="MS PGothic" pitchFamily="34" charset="-128"/>
                </a:rPr>
                <a:t>, 5, 5, </a:t>
              </a:r>
              <a:r>
                <a:rPr kumimoji="1" lang="en-US" altLang="zh-CN" sz="2800" dirty="0">
                  <a:latin typeface="+mn-lt"/>
                  <a:ea typeface="MS PGothic" pitchFamily="34" charset="-128"/>
                </a:rPr>
                <a:t>7</a:t>
              </a:r>
              <a:r>
                <a:rPr kumimoji="1" lang="ja-JP" altLang="en-US" sz="2800" dirty="0">
                  <a:latin typeface="+mn-lt"/>
                  <a:ea typeface="MS PGothic" pitchFamily="34" charset="-128"/>
                </a:rPr>
                <a:t>}</a:t>
              </a:r>
              <a:r>
                <a:rPr kumimoji="1" lang="en-US" altLang="zh-CN" sz="2800" dirty="0">
                  <a:latin typeface="+mn-lt"/>
                  <a:ea typeface="黑体" pitchFamily="49" charset="-122"/>
                </a:rPr>
                <a:t> </a:t>
              </a:r>
              <a:endParaRPr kumimoji="1" lang="ja-JP" altLang="en-US" sz="2800" dirty="0">
                <a:latin typeface="+mn-lt"/>
                <a:ea typeface="黑体" pitchFamily="49" charset="-122"/>
              </a:endParaRPr>
            </a:p>
          </p:txBody>
        </p:sp>
        <p:sp>
          <p:nvSpPr>
            <p:cNvPr id="9" name="Line 6">
              <a:extLst>
                <a:ext uri="{FF2B5EF4-FFF2-40B4-BE49-F238E27FC236}">
                  <a16:creationId xmlns:a16="http://schemas.microsoft.com/office/drawing/2014/main" id="{53F0F35A-6C5D-45BF-B556-7B488D4AA8BC}"/>
                </a:ext>
              </a:extLst>
            </p:cNvPr>
            <p:cNvSpPr>
              <a:spLocks noChangeShapeType="1"/>
            </p:cNvSpPr>
            <p:nvPr/>
          </p:nvSpPr>
          <p:spPr bwMode="auto">
            <a:xfrm>
              <a:off x="2682213" y="2709087"/>
              <a:ext cx="226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7">
              <a:extLst>
                <a:ext uri="{FF2B5EF4-FFF2-40B4-BE49-F238E27FC236}">
                  <a16:creationId xmlns:a16="http://schemas.microsoft.com/office/drawing/2014/main" id="{15DDA504-5046-4570-8570-1F056DFAE03B}"/>
                </a:ext>
              </a:extLst>
            </p:cNvPr>
            <p:cNvSpPr>
              <a:spLocks noChangeShapeType="1"/>
            </p:cNvSpPr>
            <p:nvPr/>
          </p:nvSpPr>
          <p:spPr bwMode="auto">
            <a:xfrm>
              <a:off x="2473287" y="2493266"/>
              <a:ext cx="0" cy="2158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8">
              <a:extLst>
                <a:ext uri="{FF2B5EF4-FFF2-40B4-BE49-F238E27FC236}">
                  <a16:creationId xmlns:a16="http://schemas.microsoft.com/office/drawing/2014/main" id="{BF553F07-EC51-4416-9321-5D7D8567C818}"/>
                </a:ext>
              </a:extLst>
            </p:cNvPr>
            <p:cNvSpPr txBox="1">
              <a:spLocks noChangeArrowheads="1"/>
            </p:cNvSpPr>
            <p:nvPr/>
          </p:nvSpPr>
          <p:spPr bwMode="auto">
            <a:xfrm>
              <a:off x="2309775" y="2080668"/>
              <a:ext cx="3257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solidFill>
                    <a:srgbClr val="FF0000"/>
                  </a:solidFill>
                  <a:latin typeface="+mn-lt"/>
                </a:rPr>
                <a:t>x</a:t>
              </a:r>
            </a:p>
          </p:txBody>
        </p:sp>
        <p:sp>
          <p:nvSpPr>
            <p:cNvPr id="12" name="Line 6">
              <a:extLst>
                <a:ext uri="{FF2B5EF4-FFF2-40B4-BE49-F238E27FC236}">
                  <a16:creationId xmlns:a16="http://schemas.microsoft.com/office/drawing/2014/main" id="{98C8D4AD-1925-4EAA-8CF4-FFC143A49D6D}"/>
                </a:ext>
              </a:extLst>
            </p:cNvPr>
            <p:cNvSpPr>
              <a:spLocks noChangeShapeType="1"/>
            </p:cNvSpPr>
            <p:nvPr/>
          </p:nvSpPr>
          <p:spPr bwMode="auto">
            <a:xfrm>
              <a:off x="5515456" y="2709087"/>
              <a:ext cx="226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7200800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F8E85-13D0-47EB-9D25-85B992B0716D}"/>
              </a:ext>
            </a:extLst>
          </p:cNvPr>
          <p:cNvSpPr>
            <a:spLocks noGrp="1"/>
          </p:cNvSpPr>
          <p:nvPr>
            <p:ph type="title"/>
          </p:nvPr>
        </p:nvSpPr>
        <p:spPr/>
        <p:txBody>
          <a:bodyPr/>
          <a:lstStyle/>
          <a:p>
            <a:r>
              <a:rPr lang="zh-CN" altLang="en-US" sz="2800" dirty="0"/>
              <a:t>最好时间复杂性</a:t>
            </a:r>
            <a:endParaRPr lang="zh-CN" altLang="en-US" dirty="0"/>
          </a:p>
        </p:txBody>
      </p:sp>
      <p:sp>
        <p:nvSpPr>
          <p:cNvPr id="3" name="内容占位符 2">
            <a:extLst>
              <a:ext uri="{FF2B5EF4-FFF2-40B4-BE49-F238E27FC236}">
                <a16:creationId xmlns:a16="http://schemas.microsoft.com/office/drawing/2014/main" id="{C668E1A1-826D-4F9C-9375-6B5D8BB9B598}"/>
              </a:ext>
            </a:extLst>
          </p:cNvPr>
          <p:cNvSpPr>
            <a:spLocks noGrp="1"/>
          </p:cNvSpPr>
          <p:nvPr>
            <p:ph idx="1"/>
          </p:nvPr>
        </p:nvSpPr>
        <p:spPr/>
        <p:txBody>
          <a:bodyPr/>
          <a:lstStyle/>
          <a:p>
            <a:r>
              <a:rPr lang="zh-CN" altLang="en-US" dirty="0"/>
              <a:t>当</a:t>
            </a:r>
            <a:r>
              <a:rPr lang="zh-CN" altLang="en-US" dirty="0">
                <a:solidFill>
                  <a:srgbClr val="FF0000"/>
                </a:solidFill>
              </a:rPr>
              <a:t>选取数组中各个元素的中位数（或接近中位数）作为划分元素</a:t>
            </a:r>
            <a:r>
              <a:rPr lang="en-US" altLang="zh-CN" dirty="0">
                <a:solidFill>
                  <a:srgbClr val="FF0000"/>
                </a:solidFill>
              </a:rPr>
              <a:t>x</a:t>
            </a:r>
            <a:r>
              <a:rPr lang="zh-CN" altLang="en-US" dirty="0"/>
              <a:t>，划分产生的</a:t>
            </a:r>
            <a:r>
              <a:rPr lang="en-US" altLang="zh-CN" dirty="0"/>
              <a:t>2</a:t>
            </a:r>
            <a:r>
              <a:rPr lang="zh-CN" altLang="en-US" dirty="0"/>
              <a:t>个子序列大小接近</a:t>
            </a:r>
            <a:endParaRPr lang="en-US" altLang="zh-CN" dirty="0"/>
          </a:p>
          <a:p>
            <a:pPr lvl="1"/>
            <a:r>
              <a:rPr lang="zh-CN" altLang="en-US" dirty="0"/>
              <a:t>从分治法角度，两个平衡子问题</a:t>
            </a:r>
            <a:endParaRPr lang="en-US" altLang="zh-CN" dirty="0"/>
          </a:p>
          <a:p>
            <a:endParaRPr lang="en-US" altLang="zh-CN" dirty="0"/>
          </a:p>
          <a:p>
            <a:endParaRPr lang="en-US" altLang="zh-CN" dirty="0"/>
          </a:p>
          <a:p>
            <a:endParaRPr lang="en-US" altLang="zh-CN" dirty="0"/>
          </a:p>
          <a:p>
            <a:r>
              <a:rPr lang="zh-CN" altLang="en-US" dirty="0"/>
              <a:t>此时，算法具有最好时间复杂度</a:t>
            </a:r>
            <a:endParaRPr lang="en-US" altLang="zh-CN" dirty="0"/>
          </a:p>
          <a:p>
            <a:pPr marL="0" indent="0">
              <a:buNone/>
            </a:pPr>
            <a:endParaRPr lang="en-US" altLang="zh-CN" dirty="0"/>
          </a:p>
          <a:p>
            <a:pPr eaLnBrk="1" hangingPunct="1">
              <a:buFont typeface="Wingdings" pitchFamily="2" charset="2"/>
              <a:buNone/>
            </a:pPr>
            <a:r>
              <a:rPr lang="en-US" altLang="zh-CN" dirty="0"/>
              <a:t>     T(n) = 2T(n/2) + </a:t>
            </a:r>
            <a:r>
              <a:rPr lang="en-US" altLang="zh-CN" b="1" dirty="0">
                <a:solidFill>
                  <a:srgbClr val="3907F1"/>
                </a:solidFill>
                <a:sym typeface="Symbol" pitchFamily="18" charset="2"/>
              </a:rPr>
              <a:t></a:t>
            </a:r>
            <a:r>
              <a:rPr lang="en-US" altLang="zh-CN" dirty="0"/>
              <a:t>(n)</a:t>
            </a:r>
          </a:p>
          <a:p>
            <a:pPr eaLnBrk="1" hangingPunct="1">
              <a:buFont typeface="Wingdings" pitchFamily="2" charset="2"/>
              <a:buNone/>
            </a:pPr>
            <a:r>
              <a:rPr lang="en-US" altLang="zh-CN" dirty="0"/>
              <a:t>             = </a:t>
            </a:r>
            <a:r>
              <a:rPr lang="en-US" altLang="zh-CN" b="1" dirty="0">
                <a:solidFill>
                  <a:srgbClr val="3907F1"/>
                </a:solidFill>
                <a:sym typeface="Symbol" pitchFamily="18" charset="2"/>
              </a:rPr>
              <a:t></a:t>
            </a:r>
            <a:r>
              <a:rPr lang="en-US" altLang="zh-CN" dirty="0"/>
              <a:t>(</a:t>
            </a:r>
            <a:r>
              <a:rPr lang="en-US" altLang="zh-CN" dirty="0" err="1"/>
              <a:t>nlogn</a:t>
            </a:r>
            <a:r>
              <a:rPr lang="en-US" altLang="zh-CN" dirty="0"/>
              <a:t>)</a:t>
            </a:r>
          </a:p>
          <a:p>
            <a:endParaRPr lang="zh-CN" altLang="en-US" dirty="0"/>
          </a:p>
        </p:txBody>
      </p:sp>
      <p:sp>
        <p:nvSpPr>
          <p:cNvPr id="4" name="日期占位符 3">
            <a:extLst>
              <a:ext uri="{FF2B5EF4-FFF2-40B4-BE49-F238E27FC236}">
                <a16:creationId xmlns:a16="http://schemas.microsoft.com/office/drawing/2014/main" id="{F6C25534-EECE-4991-BB79-CC3847AF3C8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E1CF19B-9DF8-464D-A196-C058C23725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68C009-ADF3-4598-870C-4B7C33777D79}"/>
              </a:ext>
            </a:extLst>
          </p:cNvPr>
          <p:cNvSpPr>
            <a:spLocks noGrp="1"/>
          </p:cNvSpPr>
          <p:nvPr>
            <p:ph type="sldNum" sz="quarter" idx="12"/>
          </p:nvPr>
        </p:nvSpPr>
        <p:spPr/>
        <p:txBody>
          <a:bodyPr/>
          <a:lstStyle/>
          <a:p>
            <a:fld id="{EEA58A3B-43CE-4AA0-90B5-EB47AFAFEB34}" type="slidenum">
              <a:rPr lang="zh-CN" altLang="en-US" smtClean="0"/>
              <a:pPr/>
              <a:t>103</a:t>
            </a:fld>
            <a:endParaRPr lang="zh-CN" altLang="en-US" dirty="0"/>
          </a:p>
        </p:txBody>
      </p:sp>
      <p:grpSp>
        <p:nvGrpSpPr>
          <p:cNvPr id="13" name="组合 12">
            <a:extLst>
              <a:ext uri="{FF2B5EF4-FFF2-40B4-BE49-F238E27FC236}">
                <a16:creationId xmlns:a16="http://schemas.microsoft.com/office/drawing/2014/main" id="{2D60A7C3-E699-4D0F-8C4D-A9D7F2F1BE1D}"/>
              </a:ext>
            </a:extLst>
          </p:cNvPr>
          <p:cNvGrpSpPr/>
          <p:nvPr/>
        </p:nvGrpSpPr>
        <p:grpSpPr>
          <a:xfrm>
            <a:off x="1177906" y="2650402"/>
            <a:ext cx="6686550" cy="519113"/>
            <a:chOff x="1177906" y="2650402"/>
            <a:chExt cx="6686550" cy="519113"/>
          </a:xfrm>
        </p:grpSpPr>
        <p:sp>
          <p:nvSpPr>
            <p:cNvPr id="8" name="Text Box 5">
              <a:extLst>
                <a:ext uri="{FF2B5EF4-FFF2-40B4-BE49-F238E27FC236}">
                  <a16:creationId xmlns:a16="http://schemas.microsoft.com/office/drawing/2014/main" id="{C9D6E7EE-CDF0-4D2D-A5C6-75CD4CE34FA2}"/>
                </a:ext>
              </a:extLst>
            </p:cNvPr>
            <p:cNvSpPr txBox="1">
              <a:spLocks noChangeArrowheads="1"/>
            </p:cNvSpPr>
            <p:nvPr/>
          </p:nvSpPr>
          <p:spPr bwMode="auto">
            <a:xfrm>
              <a:off x="1177906" y="2650402"/>
              <a:ext cx="6686550" cy="5191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ja-JP" altLang="en-US" sz="2800" dirty="0">
                  <a:latin typeface="Verdana" pitchFamily="34" charset="0"/>
                  <a:ea typeface="黑体" pitchFamily="49" charset="-122"/>
                </a:rPr>
                <a:t>{</a:t>
              </a:r>
              <a:r>
                <a:rPr kumimoji="1" lang="en-US" altLang="zh-CN" sz="2800" dirty="0">
                  <a:latin typeface="Verdana" pitchFamily="34" charset="0"/>
                  <a:ea typeface="黑体" pitchFamily="49" charset="-122"/>
                </a:rPr>
                <a:t>2, 8</a:t>
              </a:r>
              <a:r>
                <a:rPr kumimoji="1" lang="ja-JP" altLang="en-US" sz="2800" dirty="0">
                  <a:latin typeface="Verdana" pitchFamily="34" charset="0"/>
                  <a:ea typeface="黑体" pitchFamily="49" charset="-122"/>
                </a:rPr>
                <a:t>, 5, </a:t>
              </a:r>
              <a:r>
                <a:rPr kumimoji="1" lang="en-US" altLang="zh-CN" sz="2800" dirty="0">
                  <a:solidFill>
                    <a:srgbClr val="FF0000"/>
                  </a:solidFill>
                  <a:latin typeface="Verdana" pitchFamily="34" charset="0"/>
                  <a:ea typeface="黑体" pitchFamily="49" charset="-122"/>
                </a:rPr>
                <a:t>6</a:t>
              </a:r>
              <a:r>
                <a:rPr kumimoji="1" lang="en-US" altLang="ja-JP" sz="2800" dirty="0">
                  <a:latin typeface="Verdana" pitchFamily="34" charset="0"/>
                  <a:ea typeface="黑体" pitchFamily="49" charset="-122"/>
                </a:rPr>
                <a:t>, 5, </a:t>
              </a:r>
              <a:r>
                <a:rPr kumimoji="1" lang="en-US" altLang="zh-CN" sz="2800" dirty="0">
                  <a:latin typeface="Verdana" pitchFamily="34" charset="0"/>
                  <a:ea typeface="黑体" pitchFamily="49" charset="-122"/>
                </a:rPr>
                <a:t>7</a:t>
              </a:r>
              <a:r>
                <a:rPr kumimoji="1" lang="en-US" altLang="ja-JP" sz="2800" dirty="0">
                  <a:latin typeface="Verdana" pitchFamily="34" charset="0"/>
                  <a:ea typeface="黑体" pitchFamily="49" charset="-122"/>
                </a:rPr>
                <a:t>}</a:t>
              </a:r>
              <a:r>
                <a:rPr kumimoji="1" lang="en-US" altLang="zh-CN" sz="2800" dirty="0">
                  <a:latin typeface="Verdana" pitchFamily="34" charset="0"/>
                  <a:ea typeface="黑体" pitchFamily="49" charset="-122"/>
                </a:rPr>
                <a:t>:   {2,5,5} </a:t>
              </a:r>
              <a:r>
                <a:rPr kumimoji="1" lang="en-US" altLang="zh-CN" sz="2800" dirty="0">
                  <a:solidFill>
                    <a:srgbClr val="FF0000"/>
                  </a:solidFill>
                  <a:latin typeface="Verdana" pitchFamily="34" charset="0"/>
                  <a:ea typeface="黑体" pitchFamily="49" charset="-122"/>
                </a:rPr>
                <a:t>6</a:t>
              </a:r>
              <a:r>
                <a:rPr kumimoji="1" lang="en-US" altLang="zh-CN" sz="2800" dirty="0">
                  <a:solidFill>
                    <a:srgbClr val="00CCFF"/>
                  </a:solidFill>
                  <a:latin typeface="Verdana" pitchFamily="34" charset="0"/>
                  <a:ea typeface="黑体" pitchFamily="49" charset="-122"/>
                </a:rPr>
                <a:t> </a:t>
              </a:r>
              <a:r>
                <a:rPr kumimoji="1" lang="en-US" altLang="zh-CN" sz="2800" dirty="0">
                  <a:latin typeface="Verdana" pitchFamily="34" charset="0"/>
                  <a:ea typeface="黑体" pitchFamily="49" charset="-122"/>
                </a:rPr>
                <a:t>{8,7}</a:t>
              </a:r>
              <a:endParaRPr kumimoji="1" lang="en-US" altLang="ja-JP" sz="2800" dirty="0">
                <a:latin typeface="Verdana" pitchFamily="34" charset="0"/>
                <a:ea typeface="黑体" pitchFamily="49" charset="-122"/>
              </a:endParaRPr>
            </a:p>
          </p:txBody>
        </p:sp>
        <p:sp>
          <p:nvSpPr>
            <p:cNvPr id="9" name="Line 6">
              <a:extLst>
                <a:ext uri="{FF2B5EF4-FFF2-40B4-BE49-F238E27FC236}">
                  <a16:creationId xmlns:a16="http://schemas.microsoft.com/office/drawing/2014/main" id="{2628CDFE-D75A-4602-9731-4F3B88933038}"/>
                </a:ext>
              </a:extLst>
            </p:cNvPr>
            <p:cNvSpPr>
              <a:spLocks noChangeShapeType="1"/>
            </p:cNvSpPr>
            <p:nvPr/>
          </p:nvSpPr>
          <p:spPr bwMode="auto">
            <a:xfrm>
              <a:off x="3451206" y="2694852"/>
              <a:ext cx="195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 name="Line 7">
            <a:extLst>
              <a:ext uri="{FF2B5EF4-FFF2-40B4-BE49-F238E27FC236}">
                <a16:creationId xmlns:a16="http://schemas.microsoft.com/office/drawing/2014/main" id="{4C6B9907-B2D9-4ED9-848C-9294AE118277}"/>
              </a:ext>
            </a:extLst>
          </p:cNvPr>
          <p:cNvSpPr>
            <a:spLocks noChangeShapeType="1"/>
          </p:cNvSpPr>
          <p:nvPr/>
        </p:nvSpPr>
        <p:spPr bwMode="auto">
          <a:xfrm>
            <a:off x="3049568" y="257896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8">
            <a:extLst>
              <a:ext uri="{FF2B5EF4-FFF2-40B4-BE49-F238E27FC236}">
                <a16:creationId xmlns:a16="http://schemas.microsoft.com/office/drawing/2014/main" id="{4ABFD02D-8D7C-415C-88CC-DEE07B13F73E}"/>
              </a:ext>
            </a:extLst>
          </p:cNvPr>
          <p:cNvSpPr txBox="1">
            <a:spLocks noChangeArrowheads="1"/>
          </p:cNvSpPr>
          <p:nvPr/>
        </p:nvSpPr>
        <p:spPr bwMode="auto">
          <a:xfrm>
            <a:off x="2886056" y="216621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b="1" dirty="0">
                <a:solidFill>
                  <a:srgbClr val="FF0000"/>
                </a:solidFill>
              </a:rPr>
              <a:t>x</a:t>
            </a:r>
          </a:p>
        </p:txBody>
      </p:sp>
      <p:sp>
        <p:nvSpPr>
          <p:cNvPr id="12" name="Line 6">
            <a:extLst>
              <a:ext uri="{FF2B5EF4-FFF2-40B4-BE49-F238E27FC236}">
                <a16:creationId xmlns:a16="http://schemas.microsoft.com/office/drawing/2014/main" id="{1265385C-8F4C-4733-BB59-B785B8DFCA5E}"/>
              </a:ext>
            </a:extLst>
          </p:cNvPr>
          <p:cNvSpPr>
            <a:spLocks noChangeShapeType="1"/>
          </p:cNvSpPr>
          <p:nvPr/>
        </p:nvSpPr>
        <p:spPr bwMode="auto">
          <a:xfrm>
            <a:off x="5831733" y="2706307"/>
            <a:ext cx="1952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899287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8FAFF-5979-41B3-9DF4-655E310BDF6F}"/>
              </a:ext>
            </a:extLst>
          </p:cNvPr>
          <p:cNvSpPr>
            <a:spLocks noGrp="1"/>
          </p:cNvSpPr>
          <p:nvPr>
            <p:ph type="title"/>
          </p:nvPr>
        </p:nvSpPr>
        <p:spPr/>
        <p:txBody>
          <a:bodyPr/>
          <a:lstStyle/>
          <a:p>
            <a:r>
              <a:rPr lang="zh-CN" altLang="en-US" sz="2800" dirty="0"/>
              <a:t>平均时间复杂性</a:t>
            </a:r>
            <a:endParaRPr lang="zh-CN" altLang="en-US" dirty="0"/>
          </a:p>
        </p:txBody>
      </p:sp>
      <p:sp>
        <p:nvSpPr>
          <p:cNvPr id="3" name="内容占位符 2">
            <a:extLst>
              <a:ext uri="{FF2B5EF4-FFF2-40B4-BE49-F238E27FC236}">
                <a16:creationId xmlns:a16="http://schemas.microsoft.com/office/drawing/2014/main" id="{FA4C0E06-283C-45A1-BAD7-2D7379ABB498}"/>
              </a:ext>
            </a:extLst>
          </p:cNvPr>
          <p:cNvSpPr>
            <a:spLocks noGrp="1"/>
          </p:cNvSpPr>
          <p:nvPr>
            <p:ph idx="1"/>
          </p:nvPr>
        </p:nvSpPr>
        <p:spPr/>
        <p:txBody>
          <a:bodyPr/>
          <a:lstStyle/>
          <a:p>
            <a:pPr eaLnBrk="1" hangingPunct="1"/>
            <a:r>
              <a:rPr lang="zh-CN" altLang="en-US" sz="2400" dirty="0"/>
              <a:t>分析算法的平均时间复杂性时，需要考虑各种可能的输入</a:t>
            </a:r>
            <a:endParaRPr lang="en-US" altLang="zh-CN" sz="2400" dirty="0"/>
          </a:p>
          <a:p>
            <a:pPr lvl="1"/>
            <a:r>
              <a:rPr lang="zh-CN" altLang="en-US" dirty="0"/>
              <a:t>由</a:t>
            </a:r>
            <a:r>
              <a:rPr lang="en-US" altLang="zh-CN" dirty="0"/>
              <a:t>n</a:t>
            </a:r>
            <a:r>
              <a:rPr lang="zh-CN" altLang="en-US" dirty="0"/>
              <a:t>个值组成的待排序序列 </a:t>
            </a:r>
            <a:r>
              <a:rPr lang="en-US" altLang="zh-CN" dirty="0"/>
              <a:t>X={a</a:t>
            </a:r>
            <a:r>
              <a:rPr lang="en-US" altLang="zh-CN" baseline="-25000" dirty="0"/>
              <a:t>0</a:t>
            </a:r>
            <a:r>
              <a:rPr lang="en-US" altLang="zh-CN" dirty="0"/>
              <a:t>, a</a:t>
            </a:r>
            <a:r>
              <a:rPr lang="en-US" altLang="zh-CN" baseline="-25000" dirty="0"/>
              <a:t>2</a:t>
            </a:r>
            <a:r>
              <a:rPr lang="en-US" altLang="zh-CN" dirty="0"/>
              <a:t>, …, a</a:t>
            </a:r>
            <a:r>
              <a:rPr lang="en-US" altLang="zh-CN" baseline="-25000" dirty="0"/>
              <a:t>n-1</a:t>
            </a:r>
            <a:r>
              <a:rPr lang="en-US" altLang="zh-CN" dirty="0"/>
              <a:t>}</a:t>
            </a:r>
            <a:r>
              <a:rPr lang="zh-CN" altLang="en-US" dirty="0"/>
              <a:t>，</a:t>
            </a:r>
            <a:r>
              <a:rPr lang="en-US" altLang="zh-CN" dirty="0"/>
              <a:t>n</a:t>
            </a:r>
            <a:r>
              <a:rPr lang="zh-CN" altLang="en-US" dirty="0"/>
              <a:t>个元素的各种排列顺序</a:t>
            </a:r>
            <a:endParaRPr lang="en-US" altLang="zh-CN" dirty="0"/>
          </a:p>
          <a:p>
            <a:pPr eaLnBrk="1" hangingPunct="1"/>
            <a:r>
              <a:rPr lang="en-US" altLang="zh-CN" dirty="0" err="1"/>
              <a:t>QuickSort</a:t>
            </a:r>
            <a:r>
              <a:rPr lang="zh-CN" altLang="en-US" dirty="0"/>
              <a:t>排序成本</a:t>
            </a:r>
            <a:r>
              <a:rPr lang="zh-CN" altLang="en-US" sz="2400" dirty="0"/>
              <a:t>只与</a:t>
            </a:r>
            <a:r>
              <a:rPr lang="zh-CN" altLang="en-US" dirty="0"/>
              <a:t>待排序序列 </a:t>
            </a:r>
            <a:r>
              <a:rPr lang="en-US" altLang="zh-CN" dirty="0"/>
              <a:t>X</a:t>
            </a:r>
            <a:r>
              <a:rPr lang="zh-CN" altLang="en-US" dirty="0"/>
              <a:t>中各个元素</a:t>
            </a:r>
            <a:r>
              <a:rPr lang="zh-CN" altLang="en-US" sz="2400" dirty="0"/>
              <a:t>的值的相对顺序有关，与具体值无关</a:t>
            </a:r>
            <a:endParaRPr lang="en-US" altLang="zh-CN" dirty="0"/>
          </a:p>
          <a:p>
            <a:pPr lvl="1"/>
            <a:r>
              <a:rPr lang="en-US" altLang="zh-CN" dirty="0" err="1"/>
              <a:t>e.g</a:t>
            </a:r>
            <a:r>
              <a:rPr lang="en-US" altLang="zh-CN" dirty="0"/>
              <a:t>  X</a:t>
            </a:r>
            <a:r>
              <a:rPr lang="en-US" altLang="zh-CN" baseline="-25000" dirty="0"/>
              <a:t>1</a:t>
            </a:r>
            <a:r>
              <a:rPr lang="en-US" altLang="zh-CN" dirty="0"/>
              <a:t>={1, 5, 3, 2, 9, 8, 4}  vs X</a:t>
            </a:r>
            <a:r>
              <a:rPr lang="en-US" altLang="zh-CN" baseline="-25000" dirty="0"/>
              <a:t>2</a:t>
            </a:r>
            <a:r>
              <a:rPr lang="en-US" altLang="zh-CN" dirty="0"/>
              <a:t>={10, 50, 30, 20, 90, 80, 40}</a:t>
            </a:r>
          </a:p>
          <a:p>
            <a:r>
              <a:rPr lang="zh-CN" altLang="en-US" sz="2400" dirty="0"/>
              <a:t>因此，</a:t>
            </a:r>
            <a:r>
              <a:rPr lang="zh-CN" altLang="en-US" dirty="0"/>
              <a:t>假设</a:t>
            </a:r>
            <a:endParaRPr lang="en-US" altLang="zh-CN" sz="2400" dirty="0"/>
          </a:p>
          <a:p>
            <a:pPr lvl="1"/>
            <a:r>
              <a:rPr lang="zh-CN" altLang="en-US" dirty="0"/>
              <a:t>待排序序列</a:t>
            </a:r>
            <a:r>
              <a:rPr lang="en-US" altLang="zh-CN" dirty="0"/>
              <a:t>X</a:t>
            </a:r>
            <a:r>
              <a:rPr lang="zh-CN" altLang="en-US" dirty="0"/>
              <a:t>中的</a:t>
            </a:r>
            <a:r>
              <a:rPr lang="en-US" altLang="zh-CN" dirty="0"/>
              <a:t>n</a:t>
            </a:r>
            <a:r>
              <a:rPr lang="zh-CN" altLang="en-US" dirty="0"/>
              <a:t>个值不相同，如</a:t>
            </a:r>
            <a:r>
              <a:rPr lang="en-US" altLang="zh-CN" dirty="0"/>
              <a:t>X={0,</a:t>
            </a:r>
            <a:r>
              <a:rPr lang="zh-CN" altLang="en-US" dirty="0"/>
              <a:t> </a:t>
            </a:r>
            <a:r>
              <a:rPr lang="en-US" altLang="zh-CN" dirty="0"/>
              <a:t>1, 2, …, n-1}</a:t>
            </a:r>
            <a:endParaRPr lang="zh-CN" altLang="en-US" dirty="0"/>
          </a:p>
          <a:p>
            <a:pPr lvl="1"/>
            <a:r>
              <a:rPr lang="zh-CN" altLang="en-US" dirty="0"/>
              <a:t>为简化分析，并兼顾各种可能的输入情况，以序列</a:t>
            </a:r>
            <a:r>
              <a:rPr lang="en-US" altLang="zh-CN" dirty="0"/>
              <a:t>X</a:t>
            </a:r>
            <a:r>
              <a:rPr lang="zh-CN" altLang="en-US" dirty="0"/>
              <a:t>中</a:t>
            </a:r>
            <a:r>
              <a:rPr lang="en-US" altLang="zh-CN" dirty="0"/>
              <a:t>n</a:t>
            </a:r>
            <a:r>
              <a:rPr lang="zh-CN" altLang="en-US" dirty="0"/>
              <a:t>个元素的各种可能排列</a:t>
            </a:r>
            <a:r>
              <a:rPr lang="en-US" altLang="zh-CN" dirty="0"/>
              <a:t>(</a:t>
            </a:r>
            <a:r>
              <a:rPr lang="zh-CN" altLang="en-US" dirty="0"/>
              <a:t>共有</a:t>
            </a:r>
            <a:r>
              <a:rPr lang="en-US" altLang="zh-CN" dirty="0"/>
              <a:t>n!</a:t>
            </a:r>
            <a:r>
              <a:rPr lang="zh-CN" altLang="en-US" dirty="0"/>
              <a:t>个</a:t>
            </a:r>
            <a:r>
              <a:rPr lang="en-US" altLang="zh-CN" dirty="0"/>
              <a:t>)</a:t>
            </a:r>
            <a:r>
              <a:rPr lang="zh-CN" altLang="en-US" dirty="0"/>
              <a:t>作为算法的输入，并且各个排列作为算法输入的概率是相等的</a:t>
            </a:r>
            <a:r>
              <a:rPr lang="en-US" altLang="zh-CN" dirty="0"/>
              <a:t>——</a:t>
            </a:r>
            <a:r>
              <a:rPr lang="zh-CN" altLang="en-US" dirty="0"/>
              <a:t>输入随机性</a:t>
            </a:r>
          </a:p>
          <a:p>
            <a:endParaRPr lang="zh-CN" altLang="en-US" dirty="0"/>
          </a:p>
        </p:txBody>
      </p:sp>
      <p:sp>
        <p:nvSpPr>
          <p:cNvPr id="4" name="日期占位符 3">
            <a:extLst>
              <a:ext uri="{FF2B5EF4-FFF2-40B4-BE49-F238E27FC236}">
                <a16:creationId xmlns:a16="http://schemas.microsoft.com/office/drawing/2014/main" id="{CD6163CA-D52D-4414-BD76-7DA9D37690C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6BBE01E-5FD7-448B-B405-8C95641099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6C4C5-2E69-4252-9EEE-336947DCF061}"/>
              </a:ext>
            </a:extLst>
          </p:cNvPr>
          <p:cNvSpPr>
            <a:spLocks noGrp="1"/>
          </p:cNvSpPr>
          <p:nvPr>
            <p:ph type="sldNum" sz="quarter" idx="12"/>
          </p:nvPr>
        </p:nvSpPr>
        <p:spPr/>
        <p:txBody>
          <a:bodyPr/>
          <a:lstStyle/>
          <a:p>
            <a:fld id="{EEA58A3B-43CE-4AA0-90B5-EB47AFAFEB34}" type="slidenum">
              <a:rPr lang="zh-CN" altLang="en-US" smtClean="0"/>
              <a:pPr/>
              <a:t>104</a:t>
            </a:fld>
            <a:endParaRPr lang="zh-CN" altLang="en-US" dirty="0"/>
          </a:p>
        </p:txBody>
      </p:sp>
    </p:spTree>
    <p:extLst>
      <p:ext uri="{BB962C8B-B14F-4D97-AF65-F5344CB8AC3E}">
        <p14:creationId xmlns:p14="http://schemas.microsoft.com/office/powerpoint/2010/main" val="748066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8FAFF-5979-41B3-9DF4-655E310BDF6F}"/>
              </a:ext>
            </a:extLst>
          </p:cNvPr>
          <p:cNvSpPr>
            <a:spLocks noGrp="1"/>
          </p:cNvSpPr>
          <p:nvPr>
            <p:ph type="title"/>
          </p:nvPr>
        </p:nvSpPr>
        <p:spPr/>
        <p:txBody>
          <a:bodyPr/>
          <a:lstStyle/>
          <a:p>
            <a:r>
              <a:rPr lang="zh-CN" altLang="en-US" sz="2800" dirty="0"/>
              <a:t>平均时间复杂性</a:t>
            </a:r>
            <a:endParaRPr lang="zh-CN" altLang="en-US" dirty="0"/>
          </a:p>
        </p:txBody>
      </p:sp>
      <p:sp>
        <p:nvSpPr>
          <p:cNvPr id="3" name="内容占位符 2">
            <a:extLst>
              <a:ext uri="{FF2B5EF4-FFF2-40B4-BE49-F238E27FC236}">
                <a16:creationId xmlns:a16="http://schemas.microsoft.com/office/drawing/2014/main" id="{FA4C0E06-283C-45A1-BAD7-2D7379ABB498}"/>
              </a:ext>
            </a:extLst>
          </p:cNvPr>
          <p:cNvSpPr>
            <a:spLocks noGrp="1"/>
          </p:cNvSpPr>
          <p:nvPr>
            <p:ph idx="1"/>
          </p:nvPr>
        </p:nvSpPr>
        <p:spPr/>
        <p:txBody>
          <a:bodyPr/>
          <a:lstStyle/>
          <a:p>
            <a:r>
              <a:rPr lang="zh-CN" altLang="en-US" sz="2400" dirty="0"/>
              <a:t>将算法输入序列</a:t>
            </a:r>
            <a:r>
              <a:rPr lang="en-US" altLang="zh-CN" sz="2400" dirty="0"/>
              <a:t>X</a:t>
            </a:r>
            <a:r>
              <a:rPr lang="zh-CN" altLang="en-US" sz="2400" dirty="0"/>
              <a:t>看作是随机的，保证了</a:t>
            </a:r>
            <a:r>
              <a:rPr lang="en-US" altLang="zh-CN" sz="2400" dirty="0"/>
              <a:t>X</a:t>
            </a:r>
            <a:r>
              <a:rPr lang="zh-CN" altLang="en-US" sz="2400" dirty="0"/>
              <a:t>中每个元素被选作分割点</a:t>
            </a:r>
            <a:r>
              <a:rPr lang="en-US" altLang="zh-CN" sz="2400" dirty="0"/>
              <a:t>/</a:t>
            </a:r>
            <a:r>
              <a:rPr lang="zh-CN" altLang="en-US" dirty="0"/>
              <a:t>划分基准</a:t>
            </a:r>
            <a:r>
              <a:rPr lang="en-US" altLang="zh-CN" sz="2400" dirty="0"/>
              <a:t>x</a:t>
            </a:r>
            <a:r>
              <a:rPr lang="zh-CN" altLang="en-US" dirty="0"/>
              <a:t>的概率是相等的，</a:t>
            </a:r>
            <a:r>
              <a:rPr lang="zh-CN" altLang="en-US" sz="2400" dirty="0"/>
              <a:t>均为</a:t>
            </a:r>
            <a:r>
              <a:rPr lang="en-US" altLang="zh-CN" sz="2400" dirty="0"/>
              <a:t>1/n </a:t>
            </a:r>
          </a:p>
          <a:p>
            <a:pPr lvl="1"/>
            <a:r>
              <a:rPr lang="zh-CN" altLang="en-US" dirty="0"/>
              <a:t>分割点的随机性、等概率</a:t>
            </a:r>
          </a:p>
          <a:p>
            <a:pPr eaLnBrk="1" hangingPunct="1"/>
            <a:r>
              <a:rPr lang="zh-CN" altLang="en-US" sz="2400" dirty="0"/>
              <a:t>假设</a:t>
            </a:r>
            <a:r>
              <a:rPr lang="en-US" altLang="zh-CN" sz="2400" dirty="0"/>
              <a:t>X</a:t>
            </a:r>
            <a:r>
              <a:rPr lang="zh-CN" altLang="en-US" sz="2400" dirty="0"/>
              <a:t>中第</a:t>
            </a:r>
            <a:r>
              <a:rPr lang="en-US" altLang="zh-CN" sz="2400" dirty="0"/>
              <a:t>q</a:t>
            </a:r>
            <a:r>
              <a:rPr lang="zh-CN" altLang="en-US" sz="2400" dirty="0"/>
              <a:t>小的值被选为分割点，对</a:t>
            </a:r>
            <a:r>
              <a:rPr lang="en-US" altLang="zh-CN" sz="2400" dirty="0"/>
              <a:t>X</a:t>
            </a:r>
            <a:r>
              <a:rPr lang="zh-CN" altLang="en-US" sz="2400" dirty="0"/>
              <a:t>进行排序的原问题被分割成</a:t>
            </a:r>
            <a:r>
              <a:rPr lang="en-US" altLang="zh-CN" sz="2400" dirty="0"/>
              <a:t>2</a:t>
            </a:r>
            <a:r>
              <a:rPr lang="zh-CN" altLang="en-US" sz="2400" dirty="0"/>
              <a:t>个子问题</a:t>
            </a:r>
            <a:endParaRPr lang="en-US" altLang="zh-CN" sz="2400" dirty="0"/>
          </a:p>
          <a:p>
            <a:pPr lvl="1"/>
            <a:r>
              <a:rPr lang="en-US" altLang="zh-CN" dirty="0"/>
              <a:t>1</a:t>
            </a:r>
            <a:r>
              <a:rPr lang="zh-CN" altLang="en-US" dirty="0"/>
              <a:t>个规模为</a:t>
            </a:r>
            <a:r>
              <a:rPr lang="en-US" altLang="zh-CN" dirty="0"/>
              <a:t>q-1</a:t>
            </a:r>
            <a:r>
              <a:rPr lang="zh-CN" altLang="en-US" dirty="0"/>
              <a:t>，另一个为</a:t>
            </a:r>
            <a:r>
              <a:rPr lang="en-US" altLang="zh-CN" dirty="0"/>
              <a:t>n-q</a:t>
            </a:r>
          </a:p>
          <a:p>
            <a:pPr eaLnBrk="1" hangingPunct="1">
              <a:buFont typeface="Wingdings" pitchFamily="2" charset="2"/>
              <a:buNone/>
            </a:pPr>
            <a:r>
              <a:rPr lang="en-US" altLang="zh-CN" sz="2400" dirty="0"/>
              <a:t>       {1, 5, 3, </a:t>
            </a:r>
            <a:r>
              <a:rPr lang="en-US" altLang="zh-CN" sz="2400" dirty="0">
                <a:solidFill>
                  <a:srgbClr val="FF0000"/>
                </a:solidFill>
              </a:rPr>
              <a:t>2</a:t>
            </a:r>
            <a:r>
              <a:rPr lang="en-US" altLang="zh-CN" sz="2400" dirty="0"/>
              <a:t>, 9, 8, 4}       {1}, </a:t>
            </a:r>
            <a:r>
              <a:rPr lang="en-US" altLang="zh-CN" sz="2400" dirty="0">
                <a:solidFill>
                  <a:srgbClr val="FF0000"/>
                </a:solidFill>
              </a:rPr>
              <a:t>2</a:t>
            </a:r>
            <a:r>
              <a:rPr lang="en-US" altLang="zh-CN" sz="2400" dirty="0"/>
              <a:t>, {5, 3, 9, 8, 4} ,      </a:t>
            </a:r>
          </a:p>
          <a:p>
            <a:pPr eaLnBrk="1" hangingPunct="1">
              <a:buFont typeface="Wingdings" pitchFamily="2" charset="2"/>
              <a:buNone/>
            </a:pPr>
            <a:r>
              <a:rPr lang="en-US" altLang="zh-CN" sz="2400" dirty="0"/>
              <a:t>                n=7, q=2,                q-1=2, n-q=5</a:t>
            </a:r>
          </a:p>
          <a:p>
            <a:endParaRPr lang="zh-CN" altLang="en-US" dirty="0"/>
          </a:p>
        </p:txBody>
      </p:sp>
      <p:sp>
        <p:nvSpPr>
          <p:cNvPr id="4" name="日期占位符 3">
            <a:extLst>
              <a:ext uri="{FF2B5EF4-FFF2-40B4-BE49-F238E27FC236}">
                <a16:creationId xmlns:a16="http://schemas.microsoft.com/office/drawing/2014/main" id="{CD6163CA-D52D-4414-BD76-7DA9D37690C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6BBE01E-5FD7-448B-B405-8C95641099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6C4C5-2E69-4252-9EEE-336947DCF061}"/>
              </a:ext>
            </a:extLst>
          </p:cNvPr>
          <p:cNvSpPr>
            <a:spLocks noGrp="1"/>
          </p:cNvSpPr>
          <p:nvPr>
            <p:ph type="sldNum" sz="quarter" idx="12"/>
          </p:nvPr>
        </p:nvSpPr>
        <p:spPr/>
        <p:txBody>
          <a:bodyPr/>
          <a:lstStyle/>
          <a:p>
            <a:fld id="{EEA58A3B-43CE-4AA0-90B5-EB47AFAFEB34}" type="slidenum">
              <a:rPr lang="zh-CN" altLang="en-US" smtClean="0"/>
              <a:pPr/>
              <a:t>105</a:t>
            </a:fld>
            <a:endParaRPr lang="zh-CN" altLang="en-US" dirty="0"/>
          </a:p>
        </p:txBody>
      </p:sp>
    </p:spTree>
    <p:extLst>
      <p:ext uri="{BB962C8B-B14F-4D97-AF65-F5344CB8AC3E}">
        <p14:creationId xmlns:p14="http://schemas.microsoft.com/office/powerpoint/2010/main" val="3096011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2F93FEE-D54A-4CC3-A425-317D378D1A5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3CDC5588-5A9E-4F1D-A3C6-CFAEC211C79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A6356FC-A6D3-46E3-9603-E4728BA06E9D}"/>
              </a:ext>
            </a:extLst>
          </p:cNvPr>
          <p:cNvSpPr>
            <a:spLocks noGrp="1"/>
          </p:cNvSpPr>
          <p:nvPr>
            <p:ph type="sldNum" sz="quarter" idx="12"/>
          </p:nvPr>
        </p:nvSpPr>
        <p:spPr/>
        <p:txBody>
          <a:bodyPr/>
          <a:lstStyle/>
          <a:p>
            <a:fld id="{EEA58A3B-43CE-4AA0-90B5-EB47AFAFEB34}" type="slidenum">
              <a:rPr lang="zh-CN" altLang="en-US" smtClean="0"/>
              <a:pPr/>
              <a:t>106</a:t>
            </a:fld>
            <a:endParaRPr lang="zh-CN" altLang="en-US" dirty="0"/>
          </a:p>
        </p:txBody>
      </p:sp>
      <p:sp>
        <p:nvSpPr>
          <p:cNvPr id="6" name="Rectangle 2">
            <a:extLst>
              <a:ext uri="{FF2B5EF4-FFF2-40B4-BE49-F238E27FC236}">
                <a16:creationId xmlns:a16="http://schemas.microsoft.com/office/drawing/2014/main" id="{7DDB8F66-C89C-4B56-8CBA-D514BC94994A}"/>
              </a:ext>
            </a:extLst>
          </p:cNvPr>
          <p:cNvSpPr>
            <a:spLocks noChangeArrowheads="1"/>
          </p:cNvSpPr>
          <p:nvPr/>
        </p:nvSpPr>
        <p:spPr bwMode="auto">
          <a:xfrm>
            <a:off x="144684" y="29871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graphicFrame>
        <p:nvGraphicFramePr>
          <p:cNvPr id="7" name="Object 3">
            <a:extLst>
              <a:ext uri="{FF2B5EF4-FFF2-40B4-BE49-F238E27FC236}">
                <a16:creationId xmlns:a16="http://schemas.microsoft.com/office/drawing/2014/main" id="{1841140C-FDC7-4F12-8DA0-6837AAEF1BA4}"/>
              </a:ext>
            </a:extLst>
          </p:cNvPr>
          <p:cNvGraphicFramePr>
            <a:graphicFrameLocks noChangeAspect="1"/>
          </p:cNvGraphicFramePr>
          <p:nvPr>
            <p:extLst>
              <p:ext uri="{D42A27DB-BD31-4B8C-83A1-F6EECF244321}">
                <p14:modId xmlns:p14="http://schemas.microsoft.com/office/powerpoint/2010/main" val="2044159407"/>
              </p:ext>
            </p:extLst>
          </p:nvPr>
        </p:nvGraphicFramePr>
        <p:xfrm>
          <a:off x="395509" y="265113"/>
          <a:ext cx="7851775" cy="6592887"/>
        </p:xfrm>
        <a:graphic>
          <a:graphicData uri="http://schemas.openxmlformats.org/presentationml/2006/ole">
            <mc:AlternateContent xmlns:mc="http://schemas.openxmlformats.org/markup-compatibility/2006">
              <mc:Choice xmlns:v="urn:schemas-microsoft-com:vml" Requires="v">
                <p:oleObj spid="_x0000_s39045" name="Equation" r:id="rId3" imgW="2374900" imgH="2997200" progId="Equation.DSMT4">
                  <p:embed/>
                </p:oleObj>
              </mc:Choice>
              <mc:Fallback>
                <p:oleObj name="Equation" r:id="rId3" imgW="2374900" imgH="2997200" progId="Equation.DSMT4">
                  <p:embed/>
                  <p:pic>
                    <p:nvPicPr>
                      <p:cNvPr id="1064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09" y="265113"/>
                        <a:ext cx="7851775" cy="659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椭圆 1">
            <a:extLst>
              <a:ext uri="{FF2B5EF4-FFF2-40B4-BE49-F238E27FC236}">
                <a16:creationId xmlns:a16="http://schemas.microsoft.com/office/drawing/2014/main" id="{DFCF4873-8090-4F3F-A0AC-59DCA71A109E}"/>
              </a:ext>
            </a:extLst>
          </p:cNvPr>
          <p:cNvSpPr>
            <a:spLocks noChangeArrowheads="1"/>
          </p:cNvSpPr>
          <p:nvPr/>
        </p:nvSpPr>
        <p:spPr bwMode="auto">
          <a:xfrm>
            <a:off x="2987897" y="466725"/>
            <a:ext cx="1081087" cy="6477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9" name="TextBox 2">
            <a:extLst>
              <a:ext uri="{FF2B5EF4-FFF2-40B4-BE49-F238E27FC236}">
                <a16:creationId xmlns:a16="http://schemas.microsoft.com/office/drawing/2014/main" id="{97A55A10-7A2F-4458-8548-85A2F6D8D620}"/>
              </a:ext>
            </a:extLst>
          </p:cNvPr>
          <p:cNvSpPr txBox="1">
            <a:spLocks noChangeArrowheads="1"/>
          </p:cNvSpPr>
          <p:nvPr/>
        </p:nvSpPr>
        <p:spPr bwMode="auto">
          <a:xfrm>
            <a:off x="7326534" y="1114425"/>
            <a:ext cx="1549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solidFill>
                  <a:srgbClr val="FF0000"/>
                </a:solidFill>
                <a:latin typeface="+mn-lt"/>
                <a:ea typeface="微软雅黑 Light" panose="020B0502040204020203" pitchFamily="34" charset="-122"/>
              </a:rPr>
              <a:t>对分割点之外的其它</a:t>
            </a:r>
            <a:r>
              <a:rPr lang="en-US" altLang="zh-CN">
                <a:solidFill>
                  <a:srgbClr val="FF0000"/>
                </a:solidFill>
                <a:latin typeface="+mn-lt"/>
                <a:ea typeface="微软雅黑 Light" panose="020B0502040204020203" pitchFamily="34" charset="-122"/>
              </a:rPr>
              <a:t>n-1</a:t>
            </a:r>
            <a:r>
              <a:rPr lang="zh-CN" altLang="en-US">
                <a:solidFill>
                  <a:srgbClr val="FF0000"/>
                </a:solidFill>
                <a:latin typeface="+mn-lt"/>
                <a:ea typeface="微软雅黑 Light" panose="020B0502040204020203" pitchFamily="34" charset="-122"/>
              </a:rPr>
              <a:t>个点扫描、比较，将序列分为</a:t>
            </a:r>
            <a:r>
              <a:rPr lang="en-US" altLang="zh-CN">
                <a:solidFill>
                  <a:srgbClr val="FF0000"/>
                </a:solidFill>
                <a:latin typeface="+mn-lt"/>
                <a:ea typeface="微软雅黑 Light" panose="020B0502040204020203" pitchFamily="34" charset="-122"/>
              </a:rPr>
              <a:t>3</a:t>
            </a:r>
            <a:r>
              <a:rPr lang="zh-CN" altLang="en-US">
                <a:solidFill>
                  <a:srgbClr val="FF0000"/>
                </a:solidFill>
                <a:latin typeface="+mn-lt"/>
                <a:ea typeface="微软雅黑 Light" panose="020B0502040204020203" pitchFamily="34" charset="-122"/>
              </a:rPr>
              <a:t>部分</a:t>
            </a:r>
          </a:p>
        </p:txBody>
      </p:sp>
      <p:cxnSp>
        <p:nvCxnSpPr>
          <p:cNvPr id="10" name="直接箭头连接符 4">
            <a:extLst>
              <a:ext uri="{FF2B5EF4-FFF2-40B4-BE49-F238E27FC236}">
                <a16:creationId xmlns:a16="http://schemas.microsoft.com/office/drawing/2014/main" id="{6BA20319-E07C-4339-91DD-D6F421D403BC}"/>
              </a:ext>
            </a:extLst>
          </p:cNvPr>
          <p:cNvCxnSpPr>
            <a:cxnSpLocks noChangeShapeType="1"/>
          </p:cNvCxnSpPr>
          <p:nvPr/>
        </p:nvCxnSpPr>
        <p:spPr bwMode="auto">
          <a:xfrm flipH="1" flipV="1">
            <a:off x="4068984" y="952500"/>
            <a:ext cx="3257550" cy="90170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6">
            <a:extLst>
              <a:ext uri="{FF2B5EF4-FFF2-40B4-BE49-F238E27FC236}">
                <a16:creationId xmlns:a16="http://schemas.microsoft.com/office/drawing/2014/main" id="{E7F84B43-5ACE-494B-944B-2F81B988412E}"/>
              </a:ext>
            </a:extLst>
          </p:cNvPr>
          <p:cNvCxnSpPr>
            <a:cxnSpLocks noChangeShapeType="1"/>
          </p:cNvCxnSpPr>
          <p:nvPr/>
        </p:nvCxnSpPr>
        <p:spPr bwMode="auto">
          <a:xfrm flipH="1" flipV="1">
            <a:off x="2700559" y="1114425"/>
            <a:ext cx="4625975" cy="17811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3">
            <a:extLst>
              <a:ext uri="{FF2B5EF4-FFF2-40B4-BE49-F238E27FC236}">
                <a16:creationId xmlns:a16="http://schemas.microsoft.com/office/drawing/2014/main" id="{C6703EE4-EE96-4370-97D5-D4C0055147D3}"/>
              </a:ext>
            </a:extLst>
          </p:cNvPr>
          <p:cNvSpPr txBox="1">
            <a:spLocks noChangeArrowheads="1"/>
          </p:cNvSpPr>
          <p:nvPr/>
        </p:nvSpPr>
        <p:spPr bwMode="auto">
          <a:xfrm>
            <a:off x="6516909" y="2913063"/>
            <a:ext cx="1928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n</a:t>
            </a:r>
            <a:r>
              <a:rPr lang="zh-CN" altLang="en-US">
                <a:latin typeface="+mn-lt"/>
                <a:ea typeface="微软雅黑 Light" panose="020B0502040204020203" pitchFamily="34" charset="-122"/>
              </a:rPr>
              <a:t>种输入，求平均</a:t>
            </a:r>
          </a:p>
        </p:txBody>
      </p:sp>
    </p:spTree>
    <p:extLst>
      <p:ext uri="{BB962C8B-B14F-4D97-AF65-F5344CB8AC3E}">
        <p14:creationId xmlns:p14="http://schemas.microsoft.com/office/powerpoint/2010/main" val="3936031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F532B-AE92-41A4-9EA0-F288D326F8C8}"/>
              </a:ext>
            </a:extLst>
          </p:cNvPr>
          <p:cNvSpPr>
            <a:spLocks noGrp="1"/>
          </p:cNvSpPr>
          <p:nvPr>
            <p:ph type="title"/>
          </p:nvPr>
        </p:nvSpPr>
        <p:spPr/>
        <p:txBody>
          <a:bodyPr>
            <a:normAutofit/>
          </a:bodyPr>
          <a:lstStyle/>
          <a:p>
            <a:r>
              <a:rPr lang="zh-CN" altLang="en-US" dirty="0"/>
              <a:t>算法改进</a:t>
            </a:r>
            <a:r>
              <a:rPr lang="en-US" altLang="zh-CN" dirty="0"/>
              <a:t>2</a:t>
            </a:r>
            <a:r>
              <a:rPr lang="zh-CN" altLang="en-US" dirty="0"/>
              <a:t>：</a:t>
            </a:r>
            <a:r>
              <a:rPr lang="zh-CN" altLang="en-US" sz="2400" dirty="0"/>
              <a:t>随机选择划分元素</a:t>
            </a:r>
          </a:p>
        </p:txBody>
      </p:sp>
      <p:sp>
        <p:nvSpPr>
          <p:cNvPr id="3" name="内容占位符 2">
            <a:extLst>
              <a:ext uri="{FF2B5EF4-FFF2-40B4-BE49-F238E27FC236}">
                <a16:creationId xmlns:a16="http://schemas.microsoft.com/office/drawing/2014/main" id="{208F732A-DFAB-491B-A61A-60F6CAEBD4AC}"/>
              </a:ext>
            </a:extLst>
          </p:cNvPr>
          <p:cNvSpPr>
            <a:spLocks noGrp="1"/>
          </p:cNvSpPr>
          <p:nvPr>
            <p:ph idx="1"/>
          </p:nvPr>
        </p:nvSpPr>
        <p:spPr/>
        <p:txBody>
          <a:bodyPr/>
          <a:lstStyle/>
          <a:p>
            <a:r>
              <a:rPr lang="zh-CN" altLang="en-US" sz="2400" dirty="0"/>
              <a:t>快速排序算法的性能取决于划分的对称性</a:t>
            </a:r>
            <a:endParaRPr lang="en-US" altLang="zh-CN" sz="2400" dirty="0"/>
          </a:p>
          <a:p>
            <a:pPr lvl="1"/>
            <a:r>
              <a:rPr lang="zh-CN" altLang="en-US" dirty="0"/>
              <a:t>划分后的子序列是否平衡、对称，序列长度是否相同或接近</a:t>
            </a:r>
            <a:endParaRPr lang="en-US" altLang="zh-CN" dirty="0"/>
          </a:p>
          <a:p>
            <a:r>
              <a:rPr lang="zh-CN" altLang="en-US" dirty="0"/>
              <a:t>为提高算法性能，修改原有</a:t>
            </a:r>
            <a:r>
              <a:rPr lang="en-US" altLang="zh-CN" dirty="0"/>
              <a:t>Partition</a:t>
            </a:r>
            <a:r>
              <a:rPr lang="zh-CN" altLang="en-US" dirty="0"/>
              <a:t>函数（固定选取</a:t>
            </a:r>
            <a:r>
              <a:rPr lang="en-US" altLang="zh-CN" dirty="0"/>
              <a:t>a[p]</a:t>
            </a:r>
            <a:r>
              <a:rPr lang="zh-CN" altLang="en-US" dirty="0"/>
              <a:t>为划分基准），改为</a:t>
            </a:r>
            <a:r>
              <a:rPr lang="en-US" altLang="zh-CN" dirty="0" err="1"/>
              <a:t>RandomizedPartition</a:t>
            </a:r>
            <a:endParaRPr lang="en-US" altLang="zh-CN" dirty="0"/>
          </a:p>
          <a:p>
            <a:pPr lvl="1"/>
            <a:r>
              <a:rPr lang="zh-CN" altLang="en-US" dirty="0"/>
              <a:t>随机从</a:t>
            </a:r>
            <a:r>
              <a:rPr lang="en-US" altLang="zh-CN" dirty="0"/>
              <a:t>a[</a:t>
            </a:r>
            <a:r>
              <a:rPr lang="en-US" altLang="zh-CN" dirty="0" err="1"/>
              <a:t>p:r</a:t>
            </a:r>
            <a:r>
              <a:rPr lang="en-US" altLang="zh-CN" dirty="0"/>
              <a:t>]</a:t>
            </a:r>
            <a:r>
              <a:rPr lang="zh-CN" altLang="en-US" dirty="0"/>
              <a:t>中选取</a:t>
            </a:r>
            <a:r>
              <a:rPr lang="en-US" altLang="zh-CN" dirty="0"/>
              <a:t>1</a:t>
            </a:r>
            <a:r>
              <a:rPr lang="zh-CN" altLang="en-US" dirty="0"/>
              <a:t>个元素，作为划分基准元素，以期得到平衡、对称的划分</a:t>
            </a:r>
            <a:endParaRPr lang="en-US" altLang="zh-CN" dirty="0"/>
          </a:p>
          <a:p>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1184529E-3134-4B23-B653-4AABDA55A7D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2ABCA38-0610-4B74-B054-5E114D5F43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C3CCD6-4E7E-4786-A02D-264C37E02A47}"/>
              </a:ext>
            </a:extLst>
          </p:cNvPr>
          <p:cNvSpPr>
            <a:spLocks noGrp="1"/>
          </p:cNvSpPr>
          <p:nvPr>
            <p:ph type="sldNum" sz="quarter" idx="12"/>
          </p:nvPr>
        </p:nvSpPr>
        <p:spPr/>
        <p:txBody>
          <a:bodyPr/>
          <a:lstStyle/>
          <a:p>
            <a:fld id="{EEA58A3B-43CE-4AA0-90B5-EB47AFAFEB34}" type="slidenum">
              <a:rPr lang="zh-CN" altLang="en-US" smtClean="0"/>
              <a:pPr/>
              <a:t>107</a:t>
            </a:fld>
            <a:endParaRPr lang="zh-CN" altLang="en-US" dirty="0"/>
          </a:p>
        </p:txBody>
      </p:sp>
      <p:sp>
        <p:nvSpPr>
          <p:cNvPr id="7" name="AutoShape 10">
            <a:hlinkClick r:id="" action="ppaction://hlinkshowjump?jump=lastslideviewed" highlightClick="1"/>
            <a:extLst>
              <a:ext uri="{FF2B5EF4-FFF2-40B4-BE49-F238E27FC236}">
                <a16:creationId xmlns:a16="http://schemas.microsoft.com/office/drawing/2014/main" id="{D02C5814-AF2A-4782-8EC1-08AA0DB60B48}"/>
              </a:ext>
            </a:extLst>
          </p:cNvPr>
          <p:cNvSpPr>
            <a:spLocks noChangeArrowheads="1"/>
          </p:cNvSpPr>
          <p:nvPr/>
        </p:nvSpPr>
        <p:spPr bwMode="auto">
          <a:xfrm>
            <a:off x="8715074" y="6323988"/>
            <a:ext cx="428926" cy="263831"/>
          </a:xfrm>
          <a:prstGeom prst="actionButtonForwardNext">
            <a:avLst/>
          </a:prstGeom>
          <a:solidFill>
            <a:schemeClr val="bg1">
              <a:lumMod val="95000"/>
            </a:schemeClr>
          </a:solidFill>
          <a:ln>
            <a:solidFill>
              <a:schemeClr val="bg1">
                <a:lumMod val="85000"/>
              </a:schemeClr>
            </a:solidFill>
          </a:ln>
          <a:effectLst/>
        </p:spPr>
        <p:txBody>
          <a:bodyPr wrap="none" anchor="ctr"/>
          <a:lstStyle/>
          <a:p>
            <a:pPr eaLnBrk="0" hangingPunct="0"/>
            <a:endParaRPr lang="zh-CN" altLang="en-US">
              <a:ea typeface="微软雅黑 Light" panose="020B0502040204020203" pitchFamily="34" charset="-122"/>
            </a:endParaRPr>
          </a:p>
        </p:txBody>
      </p:sp>
      <p:sp>
        <p:nvSpPr>
          <p:cNvPr id="12" name="矩形: 圆角 11">
            <a:extLst>
              <a:ext uri="{FF2B5EF4-FFF2-40B4-BE49-F238E27FC236}">
                <a16:creationId xmlns:a16="http://schemas.microsoft.com/office/drawing/2014/main" id="{72A8F33F-153A-42B6-B55B-A64547A0A15B}"/>
              </a:ext>
            </a:extLst>
          </p:cNvPr>
          <p:cNvSpPr/>
          <p:nvPr/>
        </p:nvSpPr>
        <p:spPr>
          <a:xfrm>
            <a:off x="266218" y="3648568"/>
            <a:ext cx="8698374" cy="2652737"/>
          </a:xfrm>
          <a:prstGeom prst="roundRect">
            <a:avLst>
              <a:gd name="adj" fmla="val 554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dirty="0">
                <a:solidFill>
                  <a:schemeClr val="tx1"/>
                </a:solidFill>
                <a:ea typeface="微软雅黑 Light" panose="020B0502040204020203" pitchFamily="34" charset="-122"/>
              </a:rPr>
              <a:t>template&lt;class Type&gt;</a:t>
            </a:r>
          </a:p>
          <a:p>
            <a:r>
              <a:rPr kumimoji="1" lang="en-US" altLang="zh-CN" sz="2400" dirty="0">
                <a:solidFill>
                  <a:schemeClr val="tx1"/>
                </a:solidFill>
                <a:ea typeface="微软雅黑 Light" panose="020B0502040204020203" pitchFamily="34" charset="-122"/>
              </a:rPr>
              <a:t>int </a:t>
            </a:r>
            <a:r>
              <a:rPr kumimoji="1" lang="en-US" altLang="zh-CN" sz="2400" b="1" dirty="0" err="1">
                <a:solidFill>
                  <a:schemeClr val="tx1"/>
                </a:solidFill>
                <a:ea typeface="微软雅黑 Light" panose="020B0502040204020203" pitchFamily="34" charset="-122"/>
              </a:rPr>
              <a:t>RandomizedPartition</a:t>
            </a:r>
            <a:r>
              <a:rPr kumimoji="1" lang="en-US" altLang="zh-CN" sz="2400" dirty="0">
                <a:solidFill>
                  <a:schemeClr val="tx1"/>
                </a:solidFill>
                <a:ea typeface="微软雅黑 Light" panose="020B0502040204020203" pitchFamily="34" charset="-122"/>
              </a:rPr>
              <a:t> (Type a[], int p, int r)</a:t>
            </a:r>
          </a:p>
          <a:p>
            <a:r>
              <a:rPr kumimoji="1" lang="en-US" altLang="zh-CN" sz="2400" dirty="0">
                <a:solidFill>
                  <a:schemeClr val="tx1"/>
                </a:solidFill>
                <a:ea typeface="微软雅黑 Light" panose="020B0502040204020203" pitchFamily="34" charset="-122"/>
              </a:rPr>
              <a:t>{</a:t>
            </a:r>
          </a:p>
          <a:p>
            <a:r>
              <a:rPr kumimoji="1" lang="en-US" altLang="zh-CN" sz="2400" dirty="0">
                <a:solidFill>
                  <a:schemeClr val="tx1"/>
                </a:solidFill>
                <a:ea typeface="微软雅黑 Light" panose="020B0502040204020203" pitchFamily="34" charset="-122"/>
              </a:rPr>
              <a:t>        int </a:t>
            </a:r>
            <a:r>
              <a:rPr kumimoji="1" lang="en-US" altLang="zh-CN" sz="2400" dirty="0" err="1">
                <a:solidFill>
                  <a:schemeClr val="tx1"/>
                </a:solidFill>
                <a:ea typeface="微软雅黑 Light" panose="020B0502040204020203" pitchFamily="34" charset="-122"/>
              </a:rPr>
              <a:t>i</a:t>
            </a:r>
            <a:r>
              <a:rPr kumimoji="1" lang="en-US" altLang="zh-CN" sz="2400" dirty="0">
                <a:solidFill>
                  <a:schemeClr val="tx1"/>
                </a:solidFill>
                <a:ea typeface="微软雅黑 Light" panose="020B0502040204020203" pitchFamily="34" charset="-122"/>
              </a:rPr>
              <a:t> = Random(</a:t>
            </a:r>
            <a:r>
              <a:rPr kumimoji="1" lang="en-US" altLang="zh-CN" sz="2400" dirty="0" err="1">
                <a:solidFill>
                  <a:schemeClr val="tx1"/>
                </a:solidFill>
                <a:ea typeface="微软雅黑 Light" panose="020B0502040204020203" pitchFamily="34" charset="-122"/>
              </a:rPr>
              <a:t>p,r</a:t>
            </a:r>
            <a:r>
              <a:rPr kumimoji="1" lang="en-US" altLang="zh-CN" sz="2400" dirty="0">
                <a:solidFill>
                  <a:schemeClr val="tx1"/>
                </a:solidFill>
                <a:ea typeface="微软雅黑 Light" panose="020B0502040204020203" pitchFamily="34" charset="-122"/>
              </a:rPr>
              <a:t>); //</a:t>
            </a:r>
            <a:r>
              <a:rPr kumimoji="1" lang="zh-CN" altLang="en-US" sz="2400" dirty="0">
                <a:solidFill>
                  <a:schemeClr val="tx1"/>
                </a:solidFill>
                <a:ea typeface="微软雅黑 Light" panose="020B0502040204020203" pitchFamily="34" charset="-122"/>
              </a:rPr>
              <a:t>随机选</a:t>
            </a:r>
            <a:r>
              <a:rPr kumimoji="1" lang="en-US" altLang="zh-CN" sz="2400" dirty="0">
                <a:solidFill>
                  <a:schemeClr val="tx1"/>
                </a:solidFill>
                <a:ea typeface="微软雅黑 Light" panose="020B0502040204020203" pitchFamily="34" charset="-122"/>
              </a:rPr>
              <a:t>1</a:t>
            </a:r>
            <a:r>
              <a:rPr kumimoji="1" lang="zh-CN" altLang="en-US" sz="2400" dirty="0">
                <a:solidFill>
                  <a:schemeClr val="tx1"/>
                </a:solidFill>
                <a:ea typeface="微软雅黑 Light" panose="020B0502040204020203" pitchFamily="34" charset="-122"/>
              </a:rPr>
              <a:t>个</a:t>
            </a:r>
            <a:r>
              <a:rPr kumimoji="1" lang="en-US" altLang="zh-CN" sz="2400" dirty="0">
                <a:solidFill>
                  <a:schemeClr val="tx1"/>
                </a:solidFill>
                <a:ea typeface="微软雅黑 Light" panose="020B0502040204020203" pitchFamily="34" charset="-122"/>
              </a:rPr>
              <a:t>a[</a:t>
            </a:r>
            <a:r>
              <a:rPr kumimoji="1" lang="en-US" altLang="zh-CN" sz="2400" dirty="0" err="1">
                <a:solidFill>
                  <a:schemeClr val="tx1"/>
                </a:solidFill>
                <a:ea typeface="微软雅黑 Light" panose="020B0502040204020203" pitchFamily="34" charset="-122"/>
              </a:rPr>
              <a:t>i</a:t>
            </a:r>
            <a:r>
              <a:rPr kumimoji="1" lang="en-US" altLang="zh-CN" sz="2400" dirty="0">
                <a:solidFill>
                  <a:schemeClr val="tx1"/>
                </a:solidFill>
                <a:ea typeface="微软雅黑 Light" panose="020B0502040204020203" pitchFamily="34" charset="-122"/>
              </a:rPr>
              <a:t>]</a:t>
            </a:r>
          </a:p>
          <a:p>
            <a:r>
              <a:rPr kumimoji="1" lang="en-US" altLang="zh-CN" sz="2400" dirty="0">
                <a:solidFill>
                  <a:schemeClr val="tx1"/>
                </a:solidFill>
                <a:ea typeface="微软雅黑 Light" panose="020B0502040204020203" pitchFamily="34" charset="-122"/>
              </a:rPr>
              <a:t>        Swap(a[</a:t>
            </a:r>
            <a:r>
              <a:rPr kumimoji="1" lang="en-US" altLang="zh-CN" sz="2400" dirty="0" err="1">
                <a:solidFill>
                  <a:schemeClr val="tx1"/>
                </a:solidFill>
                <a:ea typeface="微软雅黑 Light" panose="020B0502040204020203" pitchFamily="34" charset="-122"/>
              </a:rPr>
              <a:t>i</a:t>
            </a:r>
            <a:r>
              <a:rPr kumimoji="1" lang="en-US" altLang="zh-CN" sz="2400" dirty="0">
                <a:solidFill>
                  <a:schemeClr val="tx1"/>
                </a:solidFill>
                <a:ea typeface="微软雅黑 Light" panose="020B0502040204020203" pitchFamily="34" charset="-122"/>
              </a:rPr>
              <a:t>], a[p]);       //</a:t>
            </a:r>
            <a:r>
              <a:rPr kumimoji="1" lang="zh-CN" altLang="en-US" sz="2400" dirty="0">
                <a:solidFill>
                  <a:schemeClr val="tx1"/>
                </a:solidFill>
                <a:ea typeface="微软雅黑 Light" panose="020B0502040204020203" pitchFamily="34" charset="-122"/>
              </a:rPr>
              <a:t>将</a:t>
            </a:r>
            <a:r>
              <a:rPr kumimoji="1" lang="en-US" altLang="zh-CN" sz="2400" dirty="0">
                <a:solidFill>
                  <a:schemeClr val="tx1"/>
                </a:solidFill>
                <a:ea typeface="微软雅黑 Light" panose="020B0502040204020203" pitchFamily="34" charset="-122"/>
              </a:rPr>
              <a:t>a[</a:t>
            </a:r>
            <a:r>
              <a:rPr kumimoji="1" lang="en-US" altLang="zh-CN" sz="2400" dirty="0" err="1">
                <a:solidFill>
                  <a:schemeClr val="tx1"/>
                </a:solidFill>
                <a:ea typeface="微软雅黑 Light" panose="020B0502040204020203" pitchFamily="34" charset="-122"/>
              </a:rPr>
              <a:t>i</a:t>
            </a:r>
            <a:r>
              <a:rPr kumimoji="1" lang="en-US" altLang="zh-CN" sz="2400" dirty="0">
                <a:solidFill>
                  <a:schemeClr val="tx1"/>
                </a:solidFill>
                <a:ea typeface="微软雅黑 Light" panose="020B0502040204020203" pitchFamily="34" charset="-122"/>
              </a:rPr>
              <a:t>]</a:t>
            </a:r>
            <a:r>
              <a:rPr kumimoji="1" lang="zh-CN" altLang="en-US" sz="2400" dirty="0">
                <a:solidFill>
                  <a:schemeClr val="tx1"/>
                </a:solidFill>
                <a:ea typeface="微软雅黑 Light" panose="020B0502040204020203" pitchFamily="34" charset="-122"/>
              </a:rPr>
              <a:t>交换到</a:t>
            </a:r>
            <a:r>
              <a:rPr kumimoji="1" lang="en-US" altLang="zh-CN" sz="2400" dirty="0">
                <a:solidFill>
                  <a:schemeClr val="tx1"/>
                </a:solidFill>
                <a:ea typeface="微软雅黑 Light" panose="020B0502040204020203" pitchFamily="34" charset="-122"/>
              </a:rPr>
              <a:t>a[]</a:t>
            </a:r>
            <a:r>
              <a:rPr kumimoji="1" lang="zh-CN" altLang="en-US" sz="2400" dirty="0">
                <a:solidFill>
                  <a:schemeClr val="tx1"/>
                </a:solidFill>
                <a:ea typeface="微软雅黑 Light" panose="020B0502040204020203" pitchFamily="34" charset="-122"/>
              </a:rPr>
              <a:t>的第</a:t>
            </a:r>
            <a:r>
              <a:rPr kumimoji="1" lang="en-US" altLang="zh-CN" sz="2400" dirty="0">
                <a:solidFill>
                  <a:schemeClr val="tx1"/>
                </a:solidFill>
                <a:ea typeface="微软雅黑 Light" panose="020B0502040204020203" pitchFamily="34" charset="-122"/>
              </a:rPr>
              <a:t>1</a:t>
            </a:r>
            <a:r>
              <a:rPr kumimoji="1" lang="zh-CN" altLang="en-US" sz="2400" dirty="0">
                <a:solidFill>
                  <a:schemeClr val="tx1"/>
                </a:solidFill>
                <a:ea typeface="微软雅黑 Light" panose="020B0502040204020203" pitchFamily="34" charset="-122"/>
              </a:rPr>
              <a:t>个位置</a:t>
            </a:r>
            <a:r>
              <a:rPr kumimoji="1" lang="en-US" altLang="zh-CN" sz="2400" dirty="0">
                <a:solidFill>
                  <a:schemeClr val="tx1"/>
                </a:solidFill>
                <a:ea typeface="微软雅黑 Light" panose="020B0502040204020203" pitchFamily="34" charset="-122"/>
              </a:rPr>
              <a:t>a[p]</a:t>
            </a:r>
          </a:p>
          <a:p>
            <a:r>
              <a:rPr kumimoji="1" lang="en-US" altLang="zh-CN" sz="2400" dirty="0">
                <a:solidFill>
                  <a:schemeClr val="tx1"/>
                </a:solidFill>
                <a:ea typeface="微软雅黑 Light" panose="020B0502040204020203" pitchFamily="34" charset="-122"/>
              </a:rPr>
              <a:t>        return Partition (a, p, r);  </a:t>
            </a:r>
          </a:p>
          <a:p>
            <a:r>
              <a:rPr kumimoji="1" lang="en-US" altLang="zh-CN" sz="2400" dirty="0">
                <a:solidFill>
                  <a:schemeClr val="tx1"/>
                </a:solidFill>
                <a:ea typeface="微软雅黑 Light" panose="020B0502040204020203" pitchFamily="34" charset="-122"/>
              </a:rPr>
              <a:t>}</a:t>
            </a:r>
            <a:endParaRPr lang="zh-CN" altLang="en-US" sz="2400" dirty="0">
              <a:solidFill>
                <a:schemeClr val="tx1"/>
              </a:solidFill>
              <a:ea typeface="微软雅黑 Light" panose="020B0502040204020203" pitchFamily="34" charset="-122"/>
            </a:endParaRPr>
          </a:p>
        </p:txBody>
      </p:sp>
    </p:spTree>
    <p:extLst>
      <p:ext uri="{BB962C8B-B14F-4D97-AF65-F5344CB8AC3E}">
        <p14:creationId xmlns:p14="http://schemas.microsoft.com/office/powerpoint/2010/main" val="138465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4F89F-BB2E-46B9-BCD1-C104FBCB32EB}"/>
              </a:ext>
            </a:extLst>
          </p:cNvPr>
          <p:cNvSpPr>
            <a:spLocks noGrp="1"/>
          </p:cNvSpPr>
          <p:nvPr>
            <p:ph type="title"/>
          </p:nvPr>
        </p:nvSpPr>
        <p:spPr/>
        <p:txBody>
          <a:bodyPr/>
          <a:lstStyle/>
          <a:p>
            <a:r>
              <a:rPr lang="zh-CN" altLang="en-US" dirty="0"/>
              <a:t>大数据排序</a:t>
            </a:r>
          </a:p>
        </p:txBody>
      </p:sp>
      <p:sp>
        <p:nvSpPr>
          <p:cNvPr id="3" name="内容占位符 2">
            <a:extLst>
              <a:ext uri="{FF2B5EF4-FFF2-40B4-BE49-F238E27FC236}">
                <a16:creationId xmlns:a16="http://schemas.microsoft.com/office/drawing/2014/main" id="{F3314B28-D221-45E1-BAEA-26C7E425CCC4}"/>
              </a:ext>
            </a:extLst>
          </p:cNvPr>
          <p:cNvSpPr>
            <a:spLocks noGrp="1"/>
          </p:cNvSpPr>
          <p:nvPr>
            <p:ph idx="1"/>
          </p:nvPr>
        </p:nvSpPr>
        <p:spPr/>
        <p:txBody>
          <a:bodyPr/>
          <a:lstStyle/>
          <a:p>
            <a:r>
              <a:rPr lang="zh-CN" altLang="en-US" dirty="0"/>
              <a:t>面向海量</a:t>
            </a:r>
            <a:r>
              <a:rPr lang="zh-CN" altLang="zh-CN" dirty="0"/>
              <a:t>大数据（甚至万亿字节的数据）</a:t>
            </a:r>
            <a:r>
              <a:rPr lang="zh-CN" altLang="en-US" dirty="0"/>
              <a:t>，采用并行分布式排序算法</a:t>
            </a:r>
            <a:endParaRPr lang="en-US" altLang="zh-CN" dirty="0"/>
          </a:p>
          <a:p>
            <a:r>
              <a:rPr lang="zh-CN" altLang="zh-CN" dirty="0"/>
              <a:t>阿里巴巴的</a:t>
            </a:r>
            <a:r>
              <a:rPr lang="en-US" altLang="zh-CN" dirty="0"/>
              <a:t> </a:t>
            </a:r>
            <a:r>
              <a:rPr lang="en-US" altLang="zh-CN" dirty="0" err="1"/>
              <a:t>FuxiSort</a:t>
            </a:r>
            <a:r>
              <a:rPr lang="zh-CN" altLang="zh-CN" dirty="0"/>
              <a:t>，在</a:t>
            </a:r>
            <a:r>
              <a:rPr lang="en-US" altLang="zh-CN" dirty="0"/>
              <a:t> Apsara </a:t>
            </a:r>
            <a:r>
              <a:rPr lang="zh-CN" altLang="zh-CN" dirty="0"/>
              <a:t>上的分布式排序实现</a:t>
            </a:r>
            <a:endParaRPr lang="en-US" altLang="zh-CN" dirty="0"/>
          </a:p>
          <a:p>
            <a:pPr lvl="1"/>
            <a:r>
              <a:rPr lang="zh-CN" altLang="zh-CN" dirty="0"/>
              <a:t>在随机非偏态（</a:t>
            </a:r>
            <a:r>
              <a:rPr lang="en-US" altLang="zh-CN" dirty="0"/>
              <a:t>non-skewed</a:t>
            </a:r>
            <a:r>
              <a:rPr lang="zh-CN" altLang="zh-CN" dirty="0"/>
              <a:t>）数据集上</a:t>
            </a:r>
            <a:r>
              <a:rPr lang="zh-CN" altLang="en-US" dirty="0"/>
              <a:t>，</a:t>
            </a:r>
            <a:r>
              <a:rPr lang="zh-CN" altLang="zh-CN" dirty="0"/>
              <a:t>用</a:t>
            </a:r>
            <a:r>
              <a:rPr lang="en-US" altLang="zh-CN" dirty="0"/>
              <a:t> 377 </a:t>
            </a:r>
            <a:r>
              <a:rPr lang="zh-CN" altLang="zh-CN" dirty="0"/>
              <a:t>秒完成</a:t>
            </a:r>
            <a:r>
              <a:rPr lang="en-US" altLang="zh-CN" dirty="0"/>
              <a:t> </a:t>
            </a:r>
            <a:r>
              <a:rPr lang="en-US" altLang="zh-CN" dirty="0">
                <a:solidFill>
                  <a:srgbClr val="FF0000"/>
                </a:solidFill>
              </a:rPr>
              <a:t>100TB</a:t>
            </a:r>
            <a:r>
              <a:rPr lang="en-US" altLang="zh-CN" dirty="0"/>
              <a:t> </a:t>
            </a:r>
            <a:r>
              <a:rPr lang="zh-CN" altLang="zh-CN" dirty="0"/>
              <a:t>的 </a:t>
            </a:r>
            <a:r>
              <a:rPr lang="en-US" altLang="zh-CN" dirty="0"/>
              <a:t>Daytona </a:t>
            </a:r>
            <a:r>
              <a:rPr lang="en-US" altLang="zh-CN" dirty="0" err="1"/>
              <a:t>GraySort</a:t>
            </a:r>
            <a:r>
              <a:rPr lang="en-US" altLang="zh-CN" dirty="0"/>
              <a:t> </a:t>
            </a:r>
            <a:r>
              <a:rPr lang="zh-CN" altLang="zh-CN" dirty="0"/>
              <a:t>基准，在偏态数据集上的耗时是</a:t>
            </a:r>
            <a:r>
              <a:rPr lang="en-US" altLang="zh-CN" dirty="0"/>
              <a:t> 510 </a:t>
            </a:r>
            <a:r>
              <a:rPr lang="zh-CN" altLang="zh-CN" dirty="0"/>
              <a:t>秒</a:t>
            </a:r>
            <a:endParaRPr lang="en-US" altLang="zh-CN" dirty="0"/>
          </a:p>
          <a:p>
            <a:pPr lvl="1"/>
            <a:r>
              <a:rPr lang="en-US" altLang="zh-CN" dirty="0"/>
              <a:t>2015</a:t>
            </a:r>
            <a:r>
              <a:rPr lang="zh-CN" altLang="en-US" dirty="0"/>
              <a:t>年，</a:t>
            </a:r>
            <a:r>
              <a:rPr lang="zh-CN" altLang="zh-CN" dirty="0"/>
              <a:t>在</a:t>
            </a:r>
            <a:r>
              <a:rPr lang="en-US" altLang="zh-CN" dirty="0"/>
              <a:t> Indy </a:t>
            </a:r>
            <a:r>
              <a:rPr lang="en-US" altLang="zh-CN" dirty="0" err="1"/>
              <a:t>GraySort</a:t>
            </a:r>
            <a:r>
              <a:rPr lang="en-US" altLang="zh-CN" dirty="0"/>
              <a:t> </a:t>
            </a:r>
            <a:r>
              <a:rPr lang="zh-CN" altLang="zh-CN" dirty="0"/>
              <a:t>基准上的耗时是</a:t>
            </a:r>
            <a:r>
              <a:rPr lang="en-US" altLang="zh-CN" dirty="0"/>
              <a:t> 329 </a:t>
            </a:r>
            <a:r>
              <a:rPr lang="zh-CN" altLang="zh-CN" dirty="0"/>
              <a:t>秒</a:t>
            </a:r>
            <a:endParaRPr lang="en-US" altLang="zh-CN" dirty="0"/>
          </a:p>
          <a:p>
            <a:r>
              <a:rPr lang="en-US" altLang="zh-CN" dirty="0"/>
              <a:t>Tencent Sort</a:t>
            </a:r>
          </a:p>
          <a:p>
            <a:pPr lvl="1"/>
            <a:r>
              <a:rPr lang="en-US" altLang="zh-CN" dirty="0"/>
              <a:t>2016 </a:t>
            </a:r>
            <a:r>
              <a:rPr lang="zh-CN" altLang="zh-CN" dirty="0"/>
              <a:t>年，在</a:t>
            </a:r>
            <a:r>
              <a:rPr lang="en-US" altLang="zh-CN" dirty="0"/>
              <a:t> Indy </a:t>
            </a:r>
            <a:r>
              <a:rPr lang="en-US" altLang="zh-CN" dirty="0" err="1"/>
              <a:t>GraySort</a:t>
            </a:r>
            <a:r>
              <a:rPr lang="en-US" altLang="zh-CN" dirty="0"/>
              <a:t> </a:t>
            </a:r>
            <a:r>
              <a:rPr lang="zh-CN" altLang="zh-CN" dirty="0"/>
              <a:t>基准上，排序</a:t>
            </a:r>
            <a:r>
              <a:rPr lang="en-US" altLang="zh-CN" dirty="0"/>
              <a:t> </a:t>
            </a:r>
            <a:r>
              <a:rPr lang="en-US" altLang="zh-CN" dirty="0">
                <a:solidFill>
                  <a:srgbClr val="FF0000"/>
                </a:solidFill>
              </a:rPr>
              <a:t>100TB </a:t>
            </a:r>
            <a:r>
              <a:rPr lang="zh-CN" altLang="zh-CN" dirty="0"/>
              <a:t>数据时达到</a:t>
            </a:r>
            <a:r>
              <a:rPr lang="en-US" altLang="zh-CN" dirty="0"/>
              <a:t> 60.7TB/min </a:t>
            </a:r>
            <a:r>
              <a:rPr lang="zh-CN" altLang="zh-CN" dirty="0"/>
              <a:t>的速度</a:t>
            </a:r>
            <a:endParaRPr lang="en-US" altLang="zh-CN" dirty="0"/>
          </a:p>
          <a:p>
            <a:pPr lvl="1"/>
            <a:r>
              <a:rPr lang="zh-CN" altLang="en-US" dirty="0"/>
              <a:t>使用为</a:t>
            </a:r>
            <a:r>
              <a:rPr lang="zh-CN" altLang="zh-CN" dirty="0"/>
              <a:t>超大数据中心优化过的包含</a:t>
            </a:r>
            <a:r>
              <a:rPr lang="en-US" altLang="zh-CN" dirty="0"/>
              <a:t> 512 </a:t>
            </a:r>
            <a:r>
              <a:rPr lang="zh-CN" altLang="zh-CN" dirty="0"/>
              <a:t>个</a:t>
            </a:r>
            <a:r>
              <a:rPr lang="en-US" altLang="zh-CN" dirty="0"/>
              <a:t> </a:t>
            </a:r>
            <a:r>
              <a:rPr lang="en-US" altLang="zh-CN" dirty="0" err="1"/>
              <a:t>OpenPOWER</a:t>
            </a:r>
            <a:r>
              <a:rPr lang="en-US" altLang="zh-CN" dirty="0"/>
              <a:t> </a:t>
            </a:r>
            <a:r>
              <a:rPr lang="zh-CN" altLang="zh-CN" dirty="0"/>
              <a:t>服务器集群</a:t>
            </a:r>
            <a:endParaRPr lang="zh-CN" altLang="en-US" dirty="0"/>
          </a:p>
        </p:txBody>
      </p:sp>
      <p:sp>
        <p:nvSpPr>
          <p:cNvPr id="4" name="日期占位符 3">
            <a:extLst>
              <a:ext uri="{FF2B5EF4-FFF2-40B4-BE49-F238E27FC236}">
                <a16:creationId xmlns:a16="http://schemas.microsoft.com/office/drawing/2014/main" id="{B496FF0F-D0BC-47B3-B881-F25AF47EA91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C49F6CB-5B91-4205-82FC-4653473F46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2A4B8A-F26C-4D83-885C-46E639CDE556}"/>
              </a:ext>
            </a:extLst>
          </p:cNvPr>
          <p:cNvSpPr>
            <a:spLocks noGrp="1"/>
          </p:cNvSpPr>
          <p:nvPr>
            <p:ph type="sldNum" sz="quarter" idx="12"/>
          </p:nvPr>
        </p:nvSpPr>
        <p:spPr/>
        <p:txBody>
          <a:bodyPr/>
          <a:lstStyle/>
          <a:p>
            <a:fld id="{EEA58A3B-43CE-4AA0-90B5-EB47AFAFEB34}" type="slidenum">
              <a:rPr lang="zh-CN" altLang="en-US" smtClean="0"/>
              <a:pPr/>
              <a:t>108</a:t>
            </a:fld>
            <a:endParaRPr lang="zh-CN" altLang="en-US" dirty="0"/>
          </a:p>
        </p:txBody>
      </p:sp>
    </p:spTree>
    <p:extLst>
      <p:ext uri="{BB962C8B-B14F-4D97-AF65-F5344CB8AC3E}">
        <p14:creationId xmlns:p14="http://schemas.microsoft.com/office/powerpoint/2010/main" val="806383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45ADF-65F6-4735-8029-493C0A568661}"/>
              </a:ext>
            </a:extLst>
          </p:cNvPr>
          <p:cNvSpPr>
            <a:spLocks noGrp="1"/>
          </p:cNvSpPr>
          <p:nvPr>
            <p:ph type="title"/>
          </p:nvPr>
        </p:nvSpPr>
        <p:spPr/>
        <p:txBody>
          <a:bodyPr/>
          <a:lstStyle/>
          <a:p>
            <a:r>
              <a:rPr lang="zh-CN" altLang="en-US" dirty="0"/>
              <a:t>基于机器学习的 </a:t>
            </a:r>
            <a:r>
              <a:rPr lang="en-US" altLang="zh-CN" dirty="0"/>
              <a:t>O(n) </a:t>
            </a:r>
            <a:r>
              <a:rPr lang="zh-CN" altLang="en-US" dirty="0"/>
              <a:t>排序算法</a:t>
            </a:r>
          </a:p>
        </p:txBody>
      </p:sp>
      <p:sp>
        <p:nvSpPr>
          <p:cNvPr id="3" name="内容占位符 2">
            <a:extLst>
              <a:ext uri="{FF2B5EF4-FFF2-40B4-BE49-F238E27FC236}">
                <a16:creationId xmlns:a16="http://schemas.microsoft.com/office/drawing/2014/main" id="{A69DB00F-D83C-40B1-98E5-4A9AA50562A8}"/>
              </a:ext>
            </a:extLst>
          </p:cNvPr>
          <p:cNvSpPr>
            <a:spLocks noGrp="1"/>
          </p:cNvSpPr>
          <p:nvPr>
            <p:ph idx="1"/>
          </p:nvPr>
        </p:nvSpPr>
        <p:spPr/>
        <p:txBody>
          <a:bodyPr/>
          <a:lstStyle/>
          <a:p>
            <a:r>
              <a:rPr lang="zh-CN" altLang="en-US" dirty="0"/>
              <a:t>机器之心：用机器学习构建</a:t>
            </a:r>
            <a:r>
              <a:rPr lang="en-US" altLang="zh-CN" dirty="0"/>
              <a:t>O(N)</a:t>
            </a:r>
            <a:r>
              <a:rPr lang="zh-CN" altLang="en-US" dirty="0"/>
              <a:t>复杂度的排序算法，可在</a:t>
            </a:r>
            <a:r>
              <a:rPr lang="en-US" altLang="zh-CN" dirty="0"/>
              <a:t>GPU</a:t>
            </a:r>
            <a:r>
              <a:rPr lang="zh-CN" altLang="en-US" dirty="0"/>
              <a:t>和</a:t>
            </a:r>
            <a:r>
              <a:rPr lang="en-US" altLang="zh-CN" dirty="0"/>
              <a:t>TPU</a:t>
            </a:r>
            <a:r>
              <a:rPr lang="zh-CN" altLang="en-US" dirty="0"/>
              <a:t>上加速计算</a:t>
            </a:r>
          </a:p>
          <a:p>
            <a:pPr marL="0" indent="0">
              <a:buNone/>
            </a:pPr>
            <a:endParaRPr lang="en-US" altLang="zh-CN" dirty="0"/>
          </a:p>
        </p:txBody>
      </p:sp>
      <p:sp>
        <p:nvSpPr>
          <p:cNvPr id="4" name="日期占位符 3">
            <a:extLst>
              <a:ext uri="{FF2B5EF4-FFF2-40B4-BE49-F238E27FC236}">
                <a16:creationId xmlns:a16="http://schemas.microsoft.com/office/drawing/2014/main" id="{CDC8CCE2-BBF2-4264-BA80-07B839E82DF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180BE5F-498B-457E-9F76-FB52A793E9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B9DBE3-99E1-4F4B-BA03-90B531036EE8}"/>
              </a:ext>
            </a:extLst>
          </p:cNvPr>
          <p:cNvSpPr>
            <a:spLocks noGrp="1"/>
          </p:cNvSpPr>
          <p:nvPr>
            <p:ph type="sldNum" sz="quarter" idx="12"/>
          </p:nvPr>
        </p:nvSpPr>
        <p:spPr/>
        <p:txBody>
          <a:bodyPr/>
          <a:lstStyle/>
          <a:p>
            <a:fld id="{EEA58A3B-43CE-4AA0-90B5-EB47AFAFEB34}" type="slidenum">
              <a:rPr lang="zh-CN" altLang="en-US" smtClean="0"/>
              <a:pPr/>
              <a:t>109</a:t>
            </a:fld>
            <a:endParaRPr lang="zh-CN" altLang="en-US" dirty="0"/>
          </a:p>
        </p:txBody>
      </p:sp>
      <p:pic>
        <p:nvPicPr>
          <p:cNvPr id="7" name="图片 6">
            <a:extLst>
              <a:ext uri="{FF2B5EF4-FFF2-40B4-BE49-F238E27FC236}">
                <a16:creationId xmlns:a16="http://schemas.microsoft.com/office/drawing/2014/main" id="{0F629A93-E8F4-46F7-AA2D-2AE694BDC5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010" y="1664164"/>
            <a:ext cx="8000262" cy="2535118"/>
          </a:xfrm>
          <a:prstGeom prst="rect">
            <a:avLst/>
          </a:prstGeom>
          <a:noFill/>
          <a:ln>
            <a:noFill/>
          </a:ln>
        </p:spPr>
      </p:pic>
      <p:graphicFrame>
        <p:nvGraphicFramePr>
          <p:cNvPr id="8" name="对象 7">
            <a:extLst>
              <a:ext uri="{FF2B5EF4-FFF2-40B4-BE49-F238E27FC236}">
                <a16:creationId xmlns:a16="http://schemas.microsoft.com/office/drawing/2014/main" id="{39A8E179-8234-4D4B-A19F-E3113F3B7E00}"/>
              </a:ext>
            </a:extLst>
          </p:cNvPr>
          <p:cNvGraphicFramePr>
            <a:graphicFrameLocks noChangeAspect="1"/>
          </p:cNvGraphicFramePr>
          <p:nvPr>
            <p:extLst>
              <p:ext uri="{D42A27DB-BD31-4B8C-83A1-F6EECF244321}">
                <p14:modId xmlns:p14="http://schemas.microsoft.com/office/powerpoint/2010/main" val="4216321593"/>
              </p:ext>
            </p:extLst>
          </p:nvPr>
        </p:nvGraphicFramePr>
        <p:xfrm>
          <a:off x="2462419" y="4410816"/>
          <a:ext cx="5196934" cy="1224670"/>
        </p:xfrm>
        <a:graphic>
          <a:graphicData uri="http://schemas.openxmlformats.org/presentationml/2006/ole">
            <mc:AlternateContent xmlns:mc="http://schemas.openxmlformats.org/markup-compatibility/2006">
              <mc:Choice xmlns:v="urn:schemas-microsoft-com:vml" Requires="v">
                <p:oleObj spid="_x0000_s56363" name="包装程序外壳对象" showAsIcon="1" r:id="rId4" imgW="1825200" imgH="430920" progId="Package">
                  <p:embed/>
                </p:oleObj>
              </mc:Choice>
              <mc:Fallback>
                <p:oleObj name="包装程序外壳对象" showAsIcon="1" r:id="rId4" imgW="1825200" imgH="430920" progId="Package">
                  <p:embed/>
                  <p:pic>
                    <p:nvPicPr>
                      <p:cNvPr id="0" name=""/>
                      <p:cNvPicPr/>
                      <p:nvPr/>
                    </p:nvPicPr>
                    <p:blipFill>
                      <a:blip r:embed="rId5"/>
                      <a:stretch>
                        <a:fillRect/>
                      </a:stretch>
                    </p:blipFill>
                    <p:spPr>
                      <a:xfrm>
                        <a:off x="2462419" y="4410816"/>
                        <a:ext cx="5196934" cy="1224670"/>
                      </a:xfrm>
                      <a:prstGeom prst="rect">
                        <a:avLst/>
                      </a:prstGeom>
                    </p:spPr>
                  </p:pic>
                </p:oleObj>
              </mc:Fallback>
            </mc:AlternateContent>
          </a:graphicData>
        </a:graphic>
      </p:graphicFrame>
    </p:spTree>
    <p:extLst>
      <p:ext uri="{BB962C8B-B14F-4D97-AF65-F5344CB8AC3E}">
        <p14:creationId xmlns:p14="http://schemas.microsoft.com/office/powerpoint/2010/main" val="130925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D42A70-426B-4865-A1C4-3E47D0F2A2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68312"/>
            <a:ext cx="3060968" cy="7590066"/>
          </a:xfrm>
          <a:prstGeom prst="rect">
            <a:avLst/>
          </a:prstGeom>
        </p:spPr>
      </p:pic>
      <p:pic>
        <p:nvPicPr>
          <p:cNvPr id="8" name="图片 7">
            <a:extLst>
              <a:ext uri="{FF2B5EF4-FFF2-40B4-BE49-F238E27FC236}">
                <a16:creationId xmlns:a16="http://schemas.microsoft.com/office/drawing/2014/main" id="{4E23D74A-7432-4657-8538-29139C87E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0968" y="0"/>
            <a:ext cx="3192772" cy="5309462"/>
          </a:xfrm>
          <a:prstGeom prst="rect">
            <a:avLst/>
          </a:prstGeom>
        </p:spPr>
      </p:pic>
      <p:pic>
        <p:nvPicPr>
          <p:cNvPr id="10" name="图片 9">
            <a:extLst>
              <a:ext uri="{FF2B5EF4-FFF2-40B4-BE49-F238E27FC236}">
                <a16:creationId xmlns:a16="http://schemas.microsoft.com/office/drawing/2014/main" id="{41C2E781-FD4D-4343-91EB-FCCF7B2C5C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577747"/>
            <a:ext cx="2880320" cy="7499501"/>
          </a:xfrm>
          <a:prstGeom prst="rect">
            <a:avLst/>
          </a:prstGeom>
        </p:spPr>
      </p:pic>
    </p:spTree>
    <p:extLst>
      <p:ext uri="{BB962C8B-B14F-4D97-AF65-F5344CB8AC3E}">
        <p14:creationId xmlns:p14="http://schemas.microsoft.com/office/powerpoint/2010/main" val="5426282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464C2-2AD5-4256-A37B-1E2E09A469AB}"/>
              </a:ext>
            </a:extLst>
          </p:cNvPr>
          <p:cNvSpPr>
            <a:spLocks noGrp="1"/>
          </p:cNvSpPr>
          <p:nvPr>
            <p:ph type="title"/>
          </p:nvPr>
        </p:nvSpPr>
        <p:spPr/>
        <p:txBody>
          <a:bodyPr/>
          <a:lstStyle/>
          <a:p>
            <a:r>
              <a:rPr lang="zh-CN" altLang="en-US" dirty="0"/>
              <a:t>基于机器学习的 </a:t>
            </a:r>
            <a:r>
              <a:rPr lang="en-US" altLang="zh-CN" dirty="0"/>
              <a:t>O(n) </a:t>
            </a:r>
            <a:r>
              <a:rPr lang="zh-CN" altLang="en-US" dirty="0"/>
              <a:t>排序算法</a:t>
            </a:r>
          </a:p>
        </p:txBody>
      </p:sp>
      <p:sp>
        <p:nvSpPr>
          <p:cNvPr id="3" name="内容占位符 2">
            <a:extLst>
              <a:ext uri="{FF2B5EF4-FFF2-40B4-BE49-F238E27FC236}">
                <a16:creationId xmlns:a16="http://schemas.microsoft.com/office/drawing/2014/main" id="{70309311-34CD-46EA-88E9-2732E230D058}"/>
              </a:ext>
            </a:extLst>
          </p:cNvPr>
          <p:cNvSpPr>
            <a:spLocks noGrp="1"/>
          </p:cNvSpPr>
          <p:nvPr>
            <p:ph idx="1"/>
          </p:nvPr>
        </p:nvSpPr>
        <p:spPr/>
        <p:txBody>
          <a:bodyPr/>
          <a:lstStyle/>
          <a:p>
            <a:r>
              <a:rPr lang="zh-CN" altLang="zh-CN" dirty="0"/>
              <a:t>一个复杂度为</a:t>
            </a:r>
            <a:r>
              <a:rPr lang="en-US" altLang="zh-CN" dirty="0"/>
              <a:t> O(N</a:t>
            </a:r>
            <a:r>
              <a:rPr lang="zh-CN" altLang="zh-CN" dirty="0"/>
              <a:t>·</a:t>
            </a:r>
            <a:r>
              <a:rPr lang="en-US" altLang="zh-CN" dirty="0"/>
              <a:t>M)</a:t>
            </a:r>
            <a:r>
              <a:rPr lang="zh-CN" altLang="zh-CN" dirty="0"/>
              <a:t>的使用机器学习的排序算法</a:t>
            </a:r>
            <a:endParaRPr lang="en-US" altLang="zh-CN" dirty="0"/>
          </a:p>
          <a:p>
            <a:pPr lvl="1"/>
            <a:r>
              <a:rPr lang="en-US" altLang="zh-CN" dirty="0"/>
              <a:t>N</a:t>
            </a:r>
            <a:r>
              <a:rPr lang="zh-CN" altLang="en-US" dirty="0"/>
              <a:t>：排序元素数目</a:t>
            </a:r>
            <a:endParaRPr lang="en-US" altLang="zh-CN" dirty="0"/>
          </a:p>
          <a:p>
            <a:pPr lvl="1"/>
            <a:r>
              <a:rPr lang="en-US" altLang="zh-CN" dirty="0"/>
              <a:t>M</a:t>
            </a:r>
            <a:r>
              <a:rPr lang="zh-CN" altLang="en-US" dirty="0"/>
              <a:t>：</a:t>
            </a:r>
            <a:r>
              <a:rPr lang="zh-CN" altLang="zh-CN" dirty="0"/>
              <a:t>神经网络隐藏层中的神经元数量的较小常数</a:t>
            </a:r>
            <a:endParaRPr lang="en-US" altLang="zh-CN" dirty="0"/>
          </a:p>
          <a:p>
            <a:r>
              <a:rPr lang="zh-CN" altLang="en-US" dirty="0"/>
              <a:t>原理</a:t>
            </a:r>
            <a:endParaRPr lang="en-US" altLang="zh-CN" dirty="0"/>
          </a:p>
          <a:p>
            <a:pPr lvl="1"/>
            <a:r>
              <a:rPr lang="zh-CN" altLang="zh-CN" dirty="0"/>
              <a:t>将排序问题看成是从数据到其在数据集位置的映射</a:t>
            </a:r>
            <a:endParaRPr lang="en-US" altLang="zh-CN" dirty="0"/>
          </a:p>
          <a:p>
            <a:pPr lvl="1"/>
            <a:r>
              <a:rPr lang="zh-CN" altLang="zh-CN" dirty="0"/>
              <a:t>首先</a:t>
            </a:r>
            <a:r>
              <a:rPr lang="zh-CN" altLang="en-US" dirty="0"/>
              <a:t>，</a:t>
            </a:r>
            <a:r>
              <a:rPr lang="zh-CN" altLang="zh-CN" dirty="0"/>
              <a:t>使用一个</a:t>
            </a:r>
            <a:r>
              <a:rPr lang="en-US" altLang="zh-CN" dirty="0"/>
              <a:t> 3 </a:t>
            </a:r>
            <a:r>
              <a:rPr lang="zh-CN" altLang="zh-CN" dirty="0"/>
              <a:t>层神经网络</a:t>
            </a:r>
            <a:r>
              <a:rPr lang="zh-CN" altLang="en-US" dirty="0"/>
              <a:t>，</a:t>
            </a:r>
            <a:r>
              <a:rPr lang="zh-CN" altLang="zh-CN" dirty="0"/>
              <a:t>在一个小规模训练数据集上训练来逼近大规模数据集的分布</a:t>
            </a:r>
            <a:r>
              <a:rPr lang="en-US" altLang="zh-CN" dirty="0"/>
              <a:t>【</a:t>
            </a:r>
            <a:r>
              <a:rPr lang="zh-CN" altLang="en-US" dirty="0">
                <a:solidFill>
                  <a:srgbClr val="FF0000"/>
                </a:solidFill>
              </a:rPr>
              <a:t>训练的时间、成本？</a:t>
            </a:r>
            <a:r>
              <a:rPr lang="en-US" altLang="zh-CN" dirty="0"/>
              <a:t>】</a:t>
            </a:r>
          </a:p>
          <a:p>
            <a:pPr lvl="1"/>
            <a:r>
              <a:rPr lang="zh-CN" altLang="zh-CN" dirty="0"/>
              <a:t>然后</a:t>
            </a:r>
            <a:r>
              <a:rPr lang="zh-CN" altLang="en-US" dirty="0"/>
              <a:t>，</a:t>
            </a:r>
            <a:r>
              <a:rPr lang="zh-CN" altLang="zh-CN" dirty="0"/>
              <a:t>使用该网络</a:t>
            </a:r>
            <a:r>
              <a:rPr lang="zh-CN" altLang="en-US" dirty="0"/>
              <a:t>，针对大规模排序数据集，</a:t>
            </a:r>
            <a:r>
              <a:rPr lang="zh-CN" altLang="zh-CN" dirty="0"/>
              <a:t>评估每个位置数据在未来排序序列中的位置</a:t>
            </a:r>
            <a:r>
              <a:rPr lang="zh-CN" altLang="en-US" dirty="0"/>
              <a:t>，</a:t>
            </a:r>
            <a:r>
              <a:rPr lang="zh-CN" altLang="zh-CN" dirty="0"/>
              <a:t>得到了几乎排序好的序列</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5FF3C3B3-8DC6-45F0-B36A-9A02E6CE505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32E2172-E22B-4805-9839-64065141B4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E06ADF-4DE9-47CE-981F-E1EA9B74D1FD}"/>
              </a:ext>
            </a:extLst>
          </p:cNvPr>
          <p:cNvSpPr>
            <a:spLocks noGrp="1"/>
          </p:cNvSpPr>
          <p:nvPr>
            <p:ph type="sldNum" sz="quarter" idx="12"/>
          </p:nvPr>
        </p:nvSpPr>
        <p:spPr/>
        <p:txBody>
          <a:bodyPr/>
          <a:lstStyle/>
          <a:p>
            <a:fld id="{EEA58A3B-43CE-4AA0-90B5-EB47AFAFEB34}" type="slidenum">
              <a:rPr lang="zh-CN" altLang="en-US" smtClean="0"/>
              <a:pPr/>
              <a:t>110</a:t>
            </a:fld>
            <a:endParaRPr lang="zh-CN" altLang="en-US" dirty="0"/>
          </a:p>
        </p:txBody>
      </p:sp>
    </p:spTree>
    <p:extLst>
      <p:ext uri="{BB962C8B-B14F-4D97-AF65-F5344CB8AC3E}">
        <p14:creationId xmlns:p14="http://schemas.microsoft.com/office/powerpoint/2010/main" val="4209727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35AB6-97C6-42F0-9684-EE887CFD98DB}"/>
              </a:ext>
            </a:extLst>
          </p:cNvPr>
          <p:cNvSpPr>
            <a:spLocks noGrp="1"/>
          </p:cNvSpPr>
          <p:nvPr>
            <p:ph type="title"/>
          </p:nvPr>
        </p:nvSpPr>
        <p:spPr/>
        <p:txBody>
          <a:bodyPr/>
          <a:lstStyle/>
          <a:p>
            <a:r>
              <a:rPr lang="zh-CN" altLang="en-US" dirty="0"/>
              <a:t>原理</a:t>
            </a:r>
          </a:p>
        </p:txBody>
      </p:sp>
      <p:sp>
        <p:nvSpPr>
          <p:cNvPr id="3" name="内容占位符 2">
            <a:extLst>
              <a:ext uri="{FF2B5EF4-FFF2-40B4-BE49-F238E27FC236}">
                <a16:creationId xmlns:a16="http://schemas.microsoft.com/office/drawing/2014/main" id="{6AA70E68-21AD-43D7-9C0D-CDE876FA256D}"/>
              </a:ext>
            </a:extLst>
          </p:cNvPr>
          <p:cNvSpPr>
            <a:spLocks noGrp="1"/>
          </p:cNvSpPr>
          <p:nvPr>
            <p:ph idx="1"/>
          </p:nvPr>
        </p:nvSpPr>
        <p:spPr/>
        <p:txBody>
          <a:bodyPr/>
          <a:lstStyle/>
          <a:p>
            <a:r>
              <a:rPr lang="zh-CN" altLang="en-US" kern="0" dirty="0">
                <a:solidFill>
                  <a:srgbClr val="121212"/>
                </a:solidFill>
                <a:effectLst/>
                <a:cs typeface="宋体" panose="02010600030101010101" pitchFamily="2" charset="-122"/>
              </a:rPr>
              <a:t>假设有</a:t>
            </a:r>
            <a:r>
              <a:rPr lang="zh-CN" altLang="zh-CN" kern="0" dirty="0">
                <a:solidFill>
                  <a:srgbClr val="121212"/>
                </a:solidFill>
                <a:effectLst/>
                <a:cs typeface="宋体" panose="02010600030101010101" pitchFamily="2" charset="-122"/>
              </a:rPr>
              <a:t>一个实数序列</a:t>
            </a:r>
            <a:r>
              <a:rPr lang="en-US" altLang="zh-CN" kern="0" dirty="0">
                <a:solidFill>
                  <a:srgbClr val="121212"/>
                </a:solidFill>
                <a:effectLst/>
                <a:cs typeface="宋体" panose="02010600030101010101" pitchFamily="2" charset="-122"/>
              </a:rPr>
              <a:t> S</a:t>
            </a:r>
            <a:r>
              <a:rPr lang="zh-CN" altLang="zh-CN" kern="0" dirty="0">
                <a:solidFill>
                  <a:srgbClr val="121212"/>
                </a:solidFill>
                <a:effectLst/>
                <a:cs typeface="宋体" panose="02010600030101010101" pitchFamily="2" charset="-122"/>
              </a:rPr>
              <a:t>，它的长度为</a:t>
            </a:r>
            <a:r>
              <a:rPr lang="en-US" altLang="zh-CN" kern="0" dirty="0">
                <a:solidFill>
                  <a:srgbClr val="121212"/>
                </a:solidFill>
                <a:effectLst/>
                <a:cs typeface="宋体" panose="02010600030101010101" pitchFamily="2" charset="-122"/>
              </a:rPr>
              <a:t> N</a:t>
            </a:r>
            <a:r>
              <a:rPr lang="zh-CN" altLang="zh-CN" kern="0" dirty="0">
                <a:solidFill>
                  <a:srgbClr val="121212"/>
                </a:solidFill>
                <a:effectLst/>
                <a:cs typeface="宋体" panose="02010600030101010101" pitchFamily="2" charset="-122"/>
              </a:rPr>
              <a:t>、上边界和下边界分别为</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x_max</a:t>
            </a:r>
            <a:r>
              <a:rPr lang="en-US" altLang="zh-CN" kern="0" dirty="0">
                <a:solidFill>
                  <a:srgbClr val="121212"/>
                </a:solidFill>
                <a:effectLst/>
                <a:cs typeface="宋体" panose="02010600030101010101" pitchFamily="2" charset="-122"/>
              </a:rPr>
              <a:t> </a:t>
            </a:r>
            <a:r>
              <a:rPr lang="zh-CN" altLang="zh-CN" kern="0" dirty="0">
                <a:solidFill>
                  <a:srgbClr val="121212"/>
                </a:solidFill>
                <a:effectLst/>
                <a:cs typeface="宋体" panose="02010600030101010101" pitchFamily="2" charset="-122"/>
              </a:rPr>
              <a:t>和</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x_min</a:t>
            </a:r>
            <a:endParaRPr lang="en-US" altLang="zh-CN" kern="0" dirty="0">
              <a:solidFill>
                <a:srgbClr val="121212"/>
              </a:solidFill>
              <a:cs typeface="宋体" panose="02010600030101010101" pitchFamily="2" charset="-122"/>
            </a:endParaRPr>
          </a:p>
          <a:p>
            <a:r>
              <a:rPr lang="zh-CN" altLang="zh-CN" kern="0" dirty="0">
                <a:solidFill>
                  <a:srgbClr val="121212"/>
                </a:solidFill>
                <a:effectLst/>
                <a:cs typeface="宋体" panose="02010600030101010101" pitchFamily="2" charset="-122"/>
              </a:rPr>
              <a:t>对于一个有效的排序算法，需要交换</a:t>
            </a:r>
            <a:r>
              <a:rPr lang="en-US" altLang="zh-CN" kern="0" dirty="0">
                <a:solidFill>
                  <a:srgbClr val="121212"/>
                </a:solidFill>
                <a:effectLst/>
                <a:cs typeface="宋体" panose="02010600030101010101" pitchFamily="2" charset="-122"/>
              </a:rPr>
              <a:t>S</a:t>
            </a:r>
            <a:r>
              <a:rPr lang="zh-CN" altLang="en-US" kern="0" dirty="0">
                <a:solidFill>
                  <a:srgbClr val="121212"/>
                </a:solidFill>
                <a:effectLst/>
                <a:cs typeface="宋体" panose="02010600030101010101" pitchFamily="2" charset="-122"/>
              </a:rPr>
              <a:t>中</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x_i</a:t>
            </a:r>
            <a:r>
              <a:rPr lang="en-US" altLang="zh-CN" kern="0" dirty="0">
                <a:solidFill>
                  <a:srgbClr val="121212"/>
                </a:solidFill>
                <a:effectLst/>
                <a:cs typeface="宋体" panose="02010600030101010101" pitchFamily="2" charset="-122"/>
              </a:rPr>
              <a:t> </a:t>
            </a:r>
            <a:r>
              <a:rPr lang="zh-CN" altLang="zh-CN" kern="0" dirty="0">
                <a:solidFill>
                  <a:srgbClr val="121212"/>
                </a:solidFill>
                <a:effectLst/>
                <a:cs typeface="宋体" panose="02010600030101010101" pitchFamily="2" charset="-122"/>
              </a:rPr>
              <a:t>的位置来确保新的序列</a:t>
            </a:r>
            <a:r>
              <a:rPr lang="en-US" altLang="zh-CN" kern="0" dirty="0">
                <a:solidFill>
                  <a:srgbClr val="121212"/>
                </a:solidFill>
                <a:effectLst/>
                <a:cs typeface="宋体" panose="02010600030101010101" pitchFamily="2" charset="-122"/>
              </a:rPr>
              <a:t> S' </a:t>
            </a:r>
            <a:r>
              <a:rPr lang="zh-CN" altLang="zh-CN" kern="0" dirty="0">
                <a:solidFill>
                  <a:srgbClr val="121212"/>
                </a:solidFill>
                <a:effectLst/>
                <a:cs typeface="宋体" panose="02010600030101010101" pitchFamily="2" charset="-122"/>
              </a:rPr>
              <a:t>是经过排序的</a:t>
            </a:r>
            <a:endParaRPr lang="en-US" altLang="zh-CN" kern="0" dirty="0">
              <a:solidFill>
                <a:srgbClr val="121212"/>
              </a:solidFill>
              <a:effectLst/>
              <a:cs typeface="宋体" panose="02010600030101010101" pitchFamily="2" charset="-122"/>
            </a:endParaRPr>
          </a:p>
          <a:p>
            <a:r>
              <a:rPr lang="zh-CN" altLang="zh-CN" kern="0" dirty="0">
                <a:solidFill>
                  <a:srgbClr val="121212"/>
                </a:solidFill>
                <a:effectLst/>
                <a:cs typeface="宋体" panose="02010600030101010101" pitchFamily="2" charset="-122"/>
              </a:rPr>
              <a:t>假设一个实数</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x_i</a:t>
            </a:r>
            <a:r>
              <a:rPr lang="en-US" altLang="zh-CN" kern="0" dirty="0">
                <a:solidFill>
                  <a:srgbClr val="121212"/>
                </a:solidFill>
                <a:effectLst/>
                <a:cs typeface="宋体" panose="02010600030101010101" pitchFamily="2" charset="-122"/>
              </a:rPr>
              <a:t> </a:t>
            </a:r>
            <a:r>
              <a:rPr lang="zh-CN" altLang="zh-CN" kern="0" dirty="0">
                <a:solidFill>
                  <a:srgbClr val="121212"/>
                </a:solidFill>
                <a:effectLst/>
                <a:cs typeface="宋体" panose="02010600030101010101" pitchFamily="2" charset="-122"/>
              </a:rPr>
              <a:t>在序列</a:t>
            </a:r>
            <a:r>
              <a:rPr lang="en-US" altLang="zh-CN" kern="0" dirty="0">
                <a:solidFill>
                  <a:srgbClr val="121212"/>
                </a:solidFill>
                <a:effectLst/>
                <a:cs typeface="宋体" panose="02010600030101010101" pitchFamily="2" charset="-122"/>
              </a:rPr>
              <a:t> S' </a:t>
            </a:r>
            <a:r>
              <a:rPr lang="zh-CN" altLang="zh-CN" kern="0" dirty="0">
                <a:solidFill>
                  <a:srgbClr val="121212"/>
                </a:solidFill>
                <a:effectLst/>
                <a:cs typeface="宋体" panose="02010600030101010101" pitchFamily="2" charset="-122"/>
              </a:rPr>
              <a:t>中的位置为</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r_i</a:t>
            </a:r>
            <a:r>
              <a:rPr lang="zh-CN" altLang="zh-CN" kern="0" dirty="0">
                <a:solidFill>
                  <a:srgbClr val="121212"/>
                </a:solidFill>
                <a:effectLst/>
                <a:cs typeface="宋体" panose="02010600030101010101" pitchFamily="2" charset="-122"/>
              </a:rPr>
              <a:t>，可以将排序问题视为一个双映射函数</a:t>
            </a:r>
            <a:r>
              <a:rPr lang="en-US" altLang="zh-CN" kern="0" dirty="0">
                <a:solidFill>
                  <a:srgbClr val="121212"/>
                </a:solidFill>
                <a:effectLst/>
                <a:cs typeface="宋体" panose="02010600030101010101" pitchFamily="2" charset="-122"/>
              </a:rPr>
              <a:t> G(</a:t>
            </a:r>
            <a:r>
              <a:rPr lang="en-US" altLang="zh-CN" kern="0" dirty="0" err="1">
                <a:solidFill>
                  <a:srgbClr val="121212"/>
                </a:solidFill>
                <a:effectLst/>
                <a:cs typeface="宋体" panose="02010600030101010101" pitchFamily="2" charset="-122"/>
              </a:rPr>
              <a:t>x_i</a:t>
            </a:r>
            <a:r>
              <a:rPr lang="en-US" altLang="zh-CN" kern="0" dirty="0">
                <a:solidFill>
                  <a:srgbClr val="121212"/>
                </a:solidFill>
                <a:effectLst/>
                <a:cs typeface="宋体" panose="02010600030101010101" pitchFamily="2" charset="-122"/>
              </a:rPr>
              <a:t>)=</a:t>
            </a:r>
            <a:r>
              <a:rPr lang="en-US" altLang="zh-CN" kern="0" dirty="0" err="1">
                <a:solidFill>
                  <a:srgbClr val="121212"/>
                </a:solidFill>
                <a:effectLst/>
                <a:cs typeface="宋体" panose="02010600030101010101" pitchFamily="2" charset="-122"/>
              </a:rPr>
              <a:t>r_i</a:t>
            </a:r>
            <a:endParaRPr lang="en-US" altLang="zh-CN" kern="0" dirty="0">
              <a:solidFill>
                <a:srgbClr val="121212"/>
              </a:solidFill>
              <a:effectLst/>
              <a:cs typeface="宋体" panose="02010600030101010101" pitchFamily="2" charset="-122"/>
            </a:endParaRPr>
          </a:p>
          <a:p>
            <a:r>
              <a:rPr lang="zh-CN" altLang="zh-CN" kern="0" dirty="0">
                <a:solidFill>
                  <a:srgbClr val="121212"/>
                </a:solidFill>
                <a:effectLst/>
                <a:cs typeface="宋体" panose="02010600030101010101" pitchFamily="2" charset="-122"/>
              </a:rPr>
              <a:t>如果预先求得函数</a:t>
            </a:r>
            <a:r>
              <a:rPr lang="en-US" altLang="zh-CN" kern="0" dirty="0">
                <a:solidFill>
                  <a:srgbClr val="121212"/>
                </a:solidFill>
                <a:effectLst/>
                <a:cs typeface="宋体" panose="02010600030101010101" pitchFamily="2" charset="-122"/>
              </a:rPr>
              <a:t>G</a:t>
            </a:r>
            <a:r>
              <a:rPr lang="zh-CN" altLang="zh-CN" kern="0" dirty="0">
                <a:solidFill>
                  <a:srgbClr val="121212"/>
                </a:solidFill>
                <a:effectLst/>
                <a:cs typeface="宋体" panose="02010600030101010101" pitchFamily="2" charset="-122"/>
              </a:rPr>
              <a:t>，</a:t>
            </a:r>
            <a:r>
              <a:rPr lang="zh-CN" altLang="en-US" kern="0" dirty="0">
                <a:solidFill>
                  <a:srgbClr val="121212"/>
                </a:solidFill>
                <a:effectLst/>
                <a:cs typeface="宋体" panose="02010600030101010101" pitchFamily="2" charset="-122"/>
              </a:rPr>
              <a:t>则</a:t>
            </a:r>
            <a:r>
              <a:rPr lang="zh-CN" altLang="zh-CN" kern="0" dirty="0">
                <a:solidFill>
                  <a:srgbClr val="121212"/>
                </a:solidFill>
                <a:effectLst/>
                <a:cs typeface="宋体" panose="02010600030101010101" pitchFamily="2" charset="-122"/>
              </a:rPr>
              <a:t>排序算法的复杂度就为</a:t>
            </a:r>
            <a:r>
              <a:rPr lang="en-US" altLang="zh-CN" kern="0" dirty="0">
                <a:solidFill>
                  <a:srgbClr val="121212"/>
                </a:solidFill>
                <a:effectLst/>
                <a:cs typeface="宋体" panose="02010600030101010101" pitchFamily="2" charset="-122"/>
              </a:rPr>
              <a:t> O(N)</a:t>
            </a:r>
            <a:endParaRPr lang="zh-CN" altLang="en-US" dirty="0"/>
          </a:p>
        </p:txBody>
      </p:sp>
      <p:sp>
        <p:nvSpPr>
          <p:cNvPr id="4" name="日期占位符 3">
            <a:extLst>
              <a:ext uri="{FF2B5EF4-FFF2-40B4-BE49-F238E27FC236}">
                <a16:creationId xmlns:a16="http://schemas.microsoft.com/office/drawing/2014/main" id="{EE11CA35-782D-4369-A775-5303CD36C38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520D6CF-704E-42B3-97FB-9568143CCB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4F0EF7-B524-49E8-A576-1292CE48A474}"/>
              </a:ext>
            </a:extLst>
          </p:cNvPr>
          <p:cNvSpPr>
            <a:spLocks noGrp="1"/>
          </p:cNvSpPr>
          <p:nvPr>
            <p:ph type="sldNum" sz="quarter" idx="12"/>
          </p:nvPr>
        </p:nvSpPr>
        <p:spPr/>
        <p:txBody>
          <a:bodyPr/>
          <a:lstStyle/>
          <a:p>
            <a:fld id="{EEA58A3B-43CE-4AA0-90B5-EB47AFAFEB34}" type="slidenum">
              <a:rPr lang="zh-CN" altLang="en-US" smtClean="0"/>
              <a:pPr/>
              <a:t>111</a:t>
            </a:fld>
            <a:endParaRPr lang="zh-CN" altLang="en-US" dirty="0"/>
          </a:p>
        </p:txBody>
      </p:sp>
    </p:spTree>
    <p:extLst>
      <p:ext uri="{BB962C8B-B14F-4D97-AF65-F5344CB8AC3E}">
        <p14:creationId xmlns:p14="http://schemas.microsoft.com/office/powerpoint/2010/main" val="3235470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2B9A1-E642-4A70-858B-DDBEB44D7D67}"/>
              </a:ext>
            </a:extLst>
          </p:cNvPr>
          <p:cNvSpPr>
            <a:spLocks noGrp="1"/>
          </p:cNvSpPr>
          <p:nvPr>
            <p:ph type="title"/>
          </p:nvPr>
        </p:nvSpPr>
        <p:spPr/>
        <p:txBody>
          <a:bodyPr/>
          <a:lstStyle/>
          <a:p>
            <a:r>
              <a:rPr lang="zh-CN" altLang="en-US" dirty="0"/>
              <a:t>原理</a:t>
            </a:r>
          </a:p>
        </p:txBody>
      </p:sp>
      <p:sp>
        <p:nvSpPr>
          <p:cNvPr id="3" name="内容占位符 2">
            <a:extLst>
              <a:ext uri="{FF2B5EF4-FFF2-40B4-BE49-F238E27FC236}">
                <a16:creationId xmlns:a16="http://schemas.microsoft.com/office/drawing/2014/main" id="{FD2F44D6-4C25-4DE9-A607-A4A7F6466AD5}"/>
              </a:ext>
            </a:extLst>
          </p:cNvPr>
          <p:cNvSpPr>
            <a:spLocks noGrp="1"/>
          </p:cNvSpPr>
          <p:nvPr>
            <p:ph idx="1"/>
          </p:nvPr>
        </p:nvSpPr>
        <p:spPr/>
        <p:txBody>
          <a:bodyPr>
            <a:normAutofit/>
          </a:bodyPr>
          <a:lstStyle/>
          <a:p>
            <a:r>
              <a:rPr lang="zh-CN" altLang="zh-CN" kern="0" dirty="0">
                <a:solidFill>
                  <a:srgbClr val="121212"/>
                </a:solidFill>
                <a:effectLst/>
                <a:cs typeface="宋体" panose="02010600030101010101" pitchFamily="2" charset="-122"/>
              </a:rPr>
              <a:t>如果序列</a:t>
            </a:r>
            <a:r>
              <a:rPr lang="en-US" altLang="zh-CN" kern="0" dirty="0">
                <a:solidFill>
                  <a:srgbClr val="121212"/>
                </a:solidFill>
                <a:effectLst/>
                <a:cs typeface="宋体" panose="02010600030101010101" pitchFamily="2" charset="-122"/>
              </a:rPr>
              <a:t> S </a:t>
            </a:r>
            <a:r>
              <a:rPr lang="zh-CN" altLang="zh-CN" kern="0" dirty="0">
                <a:solidFill>
                  <a:srgbClr val="121212"/>
                </a:solidFill>
                <a:effectLst/>
                <a:cs typeface="宋体" panose="02010600030101010101" pitchFamily="2" charset="-122"/>
              </a:rPr>
              <a:t>中所有的实数都来自同一分布</a:t>
            </a:r>
            <a:r>
              <a:rPr lang="en-US" altLang="zh-CN" kern="0" dirty="0">
                <a:solidFill>
                  <a:srgbClr val="121212"/>
                </a:solidFill>
                <a:effectLst/>
                <a:cs typeface="宋体" panose="02010600030101010101" pitchFamily="2" charset="-122"/>
              </a:rPr>
              <a:t> f(x)</a:t>
            </a:r>
            <a:r>
              <a:rPr lang="zh-CN" altLang="zh-CN" kern="0" dirty="0">
                <a:solidFill>
                  <a:srgbClr val="121212"/>
                </a:solidFill>
                <a:effectLst/>
                <a:cs typeface="宋体" panose="02010600030101010101" pitchFamily="2" charset="-122"/>
              </a:rPr>
              <a:t>，且当</a:t>
            </a:r>
            <a:r>
              <a:rPr lang="en-US" altLang="zh-CN" kern="0" dirty="0">
                <a:solidFill>
                  <a:srgbClr val="121212"/>
                </a:solidFill>
                <a:effectLst/>
                <a:cs typeface="宋体" panose="02010600030101010101" pitchFamily="2" charset="-122"/>
              </a:rPr>
              <a:t> N </a:t>
            </a:r>
            <a:r>
              <a:rPr lang="zh-CN" altLang="zh-CN" kern="0" dirty="0">
                <a:solidFill>
                  <a:srgbClr val="121212"/>
                </a:solidFill>
                <a:effectLst/>
                <a:cs typeface="宋体" panose="02010600030101010101" pitchFamily="2" charset="-122"/>
              </a:rPr>
              <a:t>足够大时，那么</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x_i</a:t>
            </a:r>
            <a:r>
              <a:rPr lang="en-US" altLang="zh-CN" kern="0" dirty="0">
                <a:solidFill>
                  <a:srgbClr val="121212"/>
                </a:solidFill>
                <a:effectLst/>
                <a:cs typeface="宋体" panose="02010600030101010101" pitchFamily="2" charset="-122"/>
              </a:rPr>
              <a:t> </a:t>
            </a:r>
            <a:r>
              <a:rPr lang="zh-CN" altLang="zh-CN" kern="0" dirty="0">
                <a:solidFill>
                  <a:srgbClr val="121212"/>
                </a:solidFill>
                <a:effectLst/>
                <a:cs typeface="宋体" panose="02010600030101010101" pitchFamily="2" charset="-122"/>
              </a:rPr>
              <a:t>在新序列</a:t>
            </a:r>
            <a:r>
              <a:rPr lang="en-US" altLang="zh-CN" kern="0" dirty="0">
                <a:solidFill>
                  <a:srgbClr val="121212"/>
                </a:solidFill>
                <a:effectLst/>
                <a:cs typeface="宋体" panose="02010600030101010101" pitchFamily="2" charset="-122"/>
              </a:rPr>
              <a:t> S' </a:t>
            </a:r>
            <a:r>
              <a:rPr lang="zh-CN" altLang="zh-CN" kern="0" dirty="0">
                <a:solidFill>
                  <a:srgbClr val="121212"/>
                </a:solidFill>
                <a:effectLst/>
                <a:cs typeface="宋体" panose="02010600030101010101" pitchFamily="2" charset="-122"/>
              </a:rPr>
              <a:t>中的排位</a:t>
            </a:r>
            <a:r>
              <a:rPr lang="en-US" altLang="zh-CN" kern="0" dirty="0">
                <a:solidFill>
                  <a:srgbClr val="121212"/>
                </a:solidFill>
                <a:effectLst/>
                <a:cs typeface="宋体" panose="02010600030101010101" pitchFamily="2" charset="-122"/>
              </a:rPr>
              <a:t> </a:t>
            </a:r>
            <a:r>
              <a:rPr lang="en-US" altLang="zh-CN" kern="0" dirty="0" err="1">
                <a:solidFill>
                  <a:srgbClr val="121212"/>
                </a:solidFill>
                <a:effectLst/>
                <a:cs typeface="宋体" panose="02010600030101010101" pitchFamily="2" charset="-122"/>
              </a:rPr>
              <a:t>r_i</a:t>
            </a:r>
            <a:r>
              <a:rPr lang="en-US" altLang="zh-CN" kern="0" dirty="0">
                <a:solidFill>
                  <a:srgbClr val="121212"/>
                </a:solidFill>
                <a:effectLst/>
                <a:cs typeface="宋体" panose="02010600030101010101" pitchFamily="2" charset="-122"/>
              </a:rPr>
              <a:t> </a:t>
            </a:r>
            <a:r>
              <a:rPr lang="zh-CN" altLang="zh-CN" kern="0" dirty="0">
                <a:solidFill>
                  <a:srgbClr val="121212"/>
                </a:solidFill>
                <a:effectLst/>
                <a:cs typeface="宋体" panose="02010600030101010101" pitchFamily="2" charset="-122"/>
              </a:rPr>
              <a:t>将近似等于：</a:t>
            </a:r>
            <a:endParaRPr lang="en-US" altLang="zh-CN" kern="0" dirty="0">
              <a:solidFill>
                <a:srgbClr val="121212"/>
              </a:solidFill>
              <a:effectLst/>
              <a:cs typeface="宋体" panose="02010600030101010101" pitchFamily="2" charset="-122"/>
            </a:endParaRPr>
          </a:p>
          <a:p>
            <a:endParaRPr lang="en-US" altLang="zh-CN" kern="0" dirty="0">
              <a:solidFill>
                <a:srgbClr val="121212"/>
              </a:solidFill>
            </a:endParaRPr>
          </a:p>
          <a:p>
            <a:pPr marL="0" indent="0">
              <a:buNone/>
            </a:pPr>
            <a:endParaRPr lang="en-US" altLang="zh-CN" kern="0" dirty="0">
              <a:solidFill>
                <a:srgbClr val="121212"/>
              </a:solidFill>
            </a:endParaRPr>
          </a:p>
          <a:p>
            <a:pPr marL="0" indent="0">
              <a:buNone/>
            </a:pPr>
            <a:endParaRPr lang="en-US" altLang="zh-CN" kern="0" dirty="0">
              <a:solidFill>
                <a:srgbClr val="121212"/>
              </a:solidFill>
            </a:endParaRPr>
          </a:p>
          <a:p>
            <a:pPr lvl="1"/>
            <a:r>
              <a:rPr lang="zh-CN" altLang="zh-CN" kern="0" dirty="0">
                <a:solidFill>
                  <a:srgbClr val="121212"/>
                </a:solidFill>
                <a:effectLst/>
                <a:cs typeface="宋体" panose="02010600030101010101" pitchFamily="2" charset="-122"/>
              </a:rPr>
              <a:t>其中</a:t>
            </a:r>
            <a:r>
              <a:rPr lang="zh-CN" altLang="en-US" kern="0" dirty="0">
                <a:solidFill>
                  <a:srgbClr val="121212"/>
                </a:solidFill>
                <a:effectLst/>
                <a:cs typeface="宋体" panose="02010600030101010101" pitchFamily="2" charset="-122"/>
              </a:rPr>
              <a:t>，</a:t>
            </a:r>
            <a:r>
              <a:rPr lang="en-US" altLang="zh-CN" kern="0" dirty="0">
                <a:solidFill>
                  <a:srgbClr val="121212"/>
                </a:solidFill>
                <a:effectLst/>
                <a:cs typeface="宋体" panose="02010600030101010101" pitchFamily="2" charset="-122"/>
              </a:rPr>
              <a:t> F </a:t>
            </a:r>
            <a:r>
              <a:rPr lang="zh-CN" altLang="zh-CN" kern="0" dirty="0">
                <a:solidFill>
                  <a:srgbClr val="121212"/>
                </a:solidFill>
                <a:effectLst/>
                <a:cs typeface="宋体" panose="02010600030101010101" pitchFamily="2" charset="-122"/>
              </a:rPr>
              <a:t>为数据的概率分布函数，且当</a:t>
            </a:r>
            <a:r>
              <a:rPr lang="en-US" altLang="zh-CN" kern="0" dirty="0">
                <a:solidFill>
                  <a:srgbClr val="121212"/>
                </a:solidFill>
                <a:effectLst/>
                <a:cs typeface="宋体" panose="02010600030101010101" pitchFamily="2" charset="-122"/>
              </a:rPr>
              <a:t> N </a:t>
            </a:r>
            <a:r>
              <a:rPr lang="zh-CN" altLang="zh-CN" kern="0" dirty="0">
                <a:solidFill>
                  <a:srgbClr val="121212"/>
                </a:solidFill>
                <a:effectLst/>
                <a:cs typeface="宋体" panose="02010600030101010101" pitchFamily="2" charset="-122"/>
              </a:rPr>
              <a:t>趋向于无穷大时，表达式左右两边取等号</a:t>
            </a:r>
            <a:endParaRPr lang="en-US" altLang="zh-CN" kern="0" dirty="0">
              <a:solidFill>
                <a:srgbClr val="121212"/>
              </a:solidFill>
              <a:cs typeface="宋体" panose="02010600030101010101" pitchFamily="2" charset="-122"/>
            </a:endParaRPr>
          </a:p>
          <a:p>
            <a:r>
              <a:rPr lang="zh-CN" altLang="zh-CN" kern="0" dirty="0">
                <a:solidFill>
                  <a:srgbClr val="121212"/>
                </a:solidFill>
                <a:cs typeface="宋体" panose="02010600030101010101" pitchFamily="2" charset="-122"/>
              </a:rPr>
              <a:t>处理大数据序列时，</a:t>
            </a:r>
            <a:r>
              <a:rPr lang="en-US" altLang="zh-CN" kern="0" dirty="0">
                <a:solidFill>
                  <a:srgbClr val="121212"/>
                </a:solidFill>
                <a:cs typeface="宋体" panose="02010600030101010101" pitchFamily="2" charset="-122"/>
              </a:rPr>
              <a:t>N </a:t>
            </a:r>
            <a:r>
              <a:rPr lang="zh-CN" altLang="zh-CN" kern="0" dirty="0">
                <a:solidFill>
                  <a:srgbClr val="121212"/>
                </a:solidFill>
                <a:cs typeface="宋体" panose="02010600030101010101" pitchFamily="2" charset="-122"/>
              </a:rPr>
              <a:t>会足够大以令序列保持一些统计属性</a:t>
            </a:r>
            <a:endParaRPr lang="en-US" altLang="zh-CN" kern="0" dirty="0">
              <a:solidFill>
                <a:srgbClr val="121212"/>
              </a:solidFill>
              <a:cs typeface="宋体" panose="02010600030101010101" pitchFamily="2" charset="-122"/>
            </a:endParaRPr>
          </a:p>
          <a:p>
            <a:r>
              <a:rPr lang="zh-CN" altLang="en-US" kern="0" dirty="0">
                <a:solidFill>
                  <a:srgbClr val="121212"/>
                </a:solidFill>
                <a:cs typeface="宋体" panose="02010600030101010101" pitchFamily="2" charset="-122"/>
              </a:rPr>
              <a:t>使用</a:t>
            </a:r>
            <a:r>
              <a:rPr lang="zh-CN" altLang="zh-CN" kern="0" dirty="0">
                <a:solidFill>
                  <a:srgbClr val="121212"/>
                </a:solidFill>
                <a:cs typeface="宋体" panose="02010600030101010101" pitchFamily="2" charset="-122"/>
              </a:rPr>
              <a:t>广义支持向量机（</a:t>
            </a:r>
            <a:r>
              <a:rPr lang="en-US" altLang="zh-CN" kern="0" dirty="0">
                <a:solidFill>
                  <a:srgbClr val="121212"/>
                </a:solidFill>
                <a:cs typeface="宋体" panose="02010600030101010101" pitchFamily="2" charset="-122"/>
              </a:rPr>
              <a:t>General Vector Machine</a:t>
            </a:r>
            <a:r>
              <a:rPr lang="zh-CN" altLang="zh-CN" kern="0" dirty="0">
                <a:solidFill>
                  <a:srgbClr val="121212"/>
                </a:solidFill>
                <a:cs typeface="宋体" panose="02010600030101010101" pitchFamily="2" charset="-122"/>
              </a:rPr>
              <a:t>，</a:t>
            </a:r>
            <a:r>
              <a:rPr lang="en-US" altLang="zh-CN" kern="0" dirty="0">
                <a:solidFill>
                  <a:srgbClr val="121212"/>
                </a:solidFill>
                <a:cs typeface="宋体" panose="02010600030101010101" pitchFamily="2" charset="-122"/>
              </a:rPr>
              <a:t>GVM</a:t>
            </a:r>
            <a:r>
              <a:rPr lang="zh-CN" altLang="zh-CN" kern="0" dirty="0">
                <a:solidFill>
                  <a:srgbClr val="121212"/>
                </a:solidFill>
                <a:cs typeface="宋体" panose="02010600030101010101" pitchFamily="2" charset="-122"/>
              </a:rPr>
              <a:t>）</a:t>
            </a:r>
            <a:r>
              <a:rPr lang="zh-CN" altLang="en-US" kern="0" dirty="0">
                <a:solidFill>
                  <a:srgbClr val="121212"/>
                </a:solidFill>
                <a:cs typeface="宋体" panose="02010600030101010101" pitchFamily="2" charset="-122"/>
              </a:rPr>
              <a:t>，从部分样本中学习、</a:t>
            </a:r>
            <a:r>
              <a:rPr lang="zh-CN" altLang="zh-CN" kern="0" dirty="0">
                <a:solidFill>
                  <a:srgbClr val="121212"/>
                </a:solidFill>
                <a:cs typeface="宋体" panose="02010600030101010101" pitchFamily="2" charset="-122"/>
              </a:rPr>
              <a:t>逼近概率密度函数</a:t>
            </a:r>
            <a:r>
              <a:rPr lang="en-US" altLang="zh-CN" kern="0" dirty="0">
                <a:solidFill>
                  <a:srgbClr val="121212"/>
                </a:solidFill>
                <a:cs typeface="宋体" panose="02010600030101010101" pitchFamily="2" charset="-122"/>
              </a:rPr>
              <a:t> f(x)</a:t>
            </a:r>
            <a:r>
              <a:rPr lang="zh-CN" altLang="en-US" kern="0" dirty="0">
                <a:solidFill>
                  <a:srgbClr val="121212"/>
                </a:solidFill>
                <a:cs typeface="宋体" panose="02010600030101010101" pitchFamily="2" charset="-122"/>
              </a:rPr>
              <a:t>，利用</a:t>
            </a:r>
            <a:r>
              <a:rPr lang="en-US" altLang="zh-CN" kern="0" dirty="0">
                <a:solidFill>
                  <a:srgbClr val="121212"/>
                </a:solidFill>
                <a:cs typeface="宋体" panose="02010600030101010101" pitchFamily="2" charset="-122"/>
              </a:rPr>
              <a:t>f(x)</a:t>
            </a:r>
            <a:r>
              <a:rPr lang="zh-CN" altLang="en-US" kern="0" dirty="0">
                <a:solidFill>
                  <a:srgbClr val="121212"/>
                </a:solidFill>
                <a:cs typeface="宋体" panose="02010600030101010101" pitchFamily="2" charset="-122"/>
              </a:rPr>
              <a:t>进行排序，</a:t>
            </a:r>
            <a:r>
              <a:rPr lang="zh-CN" altLang="zh-CN" kern="0" dirty="0">
                <a:solidFill>
                  <a:srgbClr val="121212"/>
                </a:solidFill>
                <a:cs typeface="宋体" panose="02010600030101010101" pitchFamily="2" charset="-122"/>
              </a:rPr>
              <a:t>降低排序算法的复杂度到</a:t>
            </a:r>
            <a:r>
              <a:rPr lang="en-US" altLang="zh-CN" kern="0" dirty="0">
                <a:solidFill>
                  <a:srgbClr val="121212"/>
                </a:solidFill>
                <a:cs typeface="宋体" panose="02010600030101010101" pitchFamily="2" charset="-122"/>
              </a:rPr>
              <a:t> O(N)</a:t>
            </a:r>
            <a:endParaRPr lang="zh-CN" altLang="zh-CN" kern="100" dirty="0">
              <a:cs typeface="Times New Roman" panose="02020603050405020304" pitchFamily="18" charset="0"/>
            </a:endParaRPr>
          </a:p>
          <a:p>
            <a:endParaRPr lang="zh-CN" altLang="zh-CN" kern="100" dirty="0">
              <a:effectLst/>
              <a:cs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26028C96-44E8-48B3-BC6E-908370DC896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4A40636-2309-4F6D-9B16-CE051B3E29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44820B-7809-40DB-9EAE-8199AE2328CA}"/>
              </a:ext>
            </a:extLst>
          </p:cNvPr>
          <p:cNvSpPr>
            <a:spLocks noGrp="1"/>
          </p:cNvSpPr>
          <p:nvPr>
            <p:ph type="sldNum" sz="quarter" idx="12"/>
          </p:nvPr>
        </p:nvSpPr>
        <p:spPr/>
        <p:txBody>
          <a:bodyPr/>
          <a:lstStyle/>
          <a:p>
            <a:fld id="{EEA58A3B-43CE-4AA0-90B5-EB47AFAFEB34}" type="slidenum">
              <a:rPr lang="zh-CN" altLang="en-US" smtClean="0"/>
              <a:pPr/>
              <a:t>112</a:t>
            </a:fld>
            <a:endParaRPr lang="zh-CN" altLang="en-US" dirty="0"/>
          </a:p>
        </p:txBody>
      </p:sp>
      <p:pic>
        <p:nvPicPr>
          <p:cNvPr id="7" name="图片 6">
            <a:extLst>
              <a:ext uri="{FF2B5EF4-FFF2-40B4-BE49-F238E27FC236}">
                <a16:creationId xmlns:a16="http://schemas.microsoft.com/office/drawing/2014/main" id="{8D3F41DC-82AB-4A1D-AF56-E25C39A891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592772"/>
            <a:ext cx="6640451" cy="1220001"/>
          </a:xfrm>
          <a:prstGeom prst="rect">
            <a:avLst/>
          </a:prstGeom>
          <a:noFill/>
          <a:ln>
            <a:noFill/>
          </a:ln>
        </p:spPr>
      </p:pic>
    </p:spTree>
    <p:extLst>
      <p:ext uri="{BB962C8B-B14F-4D97-AF65-F5344CB8AC3E}">
        <p14:creationId xmlns:p14="http://schemas.microsoft.com/office/powerpoint/2010/main" val="33462074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90981-32AC-446E-981B-01393D9F051F}"/>
              </a:ext>
            </a:extLst>
          </p:cNvPr>
          <p:cNvSpPr>
            <a:spLocks noGrp="1"/>
          </p:cNvSpPr>
          <p:nvPr>
            <p:ph type="title"/>
          </p:nvPr>
        </p:nvSpPr>
        <p:spPr/>
        <p:txBody>
          <a:bodyPr>
            <a:normAutofit/>
          </a:bodyPr>
          <a:lstStyle/>
          <a:p>
            <a:r>
              <a:rPr lang="en-US" altLang="zh-CN" dirty="0"/>
              <a:t>2.9</a:t>
            </a:r>
            <a:r>
              <a:rPr lang="zh-CN" altLang="en-US" sz="2800" dirty="0">
                <a:effectLst>
                  <a:outerShdw blurRad="38100" dist="38100" dir="2700000" algn="tl">
                    <a:srgbClr val="C0C0C0"/>
                  </a:outerShdw>
                </a:effectLst>
                <a:latin typeface="黑体" pitchFamily="49" charset="-122"/>
                <a:ea typeface="黑体" pitchFamily="49" charset="-122"/>
              </a:rPr>
              <a:t>线性时间选择</a:t>
            </a:r>
            <a:endParaRPr lang="zh-CN" altLang="en-US" dirty="0"/>
          </a:p>
        </p:txBody>
      </p:sp>
      <p:sp>
        <p:nvSpPr>
          <p:cNvPr id="3" name="内容占位符 2">
            <a:extLst>
              <a:ext uri="{FF2B5EF4-FFF2-40B4-BE49-F238E27FC236}">
                <a16:creationId xmlns:a16="http://schemas.microsoft.com/office/drawing/2014/main" id="{0087188F-B944-49AD-91C6-256A2A5F2622}"/>
              </a:ext>
            </a:extLst>
          </p:cNvPr>
          <p:cNvSpPr>
            <a:spLocks noGrp="1"/>
          </p:cNvSpPr>
          <p:nvPr>
            <p:ph idx="1"/>
          </p:nvPr>
        </p:nvSpPr>
        <p:spPr/>
        <p:txBody>
          <a:bodyPr>
            <a:normAutofit/>
          </a:bodyPr>
          <a:lstStyle/>
          <a:p>
            <a:r>
              <a:rPr lang="zh-CN" altLang="en-US" dirty="0"/>
              <a:t>问题</a:t>
            </a:r>
            <a:endParaRPr lang="en-US" altLang="zh-CN" dirty="0"/>
          </a:p>
          <a:p>
            <a:pPr lvl="1"/>
            <a:r>
              <a:rPr lang="zh-CN" altLang="en-US" dirty="0">
                <a:cs typeface="楷体_GB2312"/>
              </a:rPr>
              <a:t>给定线性序集中</a:t>
            </a:r>
            <a:r>
              <a:rPr lang="en-US" altLang="zh-CN" dirty="0">
                <a:cs typeface="楷体_GB2312"/>
              </a:rPr>
              <a:t>n</a:t>
            </a:r>
            <a:r>
              <a:rPr lang="zh-CN" altLang="en-US" dirty="0">
                <a:cs typeface="楷体_GB2312"/>
              </a:rPr>
              <a:t>个元素和一个整数</a:t>
            </a:r>
            <a:r>
              <a:rPr lang="en-US" altLang="zh-CN" dirty="0">
                <a:cs typeface="楷体_GB2312"/>
              </a:rPr>
              <a:t>k</a:t>
            </a:r>
            <a:r>
              <a:rPr lang="zh-CN" altLang="en-US" dirty="0">
                <a:cs typeface="楷体_GB2312"/>
              </a:rPr>
              <a:t>，</a:t>
            </a:r>
            <a:r>
              <a:rPr lang="en-US" altLang="zh-CN" dirty="0">
                <a:cs typeface="楷体_GB2312"/>
              </a:rPr>
              <a:t>1≤k≤n</a:t>
            </a:r>
            <a:r>
              <a:rPr lang="zh-CN" altLang="en-US" dirty="0">
                <a:cs typeface="楷体_GB2312"/>
              </a:rPr>
              <a:t>，要求找出这</a:t>
            </a:r>
            <a:r>
              <a:rPr lang="en-US" altLang="zh-CN" dirty="0">
                <a:cs typeface="楷体_GB2312"/>
              </a:rPr>
              <a:t>n</a:t>
            </a:r>
            <a:r>
              <a:rPr lang="zh-CN" altLang="en-US" dirty="0">
                <a:cs typeface="楷体_GB2312"/>
              </a:rPr>
              <a:t>个元素中第</a:t>
            </a:r>
            <a:r>
              <a:rPr lang="en-US" altLang="zh-CN" dirty="0">
                <a:cs typeface="楷体_GB2312"/>
              </a:rPr>
              <a:t>k</a:t>
            </a:r>
            <a:r>
              <a:rPr lang="zh-CN" altLang="en-US" dirty="0">
                <a:cs typeface="楷体_GB2312"/>
              </a:rPr>
              <a:t>小的元素</a:t>
            </a:r>
            <a:endParaRPr lang="en-US" altLang="zh-CN" dirty="0">
              <a:cs typeface="楷体_GB2312"/>
            </a:endParaRPr>
          </a:p>
          <a:p>
            <a:pPr lvl="2"/>
            <a:r>
              <a:rPr lang="en-US" altLang="zh-CN" sz="2400" dirty="0">
                <a:cs typeface="楷体_GB2312"/>
              </a:rPr>
              <a:t>n</a:t>
            </a:r>
            <a:r>
              <a:rPr lang="zh-CN" altLang="en-US" sz="2400" dirty="0">
                <a:cs typeface="楷体_GB2312"/>
              </a:rPr>
              <a:t>个元素存放在</a:t>
            </a:r>
            <a:r>
              <a:rPr lang="en-US" altLang="zh-CN" sz="2400" dirty="0">
                <a:cs typeface="楷体_GB2312"/>
              </a:rPr>
              <a:t>a[0: n-1]</a:t>
            </a:r>
            <a:r>
              <a:rPr lang="zh-CN" altLang="en-US" sz="2400" dirty="0">
                <a:cs typeface="楷体_GB2312"/>
              </a:rPr>
              <a:t>中</a:t>
            </a:r>
          </a:p>
          <a:p>
            <a:r>
              <a:rPr lang="en-US" altLang="zh-CN" sz="2400" dirty="0">
                <a:cs typeface="楷体_GB2312"/>
              </a:rPr>
              <a:t>K</a:t>
            </a:r>
            <a:r>
              <a:rPr lang="zh-CN" altLang="en-US" sz="2400" dirty="0">
                <a:cs typeface="楷体_GB2312"/>
              </a:rPr>
              <a:t>的不同取值</a:t>
            </a:r>
            <a:endParaRPr lang="en-US" altLang="zh-CN" sz="2400" dirty="0">
              <a:cs typeface="楷体_GB2312"/>
            </a:endParaRPr>
          </a:p>
          <a:p>
            <a:pPr lvl="1"/>
            <a:r>
              <a:rPr lang="en-US" altLang="zh-CN" dirty="0">
                <a:cs typeface="楷体_GB2312"/>
              </a:rPr>
              <a:t>k=1: </a:t>
            </a:r>
            <a:r>
              <a:rPr lang="zh-CN" altLang="en-US" dirty="0">
                <a:cs typeface="楷体_GB2312"/>
              </a:rPr>
              <a:t>求最小元素</a:t>
            </a:r>
          </a:p>
          <a:p>
            <a:pPr lvl="1"/>
            <a:r>
              <a:rPr lang="en-US" altLang="zh-CN" dirty="0">
                <a:cs typeface="楷体_GB2312"/>
              </a:rPr>
              <a:t>k=n: </a:t>
            </a:r>
            <a:r>
              <a:rPr lang="zh-CN" altLang="en-US" dirty="0">
                <a:cs typeface="楷体_GB2312"/>
              </a:rPr>
              <a:t>求最大元素</a:t>
            </a:r>
          </a:p>
          <a:p>
            <a:pPr lvl="1"/>
            <a:r>
              <a:rPr lang="en-US" altLang="zh-CN" dirty="0">
                <a:cs typeface="楷体_GB2312"/>
              </a:rPr>
              <a:t>k=(n+1)/2, </a:t>
            </a:r>
            <a:r>
              <a:rPr lang="zh-CN" altLang="en-US" dirty="0">
                <a:cs typeface="楷体_GB2312"/>
              </a:rPr>
              <a:t>求中位数</a:t>
            </a:r>
            <a:endParaRPr lang="en-US" altLang="zh-CN" dirty="0">
              <a:cs typeface="楷体_GB2312"/>
            </a:endParaRPr>
          </a:p>
          <a:p>
            <a:endParaRPr lang="en-US" altLang="zh-CN" sz="2400" dirty="0">
              <a:cs typeface="楷体_GB2312"/>
            </a:endParaRPr>
          </a:p>
          <a:p>
            <a:r>
              <a:rPr lang="zh-CN" altLang="en-US" sz="2400" dirty="0">
                <a:cs typeface="楷体_GB2312"/>
              </a:rPr>
              <a:t>随机选择算法</a:t>
            </a:r>
            <a:endParaRPr lang="en-US" altLang="zh-CN" sz="2400" dirty="0">
              <a:cs typeface="楷体_GB2312"/>
            </a:endParaRPr>
          </a:p>
          <a:p>
            <a:pPr lvl="1"/>
            <a:r>
              <a:rPr lang="zh-CN" altLang="en-US" dirty="0">
                <a:cs typeface="楷体_GB2312"/>
              </a:rPr>
              <a:t>模仿递归划分排序算法，对输入数据进行划分排序</a:t>
            </a:r>
          </a:p>
          <a:p>
            <a:endParaRPr lang="zh-CN" altLang="en-US" dirty="0"/>
          </a:p>
        </p:txBody>
      </p:sp>
      <p:sp>
        <p:nvSpPr>
          <p:cNvPr id="4" name="日期占位符 3">
            <a:extLst>
              <a:ext uri="{FF2B5EF4-FFF2-40B4-BE49-F238E27FC236}">
                <a16:creationId xmlns:a16="http://schemas.microsoft.com/office/drawing/2014/main" id="{03327967-24BA-4E2C-B979-E2DCDE0119B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58C74ED-C755-4895-BCE7-113816D20C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770D22-B4A5-4FF5-8C06-8B5381C83B02}"/>
              </a:ext>
            </a:extLst>
          </p:cNvPr>
          <p:cNvSpPr>
            <a:spLocks noGrp="1"/>
          </p:cNvSpPr>
          <p:nvPr>
            <p:ph type="sldNum" sz="quarter" idx="12"/>
          </p:nvPr>
        </p:nvSpPr>
        <p:spPr/>
        <p:txBody>
          <a:bodyPr/>
          <a:lstStyle/>
          <a:p>
            <a:fld id="{EEA58A3B-43CE-4AA0-90B5-EB47AFAFEB34}" type="slidenum">
              <a:rPr lang="zh-CN" altLang="en-US" smtClean="0"/>
              <a:pPr/>
              <a:t>113</a:t>
            </a:fld>
            <a:endParaRPr lang="zh-CN" altLang="en-US" dirty="0"/>
          </a:p>
        </p:txBody>
      </p:sp>
      <p:sp>
        <p:nvSpPr>
          <p:cNvPr id="7" name="矩形: 圆角 6">
            <a:extLst>
              <a:ext uri="{FF2B5EF4-FFF2-40B4-BE49-F238E27FC236}">
                <a16:creationId xmlns:a16="http://schemas.microsoft.com/office/drawing/2014/main" id="{84293AA7-B83D-4DA1-8E20-FFAD3C91D0FF}"/>
              </a:ext>
            </a:extLst>
          </p:cNvPr>
          <p:cNvSpPr/>
          <p:nvPr/>
        </p:nvSpPr>
        <p:spPr>
          <a:xfrm>
            <a:off x="3832554" y="2831456"/>
            <a:ext cx="4635662" cy="1195087"/>
          </a:xfrm>
          <a:prstGeom prst="roundRect">
            <a:avLst>
              <a:gd name="adj" fmla="val 883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ea typeface="楷体_GB2312"/>
                <a:cs typeface="楷体_GB2312"/>
              </a:rPr>
              <a:t>E.g. {</a:t>
            </a:r>
            <a:r>
              <a:rPr lang="en-US" altLang="zh-CN" sz="2400" dirty="0">
                <a:solidFill>
                  <a:srgbClr val="FF0000"/>
                </a:solidFill>
                <a:ea typeface="楷体_GB2312"/>
                <a:cs typeface="楷体_GB2312"/>
              </a:rPr>
              <a:t>4</a:t>
            </a:r>
            <a:r>
              <a:rPr lang="en-US" altLang="zh-CN" sz="2400" dirty="0">
                <a:solidFill>
                  <a:schemeClr val="tx1"/>
                </a:solidFill>
                <a:ea typeface="楷体_GB2312"/>
                <a:cs typeface="楷体_GB2312"/>
              </a:rPr>
              <a:t>, 2, 5, 6, 7, 1, </a:t>
            </a:r>
            <a:r>
              <a:rPr lang="en-US" altLang="zh-CN" sz="2400" dirty="0">
                <a:solidFill>
                  <a:srgbClr val="FF0000"/>
                </a:solidFill>
                <a:ea typeface="楷体_GB2312"/>
                <a:cs typeface="楷体_GB2312"/>
              </a:rPr>
              <a:t>10</a:t>
            </a:r>
            <a:r>
              <a:rPr lang="en-US" altLang="zh-CN" sz="2400" dirty="0">
                <a:solidFill>
                  <a:schemeClr val="tx1"/>
                </a:solidFill>
                <a:ea typeface="楷体_GB2312"/>
                <a:cs typeface="楷体_GB2312"/>
              </a:rPr>
              <a:t>, </a:t>
            </a:r>
            <a:r>
              <a:rPr lang="en-US" altLang="zh-CN" sz="2400" dirty="0">
                <a:solidFill>
                  <a:srgbClr val="FF0000"/>
                </a:solidFill>
                <a:ea typeface="楷体_GB2312"/>
                <a:cs typeface="楷体_GB2312"/>
              </a:rPr>
              <a:t>0</a:t>
            </a:r>
            <a:r>
              <a:rPr lang="en-US" altLang="zh-CN" sz="2400" dirty="0">
                <a:solidFill>
                  <a:schemeClr val="tx1"/>
                </a:solidFill>
                <a:ea typeface="楷体_GB2312"/>
                <a:cs typeface="楷体_GB2312"/>
              </a:rPr>
              <a:t>, 3} </a:t>
            </a:r>
            <a:r>
              <a:rPr lang="zh-CN" altLang="en-US" sz="2400" dirty="0">
                <a:solidFill>
                  <a:schemeClr val="tx1"/>
                </a:solidFill>
                <a:ea typeface="楷体_GB2312"/>
                <a:cs typeface="楷体_GB2312"/>
              </a:rPr>
              <a:t>，</a:t>
            </a:r>
            <a:r>
              <a:rPr lang="en-US" altLang="zh-CN" sz="2400" dirty="0">
                <a:solidFill>
                  <a:schemeClr val="tx1"/>
                </a:solidFill>
                <a:ea typeface="楷体_GB2312"/>
                <a:cs typeface="楷体_GB2312"/>
              </a:rPr>
              <a:t>n=9</a:t>
            </a:r>
          </a:p>
          <a:p>
            <a:pPr>
              <a:buFont typeface="Wingdings" pitchFamily="2" charset="2"/>
              <a:buNone/>
            </a:pPr>
            <a:r>
              <a:rPr lang="en-US" altLang="zh-CN" sz="2400" dirty="0">
                <a:solidFill>
                  <a:schemeClr val="tx1"/>
                </a:solidFill>
                <a:ea typeface="楷体_GB2312"/>
                <a:cs typeface="楷体_GB2312"/>
              </a:rPr>
              <a:t> </a:t>
            </a:r>
          </a:p>
          <a:p>
            <a:pPr>
              <a:buFont typeface="Wingdings" pitchFamily="2" charset="2"/>
              <a:buNone/>
            </a:pPr>
            <a:r>
              <a:rPr lang="en-US" altLang="zh-CN" sz="2400" dirty="0">
                <a:solidFill>
                  <a:schemeClr val="tx1"/>
                </a:solidFill>
                <a:ea typeface="楷体_GB2312"/>
                <a:cs typeface="楷体_GB2312"/>
              </a:rPr>
              <a:t> k=1</a:t>
            </a:r>
            <a:r>
              <a:rPr lang="en-US" altLang="zh-CN" sz="2400" dirty="0">
                <a:solidFill>
                  <a:schemeClr val="tx1"/>
                </a:solidFill>
                <a:ea typeface="楷体_GB2312"/>
                <a:cs typeface="楷体_GB2312"/>
                <a:sym typeface="Wingdings" pitchFamily="2" charset="2"/>
              </a:rPr>
              <a:t></a:t>
            </a:r>
            <a:r>
              <a:rPr lang="en-US" altLang="zh-CN" sz="2400" dirty="0">
                <a:solidFill>
                  <a:srgbClr val="FF0000"/>
                </a:solidFill>
                <a:ea typeface="楷体_GB2312"/>
                <a:cs typeface="楷体_GB2312"/>
                <a:sym typeface="Wingdings" pitchFamily="2" charset="2"/>
              </a:rPr>
              <a:t>0</a:t>
            </a:r>
            <a:r>
              <a:rPr lang="en-US" altLang="zh-CN" sz="2400" dirty="0">
                <a:solidFill>
                  <a:schemeClr val="tx1"/>
                </a:solidFill>
                <a:ea typeface="楷体_GB2312"/>
                <a:cs typeface="楷体_GB2312"/>
                <a:sym typeface="Wingdings" pitchFamily="2" charset="2"/>
              </a:rPr>
              <a:t> , </a:t>
            </a:r>
            <a:r>
              <a:rPr lang="en-US" altLang="zh-CN" sz="2400" dirty="0">
                <a:solidFill>
                  <a:schemeClr val="tx1"/>
                </a:solidFill>
                <a:ea typeface="楷体_GB2312"/>
                <a:cs typeface="楷体_GB2312"/>
              </a:rPr>
              <a:t>k=9 </a:t>
            </a:r>
            <a:r>
              <a:rPr lang="en-US" altLang="zh-CN" sz="2400" dirty="0">
                <a:solidFill>
                  <a:schemeClr val="tx1"/>
                </a:solidFill>
                <a:ea typeface="楷体_GB2312"/>
                <a:cs typeface="楷体_GB2312"/>
                <a:sym typeface="Wingdings" pitchFamily="2" charset="2"/>
              </a:rPr>
              <a:t></a:t>
            </a:r>
            <a:r>
              <a:rPr lang="en-US" altLang="zh-CN" sz="2400" dirty="0">
                <a:solidFill>
                  <a:srgbClr val="FF0000"/>
                </a:solidFill>
                <a:ea typeface="楷体_GB2312"/>
                <a:cs typeface="楷体_GB2312"/>
                <a:sym typeface="Wingdings" pitchFamily="2" charset="2"/>
              </a:rPr>
              <a:t>10</a:t>
            </a:r>
            <a:r>
              <a:rPr lang="en-US" altLang="zh-CN" sz="2400" dirty="0">
                <a:solidFill>
                  <a:schemeClr val="tx1"/>
                </a:solidFill>
                <a:ea typeface="楷体_GB2312"/>
                <a:cs typeface="楷体_GB2312"/>
                <a:sym typeface="Wingdings" pitchFamily="2" charset="2"/>
              </a:rPr>
              <a:t>, </a:t>
            </a:r>
            <a:r>
              <a:rPr lang="en-US" altLang="zh-CN" sz="2400" dirty="0">
                <a:solidFill>
                  <a:schemeClr val="tx1"/>
                </a:solidFill>
                <a:ea typeface="楷体_GB2312"/>
                <a:cs typeface="楷体_GB2312"/>
              </a:rPr>
              <a:t>k=5 </a:t>
            </a:r>
            <a:r>
              <a:rPr lang="en-US" altLang="zh-CN" sz="2400" dirty="0">
                <a:solidFill>
                  <a:schemeClr val="tx1"/>
                </a:solidFill>
                <a:ea typeface="楷体_GB2312"/>
                <a:cs typeface="楷体_GB2312"/>
                <a:sym typeface="Wingdings" pitchFamily="2" charset="2"/>
              </a:rPr>
              <a:t> </a:t>
            </a:r>
            <a:r>
              <a:rPr lang="en-US" altLang="zh-CN" sz="2400" dirty="0">
                <a:solidFill>
                  <a:srgbClr val="FF0000"/>
                </a:solidFill>
                <a:ea typeface="楷体_GB2312"/>
                <a:cs typeface="楷体_GB2312"/>
                <a:sym typeface="Wingdings" pitchFamily="2" charset="2"/>
              </a:rPr>
              <a:t>4</a:t>
            </a:r>
            <a:endParaRPr lang="en-US" altLang="zh-CN" sz="2400" dirty="0">
              <a:solidFill>
                <a:srgbClr val="FF0000"/>
              </a:solidFill>
              <a:ea typeface="楷体_GB2312"/>
              <a:cs typeface="楷体_GB2312"/>
            </a:endParaRPr>
          </a:p>
        </p:txBody>
      </p:sp>
    </p:spTree>
    <p:extLst>
      <p:ext uri="{BB962C8B-B14F-4D97-AF65-F5344CB8AC3E}">
        <p14:creationId xmlns:p14="http://schemas.microsoft.com/office/powerpoint/2010/main" val="2207877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E60C45E-6BD9-4FBE-AA64-3543CA1EEBB5}"/>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90EB4178-C312-4EC6-9922-DF4ADDD808F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9D51F39-A11F-4A45-9B77-6F90700384C8}"/>
              </a:ext>
            </a:extLst>
          </p:cNvPr>
          <p:cNvSpPr>
            <a:spLocks noGrp="1"/>
          </p:cNvSpPr>
          <p:nvPr>
            <p:ph type="sldNum" sz="quarter" idx="12"/>
          </p:nvPr>
        </p:nvSpPr>
        <p:spPr/>
        <p:txBody>
          <a:bodyPr/>
          <a:lstStyle/>
          <a:p>
            <a:fld id="{EEA58A3B-43CE-4AA0-90B5-EB47AFAFEB34}" type="slidenum">
              <a:rPr lang="zh-CN" altLang="en-US" smtClean="0"/>
              <a:pPr/>
              <a:t>114</a:t>
            </a:fld>
            <a:endParaRPr lang="zh-CN" altLang="en-US" dirty="0"/>
          </a:p>
        </p:txBody>
      </p:sp>
      <p:sp>
        <p:nvSpPr>
          <p:cNvPr id="6" name="TextBox 86">
            <a:extLst>
              <a:ext uri="{FF2B5EF4-FFF2-40B4-BE49-F238E27FC236}">
                <a16:creationId xmlns:a16="http://schemas.microsoft.com/office/drawing/2014/main" id="{95E57A4C-B1AD-473E-BD29-BA3AB48055F6}"/>
              </a:ext>
            </a:extLst>
          </p:cNvPr>
          <p:cNvSpPr txBox="1">
            <a:spLocks noChangeArrowheads="1"/>
          </p:cNvSpPr>
          <p:nvPr/>
        </p:nvSpPr>
        <p:spPr bwMode="auto">
          <a:xfrm>
            <a:off x="3300413" y="3517900"/>
            <a:ext cx="1964897" cy="923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L=q+1</a:t>
            </a:r>
            <a:r>
              <a:rPr lang="en-US" altLang="zh-CN" dirty="0">
                <a:solidFill>
                  <a:srgbClr val="FF0000"/>
                </a:solidFill>
                <a:latin typeface="+mn-lt"/>
                <a:ea typeface="微软雅黑 Light" panose="020B0502040204020203" pitchFamily="34" charset="-122"/>
              </a:rPr>
              <a:t>&gt;=</a:t>
            </a:r>
            <a:r>
              <a:rPr lang="en-US" altLang="zh-CN" dirty="0">
                <a:latin typeface="+mn-lt"/>
                <a:ea typeface="微软雅黑 Light" panose="020B0502040204020203" pitchFamily="34" charset="-122"/>
              </a:rPr>
              <a:t>k, q&gt;=k-1</a:t>
            </a:r>
          </a:p>
          <a:p>
            <a:pPr eaLnBrk="1" hangingPunct="1"/>
            <a:r>
              <a:rPr lang="en-US" altLang="zh-CN" dirty="0" err="1">
                <a:latin typeface="+mn-lt"/>
                <a:ea typeface="微软雅黑 Light" panose="020B0502040204020203" pitchFamily="34" charset="-122"/>
              </a:rPr>
              <a:t>e.g.k</a:t>
            </a:r>
            <a:r>
              <a:rPr lang="en-US" altLang="zh-CN" dirty="0">
                <a:latin typeface="+mn-lt"/>
                <a:ea typeface="微软雅黑 Light" panose="020B0502040204020203" pitchFamily="34" charset="-122"/>
              </a:rPr>
              <a:t>=3,q=6,q=k+3,</a:t>
            </a:r>
          </a:p>
          <a:p>
            <a:pPr eaLnBrk="1" hangingPunct="1"/>
            <a:r>
              <a:rPr lang="en-US" altLang="zh-CN" dirty="0">
                <a:latin typeface="+mn-lt"/>
                <a:ea typeface="微软雅黑 Light" panose="020B0502040204020203" pitchFamily="34" charset="-122"/>
              </a:rPr>
              <a:t>L=q+1=7=k+4&gt;k=3</a:t>
            </a:r>
            <a:endParaRPr lang="zh-CN" altLang="en-US" dirty="0">
              <a:latin typeface="+mn-lt"/>
              <a:ea typeface="微软雅黑 Light" panose="020B0502040204020203" pitchFamily="34" charset="-122"/>
            </a:endParaRPr>
          </a:p>
        </p:txBody>
      </p:sp>
      <p:graphicFrame>
        <p:nvGraphicFramePr>
          <p:cNvPr id="7" name="Group 41">
            <a:extLst>
              <a:ext uri="{FF2B5EF4-FFF2-40B4-BE49-F238E27FC236}">
                <a16:creationId xmlns:a16="http://schemas.microsoft.com/office/drawing/2014/main" id="{9F48C296-AE11-470B-857B-EC189603D206}"/>
              </a:ext>
            </a:extLst>
          </p:cNvPr>
          <p:cNvGraphicFramePr>
            <a:graphicFrameLocks noGrp="1"/>
          </p:cNvGraphicFramePr>
          <p:nvPr>
            <p:extLst>
              <p:ext uri="{D42A27DB-BD31-4B8C-83A1-F6EECF244321}">
                <p14:modId xmlns:p14="http://schemas.microsoft.com/office/powerpoint/2010/main" val="239777421"/>
              </p:ext>
            </p:extLst>
          </p:nvPr>
        </p:nvGraphicFramePr>
        <p:xfrm>
          <a:off x="3325813" y="2284413"/>
          <a:ext cx="5759448" cy="512762"/>
        </p:xfrm>
        <a:graphic>
          <a:graphicData uri="http://schemas.openxmlformats.org/drawingml/2006/table">
            <a:tbl>
              <a:tblPr/>
              <a:tblGrid>
                <a:gridCol w="371417">
                  <a:extLst>
                    <a:ext uri="{9D8B030D-6E8A-4147-A177-3AD203B41FA5}">
                      <a16:colId xmlns:a16="http://schemas.microsoft.com/office/drawing/2014/main" val="20000"/>
                    </a:ext>
                  </a:extLst>
                </a:gridCol>
                <a:gridCol w="370318">
                  <a:extLst>
                    <a:ext uri="{9D8B030D-6E8A-4147-A177-3AD203B41FA5}">
                      <a16:colId xmlns:a16="http://schemas.microsoft.com/office/drawing/2014/main" val="20001"/>
                    </a:ext>
                  </a:extLst>
                </a:gridCol>
                <a:gridCol w="370318">
                  <a:extLst>
                    <a:ext uri="{9D8B030D-6E8A-4147-A177-3AD203B41FA5}">
                      <a16:colId xmlns:a16="http://schemas.microsoft.com/office/drawing/2014/main" val="20002"/>
                    </a:ext>
                  </a:extLst>
                </a:gridCol>
                <a:gridCol w="370318">
                  <a:extLst>
                    <a:ext uri="{9D8B030D-6E8A-4147-A177-3AD203B41FA5}">
                      <a16:colId xmlns:a16="http://schemas.microsoft.com/office/drawing/2014/main" val="20003"/>
                    </a:ext>
                  </a:extLst>
                </a:gridCol>
                <a:gridCol w="370317">
                  <a:extLst>
                    <a:ext uri="{9D8B030D-6E8A-4147-A177-3AD203B41FA5}">
                      <a16:colId xmlns:a16="http://schemas.microsoft.com/office/drawing/2014/main" val="20004"/>
                    </a:ext>
                  </a:extLst>
                </a:gridCol>
                <a:gridCol w="371417">
                  <a:extLst>
                    <a:ext uri="{9D8B030D-6E8A-4147-A177-3AD203B41FA5}">
                      <a16:colId xmlns:a16="http://schemas.microsoft.com/office/drawing/2014/main" val="20005"/>
                    </a:ext>
                  </a:extLst>
                </a:gridCol>
                <a:gridCol w="511631">
                  <a:extLst>
                    <a:ext uri="{9D8B030D-6E8A-4147-A177-3AD203B41FA5}">
                      <a16:colId xmlns:a16="http://schemas.microsoft.com/office/drawing/2014/main" val="20006"/>
                    </a:ext>
                  </a:extLst>
                </a:gridCol>
                <a:gridCol w="503952">
                  <a:extLst>
                    <a:ext uri="{9D8B030D-6E8A-4147-A177-3AD203B41FA5}">
                      <a16:colId xmlns:a16="http://schemas.microsoft.com/office/drawing/2014/main" val="20007"/>
                    </a:ext>
                  </a:extLst>
                </a:gridCol>
                <a:gridCol w="503952">
                  <a:extLst>
                    <a:ext uri="{9D8B030D-6E8A-4147-A177-3AD203B41FA5}">
                      <a16:colId xmlns:a16="http://schemas.microsoft.com/office/drawing/2014/main" val="20008"/>
                    </a:ext>
                  </a:extLst>
                </a:gridCol>
                <a:gridCol w="503952">
                  <a:extLst>
                    <a:ext uri="{9D8B030D-6E8A-4147-A177-3AD203B41FA5}">
                      <a16:colId xmlns:a16="http://schemas.microsoft.com/office/drawing/2014/main" val="20009"/>
                    </a:ext>
                  </a:extLst>
                </a:gridCol>
                <a:gridCol w="431959">
                  <a:extLst>
                    <a:ext uri="{9D8B030D-6E8A-4147-A177-3AD203B41FA5}">
                      <a16:colId xmlns:a16="http://schemas.microsoft.com/office/drawing/2014/main" val="20010"/>
                    </a:ext>
                  </a:extLst>
                </a:gridCol>
                <a:gridCol w="575945">
                  <a:extLst>
                    <a:ext uri="{9D8B030D-6E8A-4147-A177-3AD203B41FA5}">
                      <a16:colId xmlns:a16="http://schemas.microsoft.com/office/drawing/2014/main" val="20011"/>
                    </a:ext>
                  </a:extLst>
                </a:gridCol>
                <a:gridCol w="503952">
                  <a:extLst>
                    <a:ext uri="{9D8B030D-6E8A-4147-A177-3AD203B41FA5}">
                      <a16:colId xmlns:a16="http://schemas.microsoft.com/office/drawing/2014/main" val="20012"/>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4</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10</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19</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graphicFrame>
        <p:nvGraphicFramePr>
          <p:cNvPr id="8" name="Group 41">
            <a:extLst>
              <a:ext uri="{FF2B5EF4-FFF2-40B4-BE49-F238E27FC236}">
                <a16:creationId xmlns:a16="http://schemas.microsoft.com/office/drawing/2014/main" id="{BC7B3EAD-BBE4-40E0-B279-85B6F06825F4}"/>
              </a:ext>
            </a:extLst>
          </p:cNvPr>
          <p:cNvGraphicFramePr>
            <a:graphicFrameLocks noGrp="1"/>
          </p:cNvGraphicFramePr>
          <p:nvPr>
            <p:extLst>
              <p:ext uri="{D42A27DB-BD31-4B8C-83A1-F6EECF244321}">
                <p14:modId xmlns:p14="http://schemas.microsoft.com/office/powerpoint/2010/main" val="3723073547"/>
              </p:ext>
            </p:extLst>
          </p:nvPr>
        </p:nvGraphicFramePr>
        <p:xfrm>
          <a:off x="3311525" y="106363"/>
          <a:ext cx="5761040" cy="517525"/>
        </p:xfrm>
        <a:graphic>
          <a:graphicData uri="http://schemas.openxmlformats.org/drawingml/2006/table">
            <a:tbl>
              <a:tblPr/>
              <a:tblGrid>
                <a:gridCol w="371520">
                  <a:extLst>
                    <a:ext uri="{9D8B030D-6E8A-4147-A177-3AD203B41FA5}">
                      <a16:colId xmlns:a16="http://schemas.microsoft.com/office/drawing/2014/main" val="20000"/>
                    </a:ext>
                  </a:extLst>
                </a:gridCol>
                <a:gridCol w="313112">
                  <a:extLst>
                    <a:ext uri="{9D8B030D-6E8A-4147-A177-3AD203B41FA5}">
                      <a16:colId xmlns:a16="http://schemas.microsoft.com/office/drawing/2014/main" val="20001"/>
                    </a:ext>
                  </a:extLst>
                </a:gridCol>
                <a:gridCol w="360065">
                  <a:extLst>
                    <a:ext uri="{9D8B030D-6E8A-4147-A177-3AD203B41FA5}">
                      <a16:colId xmlns:a16="http://schemas.microsoft.com/office/drawing/2014/main" val="20002"/>
                    </a:ext>
                  </a:extLst>
                </a:gridCol>
                <a:gridCol w="504091">
                  <a:extLst>
                    <a:ext uri="{9D8B030D-6E8A-4147-A177-3AD203B41FA5}">
                      <a16:colId xmlns:a16="http://schemas.microsoft.com/office/drawing/2014/main" val="20003"/>
                    </a:ext>
                  </a:extLst>
                </a:gridCol>
                <a:gridCol w="432078">
                  <a:extLst>
                    <a:ext uri="{9D8B030D-6E8A-4147-A177-3AD203B41FA5}">
                      <a16:colId xmlns:a16="http://schemas.microsoft.com/office/drawing/2014/main" val="20004"/>
                    </a:ext>
                  </a:extLst>
                </a:gridCol>
                <a:gridCol w="504091">
                  <a:extLst>
                    <a:ext uri="{9D8B030D-6E8A-4147-A177-3AD203B41FA5}">
                      <a16:colId xmlns:a16="http://schemas.microsoft.com/office/drawing/2014/main" val="20005"/>
                    </a:ext>
                  </a:extLst>
                </a:gridCol>
                <a:gridCol w="432078">
                  <a:extLst>
                    <a:ext uri="{9D8B030D-6E8A-4147-A177-3AD203B41FA5}">
                      <a16:colId xmlns:a16="http://schemas.microsoft.com/office/drawing/2014/main" val="20006"/>
                    </a:ext>
                  </a:extLst>
                </a:gridCol>
                <a:gridCol w="576104">
                  <a:extLst>
                    <a:ext uri="{9D8B030D-6E8A-4147-A177-3AD203B41FA5}">
                      <a16:colId xmlns:a16="http://schemas.microsoft.com/office/drawing/2014/main" val="20007"/>
                    </a:ext>
                  </a:extLst>
                </a:gridCol>
                <a:gridCol w="504091">
                  <a:extLst>
                    <a:ext uri="{9D8B030D-6E8A-4147-A177-3AD203B41FA5}">
                      <a16:colId xmlns:a16="http://schemas.microsoft.com/office/drawing/2014/main" val="20008"/>
                    </a:ext>
                  </a:extLst>
                </a:gridCol>
                <a:gridCol w="360065">
                  <a:extLst>
                    <a:ext uri="{9D8B030D-6E8A-4147-A177-3AD203B41FA5}">
                      <a16:colId xmlns:a16="http://schemas.microsoft.com/office/drawing/2014/main" val="20009"/>
                    </a:ext>
                  </a:extLst>
                </a:gridCol>
                <a:gridCol w="432078">
                  <a:extLst>
                    <a:ext uri="{9D8B030D-6E8A-4147-A177-3AD203B41FA5}">
                      <a16:colId xmlns:a16="http://schemas.microsoft.com/office/drawing/2014/main" val="20010"/>
                    </a:ext>
                  </a:extLst>
                </a:gridCol>
                <a:gridCol w="467576">
                  <a:extLst>
                    <a:ext uri="{9D8B030D-6E8A-4147-A177-3AD203B41FA5}">
                      <a16:colId xmlns:a16="http://schemas.microsoft.com/office/drawing/2014/main" val="20011"/>
                    </a:ext>
                  </a:extLst>
                </a:gridCol>
                <a:gridCol w="504091">
                  <a:extLst>
                    <a:ext uri="{9D8B030D-6E8A-4147-A177-3AD203B41FA5}">
                      <a16:colId xmlns:a16="http://schemas.microsoft.com/office/drawing/2014/main" val="20012"/>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18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46" marR="91446" marT="45424" marB="454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kern="1200" cap="none" normalizeH="0" baseline="0" dirty="0">
                          <a:ln>
                            <a:noFill/>
                          </a:ln>
                          <a:solidFill>
                            <a:schemeClr val="tx1"/>
                          </a:solidFill>
                          <a:effectLst/>
                          <a:latin typeface="Arial" pitchFamily="34" charset="0"/>
                          <a:ea typeface="宋体" pitchFamily="2" charset="-122"/>
                          <a:cs typeface="+mn-cs"/>
                        </a:rPr>
                        <a:t>19</a:t>
                      </a:r>
                      <a:endParaRPr kumimoji="0" lang="zh-CN" altLang="zh-CN" sz="18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sp>
        <p:nvSpPr>
          <p:cNvPr id="9" name="TextBox 13">
            <a:extLst>
              <a:ext uri="{FF2B5EF4-FFF2-40B4-BE49-F238E27FC236}">
                <a16:creationId xmlns:a16="http://schemas.microsoft.com/office/drawing/2014/main" id="{3E6DB4A1-6098-4167-A65B-930A9AEAAB33}"/>
              </a:ext>
            </a:extLst>
          </p:cNvPr>
          <p:cNvSpPr txBox="1">
            <a:spLocks noChangeArrowheads="1"/>
          </p:cNvSpPr>
          <p:nvPr/>
        </p:nvSpPr>
        <p:spPr bwMode="auto">
          <a:xfrm>
            <a:off x="2297113" y="115888"/>
            <a:ext cx="925253"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a[0:n-1]</a:t>
            </a:r>
            <a:endParaRPr lang="zh-CN" altLang="en-US">
              <a:latin typeface="+mn-lt"/>
              <a:ea typeface="微软雅黑 Light" panose="020B0502040204020203" pitchFamily="34" charset="-122"/>
            </a:endParaRPr>
          </a:p>
        </p:txBody>
      </p:sp>
      <p:sp>
        <p:nvSpPr>
          <p:cNvPr id="10" name="TextBox 14">
            <a:extLst>
              <a:ext uri="{FF2B5EF4-FFF2-40B4-BE49-F238E27FC236}">
                <a16:creationId xmlns:a16="http://schemas.microsoft.com/office/drawing/2014/main" id="{F3580B7F-8BE5-42B8-8168-F2D70D05B50C}"/>
              </a:ext>
            </a:extLst>
          </p:cNvPr>
          <p:cNvSpPr txBox="1">
            <a:spLocks noChangeArrowheads="1"/>
          </p:cNvSpPr>
          <p:nvPr/>
        </p:nvSpPr>
        <p:spPr bwMode="auto">
          <a:xfrm>
            <a:off x="3240088" y="64928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11" name="TextBox 15">
            <a:extLst>
              <a:ext uri="{FF2B5EF4-FFF2-40B4-BE49-F238E27FC236}">
                <a16:creationId xmlns:a16="http://schemas.microsoft.com/office/drawing/2014/main" id="{012C8819-9016-4CFD-9433-AE7B29F4631A}"/>
              </a:ext>
            </a:extLst>
          </p:cNvPr>
          <p:cNvSpPr txBox="1">
            <a:spLocks noChangeArrowheads="1"/>
          </p:cNvSpPr>
          <p:nvPr/>
        </p:nvSpPr>
        <p:spPr bwMode="auto">
          <a:xfrm>
            <a:off x="8567738" y="638175"/>
            <a:ext cx="494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n-1</a:t>
            </a:r>
            <a:endParaRPr lang="zh-CN" altLang="en-US">
              <a:latin typeface="+mn-lt"/>
              <a:ea typeface="微软雅黑 Light" panose="020B0502040204020203" pitchFamily="34" charset="-122"/>
            </a:endParaRPr>
          </a:p>
        </p:txBody>
      </p:sp>
      <p:sp>
        <p:nvSpPr>
          <p:cNvPr id="12" name="TextBox 16">
            <a:extLst>
              <a:ext uri="{FF2B5EF4-FFF2-40B4-BE49-F238E27FC236}">
                <a16:creationId xmlns:a16="http://schemas.microsoft.com/office/drawing/2014/main" id="{C40D4716-27D9-427B-ADDD-364E5BC7B10E}"/>
              </a:ext>
            </a:extLst>
          </p:cNvPr>
          <p:cNvSpPr txBox="1">
            <a:spLocks noChangeArrowheads="1"/>
          </p:cNvSpPr>
          <p:nvPr/>
        </p:nvSpPr>
        <p:spPr bwMode="auto">
          <a:xfrm>
            <a:off x="5513388" y="1908175"/>
            <a:ext cx="772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x=a[q]</a:t>
            </a:r>
            <a:endParaRPr lang="zh-CN" altLang="en-US">
              <a:latin typeface="+mn-lt"/>
              <a:ea typeface="微软雅黑 Light" panose="020B0502040204020203" pitchFamily="34" charset="-122"/>
            </a:endParaRPr>
          </a:p>
        </p:txBody>
      </p:sp>
      <p:sp>
        <p:nvSpPr>
          <p:cNvPr id="13" name="TextBox 17">
            <a:extLst>
              <a:ext uri="{FF2B5EF4-FFF2-40B4-BE49-F238E27FC236}">
                <a16:creationId xmlns:a16="http://schemas.microsoft.com/office/drawing/2014/main" id="{330F8D3E-7CCF-47C7-8FC3-1136A00F0CF1}"/>
              </a:ext>
            </a:extLst>
          </p:cNvPr>
          <p:cNvSpPr txBox="1">
            <a:spLocks noChangeArrowheads="1"/>
          </p:cNvSpPr>
          <p:nvPr/>
        </p:nvSpPr>
        <p:spPr bwMode="auto">
          <a:xfrm>
            <a:off x="7285038" y="1908175"/>
            <a:ext cx="1032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a[q]&lt;a[j] </a:t>
            </a:r>
            <a:endParaRPr lang="zh-CN" altLang="en-US">
              <a:latin typeface="+mn-lt"/>
              <a:ea typeface="微软雅黑 Light" panose="020B0502040204020203" pitchFamily="34" charset="-122"/>
            </a:endParaRPr>
          </a:p>
        </p:txBody>
      </p:sp>
      <p:sp>
        <p:nvSpPr>
          <p:cNvPr id="14" name="TextBox 19">
            <a:extLst>
              <a:ext uri="{FF2B5EF4-FFF2-40B4-BE49-F238E27FC236}">
                <a16:creationId xmlns:a16="http://schemas.microsoft.com/office/drawing/2014/main" id="{10E2294E-597E-4F64-B38B-6F37B49A247A}"/>
              </a:ext>
            </a:extLst>
          </p:cNvPr>
          <p:cNvSpPr txBox="1">
            <a:spLocks noChangeArrowheads="1"/>
          </p:cNvSpPr>
          <p:nvPr/>
        </p:nvSpPr>
        <p:spPr bwMode="auto">
          <a:xfrm>
            <a:off x="4032250" y="1914525"/>
            <a:ext cx="1093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a[i]&lt;=a[q]</a:t>
            </a:r>
            <a:endParaRPr lang="zh-CN" altLang="en-US">
              <a:latin typeface="+mn-lt"/>
              <a:ea typeface="微软雅黑 Light" panose="020B0502040204020203" pitchFamily="34" charset="-122"/>
            </a:endParaRPr>
          </a:p>
        </p:txBody>
      </p:sp>
      <p:sp>
        <p:nvSpPr>
          <p:cNvPr id="15" name="下箭头 20">
            <a:extLst>
              <a:ext uri="{FF2B5EF4-FFF2-40B4-BE49-F238E27FC236}">
                <a16:creationId xmlns:a16="http://schemas.microsoft.com/office/drawing/2014/main" id="{94A47C58-E50B-4C9E-AD8A-AFCB814919BA}"/>
              </a:ext>
            </a:extLst>
          </p:cNvPr>
          <p:cNvSpPr/>
          <p:nvPr/>
        </p:nvSpPr>
        <p:spPr bwMode="auto">
          <a:xfrm>
            <a:off x="5613400" y="822325"/>
            <a:ext cx="360363" cy="850900"/>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6" name="TextBox 21">
            <a:extLst>
              <a:ext uri="{FF2B5EF4-FFF2-40B4-BE49-F238E27FC236}">
                <a16:creationId xmlns:a16="http://schemas.microsoft.com/office/drawing/2014/main" id="{7C9119A4-B820-4D55-8A5A-7FB9FA2A654B}"/>
              </a:ext>
            </a:extLst>
          </p:cNvPr>
          <p:cNvSpPr txBox="1">
            <a:spLocks noChangeArrowheads="1"/>
          </p:cNvSpPr>
          <p:nvPr/>
        </p:nvSpPr>
        <p:spPr bwMode="auto">
          <a:xfrm>
            <a:off x="5903913" y="1017588"/>
            <a:ext cx="992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ea typeface="微软雅黑 Light" panose="020B0502040204020203" pitchFamily="34" charset="-122"/>
              </a:rPr>
              <a:t>Partition</a:t>
            </a:r>
            <a:endParaRPr lang="zh-CN" altLang="en-US">
              <a:solidFill>
                <a:srgbClr val="FF0000"/>
              </a:solidFill>
              <a:latin typeface="+mn-lt"/>
              <a:ea typeface="微软雅黑 Light" panose="020B0502040204020203" pitchFamily="34" charset="-122"/>
            </a:endParaRPr>
          </a:p>
        </p:txBody>
      </p:sp>
      <p:sp>
        <p:nvSpPr>
          <p:cNvPr id="17" name="TextBox 22">
            <a:extLst>
              <a:ext uri="{FF2B5EF4-FFF2-40B4-BE49-F238E27FC236}">
                <a16:creationId xmlns:a16="http://schemas.microsoft.com/office/drawing/2014/main" id="{F95E1F39-7DC7-4C13-86F2-D78193C83D6E}"/>
              </a:ext>
            </a:extLst>
          </p:cNvPr>
          <p:cNvSpPr txBox="1">
            <a:spLocks noChangeArrowheads="1"/>
          </p:cNvSpPr>
          <p:nvPr/>
        </p:nvSpPr>
        <p:spPr bwMode="auto">
          <a:xfrm>
            <a:off x="14288" y="41275"/>
            <a:ext cx="214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mn-lt"/>
                <a:ea typeface="微软雅黑 Light" panose="020B0502040204020203" pitchFamily="34" charset="-122"/>
              </a:rPr>
              <a:t>输入：</a:t>
            </a:r>
            <a:r>
              <a:rPr lang="en-US" altLang="zh-CN">
                <a:latin typeface="+mn-lt"/>
                <a:ea typeface="微软雅黑 Light" panose="020B0502040204020203" pitchFamily="34" charset="-122"/>
              </a:rPr>
              <a:t>a[0: n-1],  k</a:t>
            </a:r>
          </a:p>
          <a:p>
            <a:pPr eaLnBrk="1" hangingPunct="1"/>
            <a:r>
              <a:rPr lang="zh-CN" altLang="en-US">
                <a:latin typeface="+mn-lt"/>
                <a:ea typeface="微软雅黑 Light" panose="020B0502040204020203" pitchFamily="34" charset="-122"/>
              </a:rPr>
              <a:t>输出：第</a:t>
            </a:r>
            <a:r>
              <a:rPr lang="en-US" altLang="zh-CN">
                <a:latin typeface="+mn-lt"/>
                <a:ea typeface="微软雅黑 Light" panose="020B0502040204020203" pitchFamily="34" charset="-122"/>
              </a:rPr>
              <a:t>k</a:t>
            </a:r>
            <a:r>
              <a:rPr lang="zh-CN" altLang="en-US">
                <a:latin typeface="+mn-lt"/>
                <a:ea typeface="微软雅黑 Light" panose="020B0502040204020203" pitchFamily="34" charset="-122"/>
              </a:rPr>
              <a:t>小的元素</a:t>
            </a:r>
          </a:p>
        </p:txBody>
      </p:sp>
      <p:sp>
        <p:nvSpPr>
          <p:cNvPr id="18" name="TextBox 23">
            <a:extLst>
              <a:ext uri="{FF2B5EF4-FFF2-40B4-BE49-F238E27FC236}">
                <a16:creationId xmlns:a16="http://schemas.microsoft.com/office/drawing/2014/main" id="{11DC22B3-31BE-40B6-AAC4-4BEE90C9E396}"/>
              </a:ext>
            </a:extLst>
          </p:cNvPr>
          <p:cNvSpPr txBox="1"/>
          <p:nvPr/>
        </p:nvSpPr>
        <p:spPr>
          <a:xfrm>
            <a:off x="0" y="995363"/>
            <a:ext cx="3924300" cy="1292662"/>
          </a:xfrm>
          <a:prstGeom prst="rect">
            <a:avLst/>
          </a:prstGeom>
          <a:solidFill>
            <a:schemeClr val="bg1">
              <a:lumMod val="95000"/>
            </a:schemeClr>
          </a:solidFill>
        </p:spPr>
        <p:txBody>
          <a:bodyPr wrap="square">
            <a:spAutoFit/>
          </a:bodyPr>
          <a:lstStyle/>
          <a:p>
            <a:pPr>
              <a:defRPr/>
            </a:pPr>
            <a:r>
              <a:rPr lang="en-US" altLang="zh-CN" dirty="0">
                <a:ea typeface="微软雅黑 Light" panose="020B0502040204020203" pitchFamily="34" charset="-122"/>
              </a:rPr>
              <a:t>Step1. </a:t>
            </a:r>
            <a:r>
              <a:rPr lang="zh-CN" altLang="en-US" dirty="0">
                <a:ea typeface="微软雅黑 Light" panose="020B0502040204020203" pitchFamily="34" charset="-122"/>
              </a:rPr>
              <a:t>从</a:t>
            </a:r>
            <a:r>
              <a:rPr lang="en-US" altLang="zh-CN" dirty="0">
                <a:ea typeface="微软雅黑 Light" panose="020B0502040204020203" pitchFamily="34" charset="-122"/>
              </a:rPr>
              <a:t>a[]</a:t>
            </a:r>
            <a:r>
              <a:rPr lang="zh-CN" altLang="en-US" dirty="0">
                <a:ea typeface="微软雅黑 Light" panose="020B0502040204020203" pitchFamily="34" charset="-122"/>
              </a:rPr>
              <a:t>中选取划分基准元素</a:t>
            </a:r>
            <a:r>
              <a:rPr lang="en-US" altLang="zh-CN" dirty="0">
                <a:ea typeface="微软雅黑 Light" panose="020B0502040204020203" pitchFamily="34" charset="-122"/>
              </a:rPr>
              <a:t>a[0]</a:t>
            </a:r>
            <a:r>
              <a:rPr lang="zh-CN" altLang="en-US" dirty="0">
                <a:ea typeface="微软雅黑 Light" panose="020B0502040204020203" pitchFamily="34" charset="-122"/>
              </a:rPr>
              <a:t>，将</a:t>
            </a:r>
            <a:r>
              <a:rPr lang="en-US" altLang="zh-CN" dirty="0">
                <a:ea typeface="微软雅黑 Light" panose="020B0502040204020203" pitchFamily="34" charset="-122"/>
              </a:rPr>
              <a:t>a[0:n-1]</a:t>
            </a:r>
            <a:r>
              <a:rPr lang="zh-CN" altLang="en-US" dirty="0">
                <a:ea typeface="微软雅黑 Light" panose="020B0502040204020203" pitchFamily="34" charset="-122"/>
              </a:rPr>
              <a:t>划分为</a:t>
            </a:r>
            <a:r>
              <a:rPr lang="en-US" altLang="zh-CN" sz="2400" b="1" dirty="0">
                <a:solidFill>
                  <a:srgbClr val="FF0000"/>
                </a:solidFill>
                <a:ea typeface="微软雅黑 Light" panose="020B0502040204020203" pitchFamily="34" charset="-122"/>
              </a:rPr>
              <a:t>2</a:t>
            </a:r>
            <a:r>
              <a:rPr lang="zh-CN" altLang="en-US" sz="2400" b="1" dirty="0">
                <a:solidFill>
                  <a:srgbClr val="FF0000"/>
                </a:solidFill>
                <a:ea typeface="微软雅黑 Light" panose="020B0502040204020203" pitchFamily="34" charset="-122"/>
              </a:rPr>
              <a:t>部</a:t>
            </a:r>
            <a:r>
              <a:rPr lang="zh-CN" altLang="en-US" dirty="0">
                <a:ea typeface="微软雅黑 Light" panose="020B0502040204020203" pitchFamily="34" charset="-122"/>
              </a:rPr>
              <a:t>分</a:t>
            </a:r>
            <a:r>
              <a:rPr lang="en-US" altLang="zh-CN" dirty="0">
                <a:ea typeface="微软雅黑 Light" panose="020B0502040204020203" pitchFamily="34" charset="-122"/>
              </a:rPr>
              <a:t>,</a:t>
            </a:r>
            <a:r>
              <a:rPr lang="zh-CN" altLang="en-US" dirty="0">
                <a:ea typeface="微软雅黑 Light" panose="020B0502040204020203" pitchFamily="34" charset="-122"/>
              </a:rPr>
              <a:t>得到</a:t>
            </a:r>
            <a:r>
              <a:rPr lang="en-US" altLang="zh-CN" dirty="0">
                <a:ea typeface="微软雅黑 Light" panose="020B0502040204020203" pitchFamily="34" charset="-122"/>
              </a:rPr>
              <a:t>a[0:q]</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marL="342900" indent="-342900">
              <a:buFontTx/>
              <a:buAutoNum type="arabicParenR"/>
              <a:defRPr/>
            </a:pPr>
            <a:r>
              <a:rPr lang="en-US" altLang="zh-CN" dirty="0">
                <a:ea typeface="微软雅黑 Light" panose="020B0502040204020203" pitchFamily="34" charset="-122"/>
              </a:rPr>
              <a:t>a[0:q]</a:t>
            </a:r>
            <a:r>
              <a:rPr lang="zh-CN" altLang="en-US" dirty="0">
                <a:ea typeface="微软雅黑 Light" panose="020B0502040204020203" pitchFamily="34" charset="-122"/>
              </a:rPr>
              <a:t>，</a:t>
            </a:r>
            <a:r>
              <a:rPr lang="en-US" altLang="zh-CN" dirty="0">
                <a:ea typeface="微软雅黑 Light" panose="020B0502040204020203" pitchFamily="34" charset="-122"/>
              </a:rPr>
              <a:t>q+1</a:t>
            </a:r>
            <a:r>
              <a:rPr lang="zh-CN" altLang="en-US" dirty="0">
                <a:ea typeface="微软雅黑 Light" panose="020B0502040204020203" pitchFamily="34" charset="-122"/>
              </a:rPr>
              <a:t>个元素</a:t>
            </a:r>
            <a:r>
              <a:rPr lang="en-US" altLang="zh-CN" dirty="0">
                <a:ea typeface="微软雅黑 Light" panose="020B0502040204020203" pitchFamily="34" charset="-122"/>
              </a:rPr>
              <a:t>,</a:t>
            </a:r>
            <a:r>
              <a:rPr lang="zh-CN" altLang="en-US" dirty="0">
                <a:ea typeface="微软雅黑 Light" panose="020B0502040204020203" pitchFamily="34" charset="-122"/>
              </a:rPr>
              <a:t>包括</a:t>
            </a:r>
            <a:r>
              <a:rPr lang="en-US" altLang="zh-CN" dirty="0">
                <a:ea typeface="微软雅黑 Light" panose="020B0502040204020203" pitchFamily="34" charset="-122"/>
              </a:rPr>
              <a:t>a[q]</a:t>
            </a:r>
          </a:p>
          <a:p>
            <a:pPr marL="342900" indent="-342900">
              <a:buFontTx/>
              <a:buAutoNum type="arabicParenR"/>
              <a:defRPr/>
            </a:pPr>
            <a:r>
              <a:rPr lang="en-US" altLang="zh-CN" dirty="0">
                <a:ea typeface="微软雅黑 Light" panose="020B0502040204020203" pitchFamily="34" charset="-122"/>
              </a:rPr>
              <a:t>a[q+1, n-1]</a:t>
            </a:r>
            <a:r>
              <a:rPr lang="zh-CN" altLang="en-US" dirty="0">
                <a:ea typeface="微软雅黑 Light" panose="020B0502040204020203" pitchFamily="34" charset="-122"/>
              </a:rPr>
              <a:t>，</a:t>
            </a:r>
            <a:r>
              <a:rPr lang="en-US" altLang="zh-CN" dirty="0">
                <a:ea typeface="微软雅黑 Light" panose="020B0502040204020203" pitchFamily="34" charset="-122"/>
              </a:rPr>
              <a:t>n-q-1</a:t>
            </a:r>
            <a:r>
              <a:rPr lang="zh-CN" altLang="en-US" dirty="0">
                <a:ea typeface="微软雅黑 Light" panose="020B0502040204020203" pitchFamily="34" charset="-122"/>
              </a:rPr>
              <a:t>个元素</a:t>
            </a:r>
          </a:p>
        </p:txBody>
      </p:sp>
      <p:cxnSp>
        <p:nvCxnSpPr>
          <p:cNvPr id="19" name="直接连接符 27">
            <a:extLst>
              <a:ext uri="{FF2B5EF4-FFF2-40B4-BE49-F238E27FC236}">
                <a16:creationId xmlns:a16="http://schemas.microsoft.com/office/drawing/2014/main" id="{DF3351CF-14B3-4303-BC1E-F20A7FDEFB10}"/>
              </a:ext>
            </a:extLst>
          </p:cNvPr>
          <p:cNvCxnSpPr>
            <a:cxnSpLocks noChangeShapeType="1"/>
          </p:cNvCxnSpPr>
          <p:nvPr/>
        </p:nvCxnSpPr>
        <p:spPr bwMode="auto">
          <a:xfrm>
            <a:off x="3303588" y="2768600"/>
            <a:ext cx="0" cy="3587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30">
            <a:extLst>
              <a:ext uri="{FF2B5EF4-FFF2-40B4-BE49-F238E27FC236}">
                <a16:creationId xmlns:a16="http://schemas.microsoft.com/office/drawing/2014/main" id="{37CF0383-10BC-493D-8600-CF6CC9930BFC}"/>
              </a:ext>
            </a:extLst>
          </p:cNvPr>
          <p:cNvCxnSpPr>
            <a:cxnSpLocks noChangeShapeType="1"/>
          </p:cNvCxnSpPr>
          <p:nvPr/>
        </p:nvCxnSpPr>
        <p:spPr bwMode="auto">
          <a:xfrm>
            <a:off x="5208588" y="2984500"/>
            <a:ext cx="863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33">
            <a:extLst>
              <a:ext uri="{FF2B5EF4-FFF2-40B4-BE49-F238E27FC236}">
                <a16:creationId xmlns:a16="http://schemas.microsoft.com/office/drawing/2014/main" id="{E28A2550-D97A-41AB-8CE2-13A8E17EF6DF}"/>
              </a:ext>
            </a:extLst>
          </p:cNvPr>
          <p:cNvCxnSpPr>
            <a:cxnSpLocks noChangeShapeType="1"/>
          </p:cNvCxnSpPr>
          <p:nvPr/>
        </p:nvCxnSpPr>
        <p:spPr bwMode="auto">
          <a:xfrm flipH="1">
            <a:off x="3305175" y="2992438"/>
            <a:ext cx="809625"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35">
            <a:extLst>
              <a:ext uri="{FF2B5EF4-FFF2-40B4-BE49-F238E27FC236}">
                <a16:creationId xmlns:a16="http://schemas.microsoft.com/office/drawing/2014/main" id="{CBAF3ECF-1C4A-424A-99A5-7F058C70B9ED}"/>
              </a:ext>
            </a:extLst>
          </p:cNvPr>
          <p:cNvSpPr txBox="1">
            <a:spLocks noChangeArrowheads="1"/>
          </p:cNvSpPr>
          <p:nvPr/>
        </p:nvSpPr>
        <p:spPr bwMode="auto">
          <a:xfrm>
            <a:off x="4284663" y="2835275"/>
            <a:ext cx="9829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L=q+1</a:t>
            </a:r>
            <a:r>
              <a:rPr lang="zh-CN" altLang="en-US">
                <a:latin typeface="+mn-lt"/>
                <a:ea typeface="微软雅黑 Light" panose="020B0502040204020203" pitchFamily="34" charset="-122"/>
              </a:rPr>
              <a:t>个</a:t>
            </a:r>
          </a:p>
        </p:txBody>
      </p:sp>
      <p:cxnSp>
        <p:nvCxnSpPr>
          <p:cNvPr id="23" name="直接连接符 38">
            <a:extLst>
              <a:ext uri="{FF2B5EF4-FFF2-40B4-BE49-F238E27FC236}">
                <a16:creationId xmlns:a16="http://schemas.microsoft.com/office/drawing/2014/main" id="{B63A5A4D-B45E-4236-A3B1-5164B28E2529}"/>
              </a:ext>
            </a:extLst>
          </p:cNvPr>
          <p:cNvCxnSpPr>
            <a:cxnSpLocks noChangeShapeType="1"/>
          </p:cNvCxnSpPr>
          <p:nvPr/>
        </p:nvCxnSpPr>
        <p:spPr bwMode="auto">
          <a:xfrm>
            <a:off x="6091238" y="2808288"/>
            <a:ext cx="0" cy="3603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9">
            <a:extLst>
              <a:ext uri="{FF2B5EF4-FFF2-40B4-BE49-F238E27FC236}">
                <a16:creationId xmlns:a16="http://schemas.microsoft.com/office/drawing/2014/main" id="{6C4BEC90-1863-4E62-84CD-416B7A2F5432}"/>
              </a:ext>
            </a:extLst>
          </p:cNvPr>
          <p:cNvCxnSpPr>
            <a:cxnSpLocks noChangeShapeType="1"/>
          </p:cNvCxnSpPr>
          <p:nvPr/>
        </p:nvCxnSpPr>
        <p:spPr bwMode="auto">
          <a:xfrm>
            <a:off x="9090025" y="2808288"/>
            <a:ext cx="0" cy="3603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40">
            <a:extLst>
              <a:ext uri="{FF2B5EF4-FFF2-40B4-BE49-F238E27FC236}">
                <a16:creationId xmlns:a16="http://schemas.microsoft.com/office/drawing/2014/main" id="{9193136F-9C58-4C96-B5C8-FD58E9EBD663}"/>
              </a:ext>
            </a:extLst>
          </p:cNvPr>
          <p:cNvCxnSpPr>
            <a:cxnSpLocks noChangeShapeType="1"/>
          </p:cNvCxnSpPr>
          <p:nvPr/>
        </p:nvCxnSpPr>
        <p:spPr bwMode="auto">
          <a:xfrm>
            <a:off x="8199438" y="3024188"/>
            <a:ext cx="8905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41">
            <a:extLst>
              <a:ext uri="{FF2B5EF4-FFF2-40B4-BE49-F238E27FC236}">
                <a16:creationId xmlns:a16="http://schemas.microsoft.com/office/drawing/2014/main" id="{ADDFF4CA-DF98-46EF-A190-A47987F25D14}"/>
              </a:ext>
            </a:extLst>
          </p:cNvPr>
          <p:cNvCxnSpPr>
            <a:cxnSpLocks noChangeShapeType="1"/>
          </p:cNvCxnSpPr>
          <p:nvPr/>
        </p:nvCxnSpPr>
        <p:spPr bwMode="auto">
          <a:xfrm flipH="1">
            <a:off x="6091238" y="3032125"/>
            <a:ext cx="81121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42">
            <a:extLst>
              <a:ext uri="{FF2B5EF4-FFF2-40B4-BE49-F238E27FC236}">
                <a16:creationId xmlns:a16="http://schemas.microsoft.com/office/drawing/2014/main" id="{8457E64E-219B-4142-B86E-37DCF7BE7106}"/>
              </a:ext>
            </a:extLst>
          </p:cNvPr>
          <p:cNvSpPr txBox="1">
            <a:spLocks noChangeArrowheads="1"/>
          </p:cNvSpPr>
          <p:nvPr/>
        </p:nvSpPr>
        <p:spPr bwMode="auto">
          <a:xfrm>
            <a:off x="7119938" y="2879725"/>
            <a:ext cx="917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n-q-1</a:t>
            </a:r>
            <a:r>
              <a:rPr lang="zh-CN" altLang="en-US">
                <a:latin typeface="+mn-lt"/>
                <a:ea typeface="微软雅黑 Light" panose="020B0502040204020203" pitchFamily="34" charset="-122"/>
              </a:rPr>
              <a:t>个</a:t>
            </a:r>
          </a:p>
        </p:txBody>
      </p:sp>
      <p:sp>
        <p:nvSpPr>
          <p:cNvPr id="28" name="TextBox 47">
            <a:extLst>
              <a:ext uri="{FF2B5EF4-FFF2-40B4-BE49-F238E27FC236}">
                <a16:creationId xmlns:a16="http://schemas.microsoft.com/office/drawing/2014/main" id="{B591F4DE-111E-43F3-8635-8E98A2334237}"/>
              </a:ext>
            </a:extLst>
          </p:cNvPr>
          <p:cNvSpPr txBox="1"/>
          <p:nvPr/>
        </p:nvSpPr>
        <p:spPr>
          <a:xfrm>
            <a:off x="228600" y="5103813"/>
            <a:ext cx="8753475" cy="1477962"/>
          </a:xfrm>
          <a:prstGeom prst="rect">
            <a:avLst/>
          </a:prstGeom>
          <a:solidFill>
            <a:schemeClr val="bg1">
              <a:lumMod val="95000"/>
            </a:schemeClr>
          </a:solidFill>
        </p:spPr>
        <p:txBody>
          <a:bodyPr>
            <a:spAutoFit/>
          </a:bodyPr>
          <a:lstStyle/>
          <a:p>
            <a:pPr>
              <a:defRPr/>
            </a:pPr>
            <a:r>
              <a:rPr lang="en-US" altLang="zh-CN" dirty="0">
                <a:ea typeface="微软雅黑 Light" panose="020B0502040204020203" pitchFamily="34" charset="-122"/>
              </a:rPr>
              <a:t>Step2. </a:t>
            </a:r>
          </a:p>
          <a:p>
            <a:pPr marL="342900" indent="-342900">
              <a:buFontTx/>
              <a:buAutoNum type="arabicParenR"/>
              <a:defRPr/>
            </a:pPr>
            <a:r>
              <a:rPr lang="en-US" altLang="zh-CN" dirty="0">
                <a:ea typeface="微软雅黑 Light" panose="020B0502040204020203" pitchFamily="34" charset="-122"/>
              </a:rPr>
              <a:t>L=q+1&gt;=k, q&gt;=k-1, </a:t>
            </a:r>
            <a:r>
              <a:rPr lang="zh-CN" altLang="en-US" dirty="0">
                <a:ea typeface="微软雅黑 Light" panose="020B0502040204020203" pitchFamily="34" charset="-122"/>
              </a:rPr>
              <a:t>则左半段至少有</a:t>
            </a:r>
            <a:r>
              <a:rPr lang="en-US" altLang="zh-CN" dirty="0">
                <a:ea typeface="微软雅黑 Light" panose="020B0502040204020203" pitchFamily="34" charset="-122"/>
              </a:rPr>
              <a:t>k</a:t>
            </a:r>
            <a:r>
              <a:rPr lang="zh-CN" altLang="en-US" dirty="0">
                <a:ea typeface="微软雅黑 Light" panose="020B0502040204020203" pitchFamily="34" charset="-122"/>
              </a:rPr>
              <a:t>个不大于</a:t>
            </a:r>
            <a:r>
              <a:rPr lang="en-US" altLang="zh-CN" dirty="0">
                <a:ea typeface="微软雅黑 Light" panose="020B0502040204020203" pitchFamily="34" charset="-122"/>
              </a:rPr>
              <a:t>x=a[q]</a:t>
            </a:r>
            <a:r>
              <a:rPr lang="zh-CN" altLang="en-US" dirty="0">
                <a:ea typeface="微软雅黑 Light" panose="020B0502040204020203" pitchFamily="34" charset="-122"/>
              </a:rPr>
              <a:t>的小元素，第</a:t>
            </a:r>
            <a:r>
              <a:rPr lang="en-US" altLang="zh-CN" dirty="0">
                <a:ea typeface="微软雅黑 Light" panose="020B0502040204020203" pitchFamily="34" charset="-122"/>
              </a:rPr>
              <a:t>k</a:t>
            </a:r>
            <a:r>
              <a:rPr lang="zh-CN" altLang="en-US" dirty="0">
                <a:ea typeface="微软雅黑 Light" panose="020B0502040204020203" pitchFamily="34" charset="-122"/>
              </a:rPr>
              <a:t>小的元素在左半段，递归搜索</a:t>
            </a:r>
            <a:r>
              <a:rPr lang="en-US" altLang="zh-CN" dirty="0">
                <a:ea typeface="微软雅黑 Light" panose="020B0502040204020203" pitchFamily="34" charset="-122"/>
              </a:rPr>
              <a:t>a[0:q]</a:t>
            </a:r>
          </a:p>
          <a:p>
            <a:pPr marL="342900" indent="-342900">
              <a:buFontTx/>
              <a:buAutoNum type="arabicParenR"/>
              <a:defRPr/>
            </a:pPr>
            <a:r>
              <a:rPr lang="en-US" altLang="zh-CN" dirty="0">
                <a:ea typeface="微软雅黑 Light" panose="020B0502040204020203" pitchFamily="34" charset="-122"/>
              </a:rPr>
              <a:t>L=q+1&lt;k,</a:t>
            </a:r>
            <a:r>
              <a:rPr lang="zh-CN" altLang="en-US" dirty="0">
                <a:ea typeface="微软雅黑 Light" panose="020B0502040204020203" pitchFamily="34" charset="-122"/>
              </a:rPr>
              <a:t> </a:t>
            </a:r>
            <a:r>
              <a:rPr lang="en-US" altLang="zh-CN" dirty="0">
                <a:ea typeface="微软雅黑 Light" panose="020B0502040204020203" pitchFamily="34" charset="-122"/>
              </a:rPr>
              <a:t>q&lt;k-1, </a:t>
            </a:r>
            <a:r>
              <a:rPr lang="zh-CN" altLang="en-US" dirty="0">
                <a:ea typeface="微软雅黑 Light" panose="020B0502040204020203" pitchFamily="34" charset="-122"/>
              </a:rPr>
              <a:t>左半段比</a:t>
            </a:r>
            <a:r>
              <a:rPr lang="en-US" altLang="zh-CN" dirty="0">
                <a:ea typeface="微软雅黑 Light" panose="020B0502040204020203" pitchFamily="34" charset="-122"/>
              </a:rPr>
              <a:t>x=a[q]</a:t>
            </a:r>
            <a:r>
              <a:rPr lang="zh-CN" altLang="en-US" dirty="0">
                <a:ea typeface="微软雅黑 Light" panose="020B0502040204020203" pitchFamily="34" charset="-122"/>
              </a:rPr>
              <a:t>小的元素少于</a:t>
            </a:r>
            <a:r>
              <a:rPr lang="en-US" altLang="zh-CN" dirty="0">
                <a:ea typeface="微软雅黑 Light" panose="020B0502040204020203" pitchFamily="34" charset="-122"/>
              </a:rPr>
              <a:t>k</a:t>
            </a:r>
            <a:r>
              <a:rPr lang="zh-CN" altLang="en-US" dirty="0">
                <a:ea typeface="微软雅黑 Light" panose="020B0502040204020203" pitchFamily="34" charset="-122"/>
              </a:rPr>
              <a:t>个，</a:t>
            </a:r>
            <a:r>
              <a:rPr lang="en-US" altLang="zh-CN" dirty="0">
                <a:ea typeface="微软雅黑 Light" panose="020B0502040204020203" pitchFamily="34" charset="-122"/>
              </a:rPr>
              <a:t>x=a[q]</a:t>
            </a:r>
            <a:r>
              <a:rPr lang="zh-CN" altLang="en-US" dirty="0">
                <a:ea typeface="微软雅黑 Light" panose="020B0502040204020203" pitchFamily="34" charset="-122"/>
              </a:rPr>
              <a:t>不可能是第</a:t>
            </a:r>
            <a:r>
              <a:rPr lang="en-US" altLang="zh-CN" dirty="0">
                <a:ea typeface="微软雅黑 Light" panose="020B0502040204020203" pitchFamily="34" charset="-122"/>
              </a:rPr>
              <a:t>k</a:t>
            </a:r>
            <a:r>
              <a:rPr lang="zh-CN" altLang="en-US" dirty="0">
                <a:ea typeface="微软雅黑 Light" panose="020B0502040204020203" pitchFamily="34" charset="-122"/>
              </a:rPr>
              <a:t>小元素，第</a:t>
            </a:r>
            <a:r>
              <a:rPr lang="en-US" altLang="zh-CN" dirty="0">
                <a:ea typeface="微软雅黑 Light" panose="020B0502040204020203" pitchFamily="34" charset="-122"/>
              </a:rPr>
              <a:t>k</a:t>
            </a:r>
            <a:r>
              <a:rPr lang="zh-CN" altLang="en-US" dirty="0">
                <a:ea typeface="微软雅黑 Light" panose="020B0502040204020203" pitchFamily="34" charset="-122"/>
              </a:rPr>
              <a:t>小的元素在右半段，递归搜索</a:t>
            </a:r>
            <a:r>
              <a:rPr lang="en-US" altLang="zh-CN" dirty="0">
                <a:ea typeface="微软雅黑 Light" panose="020B0502040204020203" pitchFamily="34" charset="-122"/>
              </a:rPr>
              <a:t>a[q+1:n-1]</a:t>
            </a:r>
          </a:p>
        </p:txBody>
      </p:sp>
      <p:sp>
        <p:nvSpPr>
          <p:cNvPr id="29" name="TextBox 48">
            <a:extLst>
              <a:ext uri="{FF2B5EF4-FFF2-40B4-BE49-F238E27FC236}">
                <a16:creationId xmlns:a16="http://schemas.microsoft.com/office/drawing/2014/main" id="{ED23BD00-290D-4C4E-8235-04C925A52CB6}"/>
              </a:ext>
            </a:extLst>
          </p:cNvPr>
          <p:cNvSpPr txBox="1">
            <a:spLocks noChangeArrowheads="1"/>
          </p:cNvSpPr>
          <p:nvPr/>
        </p:nvSpPr>
        <p:spPr bwMode="auto">
          <a:xfrm>
            <a:off x="2243138" y="2287588"/>
            <a:ext cx="925253"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a[0:n-1]</a:t>
            </a:r>
            <a:endParaRPr lang="zh-CN" altLang="en-US">
              <a:latin typeface="+mn-lt"/>
              <a:ea typeface="微软雅黑 Light" panose="020B0502040204020203" pitchFamily="34" charset="-122"/>
            </a:endParaRPr>
          </a:p>
        </p:txBody>
      </p:sp>
      <p:graphicFrame>
        <p:nvGraphicFramePr>
          <p:cNvPr id="30" name="Group 41">
            <a:extLst>
              <a:ext uri="{FF2B5EF4-FFF2-40B4-BE49-F238E27FC236}">
                <a16:creationId xmlns:a16="http://schemas.microsoft.com/office/drawing/2014/main" id="{87294BFD-A2C1-4D1A-8023-206A0FB7FBF3}"/>
              </a:ext>
            </a:extLst>
          </p:cNvPr>
          <p:cNvGraphicFramePr>
            <a:graphicFrameLocks noGrp="1"/>
          </p:cNvGraphicFramePr>
          <p:nvPr>
            <p:extLst>
              <p:ext uri="{D42A27DB-BD31-4B8C-83A1-F6EECF244321}">
                <p14:modId xmlns:p14="http://schemas.microsoft.com/office/powerpoint/2010/main" val="1717190001"/>
              </p:ext>
            </p:extLst>
          </p:nvPr>
        </p:nvGraphicFramePr>
        <p:xfrm>
          <a:off x="5957888" y="4591050"/>
          <a:ext cx="3024186" cy="512763"/>
        </p:xfrm>
        <a:graphic>
          <a:graphicData uri="http://schemas.openxmlformats.org/drawingml/2006/table">
            <a:tbl>
              <a:tblPr/>
              <a:tblGrid>
                <a:gridCol w="504031">
                  <a:extLst>
                    <a:ext uri="{9D8B030D-6E8A-4147-A177-3AD203B41FA5}">
                      <a16:colId xmlns:a16="http://schemas.microsoft.com/office/drawing/2014/main" val="20000"/>
                    </a:ext>
                  </a:extLst>
                </a:gridCol>
                <a:gridCol w="504031">
                  <a:extLst>
                    <a:ext uri="{9D8B030D-6E8A-4147-A177-3AD203B41FA5}">
                      <a16:colId xmlns:a16="http://schemas.microsoft.com/office/drawing/2014/main" val="20001"/>
                    </a:ext>
                  </a:extLst>
                </a:gridCol>
                <a:gridCol w="504031">
                  <a:extLst>
                    <a:ext uri="{9D8B030D-6E8A-4147-A177-3AD203B41FA5}">
                      <a16:colId xmlns:a16="http://schemas.microsoft.com/office/drawing/2014/main" val="20002"/>
                    </a:ext>
                  </a:extLst>
                </a:gridCol>
                <a:gridCol w="382197">
                  <a:extLst>
                    <a:ext uri="{9D8B030D-6E8A-4147-A177-3AD203B41FA5}">
                      <a16:colId xmlns:a16="http://schemas.microsoft.com/office/drawing/2014/main" val="20003"/>
                    </a:ext>
                  </a:extLst>
                </a:gridCol>
                <a:gridCol w="625865">
                  <a:extLst>
                    <a:ext uri="{9D8B030D-6E8A-4147-A177-3AD203B41FA5}">
                      <a16:colId xmlns:a16="http://schemas.microsoft.com/office/drawing/2014/main" val="20004"/>
                    </a:ext>
                  </a:extLst>
                </a:gridCol>
                <a:gridCol w="504031">
                  <a:extLst>
                    <a:ext uri="{9D8B030D-6E8A-4147-A177-3AD203B41FA5}">
                      <a16:colId xmlns:a16="http://schemas.microsoft.com/office/drawing/2014/main" val="20005"/>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10</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19</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graphicFrame>
        <p:nvGraphicFramePr>
          <p:cNvPr id="31" name="Group 41">
            <a:extLst>
              <a:ext uri="{FF2B5EF4-FFF2-40B4-BE49-F238E27FC236}">
                <a16:creationId xmlns:a16="http://schemas.microsoft.com/office/drawing/2014/main" id="{BC8A71C1-0970-4455-BA4F-E01FD7334835}"/>
              </a:ext>
            </a:extLst>
          </p:cNvPr>
          <p:cNvGraphicFramePr>
            <a:graphicFrameLocks noGrp="1"/>
          </p:cNvGraphicFramePr>
          <p:nvPr>
            <p:extLst>
              <p:ext uri="{D42A27DB-BD31-4B8C-83A1-F6EECF244321}">
                <p14:modId xmlns:p14="http://schemas.microsoft.com/office/powerpoint/2010/main" val="3667435810"/>
              </p:ext>
            </p:extLst>
          </p:nvPr>
        </p:nvGraphicFramePr>
        <p:xfrm>
          <a:off x="1443038" y="4591050"/>
          <a:ext cx="2225674" cy="512763"/>
        </p:xfrm>
        <a:graphic>
          <a:graphicData uri="http://schemas.openxmlformats.org/drawingml/2006/table">
            <a:tbl>
              <a:tblPr/>
              <a:tblGrid>
                <a:gridCol w="371679">
                  <a:extLst>
                    <a:ext uri="{9D8B030D-6E8A-4147-A177-3AD203B41FA5}">
                      <a16:colId xmlns:a16="http://schemas.microsoft.com/office/drawing/2014/main" val="20000"/>
                    </a:ext>
                  </a:extLst>
                </a:gridCol>
                <a:gridCol w="370579">
                  <a:extLst>
                    <a:ext uri="{9D8B030D-6E8A-4147-A177-3AD203B41FA5}">
                      <a16:colId xmlns:a16="http://schemas.microsoft.com/office/drawing/2014/main" val="20001"/>
                    </a:ext>
                  </a:extLst>
                </a:gridCol>
                <a:gridCol w="370579">
                  <a:extLst>
                    <a:ext uri="{9D8B030D-6E8A-4147-A177-3AD203B41FA5}">
                      <a16:colId xmlns:a16="http://schemas.microsoft.com/office/drawing/2014/main" val="20002"/>
                    </a:ext>
                  </a:extLst>
                </a:gridCol>
                <a:gridCol w="370579">
                  <a:extLst>
                    <a:ext uri="{9D8B030D-6E8A-4147-A177-3AD203B41FA5}">
                      <a16:colId xmlns:a16="http://schemas.microsoft.com/office/drawing/2014/main" val="20003"/>
                    </a:ext>
                  </a:extLst>
                </a:gridCol>
                <a:gridCol w="368555">
                  <a:extLst>
                    <a:ext uri="{9D8B030D-6E8A-4147-A177-3AD203B41FA5}">
                      <a16:colId xmlns:a16="http://schemas.microsoft.com/office/drawing/2014/main" val="20004"/>
                    </a:ext>
                  </a:extLst>
                </a:gridCol>
                <a:gridCol w="373703">
                  <a:extLst>
                    <a:ext uri="{9D8B030D-6E8A-4147-A177-3AD203B41FA5}">
                      <a16:colId xmlns:a16="http://schemas.microsoft.com/office/drawing/2014/main" val="20005"/>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4</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32" name="Group 41">
            <a:extLst>
              <a:ext uri="{FF2B5EF4-FFF2-40B4-BE49-F238E27FC236}">
                <a16:creationId xmlns:a16="http://schemas.microsoft.com/office/drawing/2014/main" id="{33B50CF3-7A95-4E3F-80B5-6B5A77937C0D}"/>
              </a:ext>
            </a:extLst>
          </p:cNvPr>
          <p:cNvGraphicFramePr>
            <a:graphicFrameLocks noGrp="1"/>
          </p:cNvGraphicFramePr>
          <p:nvPr>
            <p:extLst>
              <p:ext uri="{D42A27DB-BD31-4B8C-83A1-F6EECF244321}">
                <p14:modId xmlns:p14="http://schemas.microsoft.com/office/powerpoint/2010/main" val="94251717"/>
              </p:ext>
            </p:extLst>
          </p:nvPr>
        </p:nvGraphicFramePr>
        <p:xfrm>
          <a:off x="3678238" y="4591050"/>
          <a:ext cx="511175" cy="512763"/>
        </p:xfrm>
        <a:graphic>
          <a:graphicData uri="http://schemas.openxmlformats.org/drawingml/2006/table">
            <a:tbl>
              <a:tblPr/>
              <a:tblGrid>
                <a:gridCol w="511175">
                  <a:extLst>
                    <a:ext uri="{9D8B030D-6E8A-4147-A177-3AD203B41FA5}">
                      <a16:colId xmlns:a16="http://schemas.microsoft.com/office/drawing/2014/main" val="20000"/>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340" marR="9134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33" name="TextBox 88">
            <a:extLst>
              <a:ext uri="{FF2B5EF4-FFF2-40B4-BE49-F238E27FC236}">
                <a16:creationId xmlns:a16="http://schemas.microsoft.com/office/drawing/2014/main" id="{6379F82E-A53B-48D2-B02F-6B64FA7EE512}"/>
              </a:ext>
            </a:extLst>
          </p:cNvPr>
          <p:cNvSpPr txBox="1">
            <a:spLocks noChangeArrowheads="1"/>
          </p:cNvSpPr>
          <p:nvPr/>
        </p:nvSpPr>
        <p:spPr bwMode="auto">
          <a:xfrm>
            <a:off x="6477000" y="3514725"/>
            <a:ext cx="2192523"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L=q+1&lt;k,</a:t>
            </a:r>
          </a:p>
          <a:p>
            <a:pPr eaLnBrk="1" hangingPunct="1"/>
            <a:r>
              <a:rPr lang="en-US" altLang="zh-CN" dirty="0">
                <a:latin typeface="+mn-lt"/>
                <a:ea typeface="微软雅黑 Light" panose="020B0502040204020203" pitchFamily="34" charset="-122"/>
              </a:rPr>
              <a:t>e.g. q=6, L=7 k=8, L&lt;k</a:t>
            </a:r>
            <a:endParaRPr lang="zh-CN" altLang="en-US" dirty="0">
              <a:latin typeface="+mn-lt"/>
              <a:ea typeface="微软雅黑 Light" panose="020B0502040204020203" pitchFamily="34" charset="-122"/>
            </a:endParaRPr>
          </a:p>
        </p:txBody>
      </p:sp>
      <p:cxnSp>
        <p:nvCxnSpPr>
          <p:cNvPr id="34" name="直接箭头连接符 79">
            <a:extLst>
              <a:ext uri="{FF2B5EF4-FFF2-40B4-BE49-F238E27FC236}">
                <a16:creationId xmlns:a16="http://schemas.microsoft.com/office/drawing/2014/main" id="{48614AD1-86CB-4BE3-858D-B48DCA300BE0}"/>
              </a:ext>
            </a:extLst>
          </p:cNvPr>
          <p:cNvCxnSpPr>
            <a:cxnSpLocks noChangeShapeType="1"/>
          </p:cNvCxnSpPr>
          <p:nvPr/>
        </p:nvCxnSpPr>
        <p:spPr bwMode="auto">
          <a:xfrm>
            <a:off x="7723187" y="3205163"/>
            <a:ext cx="920751" cy="1236662"/>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2">
            <a:extLst>
              <a:ext uri="{FF2B5EF4-FFF2-40B4-BE49-F238E27FC236}">
                <a16:creationId xmlns:a16="http://schemas.microsoft.com/office/drawing/2014/main" id="{1DFD35E7-C147-4BF3-9BA5-CF73045A6DFB}"/>
              </a:ext>
            </a:extLst>
          </p:cNvPr>
          <p:cNvSpPr txBox="1">
            <a:spLocks noChangeArrowheads="1"/>
          </p:cNvSpPr>
          <p:nvPr/>
        </p:nvSpPr>
        <p:spPr bwMode="auto">
          <a:xfrm>
            <a:off x="14288" y="2425700"/>
            <a:ext cx="2036762" cy="169277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C00000"/>
                </a:solidFill>
                <a:latin typeface="+mn-lt"/>
                <a:ea typeface="微软雅黑 Light" panose="020B0502040204020203" pitchFamily="34" charset="-122"/>
              </a:rPr>
              <a:t>减治法，一分为</a:t>
            </a:r>
            <a:r>
              <a:rPr lang="zh-CN" altLang="en-US" sz="3200" b="1" dirty="0">
                <a:solidFill>
                  <a:srgbClr val="FF0000"/>
                </a:solidFill>
                <a:latin typeface="+mn-lt"/>
                <a:ea typeface="微软雅黑 Light" panose="020B0502040204020203" pitchFamily="34" charset="-122"/>
              </a:rPr>
              <a:t>二</a:t>
            </a:r>
            <a:r>
              <a:rPr lang="zh-CN" altLang="en-US" sz="2400" b="1" dirty="0">
                <a:solidFill>
                  <a:srgbClr val="C00000"/>
                </a:solidFill>
                <a:latin typeface="+mn-lt"/>
                <a:ea typeface="微软雅黑 Light" panose="020B0502040204020203" pitchFamily="34" charset="-122"/>
              </a:rPr>
              <a:t>→线性时间复杂性</a:t>
            </a:r>
            <a:r>
              <a:rPr lang="en-US" altLang="zh-CN" sz="2400" b="1" dirty="0">
                <a:solidFill>
                  <a:srgbClr val="C00000"/>
                </a:solidFill>
                <a:latin typeface="+mn-lt"/>
                <a:ea typeface="微软雅黑 Light" panose="020B0502040204020203" pitchFamily="34" charset="-122"/>
              </a:rPr>
              <a:t>O(</a:t>
            </a:r>
            <a:r>
              <a:rPr lang="en-US" altLang="zh-CN" sz="2400" b="1" i="1" dirty="0">
                <a:solidFill>
                  <a:srgbClr val="C00000"/>
                </a:solidFill>
                <a:latin typeface="+mn-lt"/>
                <a:ea typeface="微软雅黑 Light" panose="020B0502040204020203" pitchFamily="34" charset="-122"/>
              </a:rPr>
              <a:t>n</a:t>
            </a:r>
            <a:r>
              <a:rPr lang="en-US" altLang="zh-CN" sz="2400" b="1" dirty="0">
                <a:solidFill>
                  <a:srgbClr val="C00000"/>
                </a:solidFill>
                <a:latin typeface="+mn-lt"/>
                <a:ea typeface="微软雅黑 Light" panose="020B0502040204020203" pitchFamily="34" charset="-122"/>
              </a:rPr>
              <a:t>)—</a:t>
            </a:r>
            <a:r>
              <a:rPr lang="zh-CN" altLang="en-US" sz="2400" b="1" dirty="0">
                <a:latin typeface="+mn-lt"/>
                <a:ea typeface="微软雅黑 Light" panose="020B0502040204020203" pitchFamily="34" charset="-122"/>
              </a:rPr>
              <a:t>本教材</a:t>
            </a:r>
          </a:p>
        </p:txBody>
      </p:sp>
      <p:sp>
        <p:nvSpPr>
          <p:cNvPr id="36" name="TextBox 2">
            <a:extLst>
              <a:ext uri="{FF2B5EF4-FFF2-40B4-BE49-F238E27FC236}">
                <a16:creationId xmlns:a16="http://schemas.microsoft.com/office/drawing/2014/main" id="{69138CE8-47C7-491F-97E4-02F33173F2F5}"/>
              </a:ext>
            </a:extLst>
          </p:cNvPr>
          <p:cNvSpPr txBox="1"/>
          <p:nvPr/>
        </p:nvSpPr>
        <p:spPr>
          <a:xfrm>
            <a:off x="3730665" y="800213"/>
            <a:ext cx="902811" cy="307777"/>
          </a:xfrm>
          <a:prstGeom prst="rect">
            <a:avLst/>
          </a:prstGeom>
          <a:solidFill>
            <a:srgbClr val="FFC000"/>
          </a:solidFill>
        </p:spPr>
        <p:txBody>
          <a:bodyPr wrap="none" rtlCol="0">
            <a:spAutoFit/>
          </a:bodyPr>
          <a:lstStyle/>
          <a:p>
            <a:r>
              <a:rPr lang="zh-CN" altLang="en-US" sz="1400" dirty="0">
                <a:ea typeface="微软雅黑 Light" panose="020B0502040204020203" pitchFamily="34" charset="-122"/>
              </a:rPr>
              <a:t>基准元素</a:t>
            </a:r>
          </a:p>
        </p:txBody>
      </p:sp>
      <p:cxnSp>
        <p:nvCxnSpPr>
          <p:cNvPr id="37" name="直接箭头连接符 36">
            <a:extLst>
              <a:ext uri="{FF2B5EF4-FFF2-40B4-BE49-F238E27FC236}">
                <a16:creationId xmlns:a16="http://schemas.microsoft.com/office/drawing/2014/main" id="{48627612-E428-494D-9BFF-96007A96EA2C}"/>
              </a:ext>
            </a:extLst>
          </p:cNvPr>
          <p:cNvCxnSpPr>
            <a:stCxn id="36" idx="0"/>
          </p:cNvCxnSpPr>
          <p:nvPr/>
        </p:nvCxnSpPr>
        <p:spPr bwMode="auto">
          <a:xfrm flipH="1" flipV="1">
            <a:off x="3552825" y="638175"/>
            <a:ext cx="629246" cy="16203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75">
            <a:extLst>
              <a:ext uri="{FF2B5EF4-FFF2-40B4-BE49-F238E27FC236}">
                <a16:creationId xmlns:a16="http://schemas.microsoft.com/office/drawing/2014/main" id="{C6CA7373-D075-4673-A1E3-98FDF53682E1}"/>
              </a:ext>
            </a:extLst>
          </p:cNvPr>
          <p:cNvCxnSpPr>
            <a:cxnSpLocks noChangeShapeType="1"/>
          </p:cNvCxnSpPr>
          <p:nvPr/>
        </p:nvCxnSpPr>
        <p:spPr bwMode="auto">
          <a:xfrm flipH="1">
            <a:off x="2449513" y="3279775"/>
            <a:ext cx="1627187" cy="1314450"/>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75">
            <a:extLst>
              <a:ext uri="{FF2B5EF4-FFF2-40B4-BE49-F238E27FC236}">
                <a16:creationId xmlns:a16="http://schemas.microsoft.com/office/drawing/2014/main" id="{75D02205-A37B-491C-835D-F71766DBD4F7}"/>
              </a:ext>
            </a:extLst>
          </p:cNvPr>
          <p:cNvCxnSpPr>
            <a:cxnSpLocks noChangeShapeType="1"/>
          </p:cNvCxnSpPr>
          <p:nvPr/>
        </p:nvCxnSpPr>
        <p:spPr bwMode="auto">
          <a:xfrm flipV="1">
            <a:off x="3867448" y="2657475"/>
            <a:ext cx="1" cy="1279525"/>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a:extLst>
              <a:ext uri="{FF2B5EF4-FFF2-40B4-BE49-F238E27FC236}">
                <a16:creationId xmlns:a16="http://schemas.microsoft.com/office/drawing/2014/main" id="{052A68DD-1805-4B52-9C22-59A76D305858}"/>
              </a:ext>
            </a:extLst>
          </p:cNvPr>
          <p:cNvCxnSpPr/>
          <p:nvPr/>
        </p:nvCxnSpPr>
        <p:spPr bwMode="auto">
          <a:xfrm flipH="1" flipV="1">
            <a:off x="6732240" y="2657475"/>
            <a:ext cx="1315591" cy="127952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951889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4827B7B-5BDB-4F2D-9999-5047801C4A7C}"/>
              </a:ext>
            </a:extLst>
          </p:cNvPr>
          <p:cNvSpPr>
            <a:spLocks noGrp="1"/>
          </p:cNvSpPr>
          <p:nvPr>
            <p:ph type="dt" sz="half" idx="10"/>
          </p:nvPr>
        </p:nvSpPr>
        <p:spPr/>
        <p:txBody>
          <a:bodyPr/>
          <a:lstStyle/>
          <a:p>
            <a:fld id="{E745593C-C1A7-4136-94F2-334F3909D5EA}" type="datetime1">
              <a:rPr lang="zh-CN" altLang="en-US" smtClean="0">
                <a:ea typeface="微软雅黑 Light" panose="020B0502040204020203" pitchFamily="34" charset="-122"/>
              </a:rPr>
              <a:t>2021/10/10</a:t>
            </a:fld>
            <a:endParaRPr lang="zh-CN" altLang="en-US" dirty="0">
              <a:ea typeface="微软雅黑 Light" panose="020B0502040204020203" pitchFamily="34" charset="-122"/>
            </a:endParaRPr>
          </a:p>
        </p:txBody>
      </p:sp>
      <p:sp>
        <p:nvSpPr>
          <p:cNvPr id="4" name="页脚占位符 3">
            <a:extLst>
              <a:ext uri="{FF2B5EF4-FFF2-40B4-BE49-F238E27FC236}">
                <a16:creationId xmlns:a16="http://schemas.microsoft.com/office/drawing/2014/main" id="{7F1889AB-4B8A-4692-9567-4928C90E766A}"/>
              </a:ext>
            </a:extLst>
          </p:cNvPr>
          <p:cNvSpPr>
            <a:spLocks noGrp="1"/>
          </p:cNvSpPr>
          <p:nvPr>
            <p:ph type="ftr" sz="quarter" idx="11"/>
          </p:nvPr>
        </p:nvSpPr>
        <p:spPr/>
        <p:txBody>
          <a:bodyPr/>
          <a:lstStyle/>
          <a:p>
            <a:endParaRPr lang="zh-CN" altLang="en-US" dirty="0">
              <a:ea typeface="微软雅黑 Light" panose="020B0502040204020203" pitchFamily="34" charset="-122"/>
            </a:endParaRPr>
          </a:p>
        </p:txBody>
      </p:sp>
      <p:sp>
        <p:nvSpPr>
          <p:cNvPr id="5" name="灯片编号占位符 4">
            <a:extLst>
              <a:ext uri="{FF2B5EF4-FFF2-40B4-BE49-F238E27FC236}">
                <a16:creationId xmlns:a16="http://schemas.microsoft.com/office/drawing/2014/main" id="{E7A88D03-6077-461A-9579-4DCD699DED08}"/>
              </a:ext>
            </a:extLst>
          </p:cNvPr>
          <p:cNvSpPr>
            <a:spLocks noGrp="1"/>
          </p:cNvSpPr>
          <p:nvPr>
            <p:ph type="sldNum" sz="quarter" idx="12"/>
          </p:nvPr>
        </p:nvSpPr>
        <p:spPr/>
        <p:txBody>
          <a:bodyPr/>
          <a:lstStyle/>
          <a:p>
            <a:fld id="{EEA58A3B-43CE-4AA0-90B5-EB47AFAFEB34}" type="slidenum">
              <a:rPr lang="zh-CN" altLang="en-US" smtClean="0">
                <a:ea typeface="微软雅黑 Light" panose="020B0502040204020203" pitchFamily="34" charset="-122"/>
              </a:rPr>
              <a:pPr/>
              <a:t>115</a:t>
            </a:fld>
            <a:endParaRPr lang="zh-CN" altLang="en-US" dirty="0">
              <a:ea typeface="微软雅黑 Light" panose="020B0502040204020203" pitchFamily="34" charset="-122"/>
            </a:endParaRPr>
          </a:p>
        </p:txBody>
      </p:sp>
      <p:graphicFrame>
        <p:nvGraphicFramePr>
          <p:cNvPr id="6" name="Group 41">
            <a:extLst>
              <a:ext uri="{FF2B5EF4-FFF2-40B4-BE49-F238E27FC236}">
                <a16:creationId xmlns:a16="http://schemas.microsoft.com/office/drawing/2014/main" id="{290649B0-320D-4AB6-8441-B8B15259E427}"/>
              </a:ext>
            </a:extLst>
          </p:cNvPr>
          <p:cNvGraphicFramePr>
            <a:graphicFrameLocks noGrp="1"/>
          </p:cNvGraphicFramePr>
          <p:nvPr>
            <p:extLst>
              <p:ext uri="{D42A27DB-BD31-4B8C-83A1-F6EECF244321}">
                <p14:modId xmlns:p14="http://schemas.microsoft.com/office/powerpoint/2010/main" val="207766936"/>
              </p:ext>
            </p:extLst>
          </p:nvPr>
        </p:nvGraphicFramePr>
        <p:xfrm>
          <a:off x="3325813" y="2284413"/>
          <a:ext cx="5759448" cy="512762"/>
        </p:xfrm>
        <a:graphic>
          <a:graphicData uri="http://schemas.openxmlformats.org/drawingml/2006/table">
            <a:tbl>
              <a:tblPr/>
              <a:tblGrid>
                <a:gridCol w="371417">
                  <a:extLst>
                    <a:ext uri="{9D8B030D-6E8A-4147-A177-3AD203B41FA5}">
                      <a16:colId xmlns:a16="http://schemas.microsoft.com/office/drawing/2014/main" val="20000"/>
                    </a:ext>
                  </a:extLst>
                </a:gridCol>
                <a:gridCol w="370318">
                  <a:extLst>
                    <a:ext uri="{9D8B030D-6E8A-4147-A177-3AD203B41FA5}">
                      <a16:colId xmlns:a16="http://schemas.microsoft.com/office/drawing/2014/main" val="20001"/>
                    </a:ext>
                  </a:extLst>
                </a:gridCol>
                <a:gridCol w="370318">
                  <a:extLst>
                    <a:ext uri="{9D8B030D-6E8A-4147-A177-3AD203B41FA5}">
                      <a16:colId xmlns:a16="http://schemas.microsoft.com/office/drawing/2014/main" val="20002"/>
                    </a:ext>
                  </a:extLst>
                </a:gridCol>
                <a:gridCol w="370318">
                  <a:extLst>
                    <a:ext uri="{9D8B030D-6E8A-4147-A177-3AD203B41FA5}">
                      <a16:colId xmlns:a16="http://schemas.microsoft.com/office/drawing/2014/main" val="20003"/>
                    </a:ext>
                  </a:extLst>
                </a:gridCol>
                <a:gridCol w="370317">
                  <a:extLst>
                    <a:ext uri="{9D8B030D-6E8A-4147-A177-3AD203B41FA5}">
                      <a16:colId xmlns:a16="http://schemas.microsoft.com/office/drawing/2014/main" val="20004"/>
                    </a:ext>
                  </a:extLst>
                </a:gridCol>
                <a:gridCol w="371417">
                  <a:extLst>
                    <a:ext uri="{9D8B030D-6E8A-4147-A177-3AD203B41FA5}">
                      <a16:colId xmlns:a16="http://schemas.microsoft.com/office/drawing/2014/main" val="20005"/>
                    </a:ext>
                  </a:extLst>
                </a:gridCol>
                <a:gridCol w="511631">
                  <a:extLst>
                    <a:ext uri="{9D8B030D-6E8A-4147-A177-3AD203B41FA5}">
                      <a16:colId xmlns:a16="http://schemas.microsoft.com/office/drawing/2014/main" val="20006"/>
                    </a:ext>
                  </a:extLst>
                </a:gridCol>
                <a:gridCol w="503952">
                  <a:extLst>
                    <a:ext uri="{9D8B030D-6E8A-4147-A177-3AD203B41FA5}">
                      <a16:colId xmlns:a16="http://schemas.microsoft.com/office/drawing/2014/main" val="20007"/>
                    </a:ext>
                  </a:extLst>
                </a:gridCol>
                <a:gridCol w="503952">
                  <a:extLst>
                    <a:ext uri="{9D8B030D-6E8A-4147-A177-3AD203B41FA5}">
                      <a16:colId xmlns:a16="http://schemas.microsoft.com/office/drawing/2014/main" val="20008"/>
                    </a:ext>
                  </a:extLst>
                </a:gridCol>
                <a:gridCol w="503952">
                  <a:extLst>
                    <a:ext uri="{9D8B030D-6E8A-4147-A177-3AD203B41FA5}">
                      <a16:colId xmlns:a16="http://schemas.microsoft.com/office/drawing/2014/main" val="20009"/>
                    </a:ext>
                  </a:extLst>
                </a:gridCol>
                <a:gridCol w="431959">
                  <a:extLst>
                    <a:ext uri="{9D8B030D-6E8A-4147-A177-3AD203B41FA5}">
                      <a16:colId xmlns:a16="http://schemas.microsoft.com/office/drawing/2014/main" val="20010"/>
                    </a:ext>
                  </a:extLst>
                </a:gridCol>
                <a:gridCol w="575945">
                  <a:extLst>
                    <a:ext uri="{9D8B030D-6E8A-4147-A177-3AD203B41FA5}">
                      <a16:colId xmlns:a16="http://schemas.microsoft.com/office/drawing/2014/main" val="20011"/>
                    </a:ext>
                  </a:extLst>
                </a:gridCol>
                <a:gridCol w="503952">
                  <a:extLst>
                    <a:ext uri="{9D8B030D-6E8A-4147-A177-3AD203B41FA5}">
                      <a16:colId xmlns:a16="http://schemas.microsoft.com/office/drawing/2014/main" val="20012"/>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10</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19</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21" marR="91421"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graphicFrame>
        <p:nvGraphicFramePr>
          <p:cNvPr id="7" name="Group 41">
            <a:extLst>
              <a:ext uri="{FF2B5EF4-FFF2-40B4-BE49-F238E27FC236}">
                <a16:creationId xmlns:a16="http://schemas.microsoft.com/office/drawing/2014/main" id="{B91631A0-326E-45CA-893A-D18E42AFF0FE}"/>
              </a:ext>
            </a:extLst>
          </p:cNvPr>
          <p:cNvGraphicFramePr>
            <a:graphicFrameLocks noGrp="1"/>
          </p:cNvGraphicFramePr>
          <p:nvPr>
            <p:extLst>
              <p:ext uri="{D42A27DB-BD31-4B8C-83A1-F6EECF244321}">
                <p14:modId xmlns:p14="http://schemas.microsoft.com/office/powerpoint/2010/main" val="1058215798"/>
              </p:ext>
            </p:extLst>
          </p:nvPr>
        </p:nvGraphicFramePr>
        <p:xfrm>
          <a:off x="3311525" y="106363"/>
          <a:ext cx="5761040" cy="517525"/>
        </p:xfrm>
        <a:graphic>
          <a:graphicData uri="http://schemas.openxmlformats.org/drawingml/2006/table">
            <a:tbl>
              <a:tblPr/>
              <a:tblGrid>
                <a:gridCol w="371520">
                  <a:extLst>
                    <a:ext uri="{9D8B030D-6E8A-4147-A177-3AD203B41FA5}">
                      <a16:colId xmlns:a16="http://schemas.microsoft.com/office/drawing/2014/main" val="20000"/>
                    </a:ext>
                  </a:extLst>
                </a:gridCol>
                <a:gridCol w="313112">
                  <a:extLst>
                    <a:ext uri="{9D8B030D-6E8A-4147-A177-3AD203B41FA5}">
                      <a16:colId xmlns:a16="http://schemas.microsoft.com/office/drawing/2014/main" val="20001"/>
                    </a:ext>
                  </a:extLst>
                </a:gridCol>
                <a:gridCol w="360065">
                  <a:extLst>
                    <a:ext uri="{9D8B030D-6E8A-4147-A177-3AD203B41FA5}">
                      <a16:colId xmlns:a16="http://schemas.microsoft.com/office/drawing/2014/main" val="20002"/>
                    </a:ext>
                  </a:extLst>
                </a:gridCol>
                <a:gridCol w="504091">
                  <a:extLst>
                    <a:ext uri="{9D8B030D-6E8A-4147-A177-3AD203B41FA5}">
                      <a16:colId xmlns:a16="http://schemas.microsoft.com/office/drawing/2014/main" val="20003"/>
                    </a:ext>
                  </a:extLst>
                </a:gridCol>
                <a:gridCol w="432078">
                  <a:extLst>
                    <a:ext uri="{9D8B030D-6E8A-4147-A177-3AD203B41FA5}">
                      <a16:colId xmlns:a16="http://schemas.microsoft.com/office/drawing/2014/main" val="20004"/>
                    </a:ext>
                  </a:extLst>
                </a:gridCol>
                <a:gridCol w="504091">
                  <a:extLst>
                    <a:ext uri="{9D8B030D-6E8A-4147-A177-3AD203B41FA5}">
                      <a16:colId xmlns:a16="http://schemas.microsoft.com/office/drawing/2014/main" val="20005"/>
                    </a:ext>
                  </a:extLst>
                </a:gridCol>
                <a:gridCol w="432078">
                  <a:extLst>
                    <a:ext uri="{9D8B030D-6E8A-4147-A177-3AD203B41FA5}">
                      <a16:colId xmlns:a16="http://schemas.microsoft.com/office/drawing/2014/main" val="20006"/>
                    </a:ext>
                  </a:extLst>
                </a:gridCol>
                <a:gridCol w="576104">
                  <a:extLst>
                    <a:ext uri="{9D8B030D-6E8A-4147-A177-3AD203B41FA5}">
                      <a16:colId xmlns:a16="http://schemas.microsoft.com/office/drawing/2014/main" val="20007"/>
                    </a:ext>
                  </a:extLst>
                </a:gridCol>
                <a:gridCol w="504091">
                  <a:extLst>
                    <a:ext uri="{9D8B030D-6E8A-4147-A177-3AD203B41FA5}">
                      <a16:colId xmlns:a16="http://schemas.microsoft.com/office/drawing/2014/main" val="20008"/>
                    </a:ext>
                  </a:extLst>
                </a:gridCol>
                <a:gridCol w="360065">
                  <a:extLst>
                    <a:ext uri="{9D8B030D-6E8A-4147-A177-3AD203B41FA5}">
                      <a16:colId xmlns:a16="http://schemas.microsoft.com/office/drawing/2014/main" val="20009"/>
                    </a:ext>
                  </a:extLst>
                </a:gridCol>
                <a:gridCol w="432078">
                  <a:extLst>
                    <a:ext uri="{9D8B030D-6E8A-4147-A177-3AD203B41FA5}">
                      <a16:colId xmlns:a16="http://schemas.microsoft.com/office/drawing/2014/main" val="20010"/>
                    </a:ext>
                  </a:extLst>
                </a:gridCol>
                <a:gridCol w="467576">
                  <a:extLst>
                    <a:ext uri="{9D8B030D-6E8A-4147-A177-3AD203B41FA5}">
                      <a16:colId xmlns:a16="http://schemas.microsoft.com/office/drawing/2014/main" val="20011"/>
                    </a:ext>
                  </a:extLst>
                </a:gridCol>
                <a:gridCol w="504091">
                  <a:extLst>
                    <a:ext uri="{9D8B030D-6E8A-4147-A177-3AD203B41FA5}">
                      <a16:colId xmlns:a16="http://schemas.microsoft.com/office/drawing/2014/main" val="20012"/>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18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46" marR="91446" marT="45424" marB="454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19</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46" marR="91446" marT="45424" marB="454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sp>
        <p:nvSpPr>
          <p:cNvPr id="8" name="TextBox 13">
            <a:extLst>
              <a:ext uri="{FF2B5EF4-FFF2-40B4-BE49-F238E27FC236}">
                <a16:creationId xmlns:a16="http://schemas.microsoft.com/office/drawing/2014/main" id="{890310BB-C7A6-41B5-B714-6CFAA3C4934E}"/>
              </a:ext>
            </a:extLst>
          </p:cNvPr>
          <p:cNvSpPr txBox="1">
            <a:spLocks noChangeArrowheads="1"/>
          </p:cNvSpPr>
          <p:nvPr/>
        </p:nvSpPr>
        <p:spPr bwMode="auto">
          <a:xfrm>
            <a:off x="2297113" y="115888"/>
            <a:ext cx="925253"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a[0:n-1]</a:t>
            </a:r>
            <a:endParaRPr lang="zh-CN" altLang="en-US">
              <a:latin typeface="+mn-lt"/>
              <a:ea typeface="微软雅黑 Light" panose="020B0502040204020203" pitchFamily="34" charset="-122"/>
            </a:endParaRPr>
          </a:p>
        </p:txBody>
      </p:sp>
      <p:sp>
        <p:nvSpPr>
          <p:cNvPr id="9" name="TextBox 14">
            <a:extLst>
              <a:ext uri="{FF2B5EF4-FFF2-40B4-BE49-F238E27FC236}">
                <a16:creationId xmlns:a16="http://schemas.microsoft.com/office/drawing/2014/main" id="{43A6E68D-4934-4C90-B1DC-F3C85C8C0EA8}"/>
              </a:ext>
            </a:extLst>
          </p:cNvPr>
          <p:cNvSpPr txBox="1">
            <a:spLocks noChangeArrowheads="1"/>
          </p:cNvSpPr>
          <p:nvPr/>
        </p:nvSpPr>
        <p:spPr bwMode="auto">
          <a:xfrm>
            <a:off x="3240088" y="64928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10" name="TextBox 15">
            <a:extLst>
              <a:ext uri="{FF2B5EF4-FFF2-40B4-BE49-F238E27FC236}">
                <a16:creationId xmlns:a16="http://schemas.microsoft.com/office/drawing/2014/main" id="{ACEB0A55-779A-489B-900C-40CA0E593C2F}"/>
              </a:ext>
            </a:extLst>
          </p:cNvPr>
          <p:cNvSpPr txBox="1">
            <a:spLocks noChangeArrowheads="1"/>
          </p:cNvSpPr>
          <p:nvPr/>
        </p:nvSpPr>
        <p:spPr bwMode="auto">
          <a:xfrm>
            <a:off x="8567738" y="638175"/>
            <a:ext cx="494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n-1</a:t>
            </a:r>
            <a:endParaRPr lang="zh-CN" altLang="en-US">
              <a:latin typeface="+mn-lt"/>
              <a:ea typeface="微软雅黑 Light" panose="020B0502040204020203" pitchFamily="34" charset="-122"/>
            </a:endParaRPr>
          </a:p>
        </p:txBody>
      </p:sp>
      <p:sp>
        <p:nvSpPr>
          <p:cNvPr id="11" name="TextBox 16">
            <a:extLst>
              <a:ext uri="{FF2B5EF4-FFF2-40B4-BE49-F238E27FC236}">
                <a16:creationId xmlns:a16="http://schemas.microsoft.com/office/drawing/2014/main" id="{3A9ECFAF-0E13-40B1-9946-DBED0DA0061A}"/>
              </a:ext>
            </a:extLst>
          </p:cNvPr>
          <p:cNvSpPr txBox="1">
            <a:spLocks noChangeArrowheads="1"/>
          </p:cNvSpPr>
          <p:nvPr/>
        </p:nvSpPr>
        <p:spPr bwMode="auto">
          <a:xfrm>
            <a:off x="5513388" y="1908175"/>
            <a:ext cx="772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x=a[q]</a:t>
            </a:r>
            <a:endParaRPr lang="zh-CN" altLang="en-US">
              <a:latin typeface="+mn-lt"/>
              <a:ea typeface="微软雅黑 Light" panose="020B0502040204020203" pitchFamily="34" charset="-122"/>
            </a:endParaRPr>
          </a:p>
        </p:txBody>
      </p:sp>
      <p:sp>
        <p:nvSpPr>
          <p:cNvPr id="12" name="TextBox 17">
            <a:extLst>
              <a:ext uri="{FF2B5EF4-FFF2-40B4-BE49-F238E27FC236}">
                <a16:creationId xmlns:a16="http://schemas.microsoft.com/office/drawing/2014/main" id="{E4A775B9-DC12-4014-ACAE-4434FE769A27}"/>
              </a:ext>
            </a:extLst>
          </p:cNvPr>
          <p:cNvSpPr txBox="1">
            <a:spLocks noChangeArrowheads="1"/>
          </p:cNvSpPr>
          <p:nvPr/>
        </p:nvSpPr>
        <p:spPr bwMode="auto">
          <a:xfrm>
            <a:off x="7285038" y="1908175"/>
            <a:ext cx="1148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a[q]&lt;=a[j] </a:t>
            </a:r>
            <a:endParaRPr lang="zh-CN" altLang="en-US">
              <a:latin typeface="+mn-lt"/>
              <a:ea typeface="微软雅黑 Light" panose="020B0502040204020203" pitchFamily="34" charset="-122"/>
            </a:endParaRPr>
          </a:p>
        </p:txBody>
      </p:sp>
      <p:sp>
        <p:nvSpPr>
          <p:cNvPr id="13" name="TextBox 19">
            <a:extLst>
              <a:ext uri="{FF2B5EF4-FFF2-40B4-BE49-F238E27FC236}">
                <a16:creationId xmlns:a16="http://schemas.microsoft.com/office/drawing/2014/main" id="{8388C564-8BF5-452B-89A1-CD741B4F1932}"/>
              </a:ext>
            </a:extLst>
          </p:cNvPr>
          <p:cNvSpPr txBox="1">
            <a:spLocks noChangeArrowheads="1"/>
          </p:cNvSpPr>
          <p:nvPr/>
        </p:nvSpPr>
        <p:spPr bwMode="auto">
          <a:xfrm>
            <a:off x="4032250" y="1914525"/>
            <a:ext cx="1093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a[i]&lt;=a[q]</a:t>
            </a:r>
            <a:endParaRPr lang="zh-CN" altLang="en-US">
              <a:latin typeface="+mn-lt"/>
              <a:ea typeface="微软雅黑 Light" panose="020B0502040204020203" pitchFamily="34" charset="-122"/>
            </a:endParaRPr>
          </a:p>
        </p:txBody>
      </p:sp>
      <p:sp>
        <p:nvSpPr>
          <p:cNvPr id="14" name="下箭头 20">
            <a:extLst>
              <a:ext uri="{FF2B5EF4-FFF2-40B4-BE49-F238E27FC236}">
                <a16:creationId xmlns:a16="http://schemas.microsoft.com/office/drawing/2014/main" id="{63A7C05F-918B-40D3-8493-8B7E27837C3D}"/>
              </a:ext>
            </a:extLst>
          </p:cNvPr>
          <p:cNvSpPr/>
          <p:nvPr/>
        </p:nvSpPr>
        <p:spPr bwMode="auto">
          <a:xfrm>
            <a:off x="5613400" y="822325"/>
            <a:ext cx="360363" cy="850900"/>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5" name="TextBox 21">
            <a:extLst>
              <a:ext uri="{FF2B5EF4-FFF2-40B4-BE49-F238E27FC236}">
                <a16:creationId xmlns:a16="http://schemas.microsoft.com/office/drawing/2014/main" id="{6D894AE3-0B39-465A-9E57-D43BAA825BD4}"/>
              </a:ext>
            </a:extLst>
          </p:cNvPr>
          <p:cNvSpPr txBox="1">
            <a:spLocks noChangeArrowheads="1"/>
          </p:cNvSpPr>
          <p:nvPr/>
        </p:nvSpPr>
        <p:spPr bwMode="auto">
          <a:xfrm>
            <a:off x="5903913" y="1017588"/>
            <a:ext cx="992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ea typeface="微软雅黑 Light" panose="020B0502040204020203" pitchFamily="34" charset="-122"/>
              </a:rPr>
              <a:t>Partition</a:t>
            </a:r>
            <a:endParaRPr lang="zh-CN" altLang="en-US">
              <a:solidFill>
                <a:srgbClr val="FF0000"/>
              </a:solidFill>
              <a:latin typeface="+mn-lt"/>
              <a:ea typeface="微软雅黑 Light" panose="020B0502040204020203" pitchFamily="34" charset="-122"/>
            </a:endParaRPr>
          </a:p>
        </p:txBody>
      </p:sp>
      <p:sp>
        <p:nvSpPr>
          <p:cNvPr id="16" name="TextBox 22">
            <a:extLst>
              <a:ext uri="{FF2B5EF4-FFF2-40B4-BE49-F238E27FC236}">
                <a16:creationId xmlns:a16="http://schemas.microsoft.com/office/drawing/2014/main" id="{A3DF043E-FD13-414E-9488-614E6D749B6B}"/>
              </a:ext>
            </a:extLst>
          </p:cNvPr>
          <p:cNvSpPr txBox="1">
            <a:spLocks noChangeArrowheads="1"/>
          </p:cNvSpPr>
          <p:nvPr/>
        </p:nvSpPr>
        <p:spPr bwMode="auto">
          <a:xfrm>
            <a:off x="14288" y="41275"/>
            <a:ext cx="214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mn-lt"/>
                <a:ea typeface="微软雅黑 Light" panose="020B0502040204020203" pitchFamily="34" charset="-122"/>
              </a:rPr>
              <a:t>输入：</a:t>
            </a:r>
            <a:r>
              <a:rPr lang="en-US" altLang="zh-CN">
                <a:latin typeface="+mn-lt"/>
                <a:ea typeface="微软雅黑 Light" panose="020B0502040204020203" pitchFamily="34" charset="-122"/>
              </a:rPr>
              <a:t>a[0: n-1],  k</a:t>
            </a:r>
          </a:p>
          <a:p>
            <a:pPr eaLnBrk="1" hangingPunct="1"/>
            <a:r>
              <a:rPr lang="zh-CN" altLang="en-US">
                <a:latin typeface="+mn-lt"/>
                <a:ea typeface="微软雅黑 Light" panose="020B0502040204020203" pitchFamily="34" charset="-122"/>
              </a:rPr>
              <a:t>输出：第</a:t>
            </a:r>
            <a:r>
              <a:rPr lang="en-US" altLang="zh-CN">
                <a:latin typeface="+mn-lt"/>
                <a:ea typeface="微软雅黑 Light" panose="020B0502040204020203" pitchFamily="34" charset="-122"/>
              </a:rPr>
              <a:t>k</a:t>
            </a:r>
            <a:r>
              <a:rPr lang="zh-CN" altLang="en-US">
                <a:latin typeface="+mn-lt"/>
                <a:ea typeface="微软雅黑 Light" panose="020B0502040204020203" pitchFamily="34" charset="-122"/>
              </a:rPr>
              <a:t>小的元素</a:t>
            </a:r>
          </a:p>
        </p:txBody>
      </p:sp>
      <p:sp>
        <p:nvSpPr>
          <p:cNvPr id="17" name="TextBox 23">
            <a:extLst>
              <a:ext uri="{FF2B5EF4-FFF2-40B4-BE49-F238E27FC236}">
                <a16:creationId xmlns:a16="http://schemas.microsoft.com/office/drawing/2014/main" id="{8DA6CF96-0DCA-47D6-9E7F-45414F641409}"/>
              </a:ext>
            </a:extLst>
          </p:cNvPr>
          <p:cNvSpPr txBox="1"/>
          <p:nvPr/>
        </p:nvSpPr>
        <p:spPr>
          <a:xfrm>
            <a:off x="-4763" y="687388"/>
            <a:ext cx="3149601" cy="1846659"/>
          </a:xfrm>
          <a:prstGeom prst="rect">
            <a:avLst/>
          </a:prstGeom>
          <a:solidFill>
            <a:schemeClr val="bg1">
              <a:lumMod val="95000"/>
            </a:schemeClr>
          </a:solidFill>
        </p:spPr>
        <p:txBody>
          <a:bodyPr>
            <a:spAutoFit/>
          </a:bodyPr>
          <a:lstStyle/>
          <a:p>
            <a:pPr>
              <a:defRPr/>
            </a:pPr>
            <a:r>
              <a:rPr lang="en-US" altLang="zh-CN" dirty="0">
                <a:ea typeface="微软雅黑 Light" panose="020B0502040204020203" pitchFamily="34" charset="-122"/>
              </a:rPr>
              <a:t>Step1. </a:t>
            </a:r>
            <a:r>
              <a:rPr lang="zh-CN" altLang="en-US" dirty="0">
                <a:ea typeface="微软雅黑 Light" panose="020B0502040204020203" pitchFamily="34" charset="-122"/>
              </a:rPr>
              <a:t>从</a:t>
            </a:r>
            <a:r>
              <a:rPr lang="en-US" altLang="zh-CN" dirty="0">
                <a:ea typeface="微软雅黑 Light" panose="020B0502040204020203" pitchFamily="34" charset="-122"/>
              </a:rPr>
              <a:t>a[]</a:t>
            </a:r>
            <a:r>
              <a:rPr lang="zh-CN" altLang="en-US" dirty="0">
                <a:ea typeface="微软雅黑 Light" panose="020B0502040204020203" pitchFamily="34" charset="-122"/>
              </a:rPr>
              <a:t>中选取划分基准元素</a:t>
            </a:r>
            <a:r>
              <a:rPr lang="en-US" altLang="zh-CN" dirty="0">
                <a:ea typeface="微软雅黑 Light" panose="020B0502040204020203" pitchFamily="34" charset="-122"/>
              </a:rPr>
              <a:t>x=a[q]</a:t>
            </a:r>
            <a:r>
              <a:rPr lang="zh-CN" altLang="en-US" dirty="0">
                <a:ea typeface="微软雅黑 Light" panose="020B0502040204020203" pitchFamily="34" charset="-122"/>
              </a:rPr>
              <a:t>，将</a:t>
            </a:r>
            <a:r>
              <a:rPr lang="en-US" altLang="zh-CN" dirty="0">
                <a:ea typeface="微软雅黑 Light" panose="020B0502040204020203" pitchFamily="34" charset="-122"/>
              </a:rPr>
              <a:t>a[0:n-1]</a:t>
            </a:r>
            <a:r>
              <a:rPr lang="zh-CN" altLang="en-US" dirty="0">
                <a:ea typeface="微软雅黑 Light" panose="020B0502040204020203" pitchFamily="34" charset="-122"/>
              </a:rPr>
              <a:t>划分为</a:t>
            </a:r>
            <a:r>
              <a:rPr lang="en-US" altLang="zh-CN" sz="2400" b="1" dirty="0">
                <a:solidFill>
                  <a:srgbClr val="FF0000"/>
                </a:solidFill>
                <a:ea typeface="微软雅黑 Light" panose="020B0502040204020203" pitchFamily="34" charset="-122"/>
              </a:rPr>
              <a:t>3</a:t>
            </a:r>
            <a:r>
              <a:rPr lang="zh-CN" altLang="en-US" sz="2400" b="1" dirty="0">
                <a:solidFill>
                  <a:srgbClr val="FF0000"/>
                </a:solidFill>
                <a:ea typeface="微软雅黑 Light" panose="020B0502040204020203" pitchFamily="34" charset="-122"/>
              </a:rPr>
              <a:t>部分</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marL="342900" indent="-342900">
              <a:buFontTx/>
              <a:buAutoNum type="arabicParenR"/>
              <a:defRPr/>
            </a:pPr>
            <a:r>
              <a:rPr lang="en-US" altLang="zh-CN" sz="1600" dirty="0">
                <a:ea typeface="微软雅黑 Light" panose="020B0502040204020203" pitchFamily="34" charset="-122"/>
              </a:rPr>
              <a:t>a[0:q-1]</a:t>
            </a:r>
            <a:r>
              <a:rPr lang="zh-CN" altLang="en-US" sz="1600" dirty="0">
                <a:ea typeface="微软雅黑 Light" panose="020B0502040204020203" pitchFamily="34" charset="-122"/>
              </a:rPr>
              <a:t>，</a:t>
            </a:r>
            <a:r>
              <a:rPr lang="en-US" altLang="zh-CN" sz="1600" dirty="0">
                <a:ea typeface="微软雅黑 Light" panose="020B0502040204020203" pitchFamily="34" charset="-122"/>
              </a:rPr>
              <a:t>q</a:t>
            </a:r>
            <a:r>
              <a:rPr lang="zh-CN" altLang="en-US" sz="1600" dirty="0">
                <a:ea typeface="微软雅黑 Light" panose="020B0502040204020203" pitchFamily="34" charset="-122"/>
              </a:rPr>
              <a:t>个元素</a:t>
            </a:r>
            <a:endParaRPr lang="en-US" altLang="zh-CN" sz="1600" dirty="0">
              <a:ea typeface="微软雅黑 Light" panose="020B0502040204020203" pitchFamily="34" charset="-122"/>
            </a:endParaRPr>
          </a:p>
          <a:p>
            <a:pPr marL="342900" indent="-342900">
              <a:buFontTx/>
              <a:buAutoNum type="arabicParenR"/>
              <a:defRPr/>
            </a:pPr>
            <a:r>
              <a:rPr lang="zh-CN" altLang="en-US" sz="1600" dirty="0">
                <a:ea typeface="微软雅黑 Light" panose="020B0502040204020203" pitchFamily="34" charset="-122"/>
              </a:rPr>
              <a:t> </a:t>
            </a:r>
            <a:r>
              <a:rPr lang="en-US" altLang="zh-CN" sz="1600" dirty="0">
                <a:ea typeface="微软雅黑 Light" panose="020B0502040204020203" pitchFamily="34" charset="-122"/>
              </a:rPr>
              <a:t>a[q], 1</a:t>
            </a:r>
            <a:r>
              <a:rPr lang="zh-CN" altLang="en-US" sz="1600" dirty="0">
                <a:ea typeface="微软雅黑 Light" panose="020B0502040204020203" pitchFamily="34" charset="-122"/>
              </a:rPr>
              <a:t>个元素</a:t>
            </a:r>
            <a:endParaRPr lang="en-US" altLang="zh-CN" sz="1600" dirty="0">
              <a:ea typeface="微软雅黑 Light" panose="020B0502040204020203" pitchFamily="34" charset="-122"/>
            </a:endParaRPr>
          </a:p>
          <a:p>
            <a:pPr marL="342900" indent="-342900">
              <a:buFontTx/>
              <a:buAutoNum type="arabicParenR"/>
              <a:defRPr/>
            </a:pPr>
            <a:r>
              <a:rPr lang="en-US" altLang="zh-CN" sz="1600" dirty="0">
                <a:ea typeface="微软雅黑 Light" panose="020B0502040204020203" pitchFamily="34" charset="-122"/>
              </a:rPr>
              <a:t>a[q+1, n-1]</a:t>
            </a:r>
            <a:r>
              <a:rPr lang="zh-CN" altLang="en-US" sz="1600" dirty="0">
                <a:ea typeface="微软雅黑 Light" panose="020B0502040204020203" pitchFamily="34" charset="-122"/>
              </a:rPr>
              <a:t>，</a:t>
            </a:r>
            <a:r>
              <a:rPr lang="en-US" altLang="zh-CN" sz="1600" dirty="0">
                <a:ea typeface="微软雅黑 Light" panose="020B0502040204020203" pitchFamily="34" charset="-122"/>
              </a:rPr>
              <a:t>n-q-1</a:t>
            </a:r>
            <a:r>
              <a:rPr lang="zh-CN" altLang="en-US" sz="1600" dirty="0">
                <a:ea typeface="微软雅黑 Light" panose="020B0502040204020203" pitchFamily="34" charset="-122"/>
              </a:rPr>
              <a:t>个元素</a:t>
            </a:r>
          </a:p>
        </p:txBody>
      </p:sp>
      <p:cxnSp>
        <p:nvCxnSpPr>
          <p:cNvPr id="18" name="直接连接符 27">
            <a:extLst>
              <a:ext uri="{FF2B5EF4-FFF2-40B4-BE49-F238E27FC236}">
                <a16:creationId xmlns:a16="http://schemas.microsoft.com/office/drawing/2014/main" id="{7A892476-E5E7-4060-9070-8FEF232F60B3}"/>
              </a:ext>
            </a:extLst>
          </p:cNvPr>
          <p:cNvCxnSpPr>
            <a:cxnSpLocks noChangeShapeType="1"/>
          </p:cNvCxnSpPr>
          <p:nvPr/>
        </p:nvCxnSpPr>
        <p:spPr bwMode="auto">
          <a:xfrm>
            <a:off x="3303588" y="2768600"/>
            <a:ext cx="0" cy="3587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28">
            <a:extLst>
              <a:ext uri="{FF2B5EF4-FFF2-40B4-BE49-F238E27FC236}">
                <a16:creationId xmlns:a16="http://schemas.microsoft.com/office/drawing/2014/main" id="{DA7767F4-214E-47B4-A37E-18E5335430CE}"/>
              </a:ext>
            </a:extLst>
          </p:cNvPr>
          <p:cNvCxnSpPr>
            <a:cxnSpLocks noChangeShapeType="1"/>
          </p:cNvCxnSpPr>
          <p:nvPr/>
        </p:nvCxnSpPr>
        <p:spPr bwMode="auto">
          <a:xfrm>
            <a:off x="5535613" y="2768600"/>
            <a:ext cx="0" cy="35877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30">
            <a:extLst>
              <a:ext uri="{FF2B5EF4-FFF2-40B4-BE49-F238E27FC236}">
                <a16:creationId xmlns:a16="http://schemas.microsoft.com/office/drawing/2014/main" id="{ACD994DD-6919-4A4E-9315-879596BE2D7A}"/>
              </a:ext>
            </a:extLst>
          </p:cNvPr>
          <p:cNvCxnSpPr>
            <a:cxnSpLocks noChangeShapeType="1"/>
          </p:cNvCxnSpPr>
          <p:nvPr/>
        </p:nvCxnSpPr>
        <p:spPr bwMode="auto">
          <a:xfrm>
            <a:off x="4672013" y="2984500"/>
            <a:ext cx="863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33">
            <a:extLst>
              <a:ext uri="{FF2B5EF4-FFF2-40B4-BE49-F238E27FC236}">
                <a16:creationId xmlns:a16="http://schemas.microsoft.com/office/drawing/2014/main" id="{353ACB3E-E0A8-42CF-A075-B3CC693FA717}"/>
              </a:ext>
            </a:extLst>
          </p:cNvPr>
          <p:cNvCxnSpPr>
            <a:cxnSpLocks noChangeShapeType="1"/>
          </p:cNvCxnSpPr>
          <p:nvPr/>
        </p:nvCxnSpPr>
        <p:spPr bwMode="auto">
          <a:xfrm flipH="1">
            <a:off x="3305175" y="2992438"/>
            <a:ext cx="809625"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35">
            <a:extLst>
              <a:ext uri="{FF2B5EF4-FFF2-40B4-BE49-F238E27FC236}">
                <a16:creationId xmlns:a16="http://schemas.microsoft.com/office/drawing/2014/main" id="{708526C4-AB1E-4F6A-BF49-0DA869E0BEDF}"/>
              </a:ext>
            </a:extLst>
          </p:cNvPr>
          <p:cNvSpPr txBox="1">
            <a:spLocks noChangeArrowheads="1"/>
          </p:cNvSpPr>
          <p:nvPr/>
        </p:nvSpPr>
        <p:spPr bwMode="auto">
          <a:xfrm>
            <a:off x="4114800" y="2840038"/>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q</a:t>
            </a:r>
            <a:r>
              <a:rPr lang="zh-CN" altLang="en-US">
                <a:latin typeface="+mn-lt"/>
                <a:ea typeface="微软雅黑 Light" panose="020B0502040204020203" pitchFamily="34" charset="-122"/>
              </a:rPr>
              <a:t>个</a:t>
            </a:r>
          </a:p>
        </p:txBody>
      </p:sp>
      <p:cxnSp>
        <p:nvCxnSpPr>
          <p:cNvPr id="23" name="直接连接符 38">
            <a:extLst>
              <a:ext uri="{FF2B5EF4-FFF2-40B4-BE49-F238E27FC236}">
                <a16:creationId xmlns:a16="http://schemas.microsoft.com/office/drawing/2014/main" id="{B21A26DC-E5E5-4DB7-85B0-B8DF98A6318A}"/>
              </a:ext>
            </a:extLst>
          </p:cNvPr>
          <p:cNvCxnSpPr>
            <a:cxnSpLocks noChangeShapeType="1"/>
          </p:cNvCxnSpPr>
          <p:nvPr/>
        </p:nvCxnSpPr>
        <p:spPr bwMode="auto">
          <a:xfrm>
            <a:off x="6091238" y="2808288"/>
            <a:ext cx="0" cy="3603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9">
            <a:extLst>
              <a:ext uri="{FF2B5EF4-FFF2-40B4-BE49-F238E27FC236}">
                <a16:creationId xmlns:a16="http://schemas.microsoft.com/office/drawing/2014/main" id="{3CB72274-16EA-4E0C-B872-15C41F7CD459}"/>
              </a:ext>
            </a:extLst>
          </p:cNvPr>
          <p:cNvCxnSpPr>
            <a:cxnSpLocks noChangeShapeType="1"/>
          </p:cNvCxnSpPr>
          <p:nvPr/>
        </p:nvCxnSpPr>
        <p:spPr bwMode="auto">
          <a:xfrm>
            <a:off x="9090025" y="2808288"/>
            <a:ext cx="0" cy="36036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40">
            <a:extLst>
              <a:ext uri="{FF2B5EF4-FFF2-40B4-BE49-F238E27FC236}">
                <a16:creationId xmlns:a16="http://schemas.microsoft.com/office/drawing/2014/main" id="{BD6E63A0-3A90-4B97-A006-D8E3ECD770C9}"/>
              </a:ext>
            </a:extLst>
          </p:cNvPr>
          <p:cNvCxnSpPr>
            <a:cxnSpLocks noChangeShapeType="1"/>
          </p:cNvCxnSpPr>
          <p:nvPr/>
        </p:nvCxnSpPr>
        <p:spPr bwMode="auto">
          <a:xfrm>
            <a:off x="8199438" y="3024188"/>
            <a:ext cx="8905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41">
            <a:extLst>
              <a:ext uri="{FF2B5EF4-FFF2-40B4-BE49-F238E27FC236}">
                <a16:creationId xmlns:a16="http://schemas.microsoft.com/office/drawing/2014/main" id="{870FD79F-6D51-4399-8A1A-4E590B7F4AF9}"/>
              </a:ext>
            </a:extLst>
          </p:cNvPr>
          <p:cNvCxnSpPr>
            <a:cxnSpLocks noChangeShapeType="1"/>
          </p:cNvCxnSpPr>
          <p:nvPr/>
        </p:nvCxnSpPr>
        <p:spPr bwMode="auto">
          <a:xfrm flipH="1">
            <a:off x="6091238" y="3032125"/>
            <a:ext cx="81121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42">
            <a:extLst>
              <a:ext uri="{FF2B5EF4-FFF2-40B4-BE49-F238E27FC236}">
                <a16:creationId xmlns:a16="http://schemas.microsoft.com/office/drawing/2014/main" id="{F5DA5156-81B9-4589-8378-AA3660EAC134}"/>
              </a:ext>
            </a:extLst>
          </p:cNvPr>
          <p:cNvSpPr txBox="1">
            <a:spLocks noChangeArrowheads="1"/>
          </p:cNvSpPr>
          <p:nvPr/>
        </p:nvSpPr>
        <p:spPr bwMode="auto">
          <a:xfrm>
            <a:off x="7119938" y="2879725"/>
            <a:ext cx="917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n-q-1</a:t>
            </a:r>
            <a:r>
              <a:rPr lang="zh-CN" altLang="en-US">
                <a:latin typeface="+mn-lt"/>
                <a:ea typeface="微软雅黑 Light" panose="020B0502040204020203" pitchFamily="34" charset="-122"/>
              </a:rPr>
              <a:t>个</a:t>
            </a:r>
          </a:p>
        </p:txBody>
      </p:sp>
      <p:sp>
        <p:nvSpPr>
          <p:cNvPr id="28" name="TextBox 47">
            <a:extLst>
              <a:ext uri="{FF2B5EF4-FFF2-40B4-BE49-F238E27FC236}">
                <a16:creationId xmlns:a16="http://schemas.microsoft.com/office/drawing/2014/main" id="{1B1B298D-91B1-4B0B-BCE0-8D84D1DF81F0}"/>
              </a:ext>
            </a:extLst>
          </p:cNvPr>
          <p:cNvSpPr txBox="1"/>
          <p:nvPr/>
        </p:nvSpPr>
        <p:spPr>
          <a:xfrm>
            <a:off x="149737" y="4871515"/>
            <a:ext cx="8638291" cy="1754187"/>
          </a:xfrm>
          <a:prstGeom prst="rect">
            <a:avLst/>
          </a:prstGeom>
          <a:solidFill>
            <a:schemeClr val="bg1">
              <a:lumMod val="95000"/>
            </a:schemeClr>
          </a:solidFill>
        </p:spPr>
        <p:txBody>
          <a:bodyPr wrap="square">
            <a:spAutoFit/>
          </a:bodyPr>
          <a:lstStyle/>
          <a:p>
            <a:pPr>
              <a:defRPr/>
            </a:pPr>
            <a:r>
              <a:rPr lang="en-US" altLang="zh-CN" dirty="0">
                <a:ea typeface="微软雅黑 Light" panose="020B0502040204020203" pitchFamily="34" charset="-122"/>
              </a:rPr>
              <a:t>Step2. </a:t>
            </a:r>
          </a:p>
          <a:p>
            <a:pPr marL="342900" indent="-342900">
              <a:buFontTx/>
              <a:buAutoNum type="arabicParenR"/>
              <a:defRPr/>
            </a:pPr>
            <a:r>
              <a:rPr lang="en-US" altLang="zh-CN" dirty="0">
                <a:ea typeface="微软雅黑 Light" panose="020B0502040204020203" pitchFamily="34" charset="-122"/>
              </a:rPr>
              <a:t>L=q+1=k, x=</a:t>
            </a:r>
            <a:r>
              <a:rPr lang="en-US" altLang="zh-CN" b="1" dirty="0">
                <a:ea typeface="微软雅黑 Light" panose="020B0502040204020203" pitchFamily="34" charset="-122"/>
              </a:rPr>
              <a:t>a</a:t>
            </a:r>
            <a:r>
              <a:rPr lang="en-US" altLang="zh-CN" dirty="0">
                <a:ea typeface="微软雅黑 Light" panose="020B0502040204020203" pitchFamily="34" charset="-122"/>
              </a:rPr>
              <a:t>[q]</a:t>
            </a:r>
            <a:r>
              <a:rPr lang="zh-CN" altLang="en-US" dirty="0">
                <a:ea typeface="微软雅黑 Light" panose="020B0502040204020203" pitchFamily="34" charset="-122"/>
              </a:rPr>
              <a:t>为第</a:t>
            </a:r>
            <a:r>
              <a:rPr lang="en-US" altLang="zh-CN" dirty="0">
                <a:ea typeface="微软雅黑 Light" panose="020B0502040204020203" pitchFamily="34" charset="-122"/>
              </a:rPr>
              <a:t>k</a:t>
            </a:r>
            <a:r>
              <a:rPr lang="zh-CN" altLang="en-US" dirty="0">
                <a:ea typeface="微软雅黑 Light" panose="020B0502040204020203" pitchFamily="34" charset="-122"/>
              </a:rPr>
              <a:t>小元素，返回结果，结束</a:t>
            </a:r>
            <a:endParaRPr lang="en-US" altLang="zh-CN" dirty="0">
              <a:ea typeface="微软雅黑 Light" panose="020B0502040204020203" pitchFamily="34" charset="-122"/>
            </a:endParaRPr>
          </a:p>
          <a:p>
            <a:pPr marL="342900" indent="-342900">
              <a:buFontTx/>
              <a:buAutoNum type="arabicParenR"/>
              <a:defRPr/>
            </a:pPr>
            <a:r>
              <a:rPr lang="en-US" altLang="zh-CN" dirty="0">
                <a:ea typeface="微软雅黑 Light" panose="020B0502040204020203" pitchFamily="34" charset="-122"/>
              </a:rPr>
              <a:t>L=q+1&gt;k, </a:t>
            </a:r>
            <a:r>
              <a:rPr lang="zh-CN" altLang="en-US" dirty="0">
                <a:ea typeface="微软雅黑 Light" panose="020B0502040204020203" pitchFamily="34" charset="-122"/>
              </a:rPr>
              <a:t>则左半段至少有</a:t>
            </a:r>
            <a:r>
              <a:rPr lang="en-US" altLang="zh-CN" dirty="0">
                <a:ea typeface="微软雅黑 Light" panose="020B0502040204020203" pitchFamily="34" charset="-122"/>
              </a:rPr>
              <a:t>k</a:t>
            </a:r>
            <a:r>
              <a:rPr lang="zh-CN" altLang="en-US" dirty="0">
                <a:ea typeface="微软雅黑 Light" panose="020B0502040204020203" pitchFamily="34" charset="-122"/>
              </a:rPr>
              <a:t>个不大于</a:t>
            </a:r>
            <a:r>
              <a:rPr lang="en-US" altLang="zh-CN" dirty="0">
                <a:ea typeface="微软雅黑 Light" panose="020B0502040204020203" pitchFamily="34" charset="-122"/>
              </a:rPr>
              <a:t>x=a[q]</a:t>
            </a:r>
            <a:r>
              <a:rPr lang="zh-CN" altLang="en-US" dirty="0">
                <a:ea typeface="微软雅黑 Light" panose="020B0502040204020203" pitchFamily="34" charset="-122"/>
              </a:rPr>
              <a:t>的小元素，第</a:t>
            </a:r>
            <a:r>
              <a:rPr lang="en-US" altLang="zh-CN" dirty="0">
                <a:ea typeface="微软雅黑 Light" panose="020B0502040204020203" pitchFamily="34" charset="-122"/>
              </a:rPr>
              <a:t>k</a:t>
            </a:r>
            <a:r>
              <a:rPr lang="zh-CN" altLang="en-US" dirty="0">
                <a:ea typeface="微软雅黑 Light" panose="020B0502040204020203" pitchFamily="34" charset="-122"/>
              </a:rPr>
              <a:t>小的元素在左半段，递归搜索</a:t>
            </a:r>
            <a:r>
              <a:rPr lang="en-US" altLang="zh-CN" dirty="0">
                <a:ea typeface="微软雅黑 Light" panose="020B0502040204020203" pitchFamily="34" charset="-122"/>
              </a:rPr>
              <a:t>a[0:q]</a:t>
            </a:r>
          </a:p>
          <a:p>
            <a:pPr marL="342900" indent="-342900">
              <a:buFontTx/>
              <a:buAutoNum type="arabicParenR"/>
              <a:defRPr/>
            </a:pPr>
            <a:r>
              <a:rPr lang="en-US" altLang="zh-CN" dirty="0">
                <a:ea typeface="微软雅黑 Light" panose="020B0502040204020203" pitchFamily="34" charset="-122"/>
              </a:rPr>
              <a:t>L=</a:t>
            </a:r>
            <a:r>
              <a:rPr lang="zh-CN" altLang="en-US" dirty="0">
                <a:ea typeface="微软雅黑 Light" panose="020B0502040204020203" pitchFamily="34" charset="-122"/>
              </a:rPr>
              <a:t> </a:t>
            </a:r>
            <a:r>
              <a:rPr lang="en-US" altLang="zh-CN" dirty="0">
                <a:ea typeface="微软雅黑 Light" panose="020B0502040204020203" pitchFamily="34" charset="-122"/>
              </a:rPr>
              <a:t>q+1&lt;k, </a:t>
            </a:r>
            <a:r>
              <a:rPr lang="zh-CN" altLang="en-US" dirty="0">
                <a:ea typeface="微软雅黑 Light" panose="020B0502040204020203" pitchFamily="34" charset="-122"/>
              </a:rPr>
              <a:t>左半段比</a:t>
            </a:r>
            <a:r>
              <a:rPr lang="en-US" altLang="zh-CN" dirty="0">
                <a:ea typeface="微软雅黑 Light" panose="020B0502040204020203" pitchFamily="34" charset="-122"/>
              </a:rPr>
              <a:t>x=a[q]</a:t>
            </a:r>
            <a:r>
              <a:rPr lang="zh-CN" altLang="en-US" dirty="0">
                <a:ea typeface="微软雅黑 Light" panose="020B0502040204020203" pitchFamily="34" charset="-122"/>
              </a:rPr>
              <a:t>小的元素少于</a:t>
            </a:r>
            <a:r>
              <a:rPr lang="en-US" altLang="zh-CN" dirty="0">
                <a:ea typeface="微软雅黑 Light" panose="020B0502040204020203" pitchFamily="34" charset="-122"/>
              </a:rPr>
              <a:t>k-1</a:t>
            </a:r>
            <a:r>
              <a:rPr lang="zh-CN" altLang="en-US" dirty="0">
                <a:ea typeface="微软雅黑 Light" panose="020B0502040204020203" pitchFamily="34" charset="-122"/>
              </a:rPr>
              <a:t>个，</a:t>
            </a:r>
            <a:r>
              <a:rPr lang="en-US" altLang="zh-CN" dirty="0">
                <a:ea typeface="微软雅黑 Light" panose="020B0502040204020203" pitchFamily="34" charset="-122"/>
              </a:rPr>
              <a:t>x=a[q]</a:t>
            </a:r>
            <a:r>
              <a:rPr lang="zh-CN" altLang="en-US" dirty="0">
                <a:ea typeface="微软雅黑 Light" panose="020B0502040204020203" pitchFamily="34" charset="-122"/>
              </a:rPr>
              <a:t>不可能是第</a:t>
            </a:r>
            <a:r>
              <a:rPr lang="en-US" altLang="zh-CN" dirty="0">
                <a:ea typeface="微软雅黑 Light" panose="020B0502040204020203" pitchFamily="34" charset="-122"/>
              </a:rPr>
              <a:t>k</a:t>
            </a:r>
            <a:r>
              <a:rPr lang="zh-CN" altLang="en-US" dirty="0">
                <a:ea typeface="微软雅黑 Light" panose="020B0502040204020203" pitchFamily="34" charset="-122"/>
              </a:rPr>
              <a:t>小元素，第</a:t>
            </a:r>
            <a:r>
              <a:rPr lang="en-US" altLang="zh-CN" dirty="0">
                <a:ea typeface="微软雅黑 Light" panose="020B0502040204020203" pitchFamily="34" charset="-122"/>
              </a:rPr>
              <a:t>k</a:t>
            </a:r>
            <a:r>
              <a:rPr lang="zh-CN" altLang="en-US" dirty="0">
                <a:ea typeface="微软雅黑 Light" panose="020B0502040204020203" pitchFamily="34" charset="-122"/>
              </a:rPr>
              <a:t>小的元素在右半段，递归搜索</a:t>
            </a:r>
            <a:r>
              <a:rPr lang="en-US" altLang="zh-CN" dirty="0">
                <a:ea typeface="微软雅黑 Light" panose="020B0502040204020203" pitchFamily="34" charset="-122"/>
              </a:rPr>
              <a:t>a[q+1:n-1]</a:t>
            </a:r>
          </a:p>
        </p:txBody>
      </p:sp>
      <p:sp>
        <p:nvSpPr>
          <p:cNvPr id="29" name="TextBox 48">
            <a:extLst>
              <a:ext uri="{FF2B5EF4-FFF2-40B4-BE49-F238E27FC236}">
                <a16:creationId xmlns:a16="http://schemas.microsoft.com/office/drawing/2014/main" id="{6993B721-767F-4EE4-8AAB-70F8072F0709}"/>
              </a:ext>
            </a:extLst>
          </p:cNvPr>
          <p:cNvSpPr txBox="1">
            <a:spLocks noChangeArrowheads="1"/>
          </p:cNvSpPr>
          <p:nvPr/>
        </p:nvSpPr>
        <p:spPr bwMode="auto">
          <a:xfrm>
            <a:off x="2273301" y="2398712"/>
            <a:ext cx="9476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A[0:n-1]</a:t>
            </a:r>
            <a:endParaRPr lang="zh-CN" altLang="en-US" dirty="0">
              <a:latin typeface="+mn-lt"/>
              <a:ea typeface="微软雅黑 Light" panose="020B0502040204020203" pitchFamily="34" charset="-122"/>
            </a:endParaRPr>
          </a:p>
        </p:txBody>
      </p:sp>
      <p:graphicFrame>
        <p:nvGraphicFramePr>
          <p:cNvPr id="30" name="Group 41">
            <a:extLst>
              <a:ext uri="{FF2B5EF4-FFF2-40B4-BE49-F238E27FC236}">
                <a16:creationId xmlns:a16="http://schemas.microsoft.com/office/drawing/2014/main" id="{A95F14CB-CB7B-4276-B874-74EB746C30D0}"/>
              </a:ext>
            </a:extLst>
          </p:cNvPr>
          <p:cNvGraphicFramePr>
            <a:graphicFrameLocks noGrp="1"/>
          </p:cNvGraphicFramePr>
          <p:nvPr>
            <p:extLst>
              <p:ext uri="{D42A27DB-BD31-4B8C-83A1-F6EECF244321}">
                <p14:modId xmlns:p14="http://schemas.microsoft.com/office/powerpoint/2010/main" val="3320693216"/>
              </p:ext>
            </p:extLst>
          </p:nvPr>
        </p:nvGraphicFramePr>
        <p:xfrm>
          <a:off x="6002338" y="4545013"/>
          <a:ext cx="3024186" cy="512762"/>
        </p:xfrm>
        <a:graphic>
          <a:graphicData uri="http://schemas.openxmlformats.org/drawingml/2006/table">
            <a:tbl>
              <a:tblPr/>
              <a:tblGrid>
                <a:gridCol w="504031">
                  <a:extLst>
                    <a:ext uri="{9D8B030D-6E8A-4147-A177-3AD203B41FA5}">
                      <a16:colId xmlns:a16="http://schemas.microsoft.com/office/drawing/2014/main" val="20000"/>
                    </a:ext>
                  </a:extLst>
                </a:gridCol>
                <a:gridCol w="504031">
                  <a:extLst>
                    <a:ext uri="{9D8B030D-6E8A-4147-A177-3AD203B41FA5}">
                      <a16:colId xmlns:a16="http://schemas.microsoft.com/office/drawing/2014/main" val="20001"/>
                    </a:ext>
                  </a:extLst>
                </a:gridCol>
                <a:gridCol w="504031">
                  <a:extLst>
                    <a:ext uri="{9D8B030D-6E8A-4147-A177-3AD203B41FA5}">
                      <a16:colId xmlns:a16="http://schemas.microsoft.com/office/drawing/2014/main" val="20002"/>
                    </a:ext>
                  </a:extLst>
                </a:gridCol>
                <a:gridCol w="382197">
                  <a:extLst>
                    <a:ext uri="{9D8B030D-6E8A-4147-A177-3AD203B41FA5}">
                      <a16:colId xmlns:a16="http://schemas.microsoft.com/office/drawing/2014/main" val="20003"/>
                    </a:ext>
                  </a:extLst>
                </a:gridCol>
                <a:gridCol w="625865">
                  <a:extLst>
                    <a:ext uri="{9D8B030D-6E8A-4147-A177-3AD203B41FA5}">
                      <a16:colId xmlns:a16="http://schemas.microsoft.com/office/drawing/2014/main" val="20004"/>
                    </a:ext>
                  </a:extLst>
                </a:gridCol>
                <a:gridCol w="504031">
                  <a:extLst>
                    <a:ext uri="{9D8B030D-6E8A-4147-A177-3AD203B41FA5}">
                      <a16:colId xmlns:a16="http://schemas.microsoft.com/office/drawing/2014/main" val="20005"/>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10</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19</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36" marR="9143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graphicFrame>
        <p:nvGraphicFramePr>
          <p:cNvPr id="31" name="Group 41">
            <a:extLst>
              <a:ext uri="{FF2B5EF4-FFF2-40B4-BE49-F238E27FC236}">
                <a16:creationId xmlns:a16="http://schemas.microsoft.com/office/drawing/2014/main" id="{B3AB2668-8535-4B50-878C-1D7B0286CF97}"/>
              </a:ext>
            </a:extLst>
          </p:cNvPr>
          <p:cNvGraphicFramePr>
            <a:graphicFrameLocks noGrp="1"/>
          </p:cNvGraphicFramePr>
          <p:nvPr>
            <p:extLst>
              <p:ext uri="{D42A27DB-BD31-4B8C-83A1-F6EECF244321}">
                <p14:modId xmlns:p14="http://schemas.microsoft.com/office/powerpoint/2010/main" val="3848005020"/>
              </p:ext>
            </p:extLst>
          </p:nvPr>
        </p:nvGraphicFramePr>
        <p:xfrm>
          <a:off x="1443038" y="4545013"/>
          <a:ext cx="2225674" cy="512762"/>
        </p:xfrm>
        <a:graphic>
          <a:graphicData uri="http://schemas.openxmlformats.org/drawingml/2006/table">
            <a:tbl>
              <a:tblPr/>
              <a:tblGrid>
                <a:gridCol w="371679">
                  <a:extLst>
                    <a:ext uri="{9D8B030D-6E8A-4147-A177-3AD203B41FA5}">
                      <a16:colId xmlns:a16="http://schemas.microsoft.com/office/drawing/2014/main" val="20000"/>
                    </a:ext>
                  </a:extLst>
                </a:gridCol>
                <a:gridCol w="370579">
                  <a:extLst>
                    <a:ext uri="{9D8B030D-6E8A-4147-A177-3AD203B41FA5}">
                      <a16:colId xmlns:a16="http://schemas.microsoft.com/office/drawing/2014/main" val="20001"/>
                    </a:ext>
                  </a:extLst>
                </a:gridCol>
                <a:gridCol w="370579">
                  <a:extLst>
                    <a:ext uri="{9D8B030D-6E8A-4147-A177-3AD203B41FA5}">
                      <a16:colId xmlns:a16="http://schemas.microsoft.com/office/drawing/2014/main" val="20002"/>
                    </a:ext>
                  </a:extLst>
                </a:gridCol>
                <a:gridCol w="370579">
                  <a:extLst>
                    <a:ext uri="{9D8B030D-6E8A-4147-A177-3AD203B41FA5}">
                      <a16:colId xmlns:a16="http://schemas.microsoft.com/office/drawing/2014/main" val="20003"/>
                    </a:ext>
                  </a:extLst>
                </a:gridCol>
                <a:gridCol w="368555">
                  <a:extLst>
                    <a:ext uri="{9D8B030D-6E8A-4147-A177-3AD203B41FA5}">
                      <a16:colId xmlns:a16="http://schemas.microsoft.com/office/drawing/2014/main" val="20004"/>
                    </a:ext>
                  </a:extLst>
                </a:gridCol>
                <a:gridCol w="373703">
                  <a:extLst>
                    <a:ext uri="{9D8B030D-6E8A-4147-A177-3AD203B41FA5}">
                      <a16:colId xmlns:a16="http://schemas.microsoft.com/office/drawing/2014/main" val="20005"/>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rgbClr val="FF0000"/>
                          </a:solidFill>
                          <a:effectLst/>
                          <a:latin typeface="Arial" pitchFamily="34" charset="0"/>
                          <a:ea typeface="宋体" pitchFamily="2" charset="-122"/>
                        </a:rPr>
                        <a:t>4</a:t>
                      </a:r>
                      <a:endParaRPr kumimoji="0" lang="zh-CN" altLang="zh-CN" sz="1800" b="0" i="0" u="none" strike="noStrike" cap="none" normalizeH="0" baseline="0" dirty="0">
                        <a:ln>
                          <a:noFill/>
                        </a:ln>
                        <a:solidFill>
                          <a:srgbClr val="FF0000"/>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485" marR="91485"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32" name="Group 41">
            <a:extLst>
              <a:ext uri="{FF2B5EF4-FFF2-40B4-BE49-F238E27FC236}">
                <a16:creationId xmlns:a16="http://schemas.microsoft.com/office/drawing/2014/main" id="{F5B5BD5E-CE24-43D8-B0CA-9ABE4F08AC67}"/>
              </a:ext>
            </a:extLst>
          </p:cNvPr>
          <p:cNvGraphicFramePr>
            <a:graphicFrameLocks noGrp="1"/>
          </p:cNvGraphicFramePr>
          <p:nvPr>
            <p:extLst>
              <p:ext uri="{D42A27DB-BD31-4B8C-83A1-F6EECF244321}">
                <p14:modId xmlns:p14="http://schemas.microsoft.com/office/powerpoint/2010/main" val="3872103186"/>
              </p:ext>
            </p:extLst>
          </p:nvPr>
        </p:nvGraphicFramePr>
        <p:xfrm>
          <a:off x="4529138" y="4545013"/>
          <a:ext cx="511175" cy="512762"/>
        </p:xfrm>
        <a:graphic>
          <a:graphicData uri="http://schemas.openxmlformats.org/drawingml/2006/table">
            <a:tbl>
              <a:tblPr/>
              <a:tblGrid>
                <a:gridCol w="511175">
                  <a:extLst>
                    <a:ext uri="{9D8B030D-6E8A-4147-A177-3AD203B41FA5}">
                      <a16:colId xmlns:a16="http://schemas.microsoft.com/office/drawing/2014/main" val="20000"/>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1800" b="0" i="0" u="none" strike="noStrike" cap="none" normalizeH="0" baseline="0" dirty="0">
                        <a:ln>
                          <a:noFill/>
                        </a:ln>
                        <a:solidFill>
                          <a:schemeClr val="tx1"/>
                        </a:solidFill>
                        <a:effectLst/>
                        <a:latin typeface="Arial" pitchFamily="34" charset="0"/>
                        <a:ea typeface="宋体" pitchFamily="2" charset="-122"/>
                      </a:endParaRPr>
                    </a:p>
                  </a:txBody>
                  <a:tcPr marL="91340" marR="9134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cxnSp>
        <p:nvCxnSpPr>
          <p:cNvPr id="33" name="直接箭头连接符 75">
            <a:extLst>
              <a:ext uri="{FF2B5EF4-FFF2-40B4-BE49-F238E27FC236}">
                <a16:creationId xmlns:a16="http://schemas.microsoft.com/office/drawing/2014/main" id="{CE23BA90-284D-495B-AE97-308BD1DB248A}"/>
              </a:ext>
            </a:extLst>
          </p:cNvPr>
          <p:cNvCxnSpPr>
            <a:cxnSpLocks noChangeShapeType="1"/>
          </p:cNvCxnSpPr>
          <p:nvPr/>
        </p:nvCxnSpPr>
        <p:spPr bwMode="auto">
          <a:xfrm flipH="1">
            <a:off x="2411413" y="3182938"/>
            <a:ext cx="1620837" cy="1325562"/>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77">
            <a:extLst>
              <a:ext uri="{FF2B5EF4-FFF2-40B4-BE49-F238E27FC236}">
                <a16:creationId xmlns:a16="http://schemas.microsoft.com/office/drawing/2014/main" id="{690AC232-2EE4-4F04-A4EF-2E53426B4B58}"/>
              </a:ext>
            </a:extLst>
          </p:cNvPr>
          <p:cNvCxnSpPr>
            <a:cxnSpLocks noChangeShapeType="1"/>
          </p:cNvCxnSpPr>
          <p:nvPr/>
        </p:nvCxnSpPr>
        <p:spPr bwMode="auto">
          <a:xfrm flipH="1">
            <a:off x="4783138" y="3182938"/>
            <a:ext cx="1016000" cy="1362075"/>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87">
            <a:extLst>
              <a:ext uri="{FF2B5EF4-FFF2-40B4-BE49-F238E27FC236}">
                <a16:creationId xmlns:a16="http://schemas.microsoft.com/office/drawing/2014/main" id="{8F4E15A6-8A89-4497-8054-A7AB2E629FC1}"/>
              </a:ext>
            </a:extLst>
          </p:cNvPr>
          <p:cNvSpPr txBox="1">
            <a:spLocks noChangeArrowheads="1"/>
          </p:cNvSpPr>
          <p:nvPr/>
        </p:nvSpPr>
        <p:spPr bwMode="auto">
          <a:xfrm>
            <a:off x="5256213" y="3579813"/>
            <a:ext cx="1160895"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k=7, q</a:t>
            </a:r>
            <a:r>
              <a:rPr lang="en-US" altLang="zh-CN" dirty="0">
                <a:solidFill>
                  <a:srgbClr val="FF0000"/>
                </a:solidFill>
                <a:latin typeface="+mn-lt"/>
                <a:ea typeface="微软雅黑 Light" panose="020B0502040204020203" pitchFamily="34" charset="-122"/>
              </a:rPr>
              <a:t>=</a:t>
            </a:r>
            <a:r>
              <a:rPr lang="en-US" altLang="zh-CN" dirty="0">
                <a:latin typeface="+mn-lt"/>
                <a:ea typeface="微软雅黑 Light" panose="020B0502040204020203" pitchFamily="34" charset="-122"/>
              </a:rPr>
              <a:t>k-1</a:t>
            </a:r>
          </a:p>
          <a:p>
            <a:pPr eaLnBrk="1" hangingPunct="1"/>
            <a:r>
              <a:rPr lang="en-US" altLang="zh-CN" dirty="0">
                <a:latin typeface="+mn-lt"/>
                <a:ea typeface="微软雅黑 Light" panose="020B0502040204020203" pitchFamily="34" charset="-122"/>
              </a:rPr>
              <a:t>L=q+1</a:t>
            </a:r>
            <a:r>
              <a:rPr lang="en-US" altLang="zh-CN" dirty="0">
                <a:solidFill>
                  <a:srgbClr val="FF0000"/>
                </a:solidFill>
                <a:latin typeface="+mn-lt"/>
                <a:ea typeface="微软雅黑 Light" panose="020B0502040204020203" pitchFamily="34" charset="-122"/>
              </a:rPr>
              <a:t>=</a:t>
            </a:r>
            <a:r>
              <a:rPr lang="en-US" altLang="zh-CN" dirty="0">
                <a:latin typeface="+mn-lt"/>
                <a:ea typeface="微软雅黑 Light" panose="020B0502040204020203" pitchFamily="34" charset="-122"/>
              </a:rPr>
              <a:t>k</a:t>
            </a:r>
            <a:endParaRPr lang="zh-CN" altLang="en-US" dirty="0">
              <a:latin typeface="+mn-lt"/>
              <a:ea typeface="微软雅黑 Light" panose="020B0502040204020203" pitchFamily="34" charset="-122"/>
            </a:endParaRPr>
          </a:p>
        </p:txBody>
      </p:sp>
      <p:sp>
        <p:nvSpPr>
          <p:cNvPr id="36" name="TextBox 88">
            <a:extLst>
              <a:ext uri="{FF2B5EF4-FFF2-40B4-BE49-F238E27FC236}">
                <a16:creationId xmlns:a16="http://schemas.microsoft.com/office/drawing/2014/main" id="{D361A44F-9BD1-448E-8DA7-C9EABD14C326}"/>
              </a:ext>
            </a:extLst>
          </p:cNvPr>
          <p:cNvSpPr txBox="1">
            <a:spLocks noChangeArrowheads="1"/>
          </p:cNvSpPr>
          <p:nvPr/>
        </p:nvSpPr>
        <p:spPr bwMode="auto">
          <a:xfrm>
            <a:off x="6653213" y="3581400"/>
            <a:ext cx="2134815"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k</a:t>
            </a:r>
            <a:r>
              <a:rPr lang="en-US" altLang="zh-CN" dirty="0">
                <a:solidFill>
                  <a:srgbClr val="FF0000"/>
                </a:solidFill>
                <a:latin typeface="+mn-lt"/>
                <a:ea typeface="微软雅黑 Light" panose="020B0502040204020203" pitchFamily="34" charset="-122"/>
              </a:rPr>
              <a:t>&gt;</a:t>
            </a:r>
            <a:r>
              <a:rPr lang="en-US" altLang="zh-CN" dirty="0">
                <a:latin typeface="+mn-lt"/>
                <a:ea typeface="微软雅黑 Light" panose="020B0502040204020203" pitchFamily="34" charset="-122"/>
              </a:rPr>
              <a:t>L=q+1, q&lt;k-1</a:t>
            </a:r>
          </a:p>
          <a:p>
            <a:pPr eaLnBrk="1" hangingPunct="1"/>
            <a:r>
              <a:rPr lang="en-US" altLang="zh-CN" dirty="0" err="1">
                <a:latin typeface="+mn-lt"/>
                <a:ea typeface="微软雅黑 Light" panose="020B0502040204020203" pitchFamily="34" charset="-122"/>
              </a:rPr>
              <a:t>e.g</a:t>
            </a:r>
            <a:r>
              <a:rPr lang="en-US" altLang="zh-CN" dirty="0">
                <a:latin typeface="+mn-lt"/>
                <a:ea typeface="微软雅黑 Light" panose="020B0502040204020203" pitchFamily="34" charset="-122"/>
              </a:rPr>
              <a:t> q=6, L=7 k=8, L&lt;k</a:t>
            </a:r>
            <a:endParaRPr lang="zh-CN" altLang="en-US" dirty="0">
              <a:latin typeface="+mn-lt"/>
              <a:ea typeface="微软雅黑 Light" panose="020B0502040204020203" pitchFamily="34" charset="-122"/>
            </a:endParaRPr>
          </a:p>
        </p:txBody>
      </p:sp>
      <p:cxnSp>
        <p:nvCxnSpPr>
          <p:cNvPr id="37" name="直接箭头连接符 79">
            <a:extLst>
              <a:ext uri="{FF2B5EF4-FFF2-40B4-BE49-F238E27FC236}">
                <a16:creationId xmlns:a16="http://schemas.microsoft.com/office/drawing/2014/main" id="{9B50874A-83A2-4C32-B3AF-E1F0DD588FB9}"/>
              </a:ext>
            </a:extLst>
          </p:cNvPr>
          <p:cNvCxnSpPr>
            <a:cxnSpLocks noChangeShapeType="1"/>
          </p:cNvCxnSpPr>
          <p:nvPr/>
        </p:nvCxnSpPr>
        <p:spPr bwMode="auto">
          <a:xfrm>
            <a:off x="7451725" y="3265488"/>
            <a:ext cx="622300" cy="1279525"/>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2">
            <a:extLst>
              <a:ext uri="{FF2B5EF4-FFF2-40B4-BE49-F238E27FC236}">
                <a16:creationId xmlns:a16="http://schemas.microsoft.com/office/drawing/2014/main" id="{B53DF500-1E82-4626-88E8-9314D40C0171}"/>
              </a:ext>
            </a:extLst>
          </p:cNvPr>
          <p:cNvSpPr txBox="1">
            <a:spLocks noChangeArrowheads="1"/>
          </p:cNvSpPr>
          <p:nvPr/>
        </p:nvSpPr>
        <p:spPr bwMode="auto">
          <a:xfrm>
            <a:off x="6350" y="2498725"/>
            <a:ext cx="1822450" cy="169277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C00000"/>
                </a:solidFill>
                <a:latin typeface="+mn-lt"/>
                <a:ea typeface="微软雅黑 Light" panose="020B0502040204020203" pitchFamily="34" charset="-122"/>
              </a:rPr>
              <a:t>减治法，一分为</a:t>
            </a:r>
            <a:r>
              <a:rPr lang="zh-CN" altLang="en-US" sz="3200" b="1" dirty="0">
                <a:solidFill>
                  <a:srgbClr val="FF0000"/>
                </a:solidFill>
                <a:latin typeface="+mn-lt"/>
                <a:ea typeface="微软雅黑 Light" panose="020B0502040204020203" pitchFamily="34" charset="-122"/>
              </a:rPr>
              <a:t>三</a:t>
            </a:r>
            <a:r>
              <a:rPr lang="zh-CN" altLang="en-US" sz="2400" b="1" dirty="0">
                <a:solidFill>
                  <a:srgbClr val="C00000"/>
                </a:solidFill>
                <a:latin typeface="+mn-lt"/>
                <a:ea typeface="微软雅黑 Light" panose="020B0502040204020203" pitchFamily="34" charset="-122"/>
              </a:rPr>
              <a:t>→线性时间复杂性</a:t>
            </a:r>
            <a:r>
              <a:rPr lang="en-US" altLang="zh-CN" sz="2400" b="1" dirty="0">
                <a:solidFill>
                  <a:srgbClr val="C00000"/>
                </a:solidFill>
                <a:latin typeface="+mn-lt"/>
                <a:ea typeface="微软雅黑 Light" panose="020B0502040204020203" pitchFamily="34" charset="-122"/>
              </a:rPr>
              <a:t>O(</a:t>
            </a:r>
            <a:r>
              <a:rPr lang="en-US" altLang="zh-CN" sz="2400" b="1" i="1" dirty="0">
                <a:solidFill>
                  <a:srgbClr val="C00000"/>
                </a:solidFill>
                <a:latin typeface="+mn-lt"/>
                <a:ea typeface="微软雅黑 Light" panose="020B0502040204020203" pitchFamily="34" charset="-122"/>
              </a:rPr>
              <a:t>n</a:t>
            </a:r>
            <a:r>
              <a:rPr lang="en-US" altLang="zh-CN" sz="2400" b="1" dirty="0">
                <a:solidFill>
                  <a:srgbClr val="C00000"/>
                </a:solidFill>
                <a:latin typeface="+mn-lt"/>
                <a:ea typeface="微软雅黑 Light" panose="020B0502040204020203" pitchFamily="34" charset="-122"/>
              </a:rPr>
              <a:t>)</a:t>
            </a:r>
            <a:endParaRPr lang="zh-CN" altLang="en-US" sz="2400" b="1" dirty="0">
              <a:solidFill>
                <a:srgbClr val="C00000"/>
              </a:solidFill>
              <a:latin typeface="+mn-lt"/>
              <a:ea typeface="微软雅黑 Light" panose="020B0502040204020203" pitchFamily="34" charset="-122"/>
            </a:endParaRPr>
          </a:p>
        </p:txBody>
      </p:sp>
      <p:sp>
        <p:nvSpPr>
          <p:cNvPr id="39" name="AutoShape 10">
            <a:hlinkClick r:id="" action="ppaction://hlinkshowjump?jump=lastslideviewed" highlightClick="1"/>
            <a:extLst>
              <a:ext uri="{FF2B5EF4-FFF2-40B4-BE49-F238E27FC236}">
                <a16:creationId xmlns:a16="http://schemas.microsoft.com/office/drawing/2014/main" id="{6EA295B1-C895-4A35-A9EA-32230D033A4E}"/>
              </a:ext>
            </a:extLst>
          </p:cNvPr>
          <p:cNvSpPr>
            <a:spLocks noChangeArrowheads="1"/>
          </p:cNvSpPr>
          <p:nvPr/>
        </p:nvSpPr>
        <p:spPr bwMode="auto">
          <a:xfrm>
            <a:off x="8739188" y="6573838"/>
            <a:ext cx="431800" cy="288925"/>
          </a:xfrm>
          <a:prstGeom prst="actionButtonForwardNext">
            <a:avLst/>
          </a:prstGeom>
          <a:solidFill>
            <a:schemeClr val="bg2"/>
          </a:solidFill>
          <a:ln>
            <a:noFill/>
          </a:ln>
          <a:effectLst/>
        </p:spPr>
        <p:txBody>
          <a:bodyPr wrap="none" anchor="ctr"/>
          <a:lstStyle/>
          <a:p>
            <a:pPr eaLnBrk="0" hangingPunct="0">
              <a:defRPr/>
            </a:pPr>
            <a:endParaRPr lang="zh-CN" altLang="en-US">
              <a:ea typeface="微软雅黑 Light" panose="020B0502040204020203" pitchFamily="34" charset="-122"/>
            </a:endParaRPr>
          </a:p>
        </p:txBody>
      </p:sp>
      <p:sp>
        <p:nvSpPr>
          <p:cNvPr id="40" name="TextBox 86">
            <a:extLst>
              <a:ext uri="{FF2B5EF4-FFF2-40B4-BE49-F238E27FC236}">
                <a16:creationId xmlns:a16="http://schemas.microsoft.com/office/drawing/2014/main" id="{6795D071-B59D-4FB5-8D90-430AA202768E}"/>
              </a:ext>
            </a:extLst>
          </p:cNvPr>
          <p:cNvSpPr txBox="1">
            <a:spLocks noChangeArrowheads="1"/>
          </p:cNvSpPr>
          <p:nvPr/>
        </p:nvSpPr>
        <p:spPr bwMode="auto">
          <a:xfrm>
            <a:off x="2022475" y="3443288"/>
            <a:ext cx="1964897" cy="923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L=q+1</a:t>
            </a:r>
            <a:r>
              <a:rPr lang="en-US" altLang="zh-CN" dirty="0">
                <a:solidFill>
                  <a:srgbClr val="FF0000"/>
                </a:solidFill>
                <a:latin typeface="+mn-lt"/>
                <a:ea typeface="微软雅黑 Light" panose="020B0502040204020203" pitchFamily="34" charset="-122"/>
              </a:rPr>
              <a:t>&gt;</a:t>
            </a:r>
            <a:r>
              <a:rPr lang="en-US" altLang="zh-CN" dirty="0">
                <a:latin typeface="+mn-lt"/>
                <a:ea typeface="微软雅黑 Light" panose="020B0502040204020203" pitchFamily="34" charset="-122"/>
              </a:rPr>
              <a:t>k, q&gt;k-1</a:t>
            </a:r>
          </a:p>
          <a:p>
            <a:pPr eaLnBrk="1" hangingPunct="1"/>
            <a:r>
              <a:rPr lang="en-US" altLang="zh-CN" dirty="0" err="1">
                <a:latin typeface="+mn-lt"/>
                <a:ea typeface="微软雅黑 Light" panose="020B0502040204020203" pitchFamily="34" charset="-122"/>
              </a:rPr>
              <a:t>e.g.k</a:t>
            </a:r>
            <a:r>
              <a:rPr lang="en-US" altLang="zh-CN" dirty="0">
                <a:latin typeface="+mn-lt"/>
                <a:ea typeface="微软雅黑 Light" panose="020B0502040204020203" pitchFamily="34" charset="-122"/>
              </a:rPr>
              <a:t>=3,q=6,q=k+3,</a:t>
            </a:r>
          </a:p>
          <a:p>
            <a:pPr eaLnBrk="1" hangingPunct="1"/>
            <a:r>
              <a:rPr lang="en-US" altLang="zh-CN" dirty="0">
                <a:latin typeface="+mn-lt"/>
                <a:ea typeface="微软雅黑 Light" panose="020B0502040204020203" pitchFamily="34" charset="-122"/>
              </a:rPr>
              <a:t>L=q+1=7 &gt;k</a:t>
            </a:r>
            <a:endParaRPr lang="zh-CN" altLang="en-US" dirty="0">
              <a:latin typeface="+mn-lt"/>
              <a:ea typeface="微软雅黑 Light" panose="020B0502040204020203" pitchFamily="34" charset="-122"/>
            </a:endParaRPr>
          </a:p>
        </p:txBody>
      </p:sp>
    </p:spTree>
    <p:extLst>
      <p:ext uri="{BB962C8B-B14F-4D97-AF65-F5344CB8AC3E}">
        <p14:creationId xmlns:p14="http://schemas.microsoft.com/office/powerpoint/2010/main" val="1108900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BD51F-3BBE-45A3-A78E-676B385E657D}"/>
              </a:ext>
            </a:extLst>
          </p:cNvPr>
          <p:cNvSpPr>
            <a:spLocks noGrp="1"/>
          </p:cNvSpPr>
          <p:nvPr>
            <p:ph type="title"/>
          </p:nvPr>
        </p:nvSpPr>
        <p:spPr/>
        <p:txBody>
          <a:bodyPr>
            <a:normAutofit/>
          </a:bodyPr>
          <a:lstStyle/>
          <a:p>
            <a:r>
              <a:rPr lang="zh-CN" altLang="en-US" sz="2800" dirty="0"/>
              <a:t>一分为二  </a:t>
            </a:r>
            <a:r>
              <a:rPr lang="en-US" altLang="zh-CN" sz="2800" dirty="0"/>
              <a:t>vs  </a:t>
            </a:r>
            <a:r>
              <a:rPr lang="zh-CN" altLang="en-US" sz="2800" dirty="0"/>
              <a:t>一分为三</a:t>
            </a:r>
            <a:endParaRPr lang="zh-CN" altLang="en-US" dirty="0"/>
          </a:p>
        </p:txBody>
      </p:sp>
      <p:sp>
        <p:nvSpPr>
          <p:cNvPr id="3" name="内容占位符 2">
            <a:extLst>
              <a:ext uri="{FF2B5EF4-FFF2-40B4-BE49-F238E27FC236}">
                <a16:creationId xmlns:a16="http://schemas.microsoft.com/office/drawing/2014/main" id="{34F779A0-5ED6-49DF-BCB1-BC81E1FC8CA1}"/>
              </a:ext>
            </a:extLst>
          </p:cNvPr>
          <p:cNvSpPr>
            <a:spLocks noGrp="1"/>
          </p:cNvSpPr>
          <p:nvPr>
            <p:ph idx="1"/>
          </p:nvPr>
        </p:nvSpPr>
        <p:spPr/>
        <p:txBody>
          <a:bodyPr/>
          <a:lstStyle/>
          <a:p>
            <a:pPr eaLnBrk="1" hangingPunct="1"/>
            <a:r>
              <a:rPr lang="zh-CN" altLang="en-US" sz="2400" dirty="0"/>
              <a:t>一分为三的减治法有利于降低递归深度，速度快</a:t>
            </a:r>
            <a:endParaRPr lang="en-US" altLang="zh-CN" sz="2400" dirty="0"/>
          </a:p>
          <a:p>
            <a:pPr eaLnBrk="1" hangingPunct="1"/>
            <a:endParaRPr lang="en-US" altLang="zh-CN" sz="2400" dirty="0"/>
          </a:p>
          <a:p>
            <a:pPr eaLnBrk="1" hangingPunct="1"/>
            <a:r>
              <a:rPr lang="zh-CN" altLang="en-US" sz="2400" b="1" dirty="0">
                <a:solidFill>
                  <a:srgbClr val="FF0000"/>
                </a:solidFill>
              </a:rPr>
              <a:t>要求：上机作业，采用“一分为三”的方法</a:t>
            </a:r>
          </a:p>
          <a:p>
            <a:endParaRPr lang="zh-CN" altLang="en-US" dirty="0"/>
          </a:p>
        </p:txBody>
      </p:sp>
      <p:sp>
        <p:nvSpPr>
          <p:cNvPr id="4" name="日期占位符 3">
            <a:extLst>
              <a:ext uri="{FF2B5EF4-FFF2-40B4-BE49-F238E27FC236}">
                <a16:creationId xmlns:a16="http://schemas.microsoft.com/office/drawing/2014/main" id="{8FAE536D-214B-4292-8DDA-30F8EDE8E09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A829B23-B180-4B07-B7F3-0926A6241D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7238E2-B82C-439E-A714-7A1B276EF54E}"/>
              </a:ext>
            </a:extLst>
          </p:cNvPr>
          <p:cNvSpPr>
            <a:spLocks noGrp="1"/>
          </p:cNvSpPr>
          <p:nvPr>
            <p:ph type="sldNum" sz="quarter" idx="12"/>
          </p:nvPr>
        </p:nvSpPr>
        <p:spPr/>
        <p:txBody>
          <a:bodyPr/>
          <a:lstStyle/>
          <a:p>
            <a:fld id="{EEA58A3B-43CE-4AA0-90B5-EB47AFAFEB34}" type="slidenum">
              <a:rPr lang="zh-CN" altLang="en-US" smtClean="0"/>
              <a:pPr/>
              <a:t>116</a:t>
            </a:fld>
            <a:endParaRPr lang="zh-CN" altLang="en-US" dirty="0"/>
          </a:p>
        </p:txBody>
      </p:sp>
    </p:spTree>
    <p:extLst>
      <p:ext uri="{BB962C8B-B14F-4D97-AF65-F5344CB8AC3E}">
        <p14:creationId xmlns:p14="http://schemas.microsoft.com/office/powerpoint/2010/main" val="38412747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450DD0-E07E-4C43-8719-159A714364C2}"/>
              </a:ext>
            </a:extLst>
          </p:cNvPr>
          <p:cNvSpPr>
            <a:spLocks noGrp="1"/>
          </p:cNvSpPr>
          <p:nvPr>
            <p:ph type="title"/>
          </p:nvPr>
        </p:nvSpPr>
        <p:spPr/>
        <p:txBody>
          <a:bodyPr>
            <a:normAutofit/>
          </a:bodyPr>
          <a:lstStyle/>
          <a:p>
            <a:r>
              <a:rPr lang="zh-CN" altLang="en-US" dirty="0"/>
              <a:t>线性时间选择问题的随机选择算法</a:t>
            </a:r>
          </a:p>
        </p:txBody>
      </p:sp>
      <p:sp>
        <p:nvSpPr>
          <p:cNvPr id="3" name="内容占位符 2">
            <a:extLst>
              <a:ext uri="{FF2B5EF4-FFF2-40B4-BE49-F238E27FC236}">
                <a16:creationId xmlns:a16="http://schemas.microsoft.com/office/drawing/2014/main" id="{2E5D1070-8A7B-49FC-9640-7A084152055E}"/>
              </a:ext>
            </a:extLst>
          </p:cNvPr>
          <p:cNvSpPr>
            <a:spLocks noGrp="1"/>
          </p:cNvSpPr>
          <p:nvPr>
            <p:ph idx="1"/>
          </p:nvPr>
        </p:nvSpPr>
        <p:spPr/>
        <p:txBody>
          <a:bodyPr/>
          <a:lstStyle/>
          <a:p>
            <a:r>
              <a:rPr lang="en-US" altLang="zh-CN" dirty="0" err="1">
                <a:cs typeface="楷体_GB2312"/>
              </a:rPr>
              <a:t>RandomizedSelect</a:t>
            </a:r>
            <a:r>
              <a:rPr lang="en-US" altLang="zh-CN" dirty="0">
                <a:cs typeface="楷体_GB2312"/>
              </a:rPr>
              <a:t>(a, 0, n-1, k)</a:t>
            </a:r>
            <a:r>
              <a:rPr lang="zh-CN" altLang="en-US" dirty="0"/>
              <a:t>，</a:t>
            </a:r>
            <a:r>
              <a:rPr lang="zh-CN" altLang="en-US" dirty="0">
                <a:solidFill>
                  <a:srgbClr val="FF0000"/>
                </a:solidFill>
                <a:cs typeface="楷体_GB2312"/>
              </a:rPr>
              <a:t>求</a:t>
            </a:r>
            <a:r>
              <a:rPr lang="en-US" altLang="zh-CN" dirty="0">
                <a:solidFill>
                  <a:srgbClr val="FF0000"/>
                </a:solidFill>
                <a:cs typeface="楷体_GB2312"/>
              </a:rPr>
              <a:t>a[0 : n-1]</a:t>
            </a:r>
            <a:r>
              <a:rPr lang="zh-CN" altLang="en-US" dirty="0">
                <a:solidFill>
                  <a:srgbClr val="FF0000"/>
                </a:solidFill>
                <a:cs typeface="楷体_GB2312"/>
              </a:rPr>
              <a:t>中的第</a:t>
            </a:r>
            <a:r>
              <a:rPr lang="en-US" altLang="zh-CN" dirty="0">
                <a:solidFill>
                  <a:srgbClr val="FF0000"/>
                </a:solidFill>
                <a:cs typeface="楷体_GB2312"/>
              </a:rPr>
              <a:t>k</a:t>
            </a:r>
            <a:r>
              <a:rPr lang="zh-CN" altLang="en-US" dirty="0">
                <a:solidFill>
                  <a:srgbClr val="FF0000"/>
                </a:solidFill>
                <a:cs typeface="楷体_GB2312"/>
              </a:rPr>
              <a:t>小元素</a:t>
            </a:r>
            <a:endParaRPr lang="en-US" altLang="zh-CN" sz="2400" dirty="0">
              <a:cs typeface="楷体_GB2312"/>
            </a:endParaRPr>
          </a:p>
          <a:p>
            <a:pPr lvl="1"/>
            <a:r>
              <a:rPr lang="zh-CN" altLang="en-US" dirty="0">
                <a:cs typeface="楷体_GB2312"/>
              </a:rPr>
              <a:t>模仿递归划分排序算法，利用</a:t>
            </a:r>
            <a:r>
              <a:rPr lang="en-US" altLang="zh-CN" dirty="0" err="1">
                <a:cs typeface="楷体_GB2312"/>
              </a:rPr>
              <a:t>QuickSort</a:t>
            </a:r>
            <a:r>
              <a:rPr lang="zh-CN" altLang="en-US" dirty="0">
                <a:cs typeface="楷体_GB2312"/>
              </a:rPr>
              <a:t>的随机划分算法</a:t>
            </a:r>
            <a:r>
              <a:rPr kumimoji="1" lang="en-US" altLang="zh-CN" dirty="0" err="1"/>
              <a:t>RandomizedPartition</a:t>
            </a:r>
            <a:r>
              <a:rPr kumimoji="1" lang="en-US" altLang="zh-CN" dirty="0"/>
              <a:t>(</a:t>
            </a:r>
            <a:r>
              <a:rPr kumimoji="1" lang="en-US" altLang="zh-CN" dirty="0" err="1"/>
              <a:t>a,p,r</a:t>
            </a:r>
            <a:r>
              <a:rPr kumimoji="1" lang="en-US" altLang="zh-CN" dirty="0"/>
              <a:t>)        </a:t>
            </a:r>
            <a:r>
              <a:rPr kumimoji="1" lang="zh-CN" altLang="en-US" dirty="0"/>
              <a:t>，</a:t>
            </a:r>
            <a:r>
              <a:rPr lang="zh-CN" altLang="en-US" dirty="0">
                <a:cs typeface="楷体_GB2312"/>
              </a:rPr>
              <a:t>对输入数据进行划分排序</a:t>
            </a:r>
            <a:endParaRPr kumimoji="1" lang="en-US" altLang="zh-CN" dirty="0"/>
          </a:p>
          <a:p>
            <a:pPr lvl="1"/>
            <a:r>
              <a:rPr kumimoji="1" lang="zh-CN" altLang="en-US" dirty="0"/>
              <a:t>将</a:t>
            </a:r>
            <a:r>
              <a:rPr kumimoji="1" lang="en-US" altLang="zh-CN" dirty="0"/>
              <a:t>a[</a:t>
            </a:r>
            <a:r>
              <a:rPr kumimoji="1" lang="en-US" altLang="zh-CN" dirty="0" err="1"/>
              <a:t>p:r</a:t>
            </a:r>
            <a:r>
              <a:rPr kumimoji="1" lang="en-US" altLang="zh-CN" dirty="0"/>
              <a:t>]</a:t>
            </a:r>
            <a:r>
              <a:rPr kumimoji="1" lang="zh-CN" altLang="en-US" dirty="0"/>
              <a:t>划分为</a:t>
            </a:r>
            <a:r>
              <a:rPr kumimoji="1" lang="en-US" altLang="zh-CN" dirty="0"/>
              <a:t>a[</a:t>
            </a:r>
            <a:r>
              <a:rPr kumimoji="1" lang="en-US" altLang="zh-CN" dirty="0" err="1"/>
              <a:t>p:i</a:t>
            </a:r>
            <a:r>
              <a:rPr kumimoji="1" lang="en-US" altLang="zh-CN" dirty="0"/>
              <a:t>]</a:t>
            </a:r>
            <a:r>
              <a:rPr kumimoji="1" lang="zh-CN" altLang="en-US" dirty="0"/>
              <a:t>和</a:t>
            </a:r>
            <a:r>
              <a:rPr kumimoji="1" lang="en-US" altLang="zh-CN" dirty="0"/>
              <a:t>a[i+1,r]</a:t>
            </a:r>
            <a:r>
              <a:rPr kumimoji="1" lang="zh-CN" altLang="en-US" dirty="0"/>
              <a:t>，使得</a:t>
            </a:r>
            <a:r>
              <a:rPr kumimoji="1" lang="en-US" altLang="zh-CN" dirty="0"/>
              <a:t>a[</a:t>
            </a:r>
            <a:r>
              <a:rPr kumimoji="1" lang="en-US" altLang="zh-CN" dirty="0" err="1"/>
              <a:t>p:i</a:t>
            </a:r>
            <a:r>
              <a:rPr kumimoji="1" lang="en-US" altLang="zh-CN" dirty="0"/>
              <a:t>]</a:t>
            </a:r>
            <a:r>
              <a:rPr kumimoji="1" lang="zh-CN" altLang="en-US" dirty="0"/>
              <a:t>中的每个元素不大于</a:t>
            </a:r>
            <a:r>
              <a:rPr kumimoji="1" lang="en-US" altLang="zh-CN" sz="2400" dirty="0"/>
              <a:t>a[i+1,r]</a:t>
            </a:r>
            <a:r>
              <a:rPr kumimoji="1" lang="zh-CN" altLang="en-US" sz="2400" dirty="0"/>
              <a:t>中的每个元素</a:t>
            </a:r>
            <a:r>
              <a:rPr kumimoji="1" lang="en-US" altLang="zh-CN" sz="2400" dirty="0"/>
              <a:t>.</a:t>
            </a:r>
          </a:p>
          <a:p>
            <a:r>
              <a:rPr lang="en-US" altLang="zh-CN" sz="2400" dirty="0">
                <a:cs typeface="楷体_GB2312"/>
              </a:rPr>
              <a:t>Example</a:t>
            </a:r>
          </a:p>
          <a:p>
            <a:pPr marL="0" indent="0">
              <a:buNone/>
            </a:pPr>
            <a:r>
              <a:rPr lang="en-US" altLang="zh-CN" sz="2400" dirty="0">
                <a:cs typeface="楷体_GB2312"/>
              </a:rPr>
              <a:t> </a:t>
            </a:r>
            <a:r>
              <a:rPr lang="en-US" altLang="zh-CN" sz="2400" dirty="0"/>
              <a:t>a[</a:t>
            </a:r>
            <a:r>
              <a:rPr lang="en-US" altLang="zh-CN" sz="2400" dirty="0" err="1"/>
              <a:t>p,i</a:t>
            </a:r>
            <a:r>
              <a:rPr lang="en-US" altLang="zh-CN" sz="2400" dirty="0"/>
              <a:t>]  ={3,</a:t>
            </a:r>
            <a:r>
              <a:rPr kumimoji="1" lang="en-US" altLang="zh-CN" sz="2400" dirty="0">
                <a:solidFill>
                  <a:srgbClr val="663300"/>
                </a:solidFill>
              </a:rPr>
              <a:t>1</a:t>
            </a:r>
            <a:r>
              <a:rPr lang="en-US" altLang="zh-CN" sz="2400" dirty="0"/>
              <a:t>,0,4,2,5}    </a:t>
            </a:r>
          </a:p>
          <a:p>
            <a:pPr marL="0" indent="0">
              <a:buNone/>
            </a:pPr>
            <a:r>
              <a:rPr lang="en-US" altLang="zh-CN" dirty="0"/>
              <a:t> </a:t>
            </a:r>
            <a:r>
              <a:rPr lang="en-US" altLang="zh-CN" sz="2400" dirty="0"/>
              <a:t>a[i+1,r]} ={</a:t>
            </a:r>
            <a:r>
              <a:rPr lang="en-US" altLang="zh-CN" sz="2400" dirty="0">
                <a:solidFill>
                  <a:srgbClr val="0000FF"/>
                </a:solidFill>
              </a:rPr>
              <a:t>7,8,6</a:t>
            </a:r>
            <a:r>
              <a:rPr lang="en-US" altLang="zh-CN" sz="2400" dirty="0"/>
              <a:t>}</a:t>
            </a:r>
          </a:p>
          <a:p>
            <a:pPr marL="0" indent="0">
              <a:buNone/>
            </a:pPr>
            <a:r>
              <a:rPr lang="zh-CN" altLang="en-US" sz="2400" dirty="0">
                <a:cs typeface="楷体_GB2312"/>
              </a:rPr>
              <a:t>                                       </a:t>
            </a:r>
            <a:endParaRPr lang="zh-CN" altLang="en-US" dirty="0"/>
          </a:p>
        </p:txBody>
      </p:sp>
      <p:sp>
        <p:nvSpPr>
          <p:cNvPr id="4" name="日期占位符 3">
            <a:extLst>
              <a:ext uri="{FF2B5EF4-FFF2-40B4-BE49-F238E27FC236}">
                <a16:creationId xmlns:a16="http://schemas.microsoft.com/office/drawing/2014/main" id="{68527920-FE56-4989-91EE-7BCF144FA38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B1CD8EB-58EE-4E24-8AD4-0FF9388A4F19}"/>
              </a:ext>
            </a:extLst>
          </p:cNvPr>
          <p:cNvSpPr>
            <a:spLocks noGrp="1"/>
          </p:cNvSpPr>
          <p:nvPr>
            <p:ph type="ftr" sz="quarter" idx="11"/>
          </p:nvPr>
        </p:nvSpPr>
        <p:spPr>
          <a:xfrm>
            <a:off x="2959100" y="6141749"/>
            <a:ext cx="3086100" cy="365125"/>
          </a:xfrm>
        </p:spPr>
        <p:txBody>
          <a:bodyPr/>
          <a:lstStyle/>
          <a:p>
            <a:endParaRPr lang="zh-CN" altLang="en-US">
              <a:ea typeface="微软雅黑 Light" panose="020B0502040204020203" pitchFamily="34" charset="-122"/>
            </a:endParaRPr>
          </a:p>
        </p:txBody>
      </p:sp>
      <p:sp>
        <p:nvSpPr>
          <p:cNvPr id="6" name="灯片编号占位符 5">
            <a:extLst>
              <a:ext uri="{FF2B5EF4-FFF2-40B4-BE49-F238E27FC236}">
                <a16:creationId xmlns:a16="http://schemas.microsoft.com/office/drawing/2014/main" id="{430D52EC-50B8-4830-BE35-4471AE1C59D6}"/>
              </a:ext>
            </a:extLst>
          </p:cNvPr>
          <p:cNvSpPr>
            <a:spLocks noGrp="1"/>
          </p:cNvSpPr>
          <p:nvPr>
            <p:ph type="sldNum" sz="quarter" idx="12"/>
          </p:nvPr>
        </p:nvSpPr>
        <p:spPr/>
        <p:txBody>
          <a:bodyPr/>
          <a:lstStyle/>
          <a:p>
            <a:fld id="{EEA58A3B-43CE-4AA0-90B5-EB47AFAFEB34}" type="slidenum">
              <a:rPr lang="zh-CN" altLang="en-US" smtClean="0"/>
              <a:pPr/>
              <a:t>117</a:t>
            </a:fld>
            <a:endParaRPr lang="zh-CN" altLang="en-US" dirty="0"/>
          </a:p>
        </p:txBody>
      </p:sp>
      <p:sp>
        <p:nvSpPr>
          <p:cNvPr id="7" name="AutoShape 10">
            <a:hlinkClick r:id="rId2" action="ppaction://hlinksldjump" highlightClick="1"/>
            <a:extLst>
              <a:ext uri="{FF2B5EF4-FFF2-40B4-BE49-F238E27FC236}">
                <a16:creationId xmlns:a16="http://schemas.microsoft.com/office/drawing/2014/main" id="{F2A46BA1-E341-4AE3-830F-106476906D8F}"/>
              </a:ext>
            </a:extLst>
          </p:cNvPr>
          <p:cNvSpPr>
            <a:spLocks noChangeArrowheads="1"/>
          </p:cNvSpPr>
          <p:nvPr/>
        </p:nvSpPr>
        <p:spPr bwMode="auto">
          <a:xfrm>
            <a:off x="4149324" y="1814677"/>
            <a:ext cx="490959" cy="253156"/>
          </a:xfrm>
          <a:prstGeom prst="actionButtonForwardNext">
            <a:avLst/>
          </a:prstGeom>
          <a:solidFill>
            <a:schemeClr val="bg2"/>
          </a:solidFill>
          <a:ln>
            <a:noFill/>
          </a:ln>
          <a:effectLst/>
        </p:spPr>
        <p:txBody>
          <a:bodyPr wrap="none" anchor="ctr"/>
          <a:lstStyle/>
          <a:p>
            <a:pPr eaLnBrk="0" hangingPunct="0"/>
            <a:endParaRPr lang="zh-CN" altLang="en-US"/>
          </a:p>
        </p:txBody>
      </p:sp>
      <p:graphicFrame>
        <p:nvGraphicFramePr>
          <p:cNvPr id="8" name="Group 41">
            <a:extLst>
              <a:ext uri="{FF2B5EF4-FFF2-40B4-BE49-F238E27FC236}">
                <a16:creationId xmlns:a16="http://schemas.microsoft.com/office/drawing/2014/main" id="{7F316892-B574-4E6B-95BE-E744643A5AA9}"/>
              </a:ext>
            </a:extLst>
          </p:cNvPr>
          <p:cNvGraphicFramePr>
            <a:graphicFrameLocks noGrp="1"/>
          </p:cNvGraphicFramePr>
          <p:nvPr>
            <p:extLst>
              <p:ext uri="{D42A27DB-BD31-4B8C-83A1-F6EECF244321}">
                <p14:modId xmlns:p14="http://schemas.microsoft.com/office/powerpoint/2010/main" val="2780095149"/>
              </p:ext>
            </p:extLst>
          </p:nvPr>
        </p:nvGraphicFramePr>
        <p:xfrm>
          <a:off x="4149324" y="3766589"/>
          <a:ext cx="4822825" cy="517530"/>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6575">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gridCol w="536575">
                  <a:extLst>
                    <a:ext uri="{9D8B030D-6E8A-4147-A177-3AD203B41FA5}">
                      <a16:colId xmlns:a16="http://schemas.microsoft.com/office/drawing/2014/main" val="20008"/>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0066FF"/>
                          </a:solidFill>
                          <a:effectLst/>
                          <a:latin typeface="+mn-lt"/>
                          <a:ea typeface="宋体" pitchFamily="2" charset="-122"/>
                        </a:rPr>
                        <a:t>2</a:t>
                      </a:r>
                      <a:endParaRPr kumimoji="0" lang="zh-CN" altLang="zh-CN" sz="2400" b="0" i="0" u="none" strike="noStrike" cap="none" normalizeH="0" baseline="0" dirty="0">
                        <a:ln>
                          <a:noFill/>
                        </a:ln>
                        <a:solidFill>
                          <a:srgbClr val="0066FF"/>
                        </a:solidFill>
                        <a:effectLst/>
                        <a:latin typeface="+mn-lt"/>
                        <a:ea typeface="宋体" pitchFamily="2" charset="-122"/>
                      </a:endParaRP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1</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0</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4</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FF0000"/>
                          </a:solidFill>
                          <a:effectLst/>
                          <a:latin typeface="+mn-lt"/>
                          <a:ea typeface="宋体" pitchFamily="2" charset="-122"/>
                        </a:rPr>
                        <a:t>5</a:t>
                      </a:r>
                      <a:endParaRPr kumimoji="0" lang="zh-CN" altLang="zh-CN" sz="2400" b="0" i="0" u="none" strike="noStrike" cap="none" normalizeH="0" baseline="0" dirty="0">
                        <a:ln>
                          <a:noFill/>
                        </a:ln>
                        <a:solidFill>
                          <a:srgbClr val="FF0000"/>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mn-lt"/>
                          <a:ea typeface="宋体" pitchFamily="2" charset="-122"/>
                        </a:rPr>
                        <a:t>6</a:t>
                      </a:r>
                      <a:endParaRPr kumimoji="0" lang="zh-CN" altLang="zh-CN" sz="2400" b="0" i="0" u="none" strike="noStrike" cap="none" normalizeH="0" baseline="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7</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8</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mn-lt"/>
                          <a:ea typeface="宋体" pitchFamily="2" charset="-122"/>
                        </a:rPr>
                        <a:t>3</a:t>
                      </a:r>
                      <a:endParaRPr kumimoji="0" lang="zh-CN" altLang="zh-CN" sz="2800" b="0" i="0" u="none" strike="noStrike" cap="none" normalizeH="0" baseline="0" dirty="0">
                        <a:ln>
                          <a:noFill/>
                        </a:ln>
                        <a:solidFill>
                          <a:srgbClr val="FF0000"/>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sp>
        <p:nvSpPr>
          <p:cNvPr id="9" name="AutoShape 60">
            <a:extLst>
              <a:ext uri="{FF2B5EF4-FFF2-40B4-BE49-F238E27FC236}">
                <a16:creationId xmlns:a16="http://schemas.microsoft.com/office/drawing/2014/main" id="{86DCA310-1660-4BDA-B187-9153B165076B}"/>
              </a:ext>
            </a:extLst>
          </p:cNvPr>
          <p:cNvSpPr>
            <a:spLocks/>
          </p:cNvSpPr>
          <p:nvPr/>
        </p:nvSpPr>
        <p:spPr bwMode="auto">
          <a:xfrm rot="-5400000">
            <a:off x="5574899" y="4285412"/>
            <a:ext cx="320675" cy="2733675"/>
          </a:xfrm>
          <a:prstGeom prst="rightBrace">
            <a:avLst>
              <a:gd name="adj1" fmla="val 1084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zh-CN" altLang="en-US">
              <a:ea typeface="微软雅黑 Light" panose="020B0502040204020203" pitchFamily="34" charset="-122"/>
            </a:endParaRPr>
          </a:p>
        </p:txBody>
      </p:sp>
      <p:sp>
        <p:nvSpPr>
          <p:cNvPr id="10" name="TextBox 7">
            <a:extLst>
              <a:ext uri="{FF2B5EF4-FFF2-40B4-BE49-F238E27FC236}">
                <a16:creationId xmlns:a16="http://schemas.microsoft.com/office/drawing/2014/main" id="{123E4D3D-9A76-4B94-93DA-ED8188D90F5B}"/>
              </a:ext>
            </a:extLst>
          </p:cNvPr>
          <p:cNvSpPr txBox="1">
            <a:spLocks noChangeArrowheads="1"/>
          </p:cNvSpPr>
          <p:nvPr/>
        </p:nvSpPr>
        <p:spPr bwMode="auto">
          <a:xfrm>
            <a:off x="5532036" y="3136351"/>
            <a:ext cx="2303463" cy="6461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dirty="0">
                <a:latin typeface="+mn-lt"/>
                <a:ea typeface="微软雅黑 Light" panose="020B0502040204020203" pitchFamily="34" charset="-122"/>
              </a:rPr>
              <a:t>随机选择的划分基准</a:t>
            </a:r>
            <a:r>
              <a:rPr lang="en-US" altLang="zh-CN" dirty="0">
                <a:latin typeface="+mn-lt"/>
                <a:ea typeface="微软雅黑 Light" panose="020B0502040204020203" pitchFamily="34" charset="-122"/>
              </a:rPr>
              <a:t>x=a[p+4]=5</a:t>
            </a:r>
            <a:endParaRPr lang="zh-CN" altLang="en-US" dirty="0">
              <a:latin typeface="+mn-lt"/>
              <a:ea typeface="微软雅黑 Light" panose="020B0502040204020203" pitchFamily="34" charset="-122"/>
            </a:endParaRPr>
          </a:p>
        </p:txBody>
      </p:sp>
      <p:sp>
        <p:nvSpPr>
          <p:cNvPr id="11" name="Line 27">
            <a:extLst>
              <a:ext uri="{FF2B5EF4-FFF2-40B4-BE49-F238E27FC236}">
                <a16:creationId xmlns:a16="http://schemas.microsoft.com/office/drawing/2014/main" id="{2E973DDC-6C8D-4E6C-B485-7B1409794BC6}"/>
              </a:ext>
            </a:extLst>
          </p:cNvPr>
          <p:cNvSpPr>
            <a:spLocks noChangeShapeType="1"/>
          </p:cNvSpPr>
          <p:nvPr/>
        </p:nvSpPr>
        <p:spPr bwMode="auto">
          <a:xfrm flipV="1">
            <a:off x="4238104" y="5079578"/>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2" name="Text Box 28">
            <a:extLst>
              <a:ext uri="{FF2B5EF4-FFF2-40B4-BE49-F238E27FC236}">
                <a16:creationId xmlns:a16="http://schemas.microsoft.com/office/drawing/2014/main" id="{6E9D11C6-6AF1-44EF-9942-E4D79626ADDA}"/>
              </a:ext>
            </a:extLst>
          </p:cNvPr>
          <p:cNvSpPr txBox="1">
            <a:spLocks noChangeArrowheads="1"/>
          </p:cNvSpPr>
          <p:nvPr/>
        </p:nvSpPr>
        <p:spPr bwMode="auto">
          <a:xfrm>
            <a:off x="3949179" y="5300241"/>
            <a:ext cx="5998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a[p]</a:t>
            </a:r>
          </a:p>
        </p:txBody>
      </p:sp>
      <p:sp>
        <p:nvSpPr>
          <p:cNvPr id="13" name="Line 29">
            <a:extLst>
              <a:ext uri="{FF2B5EF4-FFF2-40B4-BE49-F238E27FC236}">
                <a16:creationId xmlns:a16="http://schemas.microsoft.com/office/drawing/2014/main" id="{CEDEF5DF-9689-4EE8-8C99-C69550095573}"/>
              </a:ext>
            </a:extLst>
          </p:cNvPr>
          <p:cNvSpPr>
            <a:spLocks noChangeShapeType="1"/>
          </p:cNvSpPr>
          <p:nvPr/>
        </p:nvSpPr>
        <p:spPr bwMode="auto">
          <a:xfrm flipV="1">
            <a:off x="8749779" y="5114503"/>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4" name="Text Box 30">
            <a:extLst>
              <a:ext uri="{FF2B5EF4-FFF2-40B4-BE49-F238E27FC236}">
                <a16:creationId xmlns:a16="http://schemas.microsoft.com/office/drawing/2014/main" id="{E490623C-1F3F-4672-B8E8-85B2BC64BED3}"/>
              </a:ext>
            </a:extLst>
          </p:cNvPr>
          <p:cNvSpPr txBox="1">
            <a:spLocks noChangeArrowheads="1"/>
          </p:cNvSpPr>
          <p:nvPr/>
        </p:nvSpPr>
        <p:spPr bwMode="auto">
          <a:xfrm>
            <a:off x="8460854" y="5341516"/>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a[r]</a:t>
            </a:r>
          </a:p>
        </p:txBody>
      </p:sp>
      <p:graphicFrame>
        <p:nvGraphicFramePr>
          <p:cNvPr id="15" name="Group 41">
            <a:extLst>
              <a:ext uri="{FF2B5EF4-FFF2-40B4-BE49-F238E27FC236}">
                <a16:creationId xmlns:a16="http://schemas.microsoft.com/office/drawing/2014/main" id="{0B777BD9-2B1F-4F8C-81B9-08FB0399CA1C}"/>
              </a:ext>
            </a:extLst>
          </p:cNvPr>
          <p:cNvGraphicFramePr>
            <a:graphicFrameLocks noGrp="1"/>
          </p:cNvGraphicFramePr>
          <p:nvPr>
            <p:extLst>
              <p:ext uri="{D42A27DB-BD31-4B8C-83A1-F6EECF244321}">
                <p14:modId xmlns:p14="http://schemas.microsoft.com/office/powerpoint/2010/main" val="2907738880"/>
              </p:ext>
            </p:extLst>
          </p:nvPr>
        </p:nvGraphicFramePr>
        <p:xfrm>
          <a:off x="4146029" y="4552528"/>
          <a:ext cx="4822825" cy="517530"/>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6575">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gridCol w="536575">
                  <a:extLst>
                    <a:ext uri="{9D8B030D-6E8A-4147-A177-3AD203B41FA5}">
                      <a16:colId xmlns:a16="http://schemas.microsoft.com/office/drawing/2014/main" val="20008"/>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5</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1</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0</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4</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0066FF"/>
                          </a:solidFill>
                          <a:effectLst/>
                          <a:latin typeface="+mn-lt"/>
                          <a:ea typeface="宋体" pitchFamily="2" charset="-122"/>
                        </a:rPr>
                        <a:t>2</a:t>
                      </a:r>
                      <a:endParaRPr kumimoji="0" lang="zh-CN" altLang="zh-CN" sz="2400" b="0" i="0" u="none" strike="noStrike" cap="none" normalizeH="0" baseline="0" dirty="0">
                        <a:ln>
                          <a:noFill/>
                        </a:ln>
                        <a:solidFill>
                          <a:srgbClr val="0066FF"/>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mn-lt"/>
                          <a:ea typeface="宋体" pitchFamily="2" charset="-122"/>
                        </a:rPr>
                        <a:t>6</a:t>
                      </a:r>
                      <a:endParaRPr kumimoji="0" lang="zh-CN" altLang="zh-CN" sz="2400" b="0" i="0" u="none" strike="noStrike" cap="none" normalizeH="0" baseline="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7</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8</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mn-lt"/>
                          <a:ea typeface="宋体" pitchFamily="2" charset="-122"/>
                        </a:rPr>
                        <a:t>3</a:t>
                      </a:r>
                      <a:endParaRPr kumimoji="0" lang="zh-CN" altLang="zh-CN" sz="2800" b="0" i="0" u="none" strike="noStrike" cap="none" normalizeH="0" baseline="0" dirty="0">
                        <a:ln>
                          <a:noFill/>
                        </a:ln>
                        <a:solidFill>
                          <a:srgbClr val="FF0000"/>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16" name="Group 41">
            <a:extLst>
              <a:ext uri="{FF2B5EF4-FFF2-40B4-BE49-F238E27FC236}">
                <a16:creationId xmlns:a16="http://schemas.microsoft.com/office/drawing/2014/main" id="{0A8F2DD8-E8AB-49EE-B6C7-D0BAEEE95B40}"/>
              </a:ext>
            </a:extLst>
          </p:cNvPr>
          <p:cNvGraphicFramePr>
            <a:graphicFrameLocks noGrp="1"/>
          </p:cNvGraphicFramePr>
          <p:nvPr>
            <p:extLst>
              <p:ext uri="{D42A27DB-BD31-4B8C-83A1-F6EECF244321}">
                <p14:modId xmlns:p14="http://schemas.microsoft.com/office/powerpoint/2010/main" val="2710105687"/>
              </p:ext>
            </p:extLst>
          </p:nvPr>
        </p:nvGraphicFramePr>
        <p:xfrm>
          <a:off x="4155674" y="5810999"/>
          <a:ext cx="4822825" cy="517530"/>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6575">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gridCol w="536575">
                  <a:extLst>
                    <a:ext uri="{9D8B030D-6E8A-4147-A177-3AD203B41FA5}">
                      <a16:colId xmlns:a16="http://schemas.microsoft.com/office/drawing/2014/main" val="20008"/>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kern="1200" cap="none" normalizeH="0" baseline="0" dirty="0">
                          <a:ln>
                            <a:noFill/>
                          </a:ln>
                          <a:solidFill>
                            <a:srgbClr val="FF0000"/>
                          </a:solidFill>
                          <a:effectLst/>
                          <a:latin typeface="+mn-lt"/>
                          <a:ea typeface="宋体" pitchFamily="2" charset="-122"/>
                          <a:cs typeface="+mn-cs"/>
                        </a:rPr>
                        <a:t>3</a:t>
                      </a:r>
                      <a:endParaRPr kumimoji="0" lang="zh-CN" altLang="zh-CN" sz="2800" b="0" i="0" u="none" strike="noStrike" kern="1200" cap="none" normalizeH="0" baseline="0" dirty="0">
                        <a:ln>
                          <a:noFill/>
                        </a:ln>
                        <a:solidFill>
                          <a:srgbClr val="FF0000"/>
                        </a:solidFill>
                        <a:effectLst/>
                        <a:latin typeface="+mn-lt"/>
                        <a:ea typeface="宋体" pitchFamily="2" charset="-122"/>
                        <a:cs typeface="+mn-cs"/>
                      </a:endParaRP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1</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0</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4</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2</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5</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7</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8</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宋体" pitchFamily="2" charset="-122"/>
                        </a:rPr>
                        <a:t>6</a:t>
                      </a:r>
                      <a:endParaRPr kumimoji="0" lang="zh-CN" altLang="zh-CN" sz="2400" b="0" i="0" u="none" strike="noStrike" cap="none" normalizeH="0" baseline="0" dirty="0">
                        <a:ln>
                          <a:noFill/>
                        </a:ln>
                        <a:solidFill>
                          <a:schemeClr val="tx1"/>
                        </a:solidFill>
                        <a:effectLst/>
                        <a:latin typeface="+mn-lt"/>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Line 27">
            <a:extLst>
              <a:ext uri="{FF2B5EF4-FFF2-40B4-BE49-F238E27FC236}">
                <a16:creationId xmlns:a16="http://schemas.microsoft.com/office/drawing/2014/main" id="{7C3801C0-7690-49A7-8C8D-4C9AE7CF0F68}"/>
              </a:ext>
            </a:extLst>
          </p:cNvPr>
          <p:cNvSpPr>
            <a:spLocks noChangeShapeType="1"/>
          </p:cNvSpPr>
          <p:nvPr/>
        </p:nvSpPr>
        <p:spPr bwMode="auto">
          <a:xfrm flipV="1">
            <a:off x="7175099" y="6318999"/>
            <a:ext cx="0" cy="244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8" name="Text Box 28">
            <a:extLst>
              <a:ext uri="{FF2B5EF4-FFF2-40B4-BE49-F238E27FC236}">
                <a16:creationId xmlns:a16="http://schemas.microsoft.com/office/drawing/2014/main" id="{21327029-8F5E-4FE1-B1BC-B236EFDAB2A6}"/>
              </a:ext>
            </a:extLst>
          </p:cNvPr>
          <p:cNvSpPr txBox="1">
            <a:spLocks noChangeArrowheads="1"/>
          </p:cNvSpPr>
          <p:nvPr/>
        </p:nvSpPr>
        <p:spPr bwMode="auto">
          <a:xfrm>
            <a:off x="6911574" y="6455789"/>
            <a:ext cx="5341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latin typeface="+mn-lt"/>
                <a:ea typeface="微软雅黑 Light" panose="020B0502040204020203" pitchFamily="34" charset="-122"/>
              </a:rPr>
              <a:t>a[</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a:t>
            </a:r>
          </a:p>
        </p:txBody>
      </p:sp>
      <p:sp>
        <p:nvSpPr>
          <p:cNvPr id="19" name="TextBox 13">
            <a:extLst>
              <a:ext uri="{FF2B5EF4-FFF2-40B4-BE49-F238E27FC236}">
                <a16:creationId xmlns:a16="http://schemas.microsoft.com/office/drawing/2014/main" id="{2DB6898F-CC0A-4B02-8A43-C71A98C5984A}"/>
              </a:ext>
            </a:extLst>
          </p:cNvPr>
          <p:cNvSpPr txBox="1">
            <a:spLocks noChangeArrowheads="1"/>
          </p:cNvSpPr>
          <p:nvPr/>
        </p:nvSpPr>
        <p:spPr bwMode="auto">
          <a:xfrm>
            <a:off x="3444474" y="3798339"/>
            <a:ext cx="646112" cy="369887"/>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mn-lt"/>
                <a:ea typeface="微软雅黑 Light" panose="020B0502040204020203" pitchFamily="34" charset="-122"/>
              </a:rPr>
              <a:t>初始</a:t>
            </a:r>
          </a:p>
        </p:txBody>
      </p:sp>
      <p:sp>
        <p:nvSpPr>
          <p:cNvPr id="20" name="TextBox 57">
            <a:extLst>
              <a:ext uri="{FF2B5EF4-FFF2-40B4-BE49-F238E27FC236}">
                <a16:creationId xmlns:a16="http://schemas.microsoft.com/office/drawing/2014/main" id="{59CDCFFF-04C9-4AC8-9C8D-187CE1D15EFC}"/>
              </a:ext>
            </a:extLst>
          </p:cNvPr>
          <p:cNvSpPr txBox="1">
            <a:spLocks noChangeArrowheads="1"/>
          </p:cNvSpPr>
          <p:nvPr/>
        </p:nvSpPr>
        <p:spPr bwMode="auto">
          <a:xfrm>
            <a:off x="3147491" y="4420766"/>
            <a:ext cx="933450" cy="6461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latin typeface="+mn-lt"/>
                <a:ea typeface="微软雅黑 Light" panose="020B0502040204020203" pitchFamily="34" charset="-122"/>
              </a:rPr>
              <a:t>交换划分元素</a:t>
            </a:r>
          </a:p>
        </p:txBody>
      </p:sp>
      <p:sp>
        <p:nvSpPr>
          <p:cNvPr id="21" name="TextBox 58">
            <a:extLst>
              <a:ext uri="{FF2B5EF4-FFF2-40B4-BE49-F238E27FC236}">
                <a16:creationId xmlns:a16="http://schemas.microsoft.com/office/drawing/2014/main" id="{EEADC9DF-12AF-4ADC-9DAA-0FCA227F66CF}"/>
              </a:ext>
            </a:extLst>
          </p:cNvPr>
          <p:cNvSpPr txBox="1">
            <a:spLocks noChangeArrowheads="1"/>
          </p:cNvSpPr>
          <p:nvPr/>
        </p:nvSpPr>
        <p:spPr bwMode="auto">
          <a:xfrm>
            <a:off x="3150786" y="5887199"/>
            <a:ext cx="877888"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mn-lt"/>
                <a:ea typeface="微软雅黑 Light" panose="020B0502040204020203" pitchFamily="34" charset="-122"/>
              </a:rPr>
              <a:t>划分后</a:t>
            </a:r>
          </a:p>
        </p:txBody>
      </p:sp>
      <p:sp>
        <p:nvSpPr>
          <p:cNvPr id="22" name="TextBox 2">
            <a:extLst>
              <a:ext uri="{FF2B5EF4-FFF2-40B4-BE49-F238E27FC236}">
                <a16:creationId xmlns:a16="http://schemas.microsoft.com/office/drawing/2014/main" id="{FF1AE1A3-F0B1-4A9D-954A-883A94CF1DBA}"/>
              </a:ext>
            </a:extLst>
          </p:cNvPr>
          <p:cNvSpPr txBox="1">
            <a:spLocks noChangeArrowheads="1"/>
          </p:cNvSpPr>
          <p:nvPr/>
        </p:nvSpPr>
        <p:spPr bwMode="auto">
          <a:xfrm>
            <a:off x="6929890" y="2593350"/>
            <a:ext cx="1955985" cy="400110"/>
          </a:xfrm>
          <a:prstGeom prst="rect">
            <a:avLst/>
          </a:prstGeom>
          <a:solidFill>
            <a:schemeClr val="bg1">
              <a:lumMod val="85000"/>
            </a:schemeClr>
          </a:solidFill>
          <a:ln w="9525">
            <a:solidFill>
              <a:srgbClr val="FF0000"/>
            </a:solidFill>
            <a:miter lim="800000"/>
            <a:headEnd/>
            <a:tailEnd/>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2000" dirty="0">
                <a:latin typeface="+mn-lt"/>
                <a:ea typeface="微软雅黑 Light" panose="020B0502040204020203" pitchFamily="34" charset="-122"/>
                <a:cs typeface="楷体_GB2312"/>
              </a:rPr>
              <a:t>第</a:t>
            </a:r>
            <a:r>
              <a:rPr lang="en-US" altLang="zh-CN" sz="2000" dirty="0">
                <a:latin typeface="+mn-lt"/>
                <a:ea typeface="微软雅黑 Light" panose="020B0502040204020203" pitchFamily="34" charset="-122"/>
                <a:cs typeface="楷体_GB2312"/>
              </a:rPr>
              <a:t>4</a:t>
            </a:r>
            <a:r>
              <a:rPr lang="zh-CN" altLang="en-US" sz="2000" dirty="0">
                <a:latin typeface="+mn-lt"/>
                <a:ea typeface="微软雅黑 Light" panose="020B0502040204020203" pitchFamily="34" charset="-122"/>
                <a:cs typeface="楷体_GB2312"/>
              </a:rPr>
              <a:t>小，</a:t>
            </a:r>
            <a:r>
              <a:rPr lang="en-US" altLang="zh-CN" sz="2000" dirty="0">
                <a:latin typeface="+mn-lt"/>
                <a:ea typeface="微软雅黑 Light" panose="020B0502040204020203" pitchFamily="34" charset="-122"/>
                <a:cs typeface="楷体_GB2312"/>
              </a:rPr>
              <a:t>k=4 </a:t>
            </a:r>
            <a:r>
              <a:rPr lang="en-US" altLang="zh-CN" sz="2000" dirty="0">
                <a:latin typeface="+mn-lt"/>
                <a:ea typeface="微软雅黑 Light" panose="020B0502040204020203" pitchFamily="34" charset="-122"/>
                <a:cs typeface="楷体_GB2312"/>
                <a:sym typeface="Wingdings" pitchFamily="2" charset="2"/>
              </a:rPr>
              <a:t> </a:t>
            </a:r>
            <a:r>
              <a:rPr lang="en-US" altLang="zh-CN" sz="2000" dirty="0">
                <a:solidFill>
                  <a:srgbClr val="FF0000"/>
                </a:solidFill>
                <a:latin typeface="+mn-lt"/>
                <a:ea typeface="微软雅黑 Light" panose="020B0502040204020203" pitchFamily="34" charset="-122"/>
                <a:cs typeface="楷体_GB2312"/>
                <a:sym typeface="Wingdings" pitchFamily="2" charset="2"/>
              </a:rPr>
              <a:t>3</a:t>
            </a:r>
            <a:endParaRPr lang="en-US" altLang="zh-CN" sz="2000" dirty="0">
              <a:solidFill>
                <a:srgbClr val="FF0000"/>
              </a:solidFill>
              <a:latin typeface="+mn-lt"/>
              <a:ea typeface="微软雅黑 Light" panose="020B0502040204020203" pitchFamily="34" charset="-122"/>
              <a:cs typeface="楷体_GB2312"/>
            </a:endParaRPr>
          </a:p>
        </p:txBody>
      </p:sp>
      <p:cxnSp>
        <p:nvCxnSpPr>
          <p:cNvPr id="26" name="直接箭头连接符 4">
            <a:extLst>
              <a:ext uri="{FF2B5EF4-FFF2-40B4-BE49-F238E27FC236}">
                <a16:creationId xmlns:a16="http://schemas.microsoft.com/office/drawing/2014/main" id="{35A7AFD7-C008-45C5-B08D-F080943FBEB0}"/>
              </a:ext>
            </a:extLst>
          </p:cNvPr>
          <p:cNvCxnSpPr>
            <a:cxnSpLocks noChangeShapeType="1"/>
            <a:stCxn id="22" idx="2"/>
          </p:cNvCxnSpPr>
          <p:nvPr/>
        </p:nvCxnSpPr>
        <p:spPr bwMode="auto">
          <a:xfrm>
            <a:off x="7907883" y="2993460"/>
            <a:ext cx="726831" cy="728684"/>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195603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63D8778-F82F-4727-8CC0-A354FCE44A4B}"/>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838DCE92-5754-4FDC-B823-791788E0526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745DCECB-4741-411F-987C-05F9814B13FC}"/>
              </a:ext>
            </a:extLst>
          </p:cNvPr>
          <p:cNvSpPr>
            <a:spLocks noGrp="1"/>
          </p:cNvSpPr>
          <p:nvPr>
            <p:ph type="sldNum" sz="quarter" idx="12"/>
          </p:nvPr>
        </p:nvSpPr>
        <p:spPr/>
        <p:txBody>
          <a:bodyPr/>
          <a:lstStyle/>
          <a:p>
            <a:fld id="{EEA58A3B-43CE-4AA0-90B5-EB47AFAFEB34}" type="slidenum">
              <a:rPr lang="zh-CN" altLang="en-US" smtClean="0"/>
              <a:pPr/>
              <a:t>118</a:t>
            </a:fld>
            <a:endParaRPr lang="zh-CN" altLang="en-US" dirty="0"/>
          </a:p>
        </p:txBody>
      </p:sp>
      <p:sp>
        <p:nvSpPr>
          <p:cNvPr id="6" name="Rectangle 7">
            <a:extLst>
              <a:ext uri="{FF2B5EF4-FFF2-40B4-BE49-F238E27FC236}">
                <a16:creationId xmlns:a16="http://schemas.microsoft.com/office/drawing/2014/main" id="{95697C24-C7DD-4FB8-810A-1D7B425F2AE7}"/>
              </a:ext>
            </a:extLst>
          </p:cNvPr>
          <p:cNvSpPr>
            <a:spLocks noChangeArrowheads="1"/>
          </p:cNvSpPr>
          <p:nvPr/>
        </p:nvSpPr>
        <p:spPr bwMode="auto">
          <a:xfrm>
            <a:off x="192088" y="232864"/>
            <a:ext cx="8951912" cy="47085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r>
              <a:rPr kumimoji="1" lang="en-US" altLang="zh-CN" sz="2400">
                <a:ea typeface="微软雅黑 Light" panose="020B0502040204020203" pitchFamily="34" charset="-122"/>
              </a:rPr>
              <a:t>template&lt;class Type&gt;</a:t>
            </a:r>
          </a:p>
          <a:p>
            <a:r>
              <a:rPr kumimoji="1" lang="en-US" altLang="zh-CN" sz="2400">
                <a:ea typeface="微软雅黑 Light" panose="020B0502040204020203" pitchFamily="34" charset="-122"/>
              </a:rPr>
              <a:t>Type </a:t>
            </a:r>
            <a:r>
              <a:rPr kumimoji="1" lang="en-US" altLang="zh-CN" sz="2400" b="1">
                <a:ea typeface="微软雅黑 Light" panose="020B0502040204020203" pitchFamily="34" charset="-122"/>
              </a:rPr>
              <a:t>RandomizedSelect</a:t>
            </a:r>
            <a:r>
              <a:rPr kumimoji="1" lang="en-US" altLang="zh-CN" sz="2400">
                <a:ea typeface="微软雅黑 Light" panose="020B0502040204020203" pitchFamily="34" charset="-122"/>
              </a:rPr>
              <a:t>( Type a[], int p, int r, int k)</a:t>
            </a:r>
          </a:p>
          <a:p>
            <a:r>
              <a:rPr kumimoji="1" lang="en-US" altLang="zh-CN" sz="2400">
                <a:ea typeface="微软雅黑 Light" panose="020B0502040204020203" pitchFamily="34" charset="-122"/>
              </a:rPr>
              <a:t>{</a:t>
            </a:r>
          </a:p>
          <a:p>
            <a:r>
              <a:rPr kumimoji="1" lang="en-US" altLang="zh-CN" sz="2400">
                <a:ea typeface="微软雅黑 Light" panose="020B0502040204020203" pitchFamily="34" charset="-122"/>
              </a:rPr>
              <a:t>      if (p==r) return a[p];//*</a:t>
            </a:r>
            <a:r>
              <a:rPr kumimoji="1" lang="zh-CN" altLang="en-US" sz="2400">
                <a:ea typeface="微软雅黑 Light" panose="020B0502040204020203" pitchFamily="34" charset="-122"/>
              </a:rPr>
              <a:t>只有</a:t>
            </a:r>
            <a:r>
              <a:rPr kumimoji="1" lang="en-US" altLang="zh-CN" sz="2400">
                <a:ea typeface="微软雅黑 Light" panose="020B0502040204020203" pitchFamily="34" charset="-122"/>
              </a:rPr>
              <a:t>1</a:t>
            </a:r>
            <a:r>
              <a:rPr kumimoji="1" lang="zh-CN" altLang="en-US" sz="2400">
                <a:ea typeface="微软雅黑 Light" panose="020B0502040204020203" pitchFamily="34" charset="-122"/>
              </a:rPr>
              <a:t>个元素</a:t>
            </a:r>
          </a:p>
          <a:p>
            <a:r>
              <a:rPr kumimoji="1" lang="zh-CN" altLang="en-US" sz="2400">
                <a:ea typeface="微软雅黑 Light" panose="020B0502040204020203" pitchFamily="34" charset="-122"/>
              </a:rPr>
              <a:t>      </a:t>
            </a:r>
            <a:r>
              <a:rPr kumimoji="1" lang="en-US" altLang="zh-CN" sz="2400">
                <a:ea typeface="微软雅黑 Light" panose="020B0502040204020203" pitchFamily="34" charset="-122"/>
              </a:rPr>
              <a:t>int i=</a:t>
            </a:r>
            <a:r>
              <a:rPr kumimoji="1" lang="en-US" altLang="zh-CN" sz="2800" b="1">
                <a:solidFill>
                  <a:srgbClr val="FF0000"/>
                </a:solidFill>
                <a:ea typeface="微软雅黑 Light" panose="020B0502040204020203" pitchFamily="34" charset="-122"/>
              </a:rPr>
              <a:t>RandomizedPartition</a:t>
            </a:r>
            <a:r>
              <a:rPr kumimoji="1" lang="en-US" altLang="zh-CN" sz="2400">
                <a:ea typeface="微软雅黑 Light" panose="020B0502040204020203" pitchFamily="34" charset="-122"/>
              </a:rPr>
              <a:t>(a,p,r), </a:t>
            </a:r>
            <a:r>
              <a:rPr kumimoji="1" lang="en-US" altLang="zh-CN" sz="2000">
                <a:ea typeface="微软雅黑 Light" panose="020B0502040204020203" pitchFamily="34" charset="-122"/>
              </a:rPr>
              <a:t>//*</a:t>
            </a:r>
            <a:r>
              <a:rPr kumimoji="1" lang="zh-CN" altLang="en-US" sz="2000">
                <a:ea typeface="微软雅黑 Light" panose="020B0502040204020203" pitchFamily="34" charset="-122"/>
              </a:rPr>
              <a:t>划分为</a:t>
            </a:r>
            <a:r>
              <a:rPr kumimoji="1" lang="en-US" altLang="zh-CN" sz="2000">
                <a:ea typeface="微软雅黑 Light" panose="020B0502040204020203" pitchFamily="34" charset="-122"/>
              </a:rPr>
              <a:t>2</a:t>
            </a:r>
            <a:r>
              <a:rPr kumimoji="1" lang="zh-CN" altLang="en-US" sz="2000">
                <a:ea typeface="微软雅黑 Light" panose="020B0502040204020203" pitchFamily="34" charset="-122"/>
              </a:rPr>
              <a:t>部分</a:t>
            </a:r>
            <a:r>
              <a:rPr kumimoji="1" lang="en-US" altLang="zh-CN" sz="2000">
                <a:ea typeface="微软雅黑 Light" panose="020B0502040204020203" pitchFamily="34" charset="-122"/>
              </a:rPr>
              <a:t>, e.g. i=p+5</a:t>
            </a:r>
            <a:endParaRPr kumimoji="1" lang="zh-CN" altLang="en-US" sz="2000">
              <a:ea typeface="微软雅黑 Light" panose="020B0502040204020203" pitchFamily="34" charset="-122"/>
            </a:endParaRPr>
          </a:p>
          <a:p>
            <a:r>
              <a:rPr kumimoji="1" lang="zh-CN" altLang="en-US" sz="2400">
                <a:ea typeface="微软雅黑 Light" panose="020B0502040204020203" pitchFamily="34" charset="-122"/>
              </a:rPr>
              <a:t>      </a:t>
            </a:r>
            <a:r>
              <a:rPr kumimoji="1" lang="en-US" altLang="zh-CN" sz="2400">
                <a:ea typeface="微软雅黑 Light" panose="020B0502040204020203" pitchFamily="34" charset="-122"/>
              </a:rPr>
              <a:t>j=i-p+1;     /*</a:t>
            </a:r>
            <a:r>
              <a:rPr kumimoji="1" lang="zh-CN" altLang="en-US" sz="2400">
                <a:ea typeface="微软雅黑 Light" panose="020B0502040204020203" pitchFamily="34" charset="-122"/>
              </a:rPr>
              <a:t>左端小元素个数，</a:t>
            </a:r>
            <a:r>
              <a:rPr kumimoji="1" lang="en-US" altLang="zh-CN" sz="2400">
                <a:ea typeface="微软雅黑 Light" panose="020B0502040204020203" pitchFamily="34" charset="-122"/>
              </a:rPr>
              <a:t>e.g. j=6</a:t>
            </a:r>
          </a:p>
          <a:p>
            <a:r>
              <a:rPr kumimoji="1" lang="en-US" altLang="zh-CN" sz="2400">
                <a:ea typeface="微软雅黑 Light" panose="020B0502040204020203" pitchFamily="34" charset="-122"/>
              </a:rPr>
              <a:t>      if (k&lt;=j)     /* e.g. </a:t>
            </a:r>
            <a:r>
              <a:rPr kumimoji="1" lang="en-US" altLang="zh-CN" sz="2400" i="1">
                <a:ea typeface="微软雅黑 Light" panose="020B0502040204020203" pitchFamily="34" charset="-122"/>
              </a:rPr>
              <a:t>k</a:t>
            </a:r>
            <a:r>
              <a:rPr kumimoji="1" lang="en-US" altLang="zh-CN" sz="2400">
                <a:ea typeface="微软雅黑 Light" panose="020B0502040204020203" pitchFamily="34" charset="-122"/>
              </a:rPr>
              <a:t>=4</a:t>
            </a:r>
            <a:r>
              <a:rPr kumimoji="1" lang="zh-CN" altLang="en-US" sz="2400">
                <a:ea typeface="微软雅黑 Light" panose="020B0502040204020203" pitchFamily="34" charset="-122"/>
              </a:rPr>
              <a:t>，</a:t>
            </a:r>
            <a:r>
              <a:rPr kumimoji="1" lang="en-US" altLang="zh-CN" sz="2400">
                <a:ea typeface="微软雅黑 Light" panose="020B0502040204020203" pitchFamily="34" charset="-122"/>
                <a:sym typeface="Wingdings" pitchFamily="2" charset="2"/>
              </a:rPr>
              <a:t> </a:t>
            </a:r>
            <a:r>
              <a:rPr kumimoji="1" lang="zh-CN" altLang="en-US" sz="2400">
                <a:ea typeface="微软雅黑 Light" panose="020B0502040204020203" pitchFamily="34" charset="-122"/>
                <a:sym typeface="Wingdings" pitchFamily="2" charset="2"/>
              </a:rPr>
              <a:t>第</a:t>
            </a:r>
            <a:r>
              <a:rPr kumimoji="1" lang="en-US" altLang="zh-CN" sz="2400">
                <a:ea typeface="微软雅黑 Light" panose="020B0502040204020203" pitchFamily="34" charset="-122"/>
                <a:sym typeface="Wingdings" pitchFamily="2" charset="2"/>
              </a:rPr>
              <a:t>4</a:t>
            </a:r>
            <a:r>
              <a:rPr kumimoji="1" lang="zh-CN" altLang="en-US" sz="2400">
                <a:ea typeface="微软雅黑 Light" panose="020B0502040204020203" pitchFamily="34" charset="-122"/>
                <a:sym typeface="Wingdings" pitchFamily="2" charset="2"/>
              </a:rPr>
              <a:t>小的元素</a:t>
            </a:r>
            <a:r>
              <a:rPr kumimoji="1" lang="en-US" altLang="zh-CN" sz="2400">
                <a:solidFill>
                  <a:srgbClr val="663300"/>
                </a:solidFill>
                <a:ea typeface="微软雅黑 Light" panose="020B0502040204020203" pitchFamily="34" charset="-122"/>
                <a:sym typeface="Wingdings" pitchFamily="2" charset="2"/>
              </a:rPr>
              <a:t>3</a:t>
            </a:r>
            <a:endParaRPr kumimoji="1" lang="en-US" altLang="zh-CN" sz="2400">
              <a:solidFill>
                <a:srgbClr val="663300"/>
              </a:solidFill>
              <a:ea typeface="微软雅黑 Light" panose="020B0502040204020203" pitchFamily="34" charset="-122"/>
            </a:endParaRPr>
          </a:p>
          <a:p>
            <a:r>
              <a:rPr kumimoji="1" lang="en-US" altLang="zh-CN" sz="2400">
                <a:ea typeface="微软雅黑 Light" panose="020B0502040204020203" pitchFamily="34" charset="-122"/>
              </a:rPr>
              <a:t>      return RandomizedSelect(a,p,i,k); </a:t>
            </a:r>
          </a:p>
          <a:p>
            <a:r>
              <a:rPr kumimoji="1" lang="en-US" altLang="zh-CN" sz="2400">
                <a:ea typeface="微软雅黑 Light" panose="020B0502040204020203" pitchFamily="34" charset="-122"/>
              </a:rPr>
              <a:t>                                             //*</a:t>
            </a:r>
            <a:r>
              <a:rPr kumimoji="1" lang="zh-CN" altLang="en-US" sz="2400">
                <a:ea typeface="微软雅黑 Light" panose="020B0502040204020203" pitchFamily="34" charset="-122"/>
              </a:rPr>
              <a:t>在左半部分查找</a:t>
            </a:r>
          </a:p>
          <a:p>
            <a:r>
              <a:rPr kumimoji="1" lang="zh-CN" altLang="en-US" sz="2400">
                <a:ea typeface="微软雅黑 Light" panose="020B0502040204020203" pitchFamily="34" charset="-122"/>
              </a:rPr>
              <a:t>      </a:t>
            </a:r>
            <a:r>
              <a:rPr kumimoji="1" lang="en-US" altLang="zh-CN" sz="2400">
                <a:ea typeface="微软雅黑 Light" panose="020B0502040204020203" pitchFamily="34" charset="-122"/>
              </a:rPr>
              <a:t>else return RandomizedSelect(a,i+1,r,</a:t>
            </a:r>
            <a:r>
              <a:rPr kumimoji="1" lang="en-US" altLang="zh-CN" sz="3200">
                <a:solidFill>
                  <a:srgbClr val="FF0000"/>
                </a:solidFill>
                <a:ea typeface="微软雅黑 Light" panose="020B0502040204020203" pitchFamily="34" charset="-122"/>
              </a:rPr>
              <a:t>k-j</a:t>
            </a:r>
            <a:r>
              <a:rPr kumimoji="1" lang="en-US" altLang="zh-CN" sz="2400">
                <a:ea typeface="微软雅黑 Light" panose="020B0502040204020203" pitchFamily="34" charset="-122"/>
              </a:rPr>
              <a:t>); </a:t>
            </a:r>
          </a:p>
          <a:p>
            <a:r>
              <a:rPr kumimoji="1" lang="en-US" altLang="zh-CN" sz="2400">
                <a:ea typeface="微软雅黑 Light" panose="020B0502040204020203" pitchFamily="34" charset="-122"/>
              </a:rPr>
              <a:t>             //*</a:t>
            </a:r>
            <a:r>
              <a:rPr kumimoji="1" lang="zh-CN" altLang="en-US" sz="2400">
                <a:ea typeface="微软雅黑 Light" panose="020B0502040204020203" pitchFamily="34" charset="-122"/>
              </a:rPr>
              <a:t>在右半部分查找</a:t>
            </a:r>
          </a:p>
          <a:p>
            <a:r>
              <a:rPr kumimoji="1" lang="en-US" altLang="zh-CN" sz="2400">
                <a:ea typeface="微软雅黑 Light" panose="020B0502040204020203" pitchFamily="34" charset="-122"/>
              </a:rPr>
              <a:t>}</a:t>
            </a:r>
          </a:p>
        </p:txBody>
      </p:sp>
      <p:sp>
        <p:nvSpPr>
          <p:cNvPr id="7" name="Line 27">
            <a:extLst>
              <a:ext uri="{FF2B5EF4-FFF2-40B4-BE49-F238E27FC236}">
                <a16:creationId xmlns:a16="http://schemas.microsoft.com/office/drawing/2014/main" id="{F31CEB50-D32B-45D2-9AA3-3023D94E522A}"/>
              </a:ext>
            </a:extLst>
          </p:cNvPr>
          <p:cNvSpPr>
            <a:spLocks noChangeShapeType="1"/>
          </p:cNvSpPr>
          <p:nvPr/>
        </p:nvSpPr>
        <p:spPr bwMode="auto">
          <a:xfrm flipV="1">
            <a:off x="3879850" y="5900239"/>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8" name="Text Box 28">
            <a:extLst>
              <a:ext uri="{FF2B5EF4-FFF2-40B4-BE49-F238E27FC236}">
                <a16:creationId xmlns:a16="http://schemas.microsoft.com/office/drawing/2014/main" id="{58595D19-D145-4333-855A-70DC09FAC102}"/>
              </a:ext>
            </a:extLst>
          </p:cNvPr>
          <p:cNvSpPr txBox="1">
            <a:spLocks noChangeArrowheads="1"/>
          </p:cNvSpPr>
          <p:nvPr/>
        </p:nvSpPr>
        <p:spPr bwMode="auto">
          <a:xfrm>
            <a:off x="3590925" y="6162176"/>
            <a:ext cx="5998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a[p]</a:t>
            </a:r>
          </a:p>
        </p:txBody>
      </p:sp>
      <p:sp>
        <p:nvSpPr>
          <p:cNvPr id="9" name="Line 29">
            <a:extLst>
              <a:ext uri="{FF2B5EF4-FFF2-40B4-BE49-F238E27FC236}">
                <a16:creationId xmlns:a16="http://schemas.microsoft.com/office/drawing/2014/main" id="{E4F857A7-04EE-4DFF-ADFA-D8CB7D1DE865}"/>
              </a:ext>
            </a:extLst>
          </p:cNvPr>
          <p:cNvSpPr>
            <a:spLocks noChangeShapeType="1"/>
          </p:cNvSpPr>
          <p:nvPr/>
        </p:nvSpPr>
        <p:spPr bwMode="auto">
          <a:xfrm flipV="1">
            <a:off x="8420100" y="5951039"/>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0" name="Text Box 30">
            <a:extLst>
              <a:ext uri="{FF2B5EF4-FFF2-40B4-BE49-F238E27FC236}">
                <a16:creationId xmlns:a16="http://schemas.microsoft.com/office/drawing/2014/main" id="{8DFC3CC5-086D-4311-ABB4-67A4C94E2DC7}"/>
              </a:ext>
            </a:extLst>
          </p:cNvPr>
          <p:cNvSpPr txBox="1">
            <a:spLocks noChangeArrowheads="1"/>
          </p:cNvSpPr>
          <p:nvPr/>
        </p:nvSpPr>
        <p:spPr bwMode="auto">
          <a:xfrm>
            <a:off x="8131175" y="6212976"/>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a[r]</a:t>
            </a:r>
          </a:p>
        </p:txBody>
      </p:sp>
      <p:sp>
        <p:nvSpPr>
          <p:cNvPr id="11" name="AutoShape 33">
            <a:extLst>
              <a:ext uri="{FF2B5EF4-FFF2-40B4-BE49-F238E27FC236}">
                <a16:creationId xmlns:a16="http://schemas.microsoft.com/office/drawing/2014/main" id="{DFFC1AC9-5885-46AF-A7A8-D15D4C464F47}"/>
              </a:ext>
            </a:extLst>
          </p:cNvPr>
          <p:cNvSpPr>
            <a:spLocks/>
          </p:cNvSpPr>
          <p:nvPr/>
        </p:nvSpPr>
        <p:spPr bwMode="auto">
          <a:xfrm rot="-5400000">
            <a:off x="5250657" y="3756320"/>
            <a:ext cx="215900" cy="2916237"/>
          </a:xfrm>
          <a:prstGeom prst="rightBrace">
            <a:avLst>
              <a:gd name="adj1" fmla="val 7135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0" hangingPunct="0"/>
            <a:endParaRPr lang="zh-CN" altLang="en-US">
              <a:ea typeface="微软雅黑 Light" panose="020B0502040204020203" pitchFamily="34" charset="-122"/>
            </a:endParaRPr>
          </a:p>
        </p:txBody>
      </p:sp>
      <p:sp>
        <p:nvSpPr>
          <p:cNvPr id="12" name="AutoShape 60">
            <a:extLst>
              <a:ext uri="{FF2B5EF4-FFF2-40B4-BE49-F238E27FC236}">
                <a16:creationId xmlns:a16="http://schemas.microsoft.com/office/drawing/2014/main" id="{557DDC94-79DB-4A3E-B7AE-081F2299E6B4}"/>
              </a:ext>
            </a:extLst>
          </p:cNvPr>
          <p:cNvSpPr>
            <a:spLocks/>
          </p:cNvSpPr>
          <p:nvPr/>
        </p:nvSpPr>
        <p:spPr bwMode="auto">
          <a:xfrm rot="-5400000">
            <a:off x="7706519" y="4573882"/>
            <a:ext cx="215900" cy="1404938"/>
          </a:xfrm>
          <a:prstGeom prst="rightBrace">
            <a:avLst>
              <a:gd name="adj1" fmla="val 1084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zh-CN" altLang="en-US">
              <a:ea typeface="微软雅黑 Light" panose="020B0502040204020203" pitchFamily="34" charset="-122"/>
            </a:endParaRPr>
          </a:p>
        </p:txBody>
      </p:sp>
      <p:sp>
        <p:nvSpPr>
          <p:cNvPr id="13" name="Line 31">
            <a:extLst>
              <a:ext uri="{FF2B5EF4-FFF2-40B4-BE49-F238E27FC236}">
                <a16:creationId xmlns:a16="http://schemas.microsoft.com/office/drawing/2014/main" id="{F2A9548E-F1A4-4FC2-9156-EBA93B4D758C}"/>
              </a:ext>
            </a:extLst>
          </p:cNvPr>
          <p:cNvSpPr>
            <a:spLocks noChangeShapeType="1"/>
          </p:cNvSpPr>
          <p:nvPr/>
        </p:nvSpPr>
        <p:spPr bwMode="auto">
          <a:xfrm flipV="1">
            <a:off x="6696075" y="5900239"/>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4" name="Text Box 32">
            <a:extLst>
              <a:ext uri="{FF2B5EF4-FFF2-40B4-BE49-F238E27FC236}">
                <a16:creationId xmlns:a16="http://schemas.microsoft.com/office/drawing/2014/main" id="{C7DAA021-D02E-4830-868B-F845C98CAC72}"/>
              </a:ext>
            </a:extLst>
          </p:cNvPr>
          <p:cNvSpPr txBox="1">
            <a:spLocks noChangeArrowheads="1"/>
          </p:cNvSpPr>
          <p:nvPr/>
        </p:nvSpPr>
        <p:spPr bwMode="auto">
          <a:xfrm>
            <a:off x="6402388" y="6201864"/>
            <a:ext cx="7649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i=p+5</a:t>
            </a:r>
            <a:endParaRPr lang="en-US" altLang="zh-CN" sz="2400">
              <a:solidFill>
                <a:srgbClr val="FF0000"/>
              </a:solidFill>
              <a:latin typeface="+mn-lt"/>
              <a:ea typeface="微软雅黑 Light" panose="020B0502040204020203" pitchFamily="34" charset="-122"/>
            </a:endParaRPr>
          </a:p>
        </p:txBody>
      </p:sp>
      <p:cxnSp>
        <p:nvCxnSpPr>
          <p:cNvPr id="15" name="直接箭头连接符 16">
            <a:extLst>
              <a:ext uri="{FF2B5EF4-FFF2-40B4-BE49-F238E27FC236}">
                <a16:creationId xmlns:a16="http://schemas.microsoft.com/office/drawing/2014/main" id="{AD77E490-FFE8-41BE-BE36-419D509928A7}"/>
              </a:ext>
            </a:extLst>
          </p:cNvPr>
          <p:cNvCxnSpPr>
            <a:cxnSpLocks noChangeShapeType="1"/>
          </p:cNvCxnSpPr>
          <p:nvPr/>
        </p:nvCxnSpPr>
        <p:spPr bwMode="auto">
          <a:xfrm>
            <a:off x="1223963" y="1937839"/>
            <a:ext cx="5472112" cy="34893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9">
            <a:extLst>
              <a:ext uri="{FF2B5EF4-FFF2-40B4-BE49-F238E27FC236}">
                <a16:creationId xmlns:a16="http://schemas.microsoft.com/office/drawing/2014/main" id="{A8E9A97E-6B30-447E-8EA2-8AB8C05828AA}"/>
              </a:ext>
            </a:extLst>
          </p:cNvPr>
          <p:cNvSpPr txBox="1">
            <a:spLocks noChangeArrowheads="1"/>
          </p:cNvSpPr>
          <p:nvPr/>
        </p:nvSpPr>
        <p:spPr bwMode="auto">
          <a:xfrm>
            <a:off x="6811963" y="169364"/>
            <a:ext cx="1955985" cy="4001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000">
                <a:latin typeface="+mn-lt"/>
                <a:ea typeface="微软雅黑 Light" panose="020B0502040204020203" pitchFamily="34" charset="-122"/>
                <a:cs typeface="楷体_GB2312"/>
              </a:rPr>
              <a:t>第</a:t>
            </a:r>
            <a:r>
              <a:rPr lang="en-US" altLang="zh-CN" sz="2000">
                <a:latin typeface="+mn-lt"/>
                <a:ea typeface="微软雅黑 Light" panose="020B0502040204020203" pitchFamily="34" charset="-122"/>
                <a:cs typeface="楷体_GB2312"/>
              </a:rPr>
              <a:t>4</a:t>
            </a:r>
            <a:r>
              <a:rPr lang="zh-CN" altLang="en-US" sz="2000">
                <a:latin typeface="+mn-lt"/>
                <a:ea typeface="微软雅黑 Light" panose="020B0502040204020203" pitchFamily="34" charset="-122"/>
                <a:cs typeface="楷体_GB2312"/>
              </a:rPr>
              <a:t>小，</a:t>
            </a:r>
            <a:r>
              <a:rPr lang="en-US" altLang="zh-CN" sz="2000">
                <a:latin typeface="+mn-lt"/>
                <a:ea typeface="微软雅黑 Light" panose="020B0502040204020203" pitchFamily="34" charset="-122"/>
                <a:cs typeface="楷体_GB2312"/>
              </a:rPr>
              <a:t>k=4 </a:t>
            </a:r>
            <a:r>
              <a:rPr lang="en-US" altLang="zh-CN" sz="2000">
                <a:latin typeface="+mn-lt"/>
                <a:ea typeface="微软雅黑 Light" panose="020B0502040204020203" pitchFamily="34" charset="-122"/>
                <a:cs typeface="楷体_GB2312"/>
                <a:sym typeface="Wingdings" pitchFamily="2" charset="2"/>
              </a:rPr>
              <a:t> </a:t>
            </a:r>
            <a:r>
              <a:rPr lang="en-US" altLang="zh-CN" sz="2000">
                <a:solidFill>
                  <a:srgbClr val="FF0000"/>
                </a:solidFill>
                <a:latin typeface="+mn-lt"/>
                <a:ea typeface="微软雅黑 Light" panose="020B0502040204020203" pitchFamily="34" charset="-122"/>
                <a:cs typeface="楷体_GB2312"/>
                <a:sym typeface="Wingdings" pitchFamily="2" charset="2"/>
              </a:rPr>
              <a:t>3</a:t>
            </a:r>
            <a:endParaRPr lang="en-US" altLang="zh-CN" sz="2000">
              <a:solidFill>
                <a:srgbClr val="FF0000"/>
              </a:solidFill>
              <a:latin typeface="+mn-lt"/>
              <a:ea typeface="微软雅黑 Light" panose="020B0502040204020203" pitchFamily="34" charset="-122"/>
              <a:cs typeface="楷体_GB2312"/>
            </a:endParaRPr>
          </a:p>
        </p:txBody>
      </p:sp>
      <p:cxnSp>
        <p:nvCxnSpPr>
          <p:cNvPr id="17" name="直接箭头连接符 20">
            <a:extLst>
              <a:ext uri="{FF2B5EF4-FFF2-40B4-BE49-F238E27FC236}">
                <a16:creationId xmlns:a16="http://schemas.microsoft.com/office/drawing/2014/main" id="{64E41E87-2673-4E58-96F7-F20A5B933B9D}"/>
              </a:ext>
            </a:extLst>
          </p:cNvPr>
          <p:cNvCxnSpPr>
            <a:cxnSpLocks noChangeShapeType="1"/>
            <a:stCxn id="16" idx="2"/>
          </p:cNvCxnSpPr>
          <p:nvPr/>
        </p:nvCxnSpPr>
        <p:spPr bwMode="auto">
          <a:xfrm flipH="1">
            <a:off x="4103688" y="569474"/>
            <a:ext cx="3686268" cy="485769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21">
            <a:extLst>
              <a:ext uri="{FF2B5EF4-FFF2-40B4-BE49-F238E27FC236}">
                <a16:creationId xmlns:a16="http://schemas.microsoft.com/office/drawing/2014/main" id="{1B1F22D5-F775-44BF-8FA6-C489175B075D}"/>
              </a:ext>
            </a:extLst>
          </p:cNvPr>
          <p:cNvSpPr txBox="1">
            <a:spLocks noChangeArrowheads="1"/>
          </p:cNvSpPr>
          <p:nvPr/>
        </p:nvSpPr>
        <p:spPr bwMode="auto">
          <a:xfrm>
            <a:off x="7632700" y="4577851"/>
            <a:ext cx="1066318"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solidFill>
                  <a:srgbClr val="FF0000"/>
                </a:solidFill>
                <a:latin typeface="+mn-lt"/>
                <a:ea typeface="微软雅黑 Light" panose="020B0502040204020203" pitchFamily="34" charset="-122"/>
              </a:rPr>
              <a:t>k-j=7-6=1</a:t>
            </a:r>
            <a:endParaRPr lang="zh-CN" altLang="en-US">
              <a:solidFill>
                <a:srgbClr val="FF0000"/>
              </a:solidFill>
              <a:latin typeface="+mn-lt"/>
              <a:ea typeface="微软雅黑 Light" panose="020B0502040204020203" pitchFamily="34" charset="-122"/>
            </a:endParaRPr>
          </a:p>
        </p:txBody>
      </p:sp>
      <p:graphicFrame>
        <p:nvGraphicFramePr>
          <p:cNvPr id="19" name="Group 41">
            <a:extLst>
              <a:ext uri="{FF2B5EF4-FFF2-40B4-BE49-F238E27FC236}">
                <a16:creationId xmlns:a16="http://schemas.microsoft.com/office/drawing/2014/main" id="{C9535908-D632-4A2E-9202-5A839056CAFD}"/>
              </a:ext>
            </a:extLst>
          </p:cNvPr>
          <p:cNvGraphicFramePr>
            <a:graphicFrameLocks noGrp="1"/>
          </p:cNvGraphicFramePr>
          <p:nvPr>
            <p:extLst>
              <p:ext uri="{D42A27DB-BD31-4B8C-83A1-F6EECF244321}">
                <p14:modId xmlns:p14="http://schemas.microsoft.com/office/powerpoint/2010/main" val="2230892920"/>
              </p:ext>
            </p:extLst>
          </p:nvPr>
        </p:nvGraphicFramePr>
        <p:xfrm>
          <a:off x="3832225" y="5412876"/>
          <a:ext cx="4822825" cy="517530"/>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6575">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gridCol w="536575">
                  <a:extLst>
                    <a:ext uri="{9D8B030D-6E8A-4147-A177-3AD203B41FA5}">
                      <a16:colId xmlns:a16="http://schemas.microsoft.com/office/drawing/2014/main" val="20008"/>
                    </a:ext>
                  </a:extLst>
                </a:gridCol>
              </a:tblGrid>
              <a:tr h="517525">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kern="1200" cap="none" normalizeH="0" baseline="0" dirty="0">
                          <a:ln>
                            <a:noFill/>
                          </a:ln>
                          <a:solidFill>
                            <a:srgbClr val="FF0000"/>
                          </a:solidFill>
                          <a:effectLst/>
                          <a:latin typeface="Arial" pitchFamily="34" charset="0"/>
                          <a:ea typeface="宋体" pitchFamily="2" charset="-122"/>
                          <a:cs typeface="+mn-cs"/>
                        </a:rPr>
                        <a:t>3</a:t>
                      </a:r>
                      <a:endParaRPr kumimoji="0" lang="zh-CN" altLang="zh-CN" sz="2800" b="0" i="0" u="none" strike="noStrike" kern="1200" cap="none" normalizeH="0" baseline="0" dirty="0">
                        <a:ln>
                          <a:noFill/>
                        </a:ln>
                        <a:solidFill>
                          <a:srgbClr val="FF0000"/>
                        </a:solidFill>
                        <a:effectLst/>
                        <a:latin typeface="Arial" pitchFamily="34" charset="0"/>
                        <a:ea typeface="宋体" pitchFamily="2" charset="-122"/>
                        <a:cs typeface="+mn-cs"/>
                      </a:endParaRP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0</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0066FF"/>
                          </a:solidFill>
                          <a:effectLst/>
                          <a:latin typeface="Arial" pitchFamily="34" charset="0"/>
                          <a:ea typeface="宋体" pitchFamily="2" charset="-122"/>
                        </a:rPr>
                        <a:t>6</a:t>
                      </a:r>
                      <a:endParaRPr kumimoji="0" lang="zh-CN" altLang="zh-CN" sz="2400" b="0" i="0" u="none" strike="noStrike" cap="none" normalizeH="0" baseline="0" dirty="0">
                        <a:ln>
                          <a:noFill/>
                        </a:ln>
                        <a:solidFill>
                          <a:srgbClr val="0066FF"/>
                        </a:solidFill>
                        <a:effectLst/>
                        <a:latin typeface="Arial" pitchFamily="34" charset="0"/>
                        <a:ea typeface="宋体" pitchFamily="2" charset="-122"/>
                      </a:endParaRP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20" name="直接箭头连接符 5">
            <a:extLst>
              <a:ext uri="{FF2B5EF4-FFF2-40B4-BE49-F238E27FC236}">
                <a16:creationId xmlns:a16="http://schemas.microsoft.com/office/drawing/2014/main" id="{64C5F088-06D1-43E0-A1D1-9EB4E77BE4AD}"/>
              </a:ext>
            </a:extLst>
          </p:cNvPr>
          <p:cNvCxnSpPr>
            <a:cxnSpLocks noChangeShapeType="1"/>
          </p:cNvCxnSpPr>
          <p:nvPr/>
        </p:nvCxnSpPr>
        <p:spPr bwMode="auto">
          <a:xfrm>
            <a:off x="5599591" y="4092077"/>
            <a:ext cx="2680809" cy="1292224"/>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7">
            <a:extLst>
              <a:ext uri="{FF2B5EF4-FFF2-40B4-BE49-F238E27FC236}">
                <a16:creationId xmlns:a16="http://schemas.microsoft.com/office/drawing/2014/main" id="{96BBECF4-922A-4D80-A151-535BF01C4F35}"/>
              </a:ext>
            </a:extLst>
          </p:cNvPr>
          <p:cNvSpPr txBox="1"/>
          <p:nvPr/>
        </p:nvSpPr>
        <p:spPr>
          <a:xfrm>
            <a:off x="6359525" y="3220506"/>
            <a:ext cx="2592387" cy="923925"/>
          </a:xfrm>
          <a:prstGeom prst="rect">
            <a:avLst/>
          </a:prstGeom>
          <a:solidFill>
            <a:schemeClr val="accent6">
              <a:lumMod val="20000"/>
              <a:lumOff val="80000"/>
            </a:schemeClr>
          </a:solidFill>
          <a:ln>
            <a:solidFill>
              <a:srgbClr val="FF0000"/>
            </a:solidFill>
          </a:ln>
        </p:spPr>
        <p:txBody>
          <a:bodyPr>
            <a:spAutoFit/>
          </a:bodyPr>
          <a:lstStyle/>
          <a:p>
            <a:pPr>
              <a:defRPr/>
            </a:pPr>
            <a:r>
              <a:rPr kumimoji="1" lang="en-US" altLang="zh-CN" dirty="0">
                <a:ea typeface="微软雅黑 Light" panose="020B0502040204020203" pitchFamily="34" charset="-122"/>
              </a:rPr>
              <a:t>/* e.g. </a:t>
            </a:r>
            <a:r>
              <a:rPr kumimoji="1" lang="en-US" altLang="zh-CN" i="1" dirty="0">
                <a:ea typeface="微软雅黑 Light" panose="020B0502040204020203" pitchFamily="34" charset="-122"/>
              </a:rPr>
              <a:t>k</a:t>
            </a:r>
            <a:r>
              <a:rPr kumimoji="1" lang="en-US" altLang="zh-CN" dirty="0">
                <a:ea typeface="微软雅黑 Light" panose="020B0502040204020203" pitchFamily="34" charset="-122"/>
              </a:rPr>
              <a:t>=7</a:t>
            </a:r>
            <a:r>
              <a:rPr kumimoji="1" lang="en-US" altLang="zh-CN" dirty="0">
                <a:ea typeface="微软雅黑 Light" panose="020B0502040204020203" pitchFamily="34" charset="-122"/>
                <a:sym typeface="Wingdings" pitchFamily="2" charset="2"/>
              </a:rPr>
              <a:t> </a:t>
            </a:r>
          </a:p>
          <a:p>
            <a:pPr>
              <a:defRPr/>
            </a:pPr>
            <a:r>
              <a:rPr kumimoji="1" lang="en-US" altLang="zh-CN" dirty="0">
                <a:ea typeface="微软雅黑 Light" panose="020B0502040204020203" pitchFamily="34" charset="-122"/>
                <a:sym typeface="Wingdings" pitchFamily="2" charset="2"/>
              </a:rPr>
              <a:t>    a[</a:t>
            </a:r>
            <a:r>
              <a:rPr kumimoji="1" lang="en-US" altLang="zh-CN" dirty="0" err="1">
                <a:ea typeface="微软雅黑 Light" panose="020B0502040204020203" pitchFamily="34" charset="-122"/>
                <a:sym typeface="Wingdings" pitchFamily="2" charset="2"/>
              </a:rPr>
              <a:t>p:r</a:t>
            </a:r>
            <a:r>
              <a:rPr kumimoji="1" lang="en-US" altLang="zh-CN" dirty="0">
                <a:ea typeface="微软雅黑 Light" panose="020B0502040204020203" pitchFamily="34" charset="-122"/>
                <a:sym typeface="Wingdings" pitchFamily="2" charset="2"/>
              </a:rPr>
              <a:t>]</a:t>
            </a:r>
            <a:r>
              <a:rPr kumimoji="1" lang="zh-CN" altLang="en-US" dirty="0">
                <a:ea typeface="微软雅黑 Light" panose="020B0502040204020203" pitchFamily="34" charset="-122"/>
                <a:sym typeface="Wingdings" pitchFamily="2" charset="2"/>
              </a:rPr>
              <a:t>中第</a:t>
            </a:r>
            <a:r>
              <a:rPr kumimoji="1" lang="en-US" altLang="zh-CN" dirty="0">
                <a:ea typeface="微软雅黑 Light" panose="020B0502040204020203" pitchFamily="34" charset="-122"/>
                <a:sym typeface="Wingdings" pitchFamily="2" charset="2"/>
              </a:rPr>
              <a:t>7</a:t>
            </a:r>
            <a:r>
              <a:rPr kumimoji="1" lang="zh-CN" altLang="en-US" dirty="0">
                <a:ea typeface="微软雅黑 Light" panose="020B0502040204020203" pitchFamily="34" charset="-122"/>
                <a:sym typeface="Wingdings" pitchFamily="2" charset="2"/>
              </a:rPr>
              <a:t>小元素</a:t>
            </a:r>
            <a:r>
              <a:rPr kumimoji="1" lang="en-US" altLang="zh-CN" dirty="0">
                <a:solidFill>
                  <a:srgbClr val="0066FF"/>
                </a:solidFill>
                <a:ea typeface="微软雅黑 Light" panose="020B0502040204020203" pitchFamily="34" charset="-122"/>
                <a:sym typeface="Wingdings" pitchFamily="2" charset="2"/>
              </a:rPr>
              <a:t>6</a:t>
            </a:r>
          </a:p>
          <a:p>
            <a:pPr>
              <a:defRPr/>
            </a:pPr>
            <a:r>
              <a:rPr kumimoji="1" lang="en-US" altLang="zh-CN" dirty="0">
                <a:ea typeface="微软雅黑 Light" panose="020B0502040204020203" pitchFamily="34" charset="-122"/>
                <a:sym typeface="Wingdings" pitchFamily="2" charset="2"/>
              </a:rPr>
              <a:t>    a[i+1;r]</a:t>
            </a:r>
            <a:r>
              <a:rPr kumimoji="1" lang="en-US" altLang="zh-CN" dirty="0">
                <a:ea typeface="微软雅黑 Light" panose="020B0502040204020203" pitchFamily="34" charset="-122"/>
              </a:rPr>
              <a:t> </a:t>
            </a:r>
            <a:r>
              <a:rPr kumimoji="1" lang="zh-CN" altLang="en-US" dirty="0">
                <a:ea typeface="微软雅黑 Light" panose="020B0502040204020203" pitchFamily="34" charset="-122"/>
              </a:rPr>
              <a:t>中第</a:t>
            </a:r>
            <a:r>
              <a:rPr kumimoji="1" lang="en-US" altLang="zh-CN" dirty="0">
                <a:ea typeface="微软雅黑 Light" panose="020B0502040204020203" pitchFamily="34" charset="-122"/>
              </a:rPr>
              <a:t>1</a:t>
            </a:r>
            <a:r>
              <a:rPr kumimoji="1" lang="zh-CN" altLang="en-US" dirty="0">
                <a:ea typeface="微软雅黑 Light" panose="020B0502040204020203" pitchFamily="34" charset="-122"/>
              </a:rPr>
              <a:t>小元素</a:t>
            </a:r>
            <a:r>
              <a:rPr kumimoji="1" lang="en-US" altLang="zh-CN" dirty="0">
                <a:ea typeface="微软雅黑 Light" panose="020B0502040204020203" pitchFamily="34" charset="-122"/>
              </a:rPr>
              <a:t>                                      </a:t>
            </a:r>
            <a:endParaRPr lang="en-US" altLang="zh-CN" dirty="0">
              <a:solidFill>
                <a:srgbClr val="0000FF"/>
              </a:solidFill>
              <a:ea typeface="微软雅黑 Light" panose="020B0502040204020203" pitchFamily="34" charset="-122"/>
            </a:endParaRPr>
          </a:p>
        </p:txBody>
      </p:sp>
      <p:sp>
        <p:nvSpPr>
          <p:cNvPr id="22" name="TextBox 1">
            <a:extLst>
              <a:ext uri="{FF2B5EF4-FFF2-40B4-BE49-F238E27FC236}">
                <a16:creationId xmlns:a16="http://schemas.microsoft.com/office/drawing/2014/main" id="{24C2FF2E-0B46-4D4F-9460-7CC5DE012408}"/>
              </a:ext>
            </a:extLst>
          </p:cNvPr>
          <p:cNvSpPr txBox="1"/>
          <p:nvPr/>
        </p:nvSpPr>
        <p:spPr>
          <a:xfrm>
            <a:off x="4147912" y="1003434"/>
            <a:ext cx="2903359" cy="369332"/>
          </a:xfrm>
          <a:prstGeom prst="rect">
            <a:avLst/>
          </a:prstGeom>
          <a:solidFill>
            <a:srgbClr val="FFC000"/>
          </a:solidFill>
        </p:spPr>
        <p:txBody>
          <a:bodyPr wrap="none" rtlCol="0">
            <a:spAutoFit/>
          </a:bodyPr>
          <a:lstStyle/>
          <a:p>
            <a:r>
              <a:rPr lang="zh-CN" altLang="en-US" dirty="0">
                <a:ea typeface="微软雅黑 Light" panose="020B0502040204020203" pitchFamily="34" charset="-122"/>
              </a:rPr>
              <a:t>在</a:t>
            </a:r>
            <a:r>
              <a:rPr lang="en-US" altLang="zh-CN" dirty="0">
                <a:ea typeface="微软雅黑 Light" panose="020B0502040204020203" pitchFamily="34" charset="-122"/>
              </a:rPr>
              <a:t>a[</a:t>
            </a:r>
            <a:r>
              <a:rPr lang="en-US" altLang="zh-CN" dirty="0" err="1">
                <a:ea typeface="微软雅黑 Light" panose="020B0502040204020203" pitchFamily="34" charset="-122"/>
              </a:rPr>
              <a:t>p:r</a:t>
            </a:r>
            <a:r>
              <a:rPr lang="en-US" altLang="zh-CN" dirty="0">
                <a:ea typeface="微软雅黑 Light" panose="020B0502040204020203" pitchFamily="34" charset="-122"/>
              </a:rPr>
              <a:t>]</a:t>
            </a:r>
            <a:r>
              <a:rPr lang="zh-CN" altLang="en-US" dirty="0">
                <a:ea typeface="微软雅黑 Light" panose="020B0502040204020203" pitchFamily="34" charset="-122"/>
              </a:rPr>
              <a:t>中寻找第</a:t>
            </a:r>
            <a:r>
              <a:rPr lang="en-US" altLang="zh-CN" dirty="0">
                <a:ea typeface="微软雅黑 Light" panose="020B0502040204020203" pitchFamily="34" charset="-122"/>
              </a:rPr>
              <a:t>k</a:t>
            </a:r>
            <a:r>
              <a:rPr lang="zh-CN" altLang="en-US" dirty="0">
                <a:ea typeface="微软雅黑 Light" panose="020B0502040204020203" pitchFamily="34" charset="-122"/>
              </a:rPr>
              <a:t>小的元素</a:t>
            </a:r>
          </a:p>
        </p:txBody>
      </p:sp>
      <p:sp>
        <p:nvSpPr>
          <p:cNvPr id="23" name="任意多边形 2">
            <a:extLst>
              <a:ext uri="{FF2B5EF4-FFF2-40B4-BE49-F238E27FC236}">
                <a16:creationId xmlns:a16="http://schemas.microsoft.com/office/drawing/2014/main" id="{A41F8D1D-1A4E-4A81-A115-612566CE0F60}"/>
              </a:ext>
            </a:extLst>
          </p:cNvPr>
          <p:cNvSpPr/>
          <p:nvPr/>
        </p:nvSpPr>
        <p:spPr bwMode="auto">
          <a:xfrm>
            <a:off x="1092201" y="1876238"/>
            <a:ext cx="275506" cy="277327"/>
          </a:xfrm>
          <a:custGeom>
            <a:avLst/>
            <a:gdLst>
              <a:gd name="connsiteX0" fmla="*/ 81643 w 379995"/>
              <a:gd name="connsiteY0" fmla="*/ 7399 h 342134"/>
              <a:gd name="connsiteX1" fmla="*/ 236764 w 379995"/>
              <a:gd name="connsiteY1" fmla="*/ 15563 h 342134"/>
              <a:gd name="connsiteX2" fmla="*/ 285750 w 379995"/>
              <a:gd name="connsiteY2" fmla="*/ 48220 h 342134"/>
              <a:gd name="connsiteX3" fmla="*/ 310243 w 379995"/>
              <a:gd name="connsiteY3" fmla="*/ 64549 h 342134"/>
              <a:gd name="connsiteX4" fmla="*/ 359229 w 379995"/>
              <a:gd name="connsiteY4" fmla="*/ 113534 h 342134"/>
              <a:gd name="connsiteX5" fmla="*/ 367393 w 379995"/>
              <a:gd name="connsiteY5" fmla="*/ 284984 h 342134"/>
              <a:gd name="connsiteX6" fmla="*/ 351064 w 379995"/>
              <a:gd name="connsiteY6" fmla="*/ 309477 h 342134"/>
              <a:gd name="connsiteX7" fmla="*/ 342900 w 379995"/>
              <a:gd name="connsiteY7" fmla="*/ 333970 h 342134"/>
              <a:gd name="connsiteX8" fmla="*/ 318407 w 379995"/>
              <a:gd name="connsiteY8" fmla="*/ 342134 h 342134"/>
              <a:gd name="connsiteX9" fmla="*/ 220436 w 379995"/>
              <a:gd name="connsiteY9" fmla="*/ 333970 h 342134"/>
              <a:gd name="connsiteX10" fmla="*/ 130629 w 379995"/>
              <a:gd name="connsiteY10" fmla="*/ 309477 h 342134"/>
              <a:gd name="connsiteX11" fmla="*/ 106136 w 379995"/>
              <a:gd name="connsiteY11" fmla="*/ 301313 h 342134"/>
              <a:gd name="connsiteX12" fmla="*/ 73479 w 379995"/>
              <a:gd name="connsiteY12" fmla="*/ 252327 h 342134"/>
              <a:gd name="connsiteX13" fmla="*/ 65314 w 379995"/>
              <a:gd name="connsiteY13" fmla="*/ 227834 h 342134"/>
              <a:gd name="connsiteX14" fmla="*/ 32657 w 379995"/>
              <a:gd name="connsiteY14" fmla="*/ 178849 h 342134"/>
              <a:gd name="connsiteX15" fmla="*/ 16329 w 379995"/>
              <a:gd name="connsiteY15" fmla="*/ 154356 h 342134"/>
              <a:gd name="connsiteX16" fmla="*/ 0 w 379995"/>
              <a:gd name="connsiteY16" fmla="*/ 129863 h 342134"/>
              <a:gd name="connsiteX17" fmla="*/ 24493 w 379995"/>
              <a:gd name="connsiteY17" fmla="*/ 113534 h 342134"/>
              <a:gd name="connsiteX18" fmla="*/ 81643 w 379995"/>
              <a:gd name="connsiteY18" fmla="*/ 7399 h 3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9995" h="342134">
                <a:moveTo>
                  <a:pt x="81643" y="7399"/>
                </a:moveTo>
                <a:cubicBezTo>
                  <a:pt x="117022" y="-8930"/>
                  <a:pt x="185991" y="5408"/>
                  <a:pt x="236764" y="15563"/>
                </a:cubicBezTo>
                <a:cubicBezTo>
                  <a:pt x="256007" y="19412"/>
                  <a:pt x="269421" y="37334"/>
                  <a:pt x="285750" y="48220"/>
                </a:cubicBezTo>
                <a:cubicBezTo>
                  <a:pt x="293914" y="53663"/>
                  <a:pt x="303305" y="57611"/>
                  <a:pt x="310243" y="64549"/>
                </a:cubicBezTo>
                <a:lnTo>
                  <a:pt x="359229" y="113534"/>
                </a:lnTo>
                <a:cubicBezTo>
                  <a:pt x="384578" y="189583"/>
                  <a:pt x="386011" y="173275"/>
                  <a:pt x="367393" y="284984"/>
                </a:cubicBezTo>
                <a:cubicBezTo>
                  <a:pt x="365780" y="294663"/>
                  <a:pt x="356507" y="301313"/>
                  <a:pt x="351064" y="309477"/>
                </a:cubicBezTo>
                <a:cubicBezTo>
                  <a:pt x="348343" y="317641"/>
                  <a:pt x="348985" y="327885"/>
                  <a:pt x="342900" y="333970"/>
                </a:cubicBezTo>
                <a:cubicBezTo>
                  <a:pt x="336815" y="340055"/>
                  <a:pt x="327013" y="342134"/>
                  <a:pt x="318407" y="342134"/>
                </a:cubicBezTo>
                <a:cubicBezTo>
                  <a:pt x="285637" y="342134"/>
                  <a:pt x="253093" y="336691"/>
                  <a:pt x="220436" y="333970"/>
                </a:cubicBezTo>
                <a:cubicBezTo>
                  <a:pt x="162733" y="322430"/>
                  <a:pt x="192783" y="330195"/>
                  <a:pt x="130629" y="309477"/>
                </a:cubicBezTo>
                <a:lnTo>
                  <a:pt x="106136" y="301313"/>
                </a:lnTo>
                <a:cubicBezTo>
                  <a:pt x="95250" y="284984"/>
                  <a:pt x="79685" y="270944"/>
                  <a:pt x="73479" y="252327"/>
                </a:cubicBezTo>
                <a:cubicBezTo>
                  <a:pt x="70757" y="244163"/>
                  <a:pt x="69494" y="235357"/>
                  <a:pt x="65314" y="227834"/>
                </a:cubicBezTo>
                <a:cubicBezTo>
                  <a:pt x="55783" y="210679"/>
                  <a:pt x="43543" y="195177"/>
                  <a:pt x="32657" y="178849"/>
                </a:cubicBezTo>
                <a:lnTo>
                  <a:pt x="16329" y="154356"/>
                </a:lnTo>
                <a:lnTo>
                  <a:pt x="0" y="129863"/>
                </a:lnTo>
                <a:cubicBezTo>
                  <a:pt x="8164" y="124420"/>
                  <a:pt x="17555" y="120472"/>
                  <a:pt x="24493" y="113534"/>
                </a:cubicBezTo>
                <a:cubicBezTo>
                  <a:pt x="51388" y="86639"/>
                  <a:pt x="46264" y="23728"/>
                  <a:pt x="81643" y="7399"/>
                </a:cubicBezTo>
                <a:close/>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0000"/>
              </a:solidFill>
              <a:effectLst/>
              <a:ea typeface="微软雅黑 Light" panose="020B0502040204020203" pitchFamily="34" charset="-122"/>
            </a:endParaRPr>
          </a:p>
        </p:txBody>
      </p:sp>
      <p:sp>
        <p:nvSpPr>
          <p:cNvPr id="24" name="TextBox 3">
            <a:extLst>
              <a:ext uri="{FF2B5EF4-FFF2-40B4-BE49-F238E27FC236}">
                <a16:creationId xmlns:a16="http://schemas.microsoft.com/office/drawing/2014/main" id="{435AC97E-677A-4651-BC7F-225CE1852377}"/>
              </a:ext>
            </a:extLst>
          </p:cNvPr>
          <p:cNvSpPr txBox="1"/>
          <p:nvPr/>
        </p:nvSpPr>
        <p:spPr>
          <a:xfrm>
            <a:off x="492137" y="4762795"/>
            <a:ext cx="1463651" cy="646331"/>
          </a:xfrm>
          <a:prstGeom prst="rect">
            <a:avLst/>
          </a:prstGeom>
          <a:solidFill>
            <a:schemeClr val="bg1">
              <a:lumMod val="85000"/>
            </a:schemeClr>
          </a:solidFill>
          <a:ln>
            <a:solidFill>
              <a:srgbClr val="FF0000"/>
            </a:solidFill>
          </a:ln>
        </p:spPr>
        <p:txBody>
          <a:bodyPr wrap="square" rtlCol="0">
            <a:spAutoFit/>
          </a:bodyPr>
          <a:lstStyle/>
          <a:p>
            <a:r>
              <a:rPr lang="zh-CN" altLang="en-US" b="1" dirty="0">
                <a:solidFill>
                  <a:srgbClr val="FF0000"/>
                </a:solidFill>
                <a:ea typeface="微软雅黑 Light" panose="020B0502040204020203" pitchFamily="34" charset="-122"/>
              </a:rPr>
              <a:t>左</a:t>
            </a:r>
            <a:r>
              <a:rPr lang="zh-CN" altLang="en-US" dirty="0">
                <a:ea typeface="微软雅黑 Light" panose="020B0502040204020203" pitchFamily="34" charset="-122"/>
              </a:rPr>
              <a:t>子段的</a:t>
            </a:r>
            <a:r>
              <a:rPr lang="zh-CN" altLang="en-US" b="1" dirty="0">
                <a:solidFill>
                  <a:srgbClr val="FF0000"/>
                </a:solidFill>
                <a:ea typeface="微软雅黑 Light" panose="020B0502040204020203" pitchFamily="34" charset="-122"/>
              </a:rPr>
              <a:t>最右</a:t>
            </a:r>
            <a:r>
              <a:rPr lang="zh-CN" altLang="en-US" dirty="0">
                <a:ea typeface="微软雅黑 Light" panose="020B0502040204020203" pitchFamily="34" charset="-122"/>
              </a:rPr>
              <a:t>元素下标</a:t>
            </a:r>
            <a:r>
              <a:rPr lang="en-US" altLang="zh-CN" dirty="0">
                <a:ea typeface="微软雅黑 Light" panose="020B0502040204020203" pitchFamily="34" charset="-122"/>
              </a:rPr>
              <a:t>i</a:t>
            </a:r>
            <a:endParaRPr lang="zh-CN" altLang="en-US" dirty="0">
              <a:ea typeface="微软雅黑 Light" panose="020B0502040204020203" pitchFamily="34" charset="-122"/>
            </a:endParaRPr>
          </a:p>
        </p:txBody>
      </p:sp>
      <p:cxnSp>
        <p:nvCxnSpPr>
          <p:cNvPr id="25" name="直接箭头连接符 24">
            <a:extLst>
              <a:ext uri="{FF2B5EF4-FFF2-40B4-BE49-F238E27FC236}">
                <a16:creationId xmlns:a16="http://schemas.microsoft.com/office/drawing/2014/main" id="{0870B024-2A82-4940-9BA6-4C06ED2C15D6}"/>
              </a:ext>
            </a:extLst>
          </p:cNvPr>
          <p:cNvCxnSpPr>
            <a:stCxn id="24" idx="0"/>
            <a:endCxn id="23" idx="9"/>
          </p:cNvCxnSpPr>
          <p:nvPr/>
        </p:nvCxnSpPr>
        <p:spPr bwMode="auto">
          <a:xfrm flipV="1">
            <a:off x="1223963" y="2146947"/>
            <a:ext cx="28060" cy="261584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6">
            <a:extLst>
              <a:ext uri="{FF2B5EF4-FFF2-40B4-BE49-F238E27FC236}">
                <a16:creationId xmlns:a16="http://schemas.microsoft.com/office/drawing/2014/main" id="{508B2E9E-5D2E-466C-B6CA-CD601F923334}"/>
              </a:ext>
            </a:extLst>
          </p:cNvPr>
          <p:cNvSpPr txBox="1"/>
          <p:nvPr/>
        </p:nvSpPr>
        <p:spPr>
          <a:xfrm>
            <a:off x="443438" y="5839010"/>
            <a:ext cx="2723823" cy="646331"/>
          </a:xfrm>
          <a:prstGeom prst="rect">
            <a:avLst/>
          </a:prstGeom>
          <a:solidFill>
            <a:srgbClr val="FFFF00"/>
          </a:solidFill>
        </p:spPr>
        <p:txBody>
          <a:bodyPr wrap="none" rtlCol="0">
            <a:spAutoFit/>
          </a:bodyPr>
          <a:lstStyle/>
          <a:p>
            <a:r>
              <a:rPr lang="zh-CN" altLang="en-US" dirty="0">
                <a:ea typeface="微软雅黑 Light" panose="020B0502040204020203" pitchFamily="34" charset="-122"/>
              </a:rPr>
              <a:t>说明：一分为二，</a:t>
            </a:r>
            <a:endParaRPr lang="en-US" altLang="zh-CN" dirty="0">
              <a:ea typeface="微软雅黑 Light" panose="020B0502040204020203" pitchFamily="34" charset="-122"/>
            </a:endParaRPr>
          </a:p>
          <a:p>
            <a:r>
              <a:rPr lang="zh-CN" altLang="en-US" dirty="0">
                <a:ea typeface="微软雅黑 Light" panose="020B0502040204020203" pitchFamily="34" charset="-122"/>
              </a:rPr>
              <a:t>上机实验改为一分为三！</a:t>
            </a:r>
          </a:p>
        </p:txBody>
      </p:sp>
    </p:spTree>
    <p:extLst>
      <p:ext uri="{BB962C8B-B14F-4D97-AF65-F5344CB8AC3E}">
        <p14:creationId xmlns:p14="http://schemas.microsoft.com/office/powerpoint/2010/main" val="42587372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69D42-0DE0-42F6-804B-E8F80681954A}"/>
              </a:ext>
            </a:extLst>
          </p:cNvPr>
          <p:cNvSpPr>
            <a:spLocks noGrp="1"/>
          </p:cNvSpPr>
          <p:nvPr>
            <p:ph type="title"/>
          </p:nvPr>
        </p:nvSpPr>
        <p:spPr/>
        <p:txBody>
          <a:bodyPr/>
          <a:lstStyle/>
          <a:p>
            <a:r>
              <a:rPr lang="zh-CN" altLang="en-US" dirty="0"/>
              <a:t>复杂性分析与算法优化</a:t>
            </a:r>
          </a:p>
        </p:txBody>
      </p:sp>
      <p:sp>
        <p:nvSpPr>
          <p:cNvPr id="3" name="内容占位符 2">
            <a:extLst>
              <a:ext uri="{FF2B5EF4-FFF2-40B4-BE49-F238E27FC236}">
                <a16:creationId xmlns:a16="http://schemas.microsoft.com/office/drawing/2014/main" id="{BB735C59-1D66-43AD-8C9E-48776A9E240C}"/>
              </a:ext>
            </a:extLst>
          </p:cNvPr>
          <p:cNvSpPr>
            <a:spLocks noGrp="1"/>
          </p:cNvSpPr>
          <p:nvPr>
            <p:ph idx="1"/>
          </p:nvPr>
        </p:nvSpPr>
        <p:spPr/>
        <p:txBody>
          <a:bodyPr>
            <a:normAutofit/>
          </a:bodyPr>
          <a:lstStyle/>
          <a:p>
            <a:r>
              <a:rPr lang="zh-CN" altLang="en-US" sz="2400" dirty="0"/>
              <a:t>算法</a:t>
            </a:r>
            <a:r>
              <a:rPr lang="en-US" altLang="zh-CN" sz="2400" b="1" dirty="0" err="1"/>
              <a:t>randomizedSelect</a:t>
            </a:r>
            <a:r>
              <a:rPr lang="zh-CN" altLang="en-US" sz="2400" dirty="0"/>
              <a:t>可以在</a:t>
            </a:r>
            <a:r>
              <a:rPr lang="en-US" altLang="zh-CN" sz="2400" dirty="0"/>
              <a:t>O(n)</a:t>
            </a:r>
            <a:r>
              <a:rPr lang="zh-CN" altLang="en-US" sz="2400" dirty="0"/>
              <a:t>平均</a:t>
            </a:r>
            <a:r>
              <a:rPr lang="en-US" altLang="zh-CN" sz="2400" dirty="0"/>
              <a:t>(</a:t>
            </a:r>
            <a:r>
              <a:rPr lang="zh-CN" altLang="en-US" sz="2400" dirty="0"/>
              <a:t>当</a:t>
            </a:r>
            <a:r>
              <a:rPr lang="en-US" altLang="zh-CN" sz="2400" dirty="0"/>
              <a:t>k=1,2,3,…,n) </a:t>
            </a:r>
            <a:r>
              <a:rPr lang="zh-CN" altLang="en-US" sz="2400" dirty="0"/>
              <a:t>时间内找出</a:t>
            </a:r>
            <a:r>
              <a:rPr lang="en-US" altLang="zh-CN" sz="2400" dirty="0"/>
              <a:t>n</a:t>
            </a:r>
            <a:r>
              <a:rPr lang="zh-CN" altLang="en-US" sz="2400" dirty="0"/>
              <a:t>个输入元素中的第</a:t>
            </a:r>
            <a:r>
              <a:rPr lang="en-US" altLang="zh-CN" sz="2400" dirty="0"/>
              <a:t>k</a:t>
            </a:r>
            <a:r>
              <a:rPr lang="zh-CN" altLang="en-US" sz="2400" dirty="0"/>
              <a:t>小元素</a:t>
            </a:r>
            <a:endParaRPr lang="en-US" altLang="zh-CN" sz="2400" dirty="0"/>
          </a:p>
          <a:p>
            <a:pPr lvl="1"/>
            <a:r>
              <a:rPr lang="zh-CN" altLang="en-US" sz="2400" dirty="0"/>
              <a:t>说明：比排序算法的复杂性小！！</a:t>
            </a:r>
            <a:endParaRPr lang="en-US" altLang="zh-CN" sz="2400" dirty="0"/>
          </a:p>
          <a:p>
            <a:pPr eaLnBrk="1" hangingPunct="1"/>
            <a:r>
              <a:rPr lang="en-US" altLang="zh-CN" sz="2400" dirty="0"/>
              <a:t>Why</a:t>
            </a:r>
            <a:r>
              <a:rPr lang="zh-CN" altLang="en-US" dirty="0"/>
              <a:t>？</a:t>
            </a:r>
            <a:endParaRPr lang="en-US" altLang="zh-CN" dirty="0"/>
          </a:p>
          <a:p>
            <a:pPr lvl="1"/>
            <a:r>
              <a:rPr lang="zh-CN" altLang="en-US" dirty="0"/>
              <a:t>减治法，不需完全排序</a:t>
            </a:r>
            <a:endParaRPr lang="en-US" altLang="zh-CN" dirty="0"/>
          </a:p>
          <a:p>
            <a:pPr marL="268287" lvl="1" indent="0">
              <a:buNone/>
            </a:pPr>
            <a:endParaRPr lang="zh-CN" altLang="en-US" sz="2400" dirty="0"/>
          </a:p>
          <a:p>
            <a:pPr eaLnBrk="1" hangingPunct="1"/>
            <a:r>
              <a:rPr lang="zh-CN" altLang="en-US" sz="2400" dirty="0"/>
              <a:t>在最坏情况下，算法</a:t>
            </a:r>
            <a:r>
              <a:rPr lang="en-US" altLang="zh-CN" sz="2400" b="1" dirty="0" err="1"/>
              <a:t>randomizedSelect</a:t>
            </a:r>
            <a:r>
              <a:rPr lang="zh-CN" altLang="en-US" sz="2400" dirty="0"/>
              <a:t>需要</a:t>
            </a:r>
            <a:r>
              <a:rPr lang="en-US" altLang="zh-CN" sz="2400" dirty="0"/>
              <a:t>O(n</a:t>
            </a:r>
            <a:r>
              <a:rPr lang="en-US" altLang="zh-CN" sz="2400" baseline="30000" dirty="0"/>
              <a:t>2</a:t>
            </a:r>
            <a:r>
              <a:rPr lang="en-US" altLang="zh-CN" sz="2400" dirty="0"/>
              <a:t>)</a:t>
            </a:r>
          </a:p>
          <a:p>
            <a:pPr marL="0" indent="0" eaLnBrk="1" hangingPunct="1">
              <a:buNone/>
            </a:pPr>
            <a:endParaRPr lang="en-US" altLang="zh-CN" dirty="0"/>
          </a:p>
          <a:p>
            <a:pPr eaLnBrk="1" hangingPunct="1"/>
            <a:r>
              <a:rPr lang="zh-CN" altLang="en-US" sz="2400" dirty="0">
                <a:solidFill>
                  <a:srgbClr val="FF0000"/>
                </a:solidFill>
              </a:rPr>
              <a:t>关键：降低</a:t>
            </a:r>
            <a:r>
              <a:rPr lang="zh-CN" altLang="en-US" dirty="0">
                <a:solidFill>
                  <a:srgbClr val="FF0000"/>
                </a:solidFill>
              </a:rPr>
              <a:t>算法</a:t>
            </a:r>
            <a:r>
              <a:rPr lang="zh-CN" altLang="en-US" sz="2400" dirty="0">
                <a:solidFill>
                  <a:srgbClr val="FF0000"/>
                </a:solidFill>
              </a:rPr>
              <a:t>最坏复杂性？</a:t>
            </a:r>
            <a:endParaRPr lang="en-US" altLang="zh-CN" sz="2400" dirty="0">
              <a:solidFill>
                <a:srgbClr val="FF0000"/>
              </a:solidFill>
            </a:endParaRPr>
          </a:p>
          <a:p>
            <a:pPr marL="0" indent="0">
              <a:buNone/>
            </a:pPr>
            <a:endParaRPr lang="zh-CN" altLang="en-US" dirty="0"/>
          </a:p>
        </p:txBody>
      </p:sp>
      <p:sp>
        <p:nvSpPr>
          <p:cNvPr id="4" name="日期占位符 3">
            <a:extLst>
              <a:ext uri="{FF2B5EF4-FFF2-40B4-BE49-F238E27FC236}">
                <a16:creationId xmlns:a16="http://schemas.microsoft.com/office/drawing/2014/main" id="{690DD88B-CAB5-40A1-8606-96B7CDFE31B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15BDB9F-337D-4C31-869B-BE0EEBF77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187FCC-1CB3-4EB4-926A-83F151E69064}"/>
              </a:ext>
            </a:extLst>
          </p:cNvPr>
          <p:cNvSpPr>
            <a:spLocks noGrp="1"/>
          </p:cNvSpPr>
          <p:nvPr>
            <p:ph type="sldNum" sz="quarter" idx="12"/>
          </p:nvPr>
        </p:nvSpPr>
        <p:spPr/>
        <p:txBody>
          <a:bodyPr/>
          <a:lstStyle/>
          <a:p>
            <a:fld id="{EEA58A3B-43CE-4AA0-90B5-EB47AFAFEB34}" type="slidenum">
              <a:rPr lang="zh-CN" altLang="en-US" smtClean="0"/>
              <a:pPr/>
              <a:t>119</a:t>
            </a:fld>
            <a:endParaRPr lang="zh-CN" altLang="en-US" dirty="0"/>
          </a:p>
        </p:txBody>
      </p:sp>
    </p:spTree>
    <p:extLst>
      <p:ext uri="{BB962C8B-B14F-4D97-AF65-F5344CB8AC3E}">
        <p14:creationId xmlns:p14="http://schemas.microsoft.com/office/powerpoint/2010/main" val="289444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B508E-6F0B-48C4-A921-211BDA39B088}"/>
              </a:ext>
            </a:extLst>
          </p:cNvPr>
          <p:cNvSpPr>
            <a:spLocks noGrp="1"/>
          </p:cNvSpPr>
          <p:nvPr>
            <p:ph type="title"/>
          </p:nvPr>
        </p:nvSpPr>
        <p:spPr/>
        <p:txBody>
          <a:bodyPr/>
          <a:lstStyle/>
          <a:p>
            <a:r>
              <a:rPr lang="zh-CN" altLang="en-US" b="1" dirty="0">
                <a:solidFill>
                  <a:schemeClr val="accent2"/>
                </a:solidFill>
              </a:rPr>
              <a:t>例</a:t>
            </a:r>
            <a:r>
              <a:rPr lang="en-US" altLang="zh-CN" b="1" dirty="0">
                <a:solidFill>
                  <a:schemeClr val="accent2"/>
                </a:solidFill>
              </a:rPr>
              <a:t>1  </a:t>
            </a:r>
            <a:r>
              <a:rPr lang="zh-CN" altLang="en-US" b="1" dirty="0">
                <a:solidFill>
                  <a:schemeClr val="accent2"/>
                </a:solidFill>
              </a:rPr>
              <a:t>阶乘函数</a:t>
            </a:r>
            <a:endParaRPr lang="zh-CN" altLang="en-US" dirty="0"/>
          </a:p>
        </p:txBody>
      </p:sp>
      <p:sp>
        <p:nvSpPr>
          <p:cNvPr id="3" name="内容占位符 2">
            <a:extLst>
              <a:ext uri="{FF2B5EF4-FFF2-40B4-BE49-F238E27FC236}">
                <a16:creationId xmlns:a16="http://schemas.microsoft.com/office/drawing/2014/main" id="{113EF819-9707-4517-B87A-D8BAD0957132}"/>
              </a:ext>
            </a:extLst>
          </p:cNvPr>
          <p:cNvSpPr>
            <a:spLocks noGrp="1"/>
          </p:cNvSpPr>
          <p:nvPr>
            <p:ph idx="1"/>
          </p:nvPr>
        </p:nvSpPr>
        <p:spPr/>
        <p:txBody>
          <a:bodyPr/>
          <a:lstStyle/>
          <a:p>
            <a:r>
              <a:rPr lang="zh-CN" altLang="en-US" dirty="0">
                <a:latin typeface="微软雅黑 Light" panose="020B0502040204020203" pitchFamily="34" charset="-122"/>
              </a:rPr>
              <a:t>递归函数的二个要素</a:t>
            </a:r>
            <a:endParaRPr lang="en-US" altLang="zh-CN" dirty="0">
              <a:latin typeface="微软雅黑 Light" panose="020B0502040204020203" pitchFamily="34" charset="-122"/>
            </a:endParaRPr>
          </a:p>
          <a:p>
            <a:pPr lvl="1"/>
            <a:r>
              <a:rPr lang="zh-CN" altLang="en-US" dirty="0">
                <a:latin typeface="微软雅黑 Light" panose="020B0502040204020203" pitchFamily="34" charset="-122"/>
              </a:rPr>
              <a:t>边界条件</a:t>
            </a:r>
            <a:endParaRPr lang="en-US" altLang="zh-CN" dirty="0">
              <a:latin typeface="微软雅黑 Light" panose="020B0502040204020203" pitchFamily="34" charset="-122"/>
            </a:endParaRPr>
          </a:p>
          <a:p>
            <a:pPr lvl="1"/>
            <a:r>
              <a:rPr lang="zh-CN" altLang="en-US" dirty="0">
                <a:latin typeface="微软雅黑 Light" panose="020B0502040204020203" pitchFamily="34" charset="-122"/>
              </a:rPr>
              <a:t>递归方程</a:t>
            </a:r>
            <a:endParaRPr lang="en-US" altLang="zh-CN" dirty="0">
              <a:latin typeface="微软雅黑 Light" panose="020B0502040204020203" pitchFamily="34" charset="-122"/>
            </a:endParaRPr>
          </a:p>
          <a:p>
            <a:pPr marL="0" indent="0">
              <a:buNone/>
            </a:pPr>
            <a:r>
              <a:rPr lang="zh-CN" altLang="en-US" dirty="0">
                <a:latin typeface="微软雅黑 Light" panose="020B0502040204020203" pitchFamily="34" charset="-122"/>
              </a:rPr>
              <a:t>，递归函数只有具备了这两个要素，才能在有限次计算后得出结果</a:t>
            </a:r>
            <a:endParaRPr lang="en-US" altLang="zh-CN" dirty="0">
              <a:latin typeface="微软雅黑 Light" panose="020B0502040204020203" pitchFamily="34" charset="-122"/>
            </a:endParaRPr>
          </a:p>
          <a:p>
            <a:pPr marL="0" indent="0">
              <a:buNone/>
            </a:pPr>
            <a:endParaRPr lang="zh-CN" altLang="en-US" dirty="0">
              <a:latin typeface="微软雅黑 Light" panose="020B0502040204020203" pitchFamily="34" charset="-122"/>
            </a:endParaRPr>
          </a:p>
          <a:p>
            <a:endParaRPr lang="zh-CN" altLang="en-US" dirty="0"/>
          </a:p>
        </p:txBody>
      </p:sp>
      <p:sp>
        <p:nvSpPr>
          <p:cNvPr id="4" name="日期占位符 3">
            <a:extLst>
              <a:ext uri="{FF2B5EF4-FFF2-40B4-BE49-F238E27FC236}">
                <a16:creationId xmlns:a16="http://schemas.microsoft.com/office/drawing/2014/main" id="{1389C764-24A5-404B-A5A2-498CD63CDEF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C21BF83-B7A9-414C-8E87-1B7ADA0976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96B88E-F359-4BE4-8DE0-7F2BE93690EA}"/>
              </a:ext>
            </a:extLst>
          </p:cNvPr>
          <p:cNvSpPr>
            <a:spLocks noGrp="1"/>
          </p:cNvSpPr>
          <p:nvPr>
            <p:ph type="sldNum" sz="quarter" idx="12"/>
          </p:nvPr>
        </p:nvSpPr>
        <p:spPr/>
        <p:txBody>
          <a:bodyPr/>
          <a:lstStyle/>
          <a:p>
            <a:fld id="{EEA58A3B-43CE-4AA0-90B5-EB47AFAFEB34}" type="slidenum">
              <a:rPr lang="zh-CN" altLang="en-US" smtClean="0"/>
              <a:pPr/>
              <a:t>12</a:t>
            </a:fld>
            <a:endParaRPr lang="zh-CN" altLang="en-US" dirty="0"/>
          </a:p>
        </p:txBody>
      </p:sp>
      <mc:AlternateContent xmlns:mc="http://schemas.openxmlformats.org/markup-compatibility/2006" xmlns:a14="http://schemas.microsoft.com/office/drawing/2010/main">
        <mc:Choice Requires="a14">
          <p:sp>
            <p:nvSpPr>
              <p:cNvPr id="8" name="Object 5">
                <a:extLst>
                  <a:ext uri="{FF2B5EF4-FFF2-40B4-BE49-F238E27FC236}">
                    <a16:creationId xmlns:a16="http://schemas.microsoft.com/office/drawing/2014/main" id="{49B5ED75-047A-4868-902A-2035DB0BE8F8}"/>
                  </a:ext>
                </a:extLst>
              </p:cNvPr>
              <p:cNvSpPr txBox="1"/>
              <p:nvPr/>
            </p:nvSpPr>
            <p:spPr bwMode="auto">
              <a:xfrm>
                <a:off x="1327211" y="3799557"/>
                <a:ext cx="4747535" cy="15131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3600" i="1">
                          <a:solidFill>
                            <a:srgbClr val="000000"/>
                          </a:solidFill>
                          <a:latin typeface="Cambria Math" panose="02040503050406030204" pitchFamily="18" charset="0"/>
                        </a:rPr>
                        <m:t>𝑛</m:t>
                      </m:r>
                      <m:r>
                        <a:rPr lang="zh-CN" altLang="en-US" sz="3600" i="1">
                          <a:solidFill>
                            <a:srgbClr val="000000"/>
                          </a:solidFill>
                          <a:latin typeface="Cambria Math" panose="02040503050406030204" pitchFamily="18" charset="0"/>
                        </a:rPr>
                        <m:t>!=</m:t>
                      </m:r>
                      <m:d>
                        <m:dPr>
                          <m:begChr m:val="{"/>
                          <m:endChr m:val=""/>
                          <m:ctrlPr>
                            <a:rPr lang="zh-CN" altLang="en-US" sz="3600" i="1">
                              <a:solidFill>
                                <a:srgbClr val="000000"/>
                              </a:solidFill>
                              <a:latin typeface="Cambria Math" panose="02040503050406030204" pitchFamily="18" charset="0"/>
                            </a:rPr>
                          </m:ctrlPr>
                        </m:dPr>
                        <m:e>
                          <m:m>
                            <m:mPr>
                              <m:plcHide m:val="on"/>
                              <m:mcs>
                                <m:mc>
                                  <m:mcPr>
                                    <m:count m:val="1"/>
                                    <m:mcJc m:val="center"/>
                                  </m:mcPr>
                                </m:mc>
                              </m:mcs>
                              <m:ctrlPr>
                                <a:rPr lang="zh-CN" altLang="en-US" sz="3600" i="1">
                                  <a:solidFill>
                                    <a:srgbClr val="000000"/>
                                  </a:solidFill>
                                  <a:latin typeface="Cambria Math" panose="02040503050406030204" pitchFamily="18" charset="0"/>
                                </a:rPr>
                              </m:ctrlPr>
                            </m:mPr>
                            <m:mr>
                              <m:e>
                                <m:r>
                                  <a:rPr lang="zh-CN" altLang="en-US" sz="3600" i="1">
                                    <a:solidFill>
                                      <a:srgbClr val="000000"/>
                                    </a:solidFill>
                                    <a:latin typeface="Cambria Math" panose="02040503050406030204" pitchFamily="18" charset="0"/>
                                  </a:rPr>
                                  <m:t>1</m:t>
                                </m:r>
                              </m:e>
                            </m:mr>
                            <m:mr>
                              <m:e>
                                <m:r>
                                  <a:rPr lang="zh-CN" altLang="en-US" sz="3600" i="1">
                                    <a:solidFill>
                                      <a:srgbClr val="000000"/>
                                    </a:solidFill>
                                    <a:latin typeface="Cambria Math" panose="02040503050406030204" pitchFamily="18" charset="0"/>
                                  </a:rPr>
                                  <m:t>𝑛</m:t>
                                </m:r>
                                <m:r>
                                  <a:rPr lang="zh-CN" altLang="en-US" sz="3600" i="1">
                                    <a:solidFill>
                                      <a:srgbClr val="000000"/>
                                    </a:solidFill>
                                    <a:latin typeface="Cambria Math" panose="02040503050406030204" pitchFamily="18" charset="0"/>
                                  </a:rPr>
                                  <m:t>(</m:t>
                                </m:r>
                                <m:r>
                                  <a:rPr lang="zh-CN" altLang="en-US" sz="3600" i="1">
                                    <a:solidFill>
                                      <a:srgbClr val="000000"/>
                                    </a:solidFill>
                                    <a:latin typeface="Cambria Math" panose="02040503050406030204" pitchFamily="18" charset="0"/>
                                  </a:rPr>
                                  <m:t>𝑛</m:t>
                                </m:r>
                                <m:r>
                                  <a:rPr lang="zh-CN" altLang="en-US" sz="3600" i="1">
                                    <a:solidFill>
                                      <a:srgbClr val="000000"/>
                                    </a:solidFill>
                                    <a:latin typeface="Cambria Math" panose="02040503050406030204" pitchFamily="18" charset="0"/>
                                  </a:rPr>
                                  <m:t>−1)!</m:t>
                                </m:r>
                              </m:e>
                            </m:mr>
                          </m:m>
                        </m:e>
                      </m:d>
                      <m:m>
                        <m:mPr>
                          <m:plcHide m:val="on"/>
                          <m:mcs>
                            <m:mc>
                              <m:mcPr>
                                <m:count m:val="1"/>
                                <m:mcJc m:val="center"/>
                              </m:mcPr>
                            </m:mc>
                          </m:mcs>
                          <m:ctrlPr>
                            <a:rPr lang="zh-CN" altLang="en-US" sz="3600" i="1">
                              <a:solidFill>
                                <a:srgbClr val="000000"/>
                              </a:solidFill>
                              <a:latin typeface="Cambria Math" panose="02040503050406030204" pitchFamily="18" charset="0"/>
                            </a:rPr>
                          </m:ctrlPr>
                        </m:mPr>
                        <m:mr>
                          <m:e/>
                        </m:mr>
                        <m:mr>
                          <m:e/>
                        </m:mr>
                      </m:m>
                      <m:m>
                        <m:mPr>
                          <m:plcHide m:val="on"/>
                          <m:mcs>
                            <m:mc>
                              <m:mcPr>
                                <m:count m:val="1"/>
                                <m:mcJc m:val="center"/>
                              </m:mcPr>
                            </m:mc>
                          </m:mcs>
                          <m:ctrlPr>
                            <a:rPr lang="zh-CN" altLang="en-US" sz="3600" i="1">
                              <a:solidFill>
                                <a:srgbClr val="000000"/>
                              </a:solidFill>
                              <a:latin typeface="Cambria Math" panose="02040503050406030204" pitchFamily="18" charset="0"/>
                            </a:rPr>
                          </m:ctrlPr>
                        </m:mPr>
                        <m:mr>
                          <m:e>
                            <m:r>
                              <a:rPr lang="zh-CN" altLang="en-US" sz="3600" i="1">
                                <a:solidFill>
                                  <a:srgbClr val="000000"/>
                                </a:solidFill>
                                <a:latin typeface="Cambria Math" panose="02040503050406030204" pitchFamily="18" charset="0"/>
                              </a:rPr>
                              <m:t>𝑛</m:t>
                            </m:r>
                            <m:r>
                              <a:rPr lang="zh-CN" altLang="en-US" sz="3600" i="1">
                                <a:solidFill>
                                  <a:srgbClr val="000000"/>
                                </a:solidFill>
                                <a:latin typeface="Cambria Math" panose="02040503050406030204" pitchFamily="18" charset="0"/>
                              </a:rPr>
                              <m:t>=0</m:t>
                            </m:r>
                          </m:e>
                        </m:mr>
                        <m:mr>
                          <m:e>
                            <m:r>
                              <a:rPr lang="zh-CN" altLang="en-US" sz="3600" i="1">
                                <a:solidFill>
                                  <a:srgbClr val="000000"/>
                                </a:solidFill>
                                <a:latin typeface="Cambria Math" panose="02040503050406030204" pitchFamily="18" charset="0"/>
                              </a:rPr>
                              <m:t>𝑛</m:t>
                            </m:r>
                            <m:r>
                              <a:rPr lang="zh-CN" altLang="en-US" sz="3600" i="1">
                                <a:solidFill>
                                  <a:srgbClr val="000000"/>
                                </a:solidFill>
                                <a:latin typeface="Cambria Math" panose="02040503050406030204" pitchFamily="18" charset="0"/>
                              </a:rPr>
                              <m:t>&gt;0</m:t>
                            </m:r>
                          </m:e>
                        </m:mr>
                      </m:m>
                    </m:oMath>
                  </m:oMathPara>
                </a14:m>
                <a:endParaRPr lang="zh-CN" altLang="en-US" sz="3600" dirty="0"/>
              </a:p>
            </p:txBody>
          </p:sp>
        </mc:Choice>
        <mc:Fallback xmlns="">
          <p:sp>
            <p:nvSpPr>
              <p:cNvPr id="8" name="Object 5">
                <a:extLst>
                  <a:ext uri="{FF2B5EF4-FFF2-40B4-BE49-F238E27FC236}">
                    <a16:creationId xmlns:a16="http://schemas.microsoft.com/office/drawing/2014/main" id="{49B5ED75-047A-4868-902A-2035DB0BE8F8}"/>
                  </a:ext>
                </a:extLst>
              </p:cNvPr>
              <p:cNvSpPr txBox="1">
                <a:spLocks noRot="1" noChangeAspect="1" noMove="1" noResize="1" noEditPoints="1" noAdjustHandles="1" noChangeArrowheads="1" noChangeShapeType="1" noTextEdit="1"/>
              </p:cNvSpPr>
              <p:nvPr/>
            </p:nvSpPr>
            <p:spPr bwMode="auto">
              <a:xfrm>
                <a:off x="1327211" y="3799557"/>
                <a:ext cx="4747535" cy="1513135"/>
              </a:xfrm>
              <a:prstGeom prst="rect">
                <a:avLst/>
              </a:prstGeom>
              <a:blipFill>
                <a:blip r:embed="rId2"/>
                <a:stretch>
                  <a:fillRect/>
                </a:stretch>
              </a:blipFill>
              <a:ln>
                <a:noFill/>
              </a:ln>
            </p:spPr>
            <p:txBody>
              <a:bodyPr/>
              <a:lstStyle/>
              <a:p>
                <a:r>
                  <a:rPr lang="zh-CN" altLang="en-US">
                    <a:noFill/>
                  </a:rPr>
                  <a:t> </a:t>
                </a:r>
              </a:p>
            </p:txBody>
          </p:sp>
        </mc:Fallback>
      </mc:AlternateContent>
      <p:sp>
        <p:nvSpPr>
          <p:cNvPr id="9" name="AutoShape 7">
            <a:extLst>
              <a:ext uri="{FF2B5EF4-FFF2-40B4-BE49-F238E27FC236}">
                <a16:creationId xmlns:a16="http://schemas.microsoft.com/office/drawing/2014/main" id="{C1F2A0EA-0971-4B3B-8461-92520FA95D6E}"/>
              </a:ext>
            </a:extLst>
          </p:cNvPr>
          <p:cNvSpPr>
            <a:spLocks noChangeArrowheads="1"/>
          </p:cNvSpPr>
          <p:nvPr/>
        </p:nvSpPr>
        <p:spPr bwMode="auto">
          <a:xfrm>
            <a:off x="6207616" y="3429000"/>
            <a:ext cx="1865312" cy="652162"/>
          </a:xfrm>
          <a:prstGeom prst="wedgeRoundRectCallout">
            <a:avLst>
              <a:gd name="adj1" fmla="val -72700"/>
              <a:gd name="adj2" fmla="val 63759"/>
              <a:gd name="adj3" fmla="val 16667"/>
            </a:avLst>
          </a:prstGeom>
          <a:solidFill>
            <a:schemeClr val="bg1">
              <a:lumMod val="95000"/>
            </a:schemeClr>
          </a:solidFill>
          <a:ln w="6350">
            <a:solidFill>
              <a:schemeClr val="hlink"/>
            </a:solidFill>
            <a:miter lim="800000"/>
            <a:headEnd/>
            <a:tailEnd/>
          </a:ln>
          <a:effectLst/>
        </p:spPr>
        <p:txBody>
          <a:bodyPr anchor="ctr"/>
          <a:lstStyle/>
          <a:p>
            <a:pPr algn="ctr"/>
            <a:r>
              <a:rPr lang="zh-CN" altLang="en-US" sz="2400" b="1">
                <a:solidFill>
                  <a:schemeClr val="accent2"/>
                </a:solidFill>
              </a:rPr>
              <a:t>边界条件</a:t>
            </a:r>
          </a:p>
        </p:txBody>
      </p:sp>
      <p:sp>
        <p:nvSpPr>
          <p:cNvPr id="10" name="AutoShape 10">
            <a:extLst>
              <a:ext uri="{FF2B5EF4-FFF2-40B4-BE49-F238E27FC236}">
                <a16:creationId xmlns:a16="http://schemas.microsoft.com/office/drawing/2014/main" id="{7BC1D145-18F4-4496-AA30-F97CC6A006CB}"/>
              </a:ext>
            </a:extLst>
          </p:cNvPr>
          <p:cNvSpPr>
            <a:spLocks noChangeArrowheads="1"/>
          </p:cNvSpPr>
          <p:nvPr/>
        </p:nvSpPr>
        <p:spPr bwMode="auto">
          <a:xfrm>
            <a:off x="6207616" y="5042358"/>
            <a:ext cx="1865312" cy="612718"/>
          </a:xfrm>
          <a:prstGeom prst="wedgeRoundRectCallout">
            <a:avLst>
              <a:gd name="adj1" fmla="val -71855"/>
              <a:gd name="adj2" fmla="val -95598"/>
              <a:gd name="adj3" fmla="val 16667"/>
            </a:avLst>
          </a:prstGeom>
          <a:solidFill>
            <a:schemeClr val="bg1">
              <a:lumMod val="95000"/>
            </a:schemeClr>
          </a:solidFill>
          <a:ln w="6350">
            <a:solidFill>
              <a:schemeClr val="hlink"/>
            </a:solidFill>
            <a:miter lim="800000"/>
            <a:headEnd/>
            <a:tailEnd/>
          </a:ln>
          <a:effectLst/>
        </p:spPr>
        <p:txBody>
          <a:bodyPr anchor="ctr"/>
          <a:lstStyle/>
          <a:p>
            <a:pPr algn="ctr"/>
            <a:r>
              <a:rPr lang="zh-CN" altLang="en-US" sz="2400" b="1" dirty="0">
                <a:solidFill>
                  <a:schemeClr val="accent2"/>
                </a:solidFill>
              </a:rPr>
              <a:t>递归方程</a:t>
            </a:r>
          </a:p>
        </p:txBody>
      </p:sp>
    </p:spTree>
    <p:extLst>
      <p:ext uri="{BB962C8B-B14F-4D97-AF65-F5344CB8AC3E}">
        <p14:creationId xmlns:p14="http://schemas.microsoft.com/office/powerpoint/2010/main" val="21927400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69D42-0DE0-42F6-804B-E8F80681954A}"/>
              </a:ext>
            </a:extLst>
          </p:cNvPr>
          <p:cNvSpPr>
            <a:spLocks noGrp="1"/>
          </p:cNvSpPr>
          <p:nvPr>
            <p:ph type="title"/>
          </p:nvPr>
        </p:nvSpPr>
        <p:spPr/>
        <p:txBody>
          <a:bodyPr/>
          <a:lstStyle/>
          <a:p>
            <a:r>
              <a:rPr lang="zh-CN" altLang="en-US" dirty="0"/>
              <a:t>复杂性分析与算法优化</a:t>
            </a:r>
          </a:p>
        </p:txBody>
      </p:sp>
      <p:sp>
        <p:nvSpPr>
          <p:cNvPr id="3" name="内容占位符 2">
            <a:extLst>
              <a:ext uri="{FF2B5EF4-FFF2-40B4-BE49-F238E27FC236}">
                <a16:creationId xmlns:a16="http://schemas.microsoft.com/office/drawing/2014/main" id="{BB735C59-1D66-43AD-8C9E-48776A9E240C}"/>
              </a:ext>
            </a:extLst>
          </p:cNvPr>
          <p:cNvSpPr>
            <a:spLocks noGrp="1"/>
          </p:cNvSpPr>
          <p:nvPr>
            <p:ph idx="1"/>
          </p:nvPr>
        </p:nvSpPr>
        <p:spPr/>
        <p:txBody>
          <a:bodyPr>
            <a:normAutofit/>
          </a:bodyPr>
          <a:lstStyle/>
          <a:p>
            <a:r>
              <a:rPr lang="zh-CN" altLang="en-US" dirty="0"/>
              <a:t>为降低算法最坏复杂性，要求：尽可能保证划分后的</a:t>
            </a:r>
            <a:r>
              <a:rPr lang="en-US" altLang="zh-CN" dirty="0"/>
              <a:t>2</a:t>
            </a:r>
            <a:r>
              <a:rPr lang="zh-CN" altLang="en-US" dirty="0"/>
              <a:t>个子集大小接近，不要相差过大</a:t>
            </a:r>
            <a:r>
              <a:rPr lang="en-US" altLang="zh-CN" dirty="0"/>
              <a:t>——</a:t>
            </a:r>
            <a:r>
              <a:rPr lang="zh-CN" altLang="en-US" dirty="0"/>
              <a:t>不平衡</a:t>
            </a:r>
            <a:endParaRPr lang="en-US" altLang="zh-CN" dirty="0"/>
          </a:p>
          <a:p>
            <a:pPr marL="0" indent="0">
              <a:buNone/>
            </a:pPr>
            <a:endParaRPr lang="zh-CN" altLang="en-US" dirty="0"/>
          </a:p>
          <a:p>
            <a:r>
              <a:rPr lang="zh-CN" altLang="en-US" dirty="0"/>
              <a:t>如果还是以</a:t>
            </a:r>
            <a:r>
              <a:rPr lang="en-US" altLang="zh-CN" dirty="0"/>
              <a:t>a[0: n-1]</a:t>
            </a:r>
            <a:r>
              <a:rPr lang="zh-CN" altLang="en-US" dirty="0"/>
              <a:t>的最左端元素为基准，划分有可能是非平衡的</a:t>
            </a:r>
          </a:p>
          <a:p>
            <a:endParaRPr lang="en-US" altLang="zh-CN" dirty="0"/>
          </a:p>
          <a:p>
            <a:r>
              <a:rPr lang="zh-CN" altLang="en-US" dirty="0"/>
              <a:t>反例</a:t>
            </a:r>
            <a:endParaRPr lang="en-US" altLang="zh-CN" dirty="0"/>
          </a:p>
          <a:p>
            <a:pPr lvl="1"/>
            <a:r>
              <a:rPr lang="en-US" altLang="zh-CN" dirty="0"/>
              <a:t>a[</a:t>
            </a:r>
            <a:r>
              <a:rPr lang="en-US" altLang="zh-CN" dirty="0" err="1"/>
              <a:t>p,r</a:t>
            </a:r>
            <a:r>
              <a:rPr lang="en-US" altLang="zh-CN" dirty="0"/>
              <a:t>]  ={</a:t>
            </a:r>
            <a:r>
              <a:rPr lang="en-US" altLang="zh-CN" u="sng" dirty="0">
                <a:solidFill>
                  <a:srgbClr val="FF0000"/>
                </a:solidFill>
              </a:rPr>
              <a:t>11, </a:t>
            </a:r>
            <a:r>
              <a:rPr lang="en-US" altLang="zh-CN" dirty="0"/>
              <a:t>4, 2, 5, 6, 7, 1, 10, 0}    </a:t>
            </a:r>
          </a:p>
          <a:p>
            <a:pPr marL="0" indent="0">
              <a:buNone/>
            </a:pPr>
            <a:r>
              <a:rPr lang="en-US" altLang="zh-CN" dirty="0"/>
              <a:t>        a[</a:t>
            </a:r>
            <a:r>
              <a:rPr lang="en-US" altLang="zh-CN" dirty="0" err="1"/>
              <a:t>p,i</a:t>
            </a:r>
            <a:r>
              <a:rPr lang="en-US" altLang="zh-CN" dirty="0"/>
              <a:t>]  ={4, 2, 5, 6, 7, 1, 10, 0}    </a:t>
            </a:r>
          </a:p>
          <a:p>
            <a:pPr marL="0" indent="0">
              <a:buNone/>
            </a:pPr>
            <a:r>
              <a:rPr lang="en-US" altLang="zh-CN" dirty="0"/>
              <a:t>        a[i+1,r] ={</a:t>
            </a:r>
            <a:r>
              <a:rPr lang="en-US" altLang="zh-CN" dirty="0">
                <a:solidFill>
                  <a:srgbClr val="FF0000"/>
                </a:solidFill>
              </a:rPr>
              <a:t>11</a:t>
            </a:r>
            <a:r>
              <a:rPr lang="en-US" altLang="zh-CN" dirty="0"/>
              <a:t> }</a:t>
            </a:r>
            <a:endParaRPr lang="zh-CN" altLang="en-US" dirty="0">
              <a:solidFill>
                <a:srgbClr val="FF0000"/>
              </a:solidFill>
            </a:endParaRPr>
          </a:p>
          <a:p>
            <a:endParaRPr lang="zh-CN" altLang="en-US" dirty="0"/>
          </a:p>
        </p:txBody>
      </p:sp>
      <p:sp>
        <p:nvSpPr>
          <p:cNvPr id="4" name="日期占位符 3">
            <a:extLst>
              <a:ext uri="{FF2B5EF4-FFF2-40B4-BE49-F238E27FC236}">
                <a16:creationId xmlns:a16="http://schemas.microsoft.com/office/drawing/2014/main" id="{690DD88B-CAB5-40A1-8606-96B7CDFE31B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15BDB9F-337D-4C31-869B-BE0EEBF773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187FCC-1CB3-4EB4-926A-83F151E69064}"/>
              </a:ext>
            </a:extLst>
          </p:cNvPr>
          <p:cNvSpPr>
            <a:spLocks noGrp="1"/>
          </p:cNvSpPr>
          <p:nvPr>
            <p:ph type="sldNum" sz="quarter" idx="12"/>
          </p:nvPr>
        </p:nvSpPr>
        <p:spPr/>
        <p:txBody>
          <a:bodyPr/>
          <a:lstStyle/>
          <a:p>
            <a:fld id="{EEA58A3B-43CE-4AA0-90B5-EB47AFAFEB34}" type="slidenum">
              <a:rPr lang="zh-CN" altLang="en-US" smtClean="0"/>
              <a:pPr/>
              <a:t>120</a:t>
            </a:fld>
            <a:endParaRPr lang="zh-CN" altLang="en-US" dirty="0"/>
          </a:p>
        </p:txBody>
      </p:sp>
    </p:spTree>
    <p:extLst>
      <p:ext uri="{BB962C8B-B14F-4D97-AF65-F5344CB8AC3E}">
        <p14:creationId xmlns:p14="http://schemas.microsoft.com/office/powerpoint/2010/main" val="1302095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C5C85-3462-46EE-85B4-BB1D60CB3D37}"/>
              </a:ext>
            </a:extLst>
          </p:cNvPr>
          <p:cNvSpPr>
            <a:spLocks noGrp="1"/>
          </p:cNvSpPr>
          <p:nvPr>
            <p:ph type="title"/>
          </p:nvPr>
        </p:nvSpPr>
        <p:spPr/>
        <p:txBody>
          <a:bodyPr/>
          <a:lstStyle/>
          <a:p>
            <a:r>
              <a:rPr lang="zh-CN" altLang="en-US" dirty="0"/>
              <a:t>算法优化</a:t>
            </a:r>
          </a:p>
        </p:txBody>
      </p:sp>
      <p:sp>
        <p:nvSpPr>
          <p:cNvPr id="3" name="内容占位符 2">
            <a:extLst>
              <a:ext uri="{FF2B5EF4-FFF2-40B4-BE49-F238E27FC236}">
                <a16:creationId xmlns:a16="http://schemas.microsoft.com/office/drawing/2014/main" id="{8CBC3EAE-1F6C-4956-B872-92229294B7F5}"/>
              </a:ext>
            </a:extLst>
          </p:cNvPr>
          <p:cNvSpPr>
            <a:spLocks noGrp="1"/>
          </p:cNvSpPr>
          <p:nvPr>
            <p:ph idx="1"/>
          </p:nvPr>
        </p:nvSpPr>
        <p:spPr/>
        <p:txBody>
          <a:bodyPr>
            <a:normAutofit/>
          </a:bodyPr>
          <a:lstStyle/>
          <a:p>
            <a:pPr eaLnBrk="1" hangingPunct="1"/>
            <a:r>
              <a:rPr lang="zh-CN" altLang="en-US" sz="2400" dirty="0">
                <a:cs typeface="楷体_GB2312"/>
              </a:rPr>
              <a:t>为降低最坏情况复杂性，需要：</a:t>
            </a:r>
            <a:r>
              <a:rPr lang="zh-CN" altLang="en-US" sz="2400" dirty="0">
                <a:solidFill>
                  <a:srgbClr val="FF0000"/>
                </a:solidFill>
                <a:cs typeface="楷体_GB2312"/>
              </a:rPr>
              <a:t>在线性时间内找到一个划分基准</a:t>
            </a:r>
            <a:r>
              <a:rPr lang="zh-CN" altLang="en-US" sz="2400" dirty="0">
                <a:cs typeface="楷体_GB2312"/>
              </a:rPr>
              <a:t>，使得按这个基准所划分出的</a:t>
            </a:r>
            <a:r>
              <a:rPr lang="en-US" altLang="zh-CN" sz="2400" dirty="0">
                <a:cs typeface="楷体_GB2312"/>
              </a:rPr>
              <a:t>2</a:t>
            </a:r>
            <a:r>
              <a:rPr lang="zh-CN" altLang="en-US" sz="2400" dirty="0">
                <a:cs typeface="楷体_GB2312"/>
              </a:rPr>
              <a:t>个子数组的长度都</a:t>
            </a:r>
            <a:r>
              <a:rPr lang="zh-CN" altLang="en-US" sz="2800" u="sng" dirty="0">
                <a:solidFill>
                  <a:srgbClr val="FF0000"/>
                </a:solidFill>
                <a:cs typeface="楷体_GB2312"/>
              </a:rPr>
              <a:t>至多</a:t>
            </a:r>
            <a:r>
              <a:rPr lang="en-US" altLang="zh-CN" sz="2800" u="sng" dirty="0">
                <a:solidFill>
                  <a:srgbClr val="FF0000"/>
                </a:solidFill>
                <a:cs typeface="楷体_GB2312"/>
              </a:rPr>
              <a:t>!!</a:t>
            </a:r>
            <a:r>
              <a:rPr lang="zh-CN" altLang="en-US" sz="2400" dirty="0">
                <a:cs typeface="楷体_GB2312"/>
              </a:rPr>
              <a:t>为原数组长度的</a:t>
            </a:r>
            <a:r>
              <a:rPr lang="en-US" altLang="zh-CN" sz="2400" dirty="0">
                <a:cs typeface="楷体_GB2312"/>
              </a:rPr>
              <a:t>ε</a:t>
            </a:r>
            <a:r>
              <a:rPr lang="zh-CN" altLang="en-US" sz="2400" dirty="0">
                <a:cs typeface="楷体_GB2312"/>
              </a:rPr>
              <a:t>倍</a:t>
            </a:r>
            <a:r>
              <a:rPr lang="en-US" altLang="zh-CN" sz="2400" dirty="0">
                <a:cs typeface="楷体_GB2312"/>
              </a:rPr>
              <a:t>(0&lt;ε&lt;1</a:t>
            </a:r>
            <a:r>
              <a:rPr lang="zh-CN" altLang="en-US" sz="2400" dirty="0">
                <a:cs typeface="楷体_GB2312"/>
              </a:rPr>
              <a:t>是某个正常数</a:t>
            </a:r>
            <a:r>
              <a:rPr lang="en-US" altLang="zh-CN" sz="2400" dirty="0">
                <a:cs typeface="楷体_GB2312"/>
              </a:rPr>
              <a:t>)</a:t>
            </a:r>
            <a:r>
              <a:rPr lang="zh-CN" altLang="en-US" sz="2400" dirty="0">
                <a:cs typeface="楷体_GB2312"/>
              </a:rPr>
              <a:t>，产生的子数组的长度</a:t>
            </a:r>
            <a:r>
              <a:rPr lang="zh-CN" altLang="en-US" sz="2800" u="sng" dirty="0">
                <a:solidFill>
                  <a:srgbClr val="FF0000"/>
                </a:solidFill>
                <a:cs typeface="楷体_GB2312"/>
              </a:rPr>
              <a:t>至少</a:t>
            </a:r>
            <a:r>
              <a:rPr lang="zh-CN" altLang="en-US" sz="2400" dirty="0">
                <a:cs typeface="楷体_GB2312"/>
              </a:rPr>
              <a:t>缩短</a:t>
            </a:r>
            <a:r>
              <a:rPr lang="en-US" altLang="zh-CN" sz="2400" dirty="0">
                <a:cs typeface="楷体_GB2312"/>
              </a:rPr>
              <a:t>(1- ε)</a:t>
            </a:r>
            <a:r>
              <a:rPr lang="zh-CN" altLang="en-US" sz="2400" dirty="0">
                <a:cs typeface="楷体_GB2312"/>
              </a:rPr>
              <a:t>倍，则可以保证</a:t>
            </a:r>
            <a:r>
              <a:rPr lang="zh-CN" altLang="en-US" sz="2400" dirty="0"/>
              <a:t>在最坏情况下</a:t>
            </a:r>
            <a:r>
              <a:rPr lang="zh-CN" altLang="en-US" sz="2400" dirty="0">
                <a:cs typeface="楷体_GB2312"/>
              </a:rPr>
              <a:t>用</a:t>
            </a:r>
            <a:r>
              <a:rPr lang="en-US" altLang="zh-CN" sz="2400" dirty="0">
                <a:cs typeface="楷体_GB2312"/>
              </a:rPr>
              <a:t>O(n)</a:t>
            </a:r>
            <a:r>
              <a:rPr lang="zh-CN" altLang="en-US" sz="2400" dirty="0">
                <a:cs typeface="楷体_GB2312"/>
              </a:rPr>
              <a:t>时间完成选择任务</a:t>
            </a:r>
            <a:endParaRPr lang="en-US" altLang="zh-CN" sz="2400" dirty="0">
              <a:cs typeface="楷体_GB2312"/>
            </a:endParaRPr>
          </a:p>
          <a:p>
            <a:pPr eaLnBrk="1" hangingPunct="1"/>
            <a:r>
              <a:rPr lang="zh-CN" altLang="en-US" sz="2400" dirty="0">
                <a:cs typeface="楷体_GB2312"/>
              </a:rPr>
              <a:t>例</a:t>
            </a:r>
            <a:endParaRPr lang="en-US" altLang="zh-CN" sz="2400" dirty="0">
              <a:cs typeface="楷体_GB2312"/>
            </a:endParaRPr>
          </a:p>
          <a:p>
            <a:pPr lvl="1"/>
            <a:r>
              <a:rPr lang="en-US" altLang="zh-CN" dirty="0">
                <a:cs typeface="楷体_GB2312"/>
              </a:rPr>
              <a:t>ε=9/10</a:t>
            </a:r>
            <a:r>
              <a:rPr lang="zh-CN" altLang="en-US" dirty="0">
                <a:cs typeface="楷体_GB2312"/>
              </a:rPr>
              <a:t>，算法递归调用所产生的子数组的长度</a:t>
            </a:r>
            <a:r>
              <a:rPr lang="zh-CN" altLang="en-US" sz="2800" u="sng" dirty="0">
                <a:solidFill>
                  <a:srgbClr val="FF0000"/>
                </a:solidFill>
                <a:cs typeface="楷体_GB2312"/>
              </a:rPr>
              <a:t>至少</a:t>
            </a:r>
            <a:r>
              <a:rPr lang="zh-CN" altLang="en-US" dirty="0">
                <a:cs typeface="楷体_GB2312"/>
              </a:rPr>
              <a:t>缩短</a:t>
            </a:r>
            <a:r>
              <a:rPr lang="en-US" altLang="zh-CN" dirty="0">
                <a:cs typeface="楷体_GB2312"/>
              </a:rPr>
              <a:t>1/10</a:t>
            </a:r>
          </a:p>
          <a:p>
            <a:pPr lvl="1"/>
            <a:r>
              <a:rPr lang="zh-CN" altLang="en-US" sz="2400" dirty="0">
                <a:cs typeface="楷体_GB2312"/>
              </a:rPr>
              <a:t>在最坏情况下，算法所需的计算时间</a:t>
            </a:r>
            <a:r>
              <a:rPr lang="en-US" altLang="zh-CN" sz="2400" dirty="0">
                <a:cs typeface="楷体_GB2312"/>
              </a:rPr>
              <a:t>T(n)</a:t>
            </a:r>
            <a:r>
              <a:rPr lang="zh-CN" altLang="en-US" sz="2400" dirty="0">
                <a:cs typeface="楷体_GB2312"/>
              </a:rPr>
              <a:t>满足递归式</a:t>
            </a:r>
            <a:r>
              <a:rPr lang="en-US" altLang="zh-CN" sz="2400" dirty="0">
                <a:cs typeface="楷体_GB2312"/>
              </a:rPr>
              <a:t>:</a:t>
            </a:r>
          </a:p>
          <a:p>
            <a:pPr marL="0" indent="0" eaLnBrk="1" hangingPunct="1">
              <a:buNone/>
            </a:pPr>
            <a:r>
              <a:rPr lang="en-US" altLang="zh-CN" dirty="0">
                <a:cs typeface="楷体_GB2312"/>
              </a:rPr>
              <a:t>                    </a:t>
            </a:r>
            <a:r>
              <a:rPr lang="en-US" altLang="zh-CN" sz="2400" dirty="0">
                <a:cs typeface="楷体_GB2312"/>
              </a:rPr>
              <a:t>T(n)≤T(9n/10) + O(n) </a:t>
            </a:r>
          </a:p>
          <a:p>
            <a:pPr marL="0" indent="0" eaLnBrk="1" hangingPunct="1">
              <a:buNone/>
            </a:pPr>
            <a:r>
              <a:rPr lang="zh-CN" altLang="en-US" sz="2400" dirty="0">
                <a:cs typeface="楷体_GB2312"/>
              </a:rPr>
              <a:t>     ，经递推求解，可得</a:t>
            </a:r>
            <a:r>
              <a:rPr lang="en-US" altLang="zh-CN" sz="2400" dirty="0">
                <a:cs typeface="楷体_GB2312"/>
              </a:rPr>
              <a:t>T(n)=O(n)</a:t>
            </a:r>
          </a:p>
          <a:p>
            <a:endParaRPr lang="zh-CN" altLang="en-US" dirty="0"/>
          </a:p>
        </p:txBody>
      </p:sp>
      <p:sp>
        <p:nvSpPr>
          <p:cNvPr id="4" name="日期占位符 3">
            <a:extLst>
              <a:ext uri="{FF2B5EF4-FFF2-40B4-BE49-F238E27FC236}">
                <a16:creationId xmlns:a16="http://schemas.microsoft.com/office/drawing/2014/main" id="{2A749B46-B457-4DD7-96FA-7FD5907F26E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6B4E691-85F9-4E2C-96B3-A037EE9E9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B02A73-CCE5-4EE1-A99F-358BCCC62208}"/>
              </a:ext>
            </a:extLst>
          </p:cNvPr>
          <p:cNvSpPr>
            <a:spLocks noGrp="1"/>
          </p:cNvSpPr>
          <p:nvPr>
            <p:ph type="sldNum" sz="quarter" idx="12"/>
          </p:nvPr>
        </p:nvSpPr>
        <p:spPr/>
        <p:txBody>
          <a:bodyPr/>
          <a:lstStyle/>
          <a:p>
            <a:fld id="{EEA58A3B-43CE-4AA0-90B5-EB47AFAFEB34}" type="slidenum">
              <a:rPr lang="zh-CN" altLang="en-US" smtClean="0"/>
              <a:pPr/>
              <a:t>121</a:t>
            </a:fld>
            <a:endParaRPr lang="zh-CN" altLang="en-US" dirty="0"/>
          </a:p>
        </p:txBody>
      </p:sp>
    </p:spTree>
    <p:extLst>
      <p:ext uri="{BB962C8B-B14F-4D97-AF65-F5344CB8AC3E}">
        <p14:creationId xmlns:p14="http://schemas.microsoft.com/office/powerpoint/2010/main" val="31688576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E3A2D-770B-4390-AEB2-5EE2AFC5B2B3}"/>
              </a:ext>
            </a:extLst>
          </p:cNvPr>
          <p:cNvSpPr>
            <a:spLocks noGrp="1"/>
          </p:cNvSpPr>
          <p:nvPr>
            <p:ph type="title"/>
          </p:nvPr>
        </p:nvSpPr>
        <p:spPr/>
        <p:txBody>
          <a:bodyPr/>
          <a:lstStyle/>
          <a:p>
            <a:r>
              <a:rPr lang="zh-CN" altLang="en-US" dirty="0"/>
              <a:t>算法优化</a:t>
            </a:r>
          </a:p>
        </p:txBody>
      </p:sp>
      <p:sp>
        <p:nvSpPr>
          <p:cNvPr id="3" name="内容占位符 2">
            <a:extLst>
              <a:ext uri="{FF2B5EF4-FFF2-40B4-BE49-F238E27FC236}">
                <a16:creationId xmlns:a16="http://schemas.microsoft.com/office/drawing/2014/main" id="{26317C31-323C-4E95-BA6B-EC8A931CA3EA}"/>
              </a:ext>
            </a:extLst>
          </p:cNvPr>
          <p:cNvSpPr>
            <a:spLocks noGrp="1"/>
          </p:cNvSpPr>
          <p:nvPr>
            <p:ph idx="1"/>
          </p:nvPr>
        </p:nvSpPr>
        <p:spPr/>
        <p:txBody>
          <a:bodyPr>
            <a:normAutofit lnSpcReduction="10000"/>
          </a:bodyPr>
          <a:lstStyle/>
          <a:p>
            <a:r>
              <a:rPr lang="zh-CN" altLang="en-US" dirty="0"/>
              <a:t>划分基准寻找方法</a:t>
            </a:r>
            <a:endParaRPr lang="en-US" altLang="zh-CN" dirty="0"/>
          </a:p>
          <a:p>
            <a:pPr lvl="1"/>
            <a:r>
              <a:rPr lang="en-US" altLang="zh-CN" dirty="0">
                <a:sym typeface="Symbol" pitchFamily="18" charset="2"/>
              </a:rPr>
              <a:t>step1. </a:t>
            </a:r>
            <a:r>
              <a:rPr lang="zh-CN" altLang="en-US" sz="2400" dirty="0">
                <a:cs typeface="楷体_GB2312"/>
                <a:sym typeface="Symbol" pitchFamily="18" charset="2"/>
              </a:rPr>
              <a:t>将</a:t>
            </a:r>
            <a:r>
              <a:rPr lang="en-US" altLang="zh-CN" sz="2400" dirty="0">
                <a:cs typeface="楷体_GB2312"/>
                <a:sym typeface="Symbol" pitchFamily="18" charset="2"/>
              </a:rPr>
              <a:t>n</a:t>
            </a:r>
            <a:r>
              <a:rPr lang="zh-CN" altLang="en-US" sz="2400" dirty="0">
                <a:cs typeface="楷体_GB2312"/>
                <a:sym typeface="Symbol" pitchFamily="18" charset="2"/>
              </a:rPr>
              <a:t>个输入元素划分成</a:t>
            </a:r>
            <a:r>
              <a:rPr lang="en-US" altLang="zh-CN" sz="2400" dirty="0">
                <a:cs typeface="楷体_GB2312"/>
                <a:sym typeface="Symbol" pitchFamily="18" charset="2"/>
              </a:rPr>
              <a:t>m=n/5</a:t>
            </a:r>
            <a:r>
              <a:rPr lang="zh-CN" altLang="en-US" sz="2400" dirty="0">
                <a:cs typeface="楷体_GB2312"/>
                <a:sym typeface="Symbol" pitchFamily="18" charset="2"/>
              </a:rPr>
              <a:t>个组，每组</a:t>
            </a:r>
            <a:r>
              <a:rPr lang="en-US" altLang="zh-CN" sz="2400" dirty="0">
                <a:cs typeface="楷体_GB2312"/>
                <a:sym typeface="Symbol" pitchFamily="18" charset="2"/>
              </a:rPr>
              <a:t>5</a:t>
            </a:r>
            <a:r>
              <a:rPr lang="zh-CN" altLang="en-US" sz="2400" dirty="0">
                <a:cs typeface="楷体_GB2312"/>
                <a:sym typeface="Symbol" pitchFamily="18" charset="2"/>
              </a:rPr>
              <a:t>个元素，只可能有一个组不是</a:t>
            </a:r>
            <a:r>
              <a:rPr lang="en-US" altLang="zh-CN" sz="2400" dirty="0">
                <a:cs typeface="楷体_GB2312"/>
                <a:sym typeface="Symbol" pitchFamily="18" charset="2"/>
              </a:rPr>
              <a:t>5</a:t>
            </a:r>
            <a:r>
              <a:rPr lang="zh-CN" altLang="en-US" sz="2400" dirty="0">
                <a:cs typeface="楷体_GB2312"/>
                <a:sym typeface="Symbol" pitchFamily="18" charset="2"/>
              </a:rPr>
              <a:t>个元素</a:t>
            </a:r>
            <a:endParaRPr lang="en-US" altLang="zh-CN" sz="2400" dirty="0">
              <a:cs typeface="楷体_GB2312"/>
              <a:sym typeface="Symbol" pitchFamily="18" charset="2"/>
            </a:endParaRPr>
          </a:p>
          <a:p>
            <a:pPr lvl="2"/>
            <a:r>
              <a:rPr lang="zh-CN" altLang="en-US" dirty="0">
                <a:cs typeface="楷体_GB2312"/>
                <a:sym typeface="Symbol" pitchFamily="18" charset="2"/>
              </a:rPr>
              <a:t>复杂性</a:t>
            </a:r>
            <a:r>
              <a:rPr lang="en-US" altLang="zh-CN" dirty="0">
                <a:cs typeface="楷体_GB2312"/>
                <a:sym typeface="Symbol" pitchFamily="18" charset="2"/>
              </a:rPr>
              <a:t> </a:t>
            </a:r>
            <a:r>
              <a:rPr lang="en-US" altLang="zh-CN" i="1" dirty="0">
                <a:cs typeface="楷体_GB2312"/>
                <a:sym typeface="Symbol" pitchFamily="18" charset="2"/>
              </a:rPr>
              <a:t>O</a:t>
            </a:r>
            <a:r>
              <a:rPr lang="en-US" altLang="zh-CN" dirty="0">
                <a:cs typeface="楷体_GB2312"/>
                <a:sym typeface="Symbol" pitchFamily="18" charset="2"/>
              </a:rPr>
              <a:t>(n)</a:t>
            </a:r>
          </a:p>
          <a:p>
            <a:pPr lvl="1"/>
            <a:endParaRPr lang="en-US" altLang="zh-CN" dirty="0">
              <a:cs typeface="楷体_GB2312"/>
              <a:sym typeface="Symbol" pitchFamily="18" charset="2"/>
            </a:endParaRPr>
          </a:p>
          <a:p>
            <a:pPr lvl="1"/>
            <a:endParaRPr lang="en-US" altLang="zh-CN" sz="2400" dirty="0">
              <a:cs typeface="楷体_GB2312"/>
              <a:sym typeface="Symbol" pitchFamily="18" charset="2"/>
            </a:endParaRPr>
          </a:p>
          <a:p>
            <a:pPr lvl="1"/>
            <a:endParaRPr lang="en-US" altLang="zh-CN" dirty="0">
              <a:cs typeface="楷体_GB2312"/>
              <a:sym typeface="Symbol" pitchFamily="18" charset="2"/>
            </a:endParaRPr>
          </a:p>
          <a:p>
            <a:pPr lvl="1"/>
            <a:endParaRPr lang="en-US" altLang="zh-CN" sz="2400" dirty="0">
              <a:cs typeface="楷体_GB2312"/>
              <a:sym typeface="Symbol" pitchFamily="18" charset="2"/>
            </a:endParaRPr>
          </a:p>
          <a:p>
            <a:pPr lvl="1"/>
            <a:endParaRPr lang="en-US" altLang="zh-CN" dirty="0">
              <a:cs typeface="楷体_GB2312"/>
              <a:sym typeface="Symbol" pitchFamily="18" charset="2"/>
            </a:endParaRPr>
          </a:p>
          <a:p>
            <a:pPr lvl="1"/>
            <a:endParaRPr lang="en-US" altLang="zh-CN" sz="2400" dirty="0">
              <a:cs typeface="楷体_GB2312"/>
              <a:sym typeface="Symbol" pitchFamily="18" charset="2"/>
            </a:endParaRPr>
          </a:p>
          <a:p>
            <a:pPr lvl="1"/>
            <a:r>
              <a:rPr lang="en-US" altLang="zh-CN" sz="2400" dirty="0">
                <a:cs typeface="楷体_GB2312"/>
                <a:sym typeface="Symbol" pitchFamily="18" charset="2"/>
              </a:rPr>
              <a:t>step2. </a:t>
            </a:r>
            <a:r>
              <a:rPr lang="zh-CN" altLang="en-US" sz="2400" dirty="0">
                <a:cs typeface="楷体_GB2312"/>
                <a:sym typeface="Symbol" pitchFamily="18" charset="2"/>
              </a:rPr>
              <a:t>选用某种排序算法，如冒泡排序，将每组中的元素排好序，取出每组的中位数，共</a:t>
            </a:r>
            <a:r>
              <a:rPr lang="en-US" altLang="zh-CN" sz="2400" dirty="0">
                <a:cs typeface="楷体_GB2312"/>
                <a:sym typeface="Symbol" pitchFamily="18" charset="2"/>
              </a:rPr>
              <a:t>m=n/5</a:t>
            </a:r>
            <a:r>
              <a:rPr lang="zh-CN" altLang="en-US" sz="2400" dirty="0">
                <a:cs typeface="楷体_GB2312"/>
                <a:sym typeface="Symbol" pitchFamily="18" charset="2"/>
              </a:rPr>
              <a:t>个</a:t>
            </a:r>
            <a:endParaRPr lang="en-US" altLang="zh-CN" sz="2400" dirty="0">
              <a:cs typeface="楷体_GB2312"/>
              <a:sym typeface="Symbol" pitchFamily="18" charset="2"/>
            </a:endParaRPr>
          </a:p>
          <a:p>
            <a:pPr lvl="2"/>
            <a:r>
              <a:rPr lang="zh-CN" altLang="en-US" dirty="0">
                <a:cs typeface="楷体_GB2312"/>
                <a:sym typeface="Symbol" pitchFamily="18" charset="2"/>
              </a:rPr>
              <a:t>复杂性 </a:t>
            </a:r>
            <a:r>
              <a:rPr lang="zh-CN" altLang="en-US" dirty="0">
                <a:sym typeface="Symbol" pitchFamily="18" charset="2"/>
              </a:rPr>
              <a:t></a:t>
            </a:r>
            <a:r>
              <a:rPr lang="en-US" altLang="zh-CN" dirty="0">
                <a:sym typeface="Symbol" pitchFamily="18" charset="2"/>
              </a:rPr>
              <a:t>n/5 * 5lg5=O(n)</a:t>
            </a:r>
            <a:endParaRPr lang="en-US" altLang="zh-CN" dirty="0">
              <a:cs typeface="楷体_GB2312"/>
              <a:sym typeface="Symbol" pitchFamily="18" charset="2"/>
            </a:endParaRPr>
          </a:p>
          <a:p>
            <a:pPr lvl="1"/>
            <a:endParaRPr lang="en-US" altLang="zh-CN" sz="2400" dirty="0">
              <a:cs typeface="楷体_GB2312"/>
              <a:sym typeface="Symbol" pitchFamily="18" charset="2"/>
            </a:endParaRPr>
          </a:p>
          <a:p>
            <a:pPr lvl="1"/>
            <a:endParaRPr lang="zh-CN" altLang="en-US" dirty="0"/>
          </a:p>
        </p:txBody>
      </p:sp>
      <p:sp>
        <p:nvSpPr>
          <p:cNvPr id="4" name="日期占位符 3">
            <a:extLst>
              <a:ext uri="{FF2B5EF4-FFF2-40B4-BE49-F238E27FC236}">
                <a16:creationId xmlns:a16="http://schemas.microsoft.com/office/drawing/2014/main" id="{D890FC3A-535F-4C99-BE92-7B4F3D9D1A1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D8E05A8-E3BB-4158-9B99-CDBDB14BF9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67BA96-88AA-4527-A4A0-8344BB99DA94}"/>
              </a:ext>
            </a:extLst>
          </p:cNvPr>
          <p:cNvSpPr>
            <a:spLocks noGrp="1"/>
          </p:cNvSpPr>
          <p:nvPr>
            <p:ph type="sldNum" sz="quarter" idx="12"/>
          </p:nvPr>
        </p:nvSpPr>
        <p:spPr/>
        <p:txBody>
          <a:bodyPr/>
          <a:lstStyle/>
          <a:p>
            <a:fld id="{EEA58A3B-43CE-4AA0-90B5-EB47AFAFEB34}" type="slidenum">
              <a:rPr lang="zh-CN" altLang="en-US" smtClean="0"/>
              <a:pPr/>
              <a:t>122</a:t>
            </a:fld>
            <a:endParaRPr lang="zh-CN" altLang="en-US" dirty="0"/>
          </a:p>
        </p:txBody>
      </p:sp>
      <p:sp>
        <p:nvSpPr>
          <p:cNvPr id="7" name="Line 15">
            <a:extLst>
              <a:ext uri="{FF2B5EF4-FFF2-40B4-BE49-F238E27FC236}">
                <a16:creationId xmlns:a16="http://schemas.microsoft.com/office/drawing/2014/main" id="{3105D9F5-2034-4C61-925B-D166A1E3419E}"/>
              </a:ext>
            </a:extLst>
          </p:cNvPr>
          <p:cNvSpPr>
            <a:spLocks noChangeShapeType="1"/>
          </p:cNvSpPr>
          <p:nvPr/>
        </p:nvSpPr>
        <p:spPr bwMode="auto">
          <a:xfrm>
            <a:off x="198739" y="3669376"/>
            <a:ext cx="8642350" cy="0"/>
          </a:xfrm>
          <a:prstGeom prst="line">
            <a:avLst/>
          </a:prstGeom>
          <a:noFill/>
          <a:ln w="381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7">
            <a:extLst>
              <a:ext uri="{FF2B5EF4-FFF2-40B4-BE49-F238E27FC236}">
                <a16:creationId xmlns:a16="http://schemas.microsoft.com/office/drawing/2014/main" id="{36937732-3788-44A0-8FF7-4E521E6EC5AE}"/>
              </a:ext>
            </a:extLst>
          </p:cNvPr>
          <p:cNvSpPr>
            <a:spLocks noChangeShapeType="1"/>
          </p:cNvSpPr>
          <p:nvPr/>
        </p:nvSpPr>
        <p:spPr bwMode="auto">
          <a:xfrm flipV="1">
            <a:off x="1424289"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8">
            <a:extLst>
              <a:ext uri="{FF2B5EF4-FFF2-40B4-BE49-F238E27FC236}">
                <a16:creationId xmlns:a16="http://schemas.microsoft.com/office/drawing/2014/main" id="{475420B1-AD04-489A-AC46-D3DF4E28CA53}"/>
              </a:ext>
            </a:extLst>
          </p:cNvPr>
          <p:cNvSpPr>
            <a:spLocks noChangeShapeType="1"/>
          </p:cNvSpPr>
          <p:nvPr/>
        </p:nvSpPr>
        <p:spPr bwMode="auto">
          <a:xfrm flipV="1">
            <a:off x="2864152"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9">
            <a:extLst>
              <a:ext uri="{FF2B5EF4-FFF2-40B4-BE49-F238E27FC236}">
                <a16:creationId xmlns:a16="http://schemas.microsoft.com/office/drawing/2014/main" id="{4B0E9F02-A363-429D-8A37-E5BB525A7D13}"/>
              </a:ext>
            </a:extLst>
          </p:cNvPr>
          <p:cNvSpPr>
            <a:spLocks noChangeShapeType="1"/>
          </p:cNvSpPr>
          <p:nvPr/>
        </p:nvSpPr>
        <p:spPr bwMode="auto">
          <a:xfrm flipV="1">
            <a:off x="4088114"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0">
            <a:extLst>
              <a:ext uri="{FF2B5EF4-FFF2-40B4-BE49-F238E27FC236}">
                <a16:creationId xmlns:a16="http://schemas.microsoft.com/office/drawing/2014/main" id="{9BA51377-5E2C-4871-91BA-3D3066FD9FE2}"/>
              </a:ext>
            </a:extLst>
          </p:cNvPr>
          <p:cNvSpPr>
            <a:spLocks noChangeShapeType="1"/>
          </p:cNvSpPr>
          <p:nvPr/>
        </p:nvSpPr>
        <p:spPr bwMode="auto">
          <a:xfrm flipV="1">
            <a:off x="5456539"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1">
            <a:extLst>
              <a:ext uri="{FF2B5EF4-FFF2-40B4-BE49-F238E27FC236}">
                <a16:creationId xmlns:a16="http://schemas.microsoft.com/office/drawing/2014/main" id="{1773CAB9-DB3F-4185-89B3-7EB0E705C2A4}"/>
              </a:ext>
            </a:extLst>
          </p:cNvPr>
          <p:cNvSpPr>
            <a:spLocks noChangeShapeType="1"/>
          </p:cNvSpPr>
          <p:nvPr/>
        </p:nvSpPr>
        <p:spPr bwMode="auto">
          <a:xfrm flipV="1">
            <a:off x="6751939"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2">
            <a:extLst>
              <a:ext uri="{FF2B5EF4-FFF2-40B4-BE49-F238E27FC236}">
                <a16:creationId xmlns:a16="http://schemas.microsoft.com/office/drawing/2014/main" id="{B37D381F-3A7E-4D7D-A100-28628BC6B025}"/>
              </a:ext>
            </a:extLst>
          </p:cNvPr>
          <p:cNvSpPr>
            <a:spLocks noChangeShapeType="1"/>
          </p:cNvSpPr>
          <p:nvPr/>
        </p:nvSpPr>
        <p:spPr bwMode="auto">
          <a:xfrm flipV="1">
            <a:off x="8120364" y="2948651"/>
            <a:ext cx="0"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23">
            <a:extLst>
              <a:ext uri="{FF2B5EF4-FFF2-40B4-BE49-F238E27FC236}">
                <a16:creationId xmlns:a16="http://schemas.microsoft.com/office/drawing/2014/main" id="{83FA6612-F8DE-4469-B103-DF6928C1FBDB}"/>
              </a:ext>
            </a:extLst>
          </p:cNvPr>
          <p:cNvSpPr txBox="1">
            <a:spLocks noChangeArrowheads="1"/>
          </p:cNvSpPr>
          <p:nvPr/>
        </p:nvSpPr>
        <p:spPr bwMode="auto">
          <a:xfrm>
            <a:off x="632127"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i=0</a:t>
            </a:r>
          </a:p>
        </p:txBody>
      </p:sp>
      <p:sp>
        <p:nvSpPr>
          <p:cNvPr id="15" name="Text Box 24">
            <a:extLst>
              <a:ext uri="{FF2B5EF4-FFF2-40B4-BE49-F238E27FC236}">
                <a16:creationId xmlns:a16="http://schemas.microsoft.com/office/drawing/2014/main" id="{D52FDD3C-0586-4C57-8F1C-E6F97ABE186F}"/>
              </a:ext>
            </a:extLst>
          </p:cNvPr>
          <p:cNvSpPr txBox="1">
            <a:spLocks noChangeArrowheads="1"/>
          </p:cNvSpPr>
          <p:nvPr/>
        </p:nvSpPr>
        <p:spPr bwMode="auto">
          <a:xfrm>
            <a:off x="1927527"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i=1</a:t>
            </a:r>
          </a:p>
        </p:txBody>
      </p:sp>
      <p:sp>
        <p:nvSpPr>
          <p:cNvPr id="16" name="Text Box 25">
            <a:extLst>
              <a:ext uri="{FF2B5EF4-FFF2-40B4-BE49-F238E27FC236}">
                <a16:creationId xmlns:a16="http://schemas.microsoft.com/office/drawing/2014/main" id="{58EE5729-104E-433B-9333-71BC15325E7C}"/>
              </a:ext>
            </a:extLst>
          </p:cNvPr>
          <p:cNvSpPr txBox="1">
            <a:spLocks noChangeArrowheads="1"/>
          </p:cNvSpPr>
          <p:nvPr/>
        </p:nvSpPr>
        <p:spPr bwMode="auto">
          <a:xfrm>
            <a:off x="3295952"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i=2</a:t>
            </a:r>
          </a:p>
        </p:txBody>
      </p:sp>
      <p:sp>
        <p:nvSpPr>
          <p:cNvPr id="17" name="Text Box 26">
            <a:extLst>
              <a:ext uri="{FF2B5EF4-FFF2-40B4-BE49-F238E27FC236}">
                <a16:creationId xmlns:a16="http://schemas.microsoft.com/office/drawing/2014/main" id="{9C11E4E6-6858-4C1B-917D-504CCEB617E0}"/>
              </a:ext>
            </a:extLst>
          </p:cNvPr>
          <p:cNvSpPr txBox="1">
            <a:spLocks noChangeArrowheads="1"/>
          </p:cNvSpPr>
          <p:nvPr/>
        </p:nvSpPr>
        <p:spPr bwMode="auto">
          <a:xfrm>
            <a:off x="4519914"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i=3</a:t>
            </a:r>
          </a:p>
        </p:txBody>
      </p:sp>
      <p:sp>
        <p:nvSpPr>
          <p:cNvPr id="18" name="Text Box 27">
            <a:extLst>
              <a:ext uri="{FF2B5EF4-FFF2-40B4-BE49-F238E27FC236}">
                <a16:creationId xmlns:a16="http://schemas.microsoft.com/office/drawing/2014/main" id="{590DBCDF-E1B5-43AC-BD7F-A571F5DADF1D}"/>
              </a:ext>
            </a:extLst>
          </p:cNvPr>
          <p:cNvSpPr txBox="1">
            <a:spLocks noChangeArrowheads="1"/>
          </p:cNvSpPr>
          <p:nvPr/>
        </p:nvSpPr>
        <p:spPr bwMode="auto">
          <a:xfrm>
            <a:off x="5888339"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i=4</a:t>
            </a:r>
          </a:p>
        </p:txBody>
      </p:sp>
      <p:sp>
        <p:nvSpPr>
          <p:cNvPr id="19" name="Text Box 28">
            <a:extLst>
              <a:ext uri="{FF2B5EF4-FFF2-40B4-BE49-F238E27FC236}">
                <a16:creationId xmlns:a16="http://schemas.microsoft.com/office/drawing/2014/main" id="{CA99C1F2-983F-471F-89FF-3CC2E407D942}"/>
              </a:ext>
            </a:extLst>
          </p:cNvPr>
          <p:cNvSpPr txBox="1">
            <a:spLocks noChangeArrowheads="1"/>
          </p:cNvSpPr>
          <p:nvPr/>
        </p:nvSpPr>
        <p:spPr bwMode="auto">
          <a:xfrm>
            <a:off x="7256764"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i=5</a:t>
            </a:r>
          </a:p>
        </p:txBody>
      </p:sp>
      <p:sp>
        <p:nvSpPr>
          <p:cNvPr id="20" name="Text Box 29">
            <a:extLst>
              <a:ext uri="{FF2B5EF4-FFF2-40B4-BE49-F238E27FC236}">
                <a16:creationId xmlns:a16="http://schemas.microsoft.com/office/drawing/2014/main" id="{35C46CF9-11CF-441B-B69B-8EA954090C26}"/>
              </a:ext>
            </a:extLst>
          </p:cNvPr>
          <p:cNvSpPr txBox="1">
            <a:spLocks noChangeArrowheads="1"/>
          </p:cNvSpPr>
          <p:nvPr/>
        </p:nvSpPr>
        <p:spPr bwMode="auto">
          <a:xfrm>
            <a:off x="8336264" y="3885276"/>
            <a:ext cx="5645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i=6</a:t>
            </a:r>
          </a:p>
        </p:txBody>
      </p:sp>
      <p:sp>
        <p:nvSpPr>
          <p:cNvPr id="21" name="Text Box 30">
            <a:extLst>
              <a:ext uri="{FF2B5EF4-FFF2-40B4-BE49-F238E27FC236}">
                <a16:creationId xmlns:a16="http://schemas.microsoft.com/office/drawing/2014/main" id="{27401E98-A6AB-4565-9109-0E9CA07CAC1F}"/>
              </a:ext>
            </a:extLst>
          </p:cNvPr>
          <p:cNvSpPr txBox="1">
            <a:spLocks noChangeArrowheads="1"/>
          </p:cNvSpPr>
          <p:nvPr/>
        </p:nvSpPr>
        <p:spPr bwMode="auto">
          <a:xfrm>
            <a:off x="2455502" y="2379036"/>
            <a:ext cx="31373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mn-lt"/>
              </a:rPr>
              <a:t>n=33,   m=7,    i=0,1,…,6</a:t>
            </a:r>
          </a:p>
        </p:txBody>
      </p:sp>
    </p:spTree>
    <p:extLst>
      <p:ext uri="{BB962C8B-B14F-4D97-AF65-F5344CB8AC3E}">
        <p14:creationId xmlns:p14="http://schemas.microsoft.com/office/powerpoint/2010/main" val="37634795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B2472-B6F1-44A5-8A84-5182F1907D0A}"/>
              </a:ext>
            </a:extLst>
          </p:cNvPr>
          <p:cNvSpPr>
            <a:spLocks noGrp="1"/>
          </p:cNvSpPr>
          <p:nvPr>
            <p:ph type="title"/>
          </p:nvPr>
        </p:nvSpPr>
        <p:spPr/>
        <p:txBody>
          <a:bodyPr/>
          <a:lstStyle/>
          <a:p>
            <a:r>
              <a:rPr lang="zh-CN" altLang="en-US" dirty="0"/>
              <a:t>算法优化</a:t>
            </a:r>
          </a:p>
        </p:txBody>
      </p:sp>
      <p:sp>
        <p:nvSpPr>
          <p:cNvPr id="3" name="内容占位符 2">
            <a:extLst>
              <a:ext uri="{FF2B5EF4-FFF2-40B4-BE49-F238E27FC236}">
                <a16:creationId xmlns:a16="http://schemas.microsoft.com/office/drawing/2014/main" id="{371A43F8-FD11-4556-902D-62A58E2EB349}"/>
              </a:ext>
            </a:extLst>
          </p:cNvPr>
          <p:cNvSpPr>
            <a:spLocks noGrp="1"/>
          </p:cNvSpPr>
          <p:nvPr>
            <p:ph idx="1"/>
          </p:nvPr>
        </p:nvSpPr>
        <p:spPr/>
        <p:txBody>
          <a:bodyPr/>
          <a:lstStyle/>
          <a:p>
            <a:pPr lvl="1"/>
            <a:r>
              <a:rPr lang="en-US" altLang="zh-CN" dirty="0">
                <a:cs typeface="楷体_GB2312"/>
                <a:sym typeface="Symbol" pitchFamily="18" charset="2"/>
              </a:rPr>
              <a:t>step3.  </a:t>
            </a:r>
            <a:r>
              <a:rPr lang="zh-CN" altLang="en-US" dirty="0">
                <a:cs typeface="楷体_GB2312"/>
                <a:sym typeface="Symbol" pitchFamily="18" charset="2"/>
              </a:rPr>
              <a:t>递归调用</a:t>
            </a:r>
            <a:r>
              <a:rPr lang="en-US" altLang="zh-CN" b="1" dirty="0">
                <a:cs typeface="楷体_GB2312"/>
                <a:sym typeface="Symbol" pitchFamily="18" charset="2"/>
              </a:rPr>
              <a:t>select</a:t>
            </a:r>
            <a:r>
              <a:rPr lang="zh-CN" altLang="en-US" dirty="0">
                <a:cs typeface="楷体_GB2312"/>
                <a:sym typeface="Symbol" pitchFamily="18" charset="2"/>
              </a:rPr>
              <a:t>找出这</a:t>
            </a:r>
            <a:r>
              <a:rPr lang="en-US" altLang="zh-CN" dirty="0">
                <a:cs typeface="楷体_GB2312"/>
              </a:rPr>
              <a:t>n/5</a:t>
            </a:r>
            <a:r>
              <a:rPr lang="en-US" altLang="zh-CN" dirty="0">
                <a:cs typeface="楷体_GB2312"/>
                <a:sym typeface="Symbol" pitchFamily="18" charset="2"/>
              </a:rPr>
              <a:t></a:t>
            </a:r>
            <a:r>
              <a:rPr lang="zh-CN" altLang="en-US" dirty="0">
                <a:cs typeface="楷体_GB2312"/>
              </a:rPr>
              <a:t>个元素的中位数，如果</a:t>
            </a:r>
            <a:r>
              <a:rPr lang="zh-CN" altLang="en-US" dirty="0">
                <a:cs typeface="楷体_GB2312"/>
                <a:sym typeface="Symbol" pitchFamily="18" charset="2"/>
              </a:rPr>
              <a:t></a:t>
            </a:r>
            <a:r>
              <a:rPr lang="en-US" altLang="zh-CN" dirty="0">
                <a:cs typeface="楷体_GB2312"/>
              </a:rPr>
              <a:t>n/5</a:t>
            </a:r>
            <a:r>
              <a:rPr lang="en-US" altLang="zh-CN" dirty="0">
                <a:cs typeface="楷体_GB2312"/>
                <a:sym typeface="Symbol" pitchFamily="18" charset="2"/>
              </a:rPr>
              <a:t></a:t>
            </a:r>
            <a:r>
              <a:rPr lang="zh-CN" altLang="en-US" dirty="0">
                <a:cs typeface="楷体_GB2312"/>
              </a:rPr>
              <a:t>是偶数，找它的</a:t>
            </a:r>
            <a:r>
              <a:rPr lang="en-US" altLang="zh-CN" dirty="0">
                <a:cs typeface="楷体_GB2312"/>
                <a:sym typeface="Symbol" pitchFamily="18" charset="2"/>
              </a:rPr>
              <a:t>2</a:t>
            </a:r>
            <a:r>
              <a:rPr lang="zh-CN" altLang="en-US" dirty="0">
                <a:cs typeface="楷体_GB2312"/>
                <a:sym typeface="Symbol" pitchFamily="18" charset="2"/>
              </a:rPr>
              <a:t>个中位数中较大的一个。以这个元素作为划分基准</a:t>
            </a:r>
          </a:p>
          <a:p>
            <a:endParaRPr lang="zh-CN" altLang="en-US" dirty="0"/>
          </a:p>
        </p:txBody>
      </p:sp>
      <p:sp>
        <p:nvSpPr>
          <p:cNvPr id="4" name="日期占位符 3">
            <a:extLst>
              <a:ext uri="{FF2B5EF4-FFF2-40B4-BE49-F238E27FC236}">
                <a16:creationId xmlns:a16="http://schemas.microsoft.com/office/drawing/2014/main" id="{276E29B3-AA53-449B-B147-030D4D4BC05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64E351B-38F7-4C59-8A8D-5C9278E6C9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680585-6C7C-4D01-AE7D-6BF009CD250D}"/>
              </a:ext>
            </a:extLst>
          </p:cNvPr>
          <p:cNvSpPr>
            <a:spLocks noGrp="1"/>
          </p:cNvSpPr>
          <p:nvPr>
            <p:ph type="sldNum" sz="quarter" idx="12"/>
          </p:nvPr>
        </p:nvSpPr>
        <p:spPr/>
        <p:txBody>
          <a:bodyPr/>
          <a:lstStyle/>
          <a:p>
            <a:fld id="{EEA58A3B-43CE-4AA0-90B5-EB47AFAFEB34}" type="slidenum">
              <a:rPr lang="zh-CN" altLang="en-US" smtClean="0"/>
              <a:pPr/>
              <a:t>123</a:t>
            </a:fld>
            <a:endParaRPr lang="zh-CN" altLang="en-US" dirty="0"/>
          </a:p>
        </p:txBody>
      </p:sp>
      <p:pic>
        <p:nvPicPr>
          <p:cNvPr id="7" name="Picture 2" descr="t27">
            <a:extLst>
              <a:ext uri="{FF2B5EF4-FFF2-40B4-BE49-F238E27FC236}">
                <a16:creationId xmlns:a16="http://schemas.microsoft.com/office/drawing/2014/main" id="{F1BF8CA1-9E8D-42A5-8E87-E8F67F59D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273" y="2811522"/>
            <a:ext cx="446405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
            <a:extLst>
              <a:ext uri="{FF2B5EF4-FFF2-40B4-BE49-F238E27FC236}">
                <a16:creationId xmlns:a16="http://schemas.microsoft.com/office/drawing/2014/main" id="{5D71DDDD-441D-49D8-8081-18AE88F28618}"/>
              </a:ext>
            </a:extLst>
          </p:cNvPr>
          <p:cNvSpPr>
            <a:spLocks/>
          </p:cNvSpPr>
          <p:nvPr/>
        </p:nvSpPr>
        <p:spPr bwMode="auto">
          <a:xfrm>
            <a:off x="3207373" y="3748147"/>
            <a:ext cx="5111750" cy="1128713"/>
          </a:xfrm>
          <a:custGeom>
            <a:avLst/>
            <a:gdLst>
              <a:gd name="T0" fmla="*/ 2147483647 w 3726"/>
              <a:gd name="T1" fmla="*/ 0 h 711"/>
              <a:gd name="T2" fmla="*/ 2147483647 w 3726"/>
              <a:gd name="T3" fmla="*/ 2147483647 h 711"/>
              <a:gd name="T4" fmla="*/ 2147483647 w 3726"/>
              <a:gd name="T5" fmla="*/ 2147483647 h 711"/>
              <a:gd name="T6" fmla="*/ 2147483647 w 3726"/>
              <a:gd name="T7" fmla="*/ 2147483647 h 711"/>
              <a:gd name="T8" fmla="*/ 2147483647 w 3726"/>
              <a:gd name="T9" fmla="*/ 0 h 711"/>
              <a:gd name="T10" fmla="*/ 2147483647 w 3726"/>
              <a:gd name="T11" fmla="*/ 2147483647 h 711"/>
              <a:gd name="T12" fmla="*/ 2147483647 w 3726"/>
              <a:gd name="T13" fmla="*/ 2147483647 h 711"/>
              <a:gd name="T14" fmla="*/ 2147483647 w 3726"/>
              <a:gd name="T15" fmla="*/ 2147483647 h 711"/>
              <a:gd name="T16" fmla="*/ 2147483647 w 3726"/>
              <a:gd name="T17" fmla="*/ 2147483647 h 711"/>
              <a:gd name="T18" fmla="*/ 2147483647 w 3726"/>
              <a:gd name="T19" fmla="*/ 2147483647 h 711"/>
              <a:gd name="T20" fmla="*/ 2147483647 w 3726"/>
              <a:gd name="T21" fmla="*/ 2147483647 h 711"/>
              <a:gd name="T22" fmla="*/ 2147483647 w 3726"/>
              <a:gd name="T23" fmla="*/ 2147483647 h 711"/>
              <a:gd name="T24" fmla="*/ 2147483647 w 3726"/>
              <a:gd name="T25" fmla="*/ 2147483647 h 711"/>
              <a:gd name="T26" fmla="*/ 2147483647 w 3726"/>
              <a:gd name="T27" fmla="*/ 2147483647 h 711"/>
              <a:gd name="T28" fmla="*/ 2147483647 w 3726"/>
              <a:gd name="T29" fmla="*/ 2147483647 h 711"/>
              <a:gd name="T30" fmla="*/ 2147483647 w 3726"/>
              <a:gd name="T31" fmla="*/ 2147483647 h 711"/>
              <a:gd name="T32" fmla="*/ 2147483647 w 3726"/>
              <a:gd name="T33" fmla="*/ 2147483647 h 711"/>
              <a:gd name="T34" fmla="*/ 2147483647 w 3726"/>
              <a:gd name="T35" fmla="*/ 2147483647 h 711"/>
              <a:gd name="T36" fmla="*/ 2147483647 w 3726"/>
              <a:gd name="T37" fmla="*/ 0 h 7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26" h="711">
                <a:moveTo>
                  <a:pt x="245" y="0"/>
                </a:moveTo>
                <a:cubicBezTo>
                  <a:pt x="365" y="59"/>
                  <a:pt x="490" y="104"/>
                  <a:pt x="620" y="134"/>
                </a:cubicBezTo>
                <a:cubicBezTo>
                  <a:pt x="730" y="124"/>
                  <a:pt x="810" y="123"/>
                  <a:pt x="908" y="96"/>
                </a:cubicBezTo>
                <a:cubicBezTo>
                  <a:pt x="974" y="78"/>
                  <a:pt x="1037" y="9"/>
                  <a:pt x="1109" y="9"/>
                </a:cubicBezTo>
                <a:cubicBezTo>
                  <a:pt x="1596" y="6"/>
                  <a:pt x="2082" y="3"/>
                  <a:pt x="2569" y="0"/>
                </a:cubicBezTo>
                <a:cubicBezTo>
                  <a:pt x="2835" y="6"/>
                  <a:pt x="3100" y="13"/>
                  <a:pt x="3365" y="29"/>
                </a:cubicBezTo>
                <a:cubicBezTo>
                  <a:pt x="3426" y="37"/>
                  <a:pt x="3487" y="48"/>
                  <a:pt x="3548" y="57"/>
                </a:cubicBezTo>
                <a:cubicBezTo>
                  <a:pt x="3616" y="81"/>
                  <a:pt x="3598" y="98"/>
                  <a:pt x="3644" y="144"/>
                </a:cubicBezTo>
                <a:cubicBezTo>
                  <a:pt x="3655" y="180"/>
                  <a:pt x="3680" y="194"/>
                  <a:pt x="3692" y="230"/>
                </a:cubicBezTo>
                <a:cubicBezTo>
                  <a:pt x="3678" y="378"/>
                  <a:pt x="3726" y="432"/>
                  <a:pt x="3615" y="461"/>
                </a:cubicBezTo>
                <a:cubicBezTo>
                  <a:pt x="3492" y="542"/>
                  <a:pt x="3083" y="504"/>
                  <a:pt x="2905" y="509"/>
                </a:cubicBezTo>
                <a:cubicBezTo>
                  <a:pt x="2626" y="516"/>
                  <a:pt x="2069" y="528"/>
                  <a:pt x="2069" y="528"/>
                </a:cubicBezTo>
                <a:cubicBezTo>
                  <a:pt x="1423" y="711"/>
                  <a:pt x="1966" y="564"/>
                  <a:pt x="188" y="528"/>
                </a:cubicBezTo>
                <a:cubicBezTo>
                  <a:pt x="168" y="528"/>
                  <a:pt x="130" y="509"/>
                  <a:pt x="130" y="509"/>
                </a:cubicBezTo>
                <a:cubicBezTo>
                  <a:pt x="96" y="475"/>
                  <a:pt x="64" y="430"/>
                  <a:pt x="25" y="403"/>
                </a:cubicBezTo>
                <a:cubicBezTo>
                  <a:pt x="0" y="330"/>
                  <a:pt x="40" y="344"/>
                  <a:pt x="63" y="278"/>
                </a:cubicBezTo>
                <a:cubicBezTo>
                  <a:pt x="81" y="225"/>
                  <a:pt x="118" y="181"/>
                  <a:pt x="149" y="134"/>
                </a:cubicBezTo>
                <a:cubicBezTo>
                  <a:pt x="160" y="117"/>
                  <a:pt x="158" y="94"/>
                  <a:pt x="169" y="77"/>
                </a:cubicBezTo>
                <a:cubicBezTo>
                  <a:pt x="190" y="45"/>
                  <a:pt x="218" y="27"/>
                  <a:pt x="245" y="0"/>
                </a:cubicBezTo>
                <a:close/>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6D1FA46C-203B-43E0-BCF9-4D95517AA0C4}"/>
              </a:ext>
            </a:extLst>
          </p:cNvPr>
          <p:cNvSpPr>
            <a:spLocks noChangeShapeType="1"/>
          </p:cNvSpPr>
          <p:nvPr/>
        </p:nvSpPr>
        <p:spPr bwMode="auto">
          <a:xfrm flipV="1">
            <a:off x="2054848" y="4311710"/>
            <a:ext cx="1216025" cy="841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0" name="Text Box 7">
            <a:extLst>
              <a:ext uri="{FF2B5EF4-FFF2-40B4-BE49-F238E27FC236}">
                <a16:creationId xmlns:a16="http://schemas.microsoft.com/office/drawing/2014/main" id="{F1D6CB54-D39A-4544-8984-9D8481B31716}"/>
              </a:ext>
            </a:extLst>
          </p:cNvPr>
          <p:cNvSpPr txBox="1">
            <a:spLocks noChangeArrowheads="1"/>
          </p:cNvSpPr>
          <p:nvPr/>
        </p:nvSpPr>
        <p:spPr bwMode="auto">
          <a:xfrm>
            <a:off x="830885" y="4324410"/>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各组中位数</a:t>
            </a:r>
          </a:p>
        </p:txBody>
      </p:sp>
      <p:sp>
        <p:nvSpPr>
          <p:cNvPr id="11" name="Text Box 8">
            <a:extLst>
              <a:ext uri="{FF2B5EF4-FFF2-40B4-BE49-F238E27FC236}">
                <a16:creationId xmlns:a16="http://schemas.microsoft.com/office/drawing/2014/main" id="{CC00E553-7ADC-467E-BBC4-949531EE4A7A}"/>
              </a:ext>
            </a:extLst>
          </p:cNvPr>
          <p:cNvSpPr txBox="1">
            <a:spLocks noChangeArrowheads="1"/>
          </p:cNvSpPr>
          <p:nvPr/>
        </p:nvSpPr>
        <p:spPr bwMode="auto">
          <a:xfrm>
            <a:off x="3567735" y="2524185"/>
            <a:ext cx="5325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组</a:t>
            </a:r>
            <a:r>
              <a:rPr lang="en-US" altLang="zh-CN">
                <a:latin typeface="+mn-lt"/>
                <a:ea typeface="微软雅黑 Light" panose="020B0502040204020203" pitchFamily="34" charset="-122"/>
              </a:rPr>
              <a:t>1</a:t>
            </a:r>
          </a:p>
        </p:txBody>
      </p:sp>
      <p:sp>
        <p:nvSpPr>
          <p:cNvPr id="12" name="Text Box 9">
            <a:extLst>
              <a:ext uri="{FF2B5EF4-FFF2-40B4-BE49-F238E27FC236}">
                <a16:creationId xmlns:a16="http://schemas.microsoft.com/office/drawing/2014/main" id="{D8AC1530-6B2C-48DF-AE1B-49406BE082D6}"/>
              </a:ext>
            </a:extLst>
          </p:cNvPr>
          <p:cNvSpPr txBox="1">
            <a:spLocks noChangeArrowheads="1"/>
          </p:cNvSpPr>
          <p:nvPr/>
        </p:nvSpPr>
        <p:spPr bwMode="auto">
          <a:xfrm>
            <a:off x="4286873" y="2524185"/>
            <a:ext cx="53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组</a:t>
            </a:r>
            <a:r>
              <a:rPr lang="en-US" altLang="zh-CN">
                <a:latin typeface="+mn-lt"/>
                <a:ea typeface="微软雅黑 Light" panose="020B0502040204020203" pitchFamily="34" charset="-122"/>
              </a:rPr>
              <a:t>2</a:t>
            </a:r>
          </a:p>
        </p:txBody>
      </p:sp>
      <p:sp>
        <p:nvSpPr>
          <p:cNvPr id="13" name="Text Box 10">
            <a:extLst>
              <a:ext uri="{FF2B5EF4-FFF2-40B4-BE49-F238E27FC236}">
                <a16:creationId xmlns:a16="http://schemas.microsoft.com/office/drawing/2014/main" id="{92ED9584-27C2-4BA4-B67C-FF4DE5221E50}"/>
              </a:ext>
            </a:extLst>
          </p:cNvPr>
          <p:cNvSpPr txBox="1">
            <a:spLocks noChangeArrowheads="1"/>
          </p:cNvSpPr>
          <p:nvPr/>
        </p:nvSpPr>
        <p:spPr bwMode="auto">
          <a:xfrm>
            <a:off x="7455523" y="2524185"/>
            <a:ext cx="47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组</a:t>
            </a:r>
            <a:r>
              <a:rPr lang="en-US" altLang="zh-CN">
                <a:latin typeface="+mn-lt"/>
                <a:ea typeface="微软雅黑 Light" panose="020B0502040204020203" pitchFamily="34" charset="-122"/>
              </a:rPr>
              <a:t>j</a:t>
            </a:r>
          </a:p>
        </p:txBody>
      </p:sp>
      <p:sp>
        <p:nvSpPr>
          <p:cNvPr id="14" name="Text Box 11">
            <a:extLst>
              <a:ext uri="{FF2B5EF4-FFF2-40B4-BE49-F238E27FC236}">
                <a16:creationId xmlns:a16="http://schemas.microsoft.com/office/drawing/2014/main" id="{022B8E48-3BC0-449F-8CBE-E7D59D2526E4}"/>
              </a:ext>
            </a:extLst>
          </p:cNvPr>
          <p:cNvSpPr txBox="1">
            <a:spLocks noChangeArrowheads="1"/>
          </p:cNvSpPr>
          <p:nvPr/>
        </p:nvSpPr>
        <p:spPr bwMode="auto">
          <a:xfrm>
            <a:off x="254623" y="3243322"/>
            <a:ext cx="2472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dirty="0">
                <a:solidFill>
                  <a:srgbClr val="0000FF"/>
                </a:solidFill>
                <a:latin typeface="+mn-lt"/>
                <a:ea typeface="微软雅黑 Light" panose="020B0502040204020203" pitchFamily="34" charset="-122"/>
              </a:rPr>
              <a:t>中位数的中位数</a:t>
            </a:r>
            <a:r>
              <a:rPr lang="en-US" altLang="zh-CN" sz="2400" dirty="0">
                <a:solidFill>
                  <a:srgbClr val="0000FF"/>
                </a:solidFill>
                <a:latin typeface="+mn-lt"/>
                <a:ea typeface="微软雅黑 Light" panose="020B0502040204020203" pitchFamily="34" charset="-122"/>
              </a:rPr>
              <a:t>x</a:t>
            </a:r>
            <a:endParaRPr lang="zh-CN" altLang="en-US" sz="2400" dirty="0">
              <a:solidFill>
                <a:srgbClr val="0000FF"/>
              </a:solidFill>
              <a:latin typeface="+mn-lt"/>
              <a:ea typeface="微软雅黑 Light" panose="020B0502040204020203" pitchFamily="34" charset="-122"/>
            </a:endParaRPr>
          </a:p>
        </p:txBody>
      </p:sp>
      <p:sp>
        <p:nvSpPr>
          <p:cNvPr id="15" name="Line 13">
            <a:extLst>
              <a:ext uri="{FF2B5EF4-FFF2-40B4-BE49-F238E27FC236}">
                <a16:creationId xmlns:a16="http://schemas.microsoft.com/office/drawing/2014/main" id="{2F8E4817-012E-4A7F-A980-EDFB91669388}"/>
              </a:ext>
            </a:extLst>
          </p:cNvPr>
          <p:cNvSpPr>
            <a:spLocks noChangeShapeType="1"/>
          </p:cNvSpPr>
          <p:nvPr/>
        </p:nvSpPr>
        <p:spPr bwMode="auto">
          <a:xfrm>
            <a:off x="2486648" y="3603685"/>
            <a:ext cx="2592387" cy="576262"/>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6" name="AutoShape 60">
            <a:extLst>
              <a:ext uri="{FF2B5EF4-FFF2-40B4-BE49-F238E27FC236}">
                <a16:creationId xmlns:a16="http://schemas.microsoft.com/office/drawing/2014/main" id="{4685252C-3107-42AE-ABD7-4C5E11264C37}"/>
              </a:ext>
            </a:extLst>
          </p:cNvPr>
          <p:cNvSpPr>
            <a:spLocks/>
          </p:cNvSpPr>
          <p:nvPr/>
        </p:nvSpPr>
        <p:spPr bwMode="auto">
          <a:xfrm rot="-5400000">
            <a:off x="4611517" y="1713765"/>
            <a:ext cx="107950" cy="1655763"/>
          </a:xfrm>
          <a:prstGeom prst="rightBrace">
            <a:avLst>
              <a:gd name="adj1" fmla="val 108362"/>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zh-CN" altLang="en-US">
              <a:ea typeface="微软雅黑 Light" panose="020B0502040204020203" pitchFamily="34" charset="-122"/>
            </a:endParaRPr>
          </a:p>
        </p:txBody>
      </p:sp>
      <p:sp>
        <p:nvSpPr>
          <p:cNvPr id="17" name="TextBox 1">
            <a:extLst>
              <a:ext uri="{FF2B5EF4-FFF2-40B4-BE49-F238E27FC236}">
                <a16:creationId xmlns:a16="http://schemas.microsoft.com/office/drawing/2014/main" id="{27482A40-AB20-4D3B-B8EF-026A79E68FAC}"/>
              </a:ext>
            </a:extLst>
          </p:cNvPr>
          <p:cNvSpPr txBox="1">
            <a:spLocks noChangeArrowheads="1"/>
          </p:cNvSpPr>
          <p:nvPr/>
        </p:nvSpPr>
        <p:spPr bwMode="auto">
          <a:xfrm>
            <a:off x="4029698" y="2066985"/>
            <a:ext cx="1258678"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m/2-1</a:t>
            </a:r>
            <a:r>
              <a:rPr lang="zh-CN" altLang="en-US">
                <a:solidFill>
                  <a:srgbClr val="FF0000"/>
                </a:solidFill>
                <a:latin typeface="+mn-lt"/>
                <a:ea typeface="微软雅黑 Light" panose="020B0502040204020203" pitchFamily="34" charset="-122"/>
              </a:rPr>
              <a:t>个组</a:t>
            </a:r>
          </a:p>
        </p:txBody>
      </p:sp>
      <p:sp>
        <p:nvSpPr>
          <p:cNvPr id="18" name="矩形 2">
            <a:extLst>
              <a:ext uri="{FF2B5EF4-FFF2-40B4-BE49-F238E27FC236}">
                <a16:creationId xmlns:a16="http://schemas.microsoft.com/office/drawing/2014/main" id="{C1217C9E-3CDE-474F-BF2B-8EFFCE17C011}"/>
              </a:ext>
            </a:extLst>
          </p:cNvPr>
          <p:cNvSpPr>
            <a:spLocks noChangeArrowheads="1"/>
          </p:cNvSpPr>
          <p:nvPr/>
        </p:nvSpPr>
        <p:spPr bwMode="auto">
          <a:xfrm>
            <a:off x="3567735" y="4179947"/>
            <a:ext cx="1925638" cy="1373188"/>
          </a:xfrm>
          <a:prstGeom prst="rect">
            <a:avLst/>
          </a:prstGeom>
          <a:noFill/>
          <a:ln w="1905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9" name="矩形 3">
            <a:extLst>
              <a:ext uri="{FF2B5EF4-FFF2-40B4-BE49-F238E27FC236}">
                <a16:creationId xmlns:a16="http://schemas.microsoft.com/office/drawing/2014/main" id="{5F6C3C2E-2B39-464E-A911-910C786A39EA}"/>
              </a:ext>
            </a:extLst>
          </p:cNvPr>
          <p:cNvSpPr>
            <a:spLocks noChangeArrowheads="1"/>
          </p:cNvSpPr>
          <p:nvPr/>
        </p:nvSpPr>
        <p:spPr bwMode="auto">
          <a:xfrm>
            <a:off x="5652123" y="4629210"/>
            <a:ext cx="442912" cy="908050"/>
          </a:xfrm>
          <a:prstGeom prst="rect">
            <a:avLst/>
          </a:prstGeom>
          <a:noFill/>
          <a:ln w="1905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0" name="椭圆 4">
            <a:extLst>
              <a:ext uri="{FF2B5EF4-FFF2-40B4-BE49-F238E27FC236}">
                <a16:creationId xmlns:a16="http://schemas.microsoft.com/office/drawing/2014/main" id="{7FA0DE14-5D3B-47BF-B4EC-9145B9D50892}"/>
              </a:ext>
            </a:extLst>
          </p:cNvPr>
          <p:cNvSpPr>
            <a:spLocks noChangeArrowheads="1"/>
          </p:cNvSpPr>
          <p:nvPr/>
        </p:nvSpPr>
        <p:spPr bwMode="auto">
          <a:xfrm>
            <a:off x="5669585" y="3964047"/>
            <a:ext cx="360363" cy="320675"/>
          </a:xfrm>
          <a:prstGeom prst="ellipse">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21" name="TextBox 5">
            <a:extLst>
              <a:ext uri="{FF2B5EF4-FFF2-40B4-BE49-F238E27FC236}">
                <a16:creationId xmlns:a16="http://schemas.microsoft.com/office/drawing/2014/main" id="{80AA1050-B709-4BB2-97DF-490676F034F4}"/>
              </a:ext>
            </a:extLst>
          </p:cNvPr>
          <p:cNvSpPr txBox="1">
            <a:spLocks noChangeArrowheads="1"/>
          </p:cNvSpPr>
          <p:nvPr/>
        </p:nvSpPr>
        <p:spPr bwMode="auto">
          <a:xfrm>
            <a:off x="3932860" y="5553135"/>
            <a:ext cx="1167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r>
              <a:rPr lang="zh-CN" altLang="en-US">
                <a:latin typeface="+mn-lt"/>
                <a:ea typeface="微软雅黑 Light" panose="020B0502040204020203" pitchFamily="34" charset="-122"/>
              </a:rPr>
              <a:t>*</a:t>
            </a:r>
            <a:r>
              <a:rPr lang="en-US" altLang="zh-CN">
                <a:latin typeface="+mn-lt"/>
                <a:ea typeface="微软雅黑 Light" panose="020B0502040204020203" pitchFamily="34" charset="-122"/>
              </a:rPr>
              <a:t>(m/2-1)</a:t>
            </a:r>
            <a:endParaRPr lang="zh-CN" altLang="en-US">
              <a:latin typeface="+mn-lt"/>
              <a:ea typeface="微软雅黑 Light" panose="020B0502040204020203" pitchFamily="34" charset="-122"/>
            </a:endParaRPr>
          </a:p>
        </p:txBody>
      </p:sp>
      <p:sp>
        <p:nvSpPr>
          <p:cNvPr id="22" name="TextBox 6">
            <a:extLst>
              <a:ext uri="{FF2B5EF4-FFF2-40B4-BE49-F238E27FC236}">
                <a16:creationId xmlns:a16="http://schemas.microsoft.com/office/drawing/2014/main" id="{240C9A5C-4B76-4F7D-B1A4-944F6D8909F2}"/>
              </a:ext>
            </a:extLst>
          </p:cNvPr>
          <p:cNvSpPr txBox="1">
            <a:spLocks noChangeArrowheads="1"/>
          </p:cNvSpPr>
          <p:nvPr/>
        </p:nvSpPr>
        <p:spPr bwMode="auto">
          <a:xfrm>
            <a:off x="5764835" y="5553135"/>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cxnSp>
        <p:nvCxnSpPr>
          <p:cNvPr id="23" name="直接箭头连接符 8">
            <a:extLst>
              <a:ext uri="{FF2B5EF4-FFF2-40B4-BE49-F238E27FC236}">
                <a16:creationId xmlns:a16="http://schemas.microsoft.com/office/drawing/2014/main" id="{CC067120-7549-42AE-ABA9-EA52868B61AB}"/>
              </a:ext>
            </a:extLst>
          </p:cNvPr>
          <p:cNvCxnSpPr>
            <a:cxnSpLocks noChangeShapeType="1"/>
            <a:endCxn id="20" idx="7"/>
          </p:cNvCxnSpPr>
          <p:nvPr/>
        </p:nvCxnSpPr>
        <p:spPr bwMode="auto">
          <a:xfrm flipH="1">
            <a:off x="5977560" y="2708335"/>
            <a:ext cx="182563" cy="1303337"/>
          </a:xfrm>
          <a:prstGeom prst="straightConnector1">
            <a:avLst/>
          </a:prstGeom>
          <a:noFill/>
          <a:ln w="9525"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10">
            <a:extLst>
              <a:ext uri="{FF2B5EF4-FFF2-40B4-BE49-F238E27FC236}">
                <a16:creationId xmlns:a16="http://schemas.microsoft.com/office/drawing/2014/main" id="{28EE4941-2D84-453D-814D-5927C3592D8E}"/>
              </a:ext>
            </a:extLst>
          </p:cNvPr>
          <p:cNvSpPr txBox="1">
            <a:spLocks noChangeArrowheads="1"/>
          </p:cNvSpPr>
          <p:nvPr/>
        </p:nvSpPr>
        <p:spPr bwMode="auto">
          <a:xfrm>
            <a:off x="6029948" y="2357497"/>
            <a:ext cx="284052" cy="36933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x</a:t>
            </a:r>
            <a:endParaRPr lang="zh-CN" altLang="en-US">
              <a:solidFill>
                <a:srgbClr val="FF0000"/>
              </a:solidFill>
              <a:latin typeface="+mn-lt"/>
              <a:ea typeface="微软雅黑 Light" panose="020B0502040204020203" pitchFamily="34" charset="-122"/>
            </a:endParaRPr>
          </a:p>
        </p:txBody>
      </p:sp>
      <p:cxnSp>
        <p:nvCxnSpPr>
          <p:cNvPr id="25" name="直接箭头连接符 2">
            <a:extLst>
              <a:ext uri="{FF2B5EF4-FFF2-40B4-BE49-F238E27FC236}">
                <a16:creationId xmlns:a16="http://schemas.microsoft.com/office/drawing/2014/main" id="{AB2CF819-AED0-4705-809D-8DC7BAE495E1}"/>
              </a:ext>
            </a:extLst>
          </p:cNvPr>
          <p:cNvCxnSpPr>
            <a:cxnSpLocks noChangeShapeType="1"/>
            <a:stCxn id="26" idx="0"/>
            <a:endCxn id="27" idx="2"/>
          </p:cNvCxnSpPr>
          <p:nvPr/>
        </p:nvCxnSpPr>
        <p:spPr bwMode="auto">
          <a:xfrm flipH="1" flipV="1">
            <a:off x="8535817" y="2862322"/>
            <a:ext cx="15081" cy="2662236"/>
          </a:xfrm>
          <a:prstGeom prst="straightConnector1">
            <a:avLst/>
          </a:prstGeom>
          <a:noFill/>
          <a:ln w="19050" algn="ctr">
            <a:solidFill>
              <a:srgbClr val="C00000"/>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3">
            <a:extLst>
              <a:ext uri="{FF2B5EF4-FFF2-40B4-BE49-F238E27FC236}">
                <a16:creationId xmlns:a16="http://schemas.microsoft.com/office/drawing/2014/main" id="{D2CD39A5-5BAD-453A-9527-A68C95DD9469}"/>
              </a:ext>
            </a:extLst>
          </p:cNvPr>
          <p:cNvSpPr txBox="1">
            <a:spLocks noChangeArrowheads="1"/>
          </p:cNvSpPr>
          <p:nvPr/>
        </p:nvSpPr>
        <p:spPr bwMode="auto">
          <a:xfrm>
            <a:off x="8342935" y="5524558"/>
            <a:ext cx="415925"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latin typeface="+mn-lt"/>
                <a:ea typeface="微软雅黑 Light" panose="020B0502040204020203" pitchFamily="34" charset="-122"/>
              </a:rPr>
              <a:t>小</a:t>
            </a:r>
          </a:p>
        </p:txBody>
      </p:sp>
      <p:sp>
        <p:nvSpPr>
          <p:cNvPr id="27" name="TextBox 23">
            <a:extLst>
              <a:ext uri="{FF2B5EF4-FFF2-40B4-BE49-F238E27FC236}">
                <a16:creationId xmlns:a16="http://schemas.microsoft.com/office/drawing/2014/main" id="{AFD73CD8-3659-4114-ADFB-BCF5BE697F25}"/>
              </a:ext>
            </a:extLst>
          </p:cNvPr>
          <p:cNvSpPr txBox="1">
            <a:spLocks noChangeArrowheads="1"/>
          </p:cNvSpPr>
          <p:nvPr/>
        </p:nvSpPr>
        <p:spPr bwMode="auto">
          <a:xfrm>
            <a:off x="8328648" y="2492435"/>
            <a:ext cx="414337"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mn-lt"/>
                <a:ea typeface="微软雅黑 Light" panose="020B0502040204020203" pitchFamily="34" charset="-122"/>
              </a:rPr>
              <a:t>大</a:t>
            </a:r>
          </a:p>
        </p:txBody>
      </p:sp>
    </p:spTree>
    <p:extLst>
      <p:ext uri="{BB962C8B-B14F-4D97-AF65-F5344CB8AC3E}">
        <p14:creationId xmlns:p14="http://schemas.microsoft.com/office/powerpoint/2010/main" val="2952616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511FF-2CE3-4FB5-99AE-5A6729AB1613}"/>
              </a:ext>
            </a:extLst>
          </p:cNvPr>
          <p:cNvSpPr>
            <a:spLocks noGrp="1"/>
          </p:cNvSpPr>
          <p:nvPr>
            <p:ph type="title"/>
          </p:nvPr>
        </p:nvSpPr>
        <p:spPr/>
        <p:txBody>
          <a:bodyPr/>
          <a:lstStyle/>
          <a:p>
            <a:r>
              <a:rPr lang="zh-CN" altLang="en-US" dirty="0"/>
              <a:t>算法优化</a:t>
            </a:r>
          </a:p>
        </p:txBody>
      </p:sp>
      <p:sp>
        <p:nvSpPr>
          <p:cNvPr id="3" name="内容占位符 2">
            <a:extLst>
              <a:ext uri="{FF2B5EF4-FFF2-40B4-BE49-F238E27FC236}">
                <a16:creationId xmlns:a16="http://schemas.microsoft.com/office/drawing/2014/main" id="{1CDB8168-C6BC-427C-9CD2-E0ABA6506B6B}"/>
              </a:ext>
            </a:extLst>
          </p:cNvPr>
          <p:cNvSpPr>
            <a:spLocks noGrp="1"/>
          </p:cNvSpPr>
          <p:nvPr>
            <p:ph idx="1"/>
          </p:nvPr>
        </p:nvSpPr>
        <p:spPr/>
        <p:txBody>
          <a:bodyPr>
            <a:noAutofit/>
          </a:bodyPr>
          <a:lstStyle/>
          <a:p>
            <a:pPr eaLnBrk="1" hangingPunct="1"/>
            <a:r>
              <a:rPr lang="zh-CN" altLang="en-US" dirty="0">
                <a:cs typeface="楷体_GB2312"/>
              </a:rPr>
              <a:t>设</a:t>
            </a:r>
            <a:r>
              <a:rPr lang="en-US" altLang="zh-CN" dirty="0">
                <a:cs typeface="楷体_GB2312"/>
              </a:rPr>
              <a:t>a[0: n-1]</a:t>
            </a:r>
            <a:r>
              <a:rPr lang="zh-CN" altLang="en-US" dirty="0">
                <a:cs typeface="楷体_GB2312"/>
              </a:rPr>
              <a:t>所有元素互不相同，前述方法找出的基准</a:t>
            </a:r>
            <a:r>
              <a:rPr lang="en-US" altLang="zh-CN" dirty="0">
                <a:cs typeface="楷体_GB2312"/>
              </a:rPr>
              <a:t>x</a:t>
            </a:r>
            <a:r>
              <a:rPr lang="zh-CN" altLang="en-US" dirty="0">
                <a:cs typeface="楷体_GB2312"/>
              </a:rPr>
              <a:t>满足：</a:t>
            </a:r>
            <a:endParaRPr lang="en-US" altLang="zh-CN" dirty="0">
              <a:cs typeface="楷体_GB2312"/>
            </a:endParaRPr>
          </a:p>
          <a:p>
            <a:pPr marL="0" indent="0" eaLnBrk="1" hangingPunct="1">
              <a:buNone/>
            </a:pPr>
            <a:r>
              <a:rPr lang="en-US" altLang="zh-CN" b="1" dirty="0">
                <a:solidFill>
                  <a:srgbClr val="C00000"/>
                </a:solidFill>
                <a:cs typeface="楷体_GB2312"/>
              </a:rPr>
              <a:t>             x</a:t>
            </a:r>
            <a:r>
              <a:rPr lang="zh-CN" altLang="en-US" b="1" dirty="0">
                <a:solidFill>
                  <a:srgbClr val="C00000"/>
                </a:solidFill>
                <a:cs typeface="楷体_GB2312"/>
              </a:rPr>
              <a:t>至少比</a:t>
            </a:r>
            <a:r>
              <a:rPr lang="en-US" altLang="zh-CN" b="1" dirty="0">
                <a:solidFill>
                  <a:srgbClr val="C00000"/>
                </a:solidFill>
                <a:cs typeface="楷体_GB2312"/>
              </a:rPr>
              <a:t>a[0: n-1]</a:t>
            </a:r>
            <a:r>
              <a:rPr lang="zh-CN" altLang="en-US" b="1" dirty="0">
                <a:solidFill>
                  <a:srgbClr val="C00000"/>
                </a:solidFill>
                <a:cs typeface="楷体_GB2312"/>
              </a:rPr>
              <a:t> 中的</a:t>
            </a:r>
            <a:r>
              <a:rPr lang="en-US" altLang="zh-CN" b="1" dirty="0">
                <a:solidFill>
                  <a:srgbClr val="C00000"/>
                </a:solidFill>
                <a:cs typeface="楷体_GB2312"/>
                <a:sym typeface="Symbol" pitchFamily="18" charset="2"/>
              </a:rPr>
              <a:t>3n/10-1</a:t>
            </a:r>
            <a:r>
              <a:rPr lang="zh-CN" altLang="en-US" b="1" dirty="0">
                <a:solidFill>
                  <a:srgbClr val="C00000"/>
                </a:solidFill>
                <a:cs typeface="楷体_GB2312"/>
              </a:rPr>
              <a:t>个元素大</a:t>
            </a:r>
            <a:endParaRPr lang="en-US" altLang="zh-CN" b="1" dirty="0">
              <a:solidFill>
                <a:srgbClr val="C00000"/>
              </a:solidFill>
              <a:cs typeface="楷体_GB2312"/>
            </a:endParaRPr>
          </a:p>
          <a:p>
            <a:pPr marL="0" indent="0" eaLnBrk="1" hangingPunct="1">
              <a:buNone/>
            </a:pPr>
            <a:r>
              <a:rPr lang="zh-CN" altLang="en-US" b="1" dirty="0">
                <a:solidFill>
                  <a:srgbClr val="C00000"/>
                </a:solidFill>
                <a:cs typeface="楷体_GB2312"/>
              </a:rPr>
              <a:t>    </a:t>
            </a:r>
            <a:r>
              <a:rPr lang="zh-CN" altLang="en-US" dirty="0"/>
              <a:t>证明如下：</a:t>
            </a:r>
            <a:endParaRPr lang="en-US" altLang="zh-CN" dirty="0"/>
          </a:p>
          <a:p>
            <a:pPr eaLnBrk="1" hangingPunct="1"/>
            <a:r>
              <a:rPr lang="en-US" altLang="zh-CN" dirty="0">
                <a:cs typeface="楷体_GB2312"/>
              </a:rPr>
              <a:t>1)</a:t>
            </a:r>
            <a:r>
              <a:rPr lang="zh-CN" altLang="en-US" dirty="0">
                <a:cs typeface="楷体_GB2312"/>
              </a:rPr>
              <a:t>在</a:t>
            </a:r>
            <a:r>
              <a:rPr lang="en-US" altLang="zh-CN" dirty="0">
                <a:cs typeface="楷体_GB2312"/>
              </a:rPr>
              <a:t>m=</a:t>
            </a:r>
            <a:r>
              <a:rPr lang="en-US" altLang="zh-CN" dirty="0">
                <a:cs typeface="楷体_GB2312"/>
                <a:sym typeface="Symbol" pitchFamily="18" charset="2"/>
              </a:rPr>
              <a:t>n/5</a:t>
            </a:r>
            <a:r>
              <a:rPr lang="zh-CN" altLang="en-US" dirty="0">
                <a:cs typeface="楷体_GB2312"/>
                <a:sym typeface="Symbol" pitchFamily="18" charset="2"/>
              </a:rPr>
              <a:t>个组中，至少有</a:t>
            </a:r>
            <a:r>
              <a:rPr lang="en-US" altLang="zh-CN" dirty="0">
                <a:cs typeface="楷体_GB2312"/>
                <a:sym typeface="Symbol" pitchFamily="18" charset="2"/>
              </a:rPr>
              <a:t>m/2</a:t>
            </a:r>
            <a:r>
              <a:rPr lang="zh-CN" altLang="en-US" dirty="0">
                <a:cs typeface="楷体_GB2312"/>
                <a:sym typeface="Symbol" pitchFamily="18" charset="2"/>
              </a:rPr>
              <a:t>个组的中位数≤基准</a:t>
            </a:r>
            <a:r>
              <a:rPr lang="en-US" altLang="zh-CN" dirty="0">
                <a:cs typeface="楷体_GB2312"/>
                <a:sym typeface="Symbol" pitchFamily="18" charset="2"/>
              </a:rPr>
              <a:t>x</a:t>
            </a:r>
            <a:r>
              <a:rPr lang="zh-CN" altLang="en-US" dirty="0">
                <a:cs typeface="楷体_GB2312"/>
                <a:sym typeface="Symbol" pitchFamily="18" charset="2"/>
              </a:rPr>
              <a:t>，有</a:t>
            </a:r>
            <a:r>
              <a:rPr lang="en-US" altLang="zh-CN" dirty="0">
                <a:cs typeface="楷体_GB2312"/>
                <a:sym typeface="Symbol" pitchFamily="18" charset="2"/>
              </a:rPr>
              <a:t>m/2-1</a:t>
            </a:r>
            <a:r>
              <a:rPr lang="zh-CN" altLang="en-US" dirty="0">
                <a:cs typeface="楷体_GB2312"/>
                <a:sym typeface="Symbol" pitchFamily="18" charset="2"/>
              </a:rPr>
              <a:t>个组的中位数</a:t>
            </a:r>
            <a:r>
              <a:rPr lang="en-US" altLang="zh-CN" dirty="0">
                <a:cs typeface="楷体_GB2312"/>
                <a:sym typeface="Symbol" pitchFamily="18" charset="2"/>
              </a:rPr>
              <a:t>&lt;</a:t>
            </a:r>
            <a:r>
              <a:rPr lang="zh-CN" altLang="en-US" dirty="0">
                <a:cs typeface="楷体_GB2312"/>
                <a:sym typeface="Symbol" pitchFamily="18" charset="2"/>
              </a:rPr>
              <a:t>基准</a:t>
            </a:r>
            <a:r>
              <a:rPr lang="en-US" altLang="zh-CN" dirty="0">
                <a:cs typeface="楷体_GB2312"/>
                <a:sym typeface="Symbol" pitchFamily="18" charset="2"/>
              </a:rPr>
              <a:t>x</a:t>
            </a:r>
          </a:p>
          <a:p>
            <a:pPr eaLnBrk="1" hangingPunct="1"/>
            <a:r>
              <a:rPr lang="en-US" altLang="zh-CN" dirty="0">
                <a:cs typeface="楷体_GB2312"/>
                <a:sym typeface="Symbol" pitchFamily="18" charset="2"/>
              </a:rPr>
              <a:t>x</a:t>
            </a:r>
            <a:r>
              <a:rPr lang="zh-CN" altLang="en-US" dirty="0">
                <a:cs typeface="楷体_GB2312"/>
                <a:sym typeface="Symbol" pitchFamily="18" charset="2"/>
              </a:rPr>
              <a:t>所在组之前的</a:t>
            </a:r>
            <a:r>
              <a:rPr lang="en-US" altLang="zh-CN" dirty="0">
                <a:cs typeface="楷体_GB2312"/>
                <a:sym typeface="Symbol" pitchFamily="18" charset="2"/>
              </a:rPr>
              <a:t>m/2-1</a:t>
            </a:r>
            <a:r>
              <a:rPr lang="zh-CN" altLang="en-US" dirty="0">
                <a:cs typeface="楷体_GB2312"/>
                <a:sym typeface="Symbol" pitchFamily="18" charset="2"/>
              </a:rPr>
              <a:t>个组，</a:t>
            </a:r>
            <a:r>
              <a:rPr lang="en-US" altLang="zh-CN" dirty="0">
                <a:cs typeface="楷体_GB2312"/>
                <a:sym typeface="Symbol" pitchFamily="18" charset="2"/>
              </a:rPr>
              <a:t>x</a:t>
            </a:r>
            <a:r>
              <a:rPr lang="zh-CN" altLang="en-US" dirty="0">
                <a:cs typeface="楷体_GB2312"/>
                <a:sym typeface="Symbol" pitchFamily="18" charset="2"/>
              </a:rPr>
              <a:t>所在组，</a:t>
            </a:r>
            <a:r>
              <a:rPr lang="en-US" altLang="zh-CN" dirty="0">
                <a:cs typeface="楷体_GB2312"/>
                <a:sym typeface="Symbol" pitchFamily="18" charset="2"/>
              </a:rPr>
              <a:t>x</a:t>
            </a:r>
            <a:r>
              <a:rPr lang="zh-CN" altLang="en-US" dirty="0">
                <a:cs typeface="楷体_GB2312"/>
                <a:sym typeface="Symbol" pitchFamily="18" charset="2"/>
              </a:rPr>
              <a:t>所在组之后的</a:t>
            </a:r>
            <a:r>
              <a:rPr lang="en-US" altLang="zh-CN" dirty="0">
                <a:cs typeface="楷体_GB2312"/>
                <a:sym typeface="Symbol" pitchFamily="18" charset="2"/>
              </a:rPr>
              <a:t>m/2-1</a:t>
            </a:r>
            <a:r>
              <a:rPr lang="zh-CN" altLang="en-US" dirty="0">
                <a:cs typeface="楷体_GB2312"/>
                <a:sym typeface="Symbol" pitchFamily="18" charset="2"/>
              </a:rPr>
              <a:t>个组</a:t>
            </a:r>
            <a:endParaRPr lang="en-US" altLang="zh-CN" dirty="0">
              <a:cs typeface="楷体_GB2312"/>
              <a:sym typeface="Symbol" pitchFamily="18" charset="2"/>
            </a:endParaRPr>
          </a:p>
          <a:p>
            <a:pPr eaLnBrk="1" hangingPunct="1"/>
            <a:r>
              <a:rPr lang="en-US" altLang="zh-CN" u="sng" dirty="0">
                <a:solidFill>
                  <a:srgbClr val="FF0000"/>
                </a:solidFill>
                <a:cs typeface="楷体_GB2312"/>
                <a:sym typeface="Symbol" pitchFamily="18" charset="2"/>
              </a:rPr>
              <a:t>x</a:t>
            </a:r>
            <a:r>
              <a:rPr lang="zh-CN" altLang="en-US" u="sng" dirty="0">
                <a:solidFill>
                  <a:srgbClr val="FF0000"/>
                </a:solidFill>
                <a:cs typeface="楷体_GB2312"/>
                <a:sym typeface="Symbol" pitchFamily="18" charset="2"/>
              </a:rPr>
              <a:t>所在组之前的</a:t>
            </a:r>
            <a:r>
              <a:rPr lang="en-US" altLang="zh-CN" u="sng" dirty="0">
                <a:solidFill>
                  <a:srgbClr val="FF0000"/>
                </a:solidFill>
                <a:cs typeface="楷体_GB2312"/>
                <a:sym typeface="Symbol" pitchFamily="18" charset="2"/>
              </a:rPr>
              <a:t>m/2-1</a:t>
            </a:r>
            <a:r>
              <a:rPr lang="zh-CN" altLang="en-US" u="sng" dirty="0">
                <a:solidFill>
                  <a:srgbClr val="FF0000"/>
                </a:solidFill>
                <a:cs typeface="楷体_GB2312"/>
                <a:sym typeface="Symbol" pitchFamily="18" charset="2"/>
              </a:rPr>
              <a:t>个组</a:t>
            </a:r>
            <a:r>
              <a:rPr lang="zh-CN" altLang="en-US" dirty="0">
                <a:cs typeface="楷体_GB2312"/>
                <a:sym typeface="Symbol" pitchFamily="18" charset="2"/>
              </a:rPr>
              <a:t>的中位数均小于</a:t>
            </a:r>
            <a:r>
              <a:rPr lang="en-US" altLang="zh-CN" dirty="0">
                <a:cs typeface="楷体_GB2312"/>
                <a:sym typeface="Symbol" pitchFamily="18" charset="2"/>
              </a:rPr>
              <a:t>x</a:t>
            </a:r>
          </a:p>
          <a:p>
            <a:pPr eaLnBrk="1" hangingPunct="1"/>
            <a:r>
              <a:rPr lang="en-US" altLang="zh-CN" dirty="0">
                <a:cs typeface="楷体_GB2312"/>
              </a:rPr>
              <a:t>2) </a:t>
            </a:r>
            <a:r>
              <a:rPr lang="zh-CN" altLang="en-US" dirty="0">
                <a:cs typeface="楷体_GB2312"/>
              </a:rPr>
              <a:t>对</a:t>
            </a:r>
            <a:r>
              <a:rPr lang="en-US" altLang="zh-CN" u="sng" dirty="0">
                <a:solidFill>
                  <a:srgbClr val="FF0000"/>
                </a:solidFill>
                <a:cs typeface="楷体_GB2312"/>
                <a:sym typeface="Symbol" pitchFamily="18" charset="2"/>
              </a:rPr>
              <a:t>x</a:t>
            </a:r>
            <a:r>
              <a:rPr lang="zh-CN" altLang="en-US" u="sng" dirty="0">
                <a:solidFill>
                  <a:srgbClr val="FF0000"/>
                </a:solidFill>
                <a:cs typeface="楷体_GB2312"/>
                <a:sym typeface="Symbol" pitchFamily="18" charset="2"/>
              </a:rPr>
              <a:t>所在组之前的</a:t>
            </a:r>
            <a:r>
              <a:rPr lang="en-US" altLang="zh-CN" u="sng" dirty="0">
                <a:solidFill>
                  <a:srgbClr val="FF0000"/>
                </a:solidFill>
                <a:cs typeface="楷体_GB2312"/>
                <a:sym typeface="Symbol" pitchFamily="18" charset="2"/>
              </a:rPr>
              <a:t>m/2-1</a:t>
            </a:r>
            <a:r>
              <a:rPr lang="zh-CN" altLang="en-US" u="sng" dirty="0">
                <a:solidFill>
                  <a:srgbClr val="FF0000"/>
                </a:solidFill>
                <a:cs typeface="楷体_GB2312"/>
                <a:sym typeface="Symbol" pitchFamily="18" charset="2"/>
              </a:rPr>
              <a:t>个组</a:t>
            </a:r>
            <a:r>
              <a:rPr lang="zh-CN" altLang="en-US" dirty="0">
                <a:cs typeface="楷体_GB2312"/>
                <a:sym typeface="Symbol" pitchFamily="18" charset="2"/>
              </a:rPr>
              <a:t>，在每组中，均有</a:t>
            </a:r>
            <a:r>
              <a:rPr lang="en-US" altLang="zh-CN" dirty="0">
                <a:cs typeface="楷体_GB2312"/>
                <a:sym typeface="Symbol" pitchFamily="18" charset="2"/>
              </a:rPr>
              <a:t>2</a:t>
            </a:r>
            <a:r>
              <a:rPr lang="zh-CN" altLang="en-US" dirty="0">
                <a:cs typeface="楷体_GB2312"/>
                <a:sym typeface="Symbol" pitchFamily="18" charset="2"/>
              </a:rPr>
              <a:t>个元素小于本组中位数，而本组中位数</a:t>
            </a:r>
            <a:r>
              <a:rPr lang="en-US" altLang="zh-CN" dirty="0">
                <a:cs typeface="楷体_GB2312"/>
                <a:sym typeface="Symbol" pitchFamily="18" charset="2"/>
              </a:rPr>
              <a:t>&lt;x</a:t>
            </a:r>
            <a:r>
              <a:rPr lang="zh-CN" altLang="en-US" dirty="0">
                <a:cs typeface="楷体_GB2312"/>
                <a:sym typeface="Symbol" pitchFamily="18" charset="2"/>
              </a:rPr>
              <a:t>，所以每组共有有</a:t>
            </a:r>
            <a:r>
              <a:rPr lang="en-US" altLang="zh-CN" dirty="0">
                <a:cs typeface="楷体_GB2312"/>
                <a:sym typeface="Symbol" pitchFamily="18" charset="2"/>
              </a:rPr>
              <a:t>3</a:t>
            </a:r>
            <a:r>
              <a:rPr lang="zh-CN" altLang="en-US" dirty="0">
                <a:cs typeface="楷体_GB2312"/>
                <a:sym typeface="Symbol" pitchFamily="18" charset="2"/>
              </a:rPr>
              <a:t>个元素小于</a:t>
            </a:r>
            <a:r>
              <a:rPr lang="en-US" altLang="zh-CN" dirty="0">
                <a:cs typeface="楷体_GB2312"/>
                <a:sym typeface="Symbol" pitchFamily="18" charset="2"/>
              </a:rPr>
              <a:t>x</a:t>
            </a:r>
          </a:p>
          <a:p>
            <a:pPr eaLnBrk="1" hangingPunct="1"/>
            <a:r>
              <a:rPr lang="en-US" altLang="zh-CN" dirty="0">
                <a:cs typeface="楷体_GB2312"/>
                <a:sym typeface="Symbol" pitchFamily="18" charset="2"/>
              </a:rPr>
              <a:t>3) </a:t>
            </a:r>
            <a:r>
              <a:rPr lang="zh-CN" altLang="en-US" dirty="0">
                <a:cs typeface="楷体_GB2312"/>
                <a:sym typeface="Symbol" pitchFamily="18" charset="2"/>
              </a:rPr>
              <a:t>由</a:t>
            </a:r>
            <a:r>
              <a:rPr lang="en-US" altLang="zh-CN" dirty="0">
                <a:cs typeface="楷体_GB2312"/>
                <a:sym typeface="Symbol" pitchFamily="18" charset="2"/>
              </a:rPr>
              <a:t>1)</a:t>
            </a:r>
            <a:r>
              <a:rPr lang="zh-CN" altLang="en-US" dirty="0">
                <a:cs typeface="楷体_GB2312"/>
                <a:sym typeface="Symbol" pitchFamily="18" charset="2"/>
              </a:rPr>
              <a:t>，</a:t>
            </a:r>
            <a:r>
              <a:rPr lang="en-US" altLang="zh-CN" dirty="0">
                <a:cs typeface="楷体_GB2312"/>
                <a:sym typeface="Symbol" pitchFamily="18" charset="2"/>
              </a:rPr>
              <a:t>2)</a:t>
            </a:r>
            <a:r>
              <a:rPr lang="zh-CN" altLang="en-US" dirty="0">
                <a:cs typeface="楷体_GB2312"/>
                <a:sym typeface="Symbol" pitchFamily="18" charset="2"/>
              </a:rPr>
              <a:t>知，在</a:t>
            </a:r>
            <a:r>
              <a:rPr lang="en-US" altLang="zh-CN" u="sng" dirty="0">
                <a:solidFill>
                  <a:srgbClr val="FF0000"/>
                </a:solidFill>
                <a:cs typeface="楷体_GB2312"/>
                <a:sym typeface="Symbol" pitchFamily="18" charset="2"/>
              </a:rPr>
              <a:t>x</a:t>
            </a:r>
            <a:r>
              <a:rPr lang="zh-CN" altLang="en-US" u="sng" dirty="0">
                <a:solidFill>
                  <a:srgbClr val="FF0000"/>
                </a:solidFill>
                <a:cs typeface="楷体_GB2312"/>
                <a:sym typeface="Symbol" pitchFamily="18" charset="2"/>
              </a:rPr>
              <a:t>所在组之前的</a:t>
            </a:r>
            <a:r>
              <a:rPr lang="en-US" altLang="zh-CN" u="sng" dirty="0">
                <a:solidFill>
                  <a:srgbClr val="FF0000"/>
                </a:solidFill>
                <a:cs typeface="楷体_GB2312"/>
                <a:sym typeface="Symbol" pitchFamily="18" charset="2"/>
              </a:rPr>
              <a:t>m/2-1</a:t>
            </a:r>
            <a:r>
              <a:rPr lang="zh-CN" altLang="en-US" u="sng" dirty="0">
                <a:solidFill>
                  <a:srgbClr val="FF0000"/>
                </a:solidFill>
                <a:cs typeface="楷体_GB2312"/>
                <a:sym typeface="Symbol" pitchFamily="18" charset="2"/>
              </a:rPr>
              <a:t>个组中</a:t>
            </a:r>
            <a:r>
              <a:rPr lang="zh-CN" altLang="en-US" dirty="0">
                <a:cs typeface="楷体_GB2312"/>
                <a:sym typeface="Symbol" pitchFamily="18" charset="2"/>
              </a:rPr>
              <a:t>，共有</a:t>
            </a:r>
            <a:r>
              <a:rPr lang="en-US" altLang="zh-CN" dirty="0">
                <a:cs typeface="楷体_GB2312"/>
                <a:sym typeface="Symbol" pitchFamily="18" charset="2"/>
              </a:rPr>
              <a:t>3*(</a:t>
            </a:r>
            <a:r>
              <a:rPr lang="en-US" altLang="zh-CN" u="sng" dirty="0">
                <a:solidFill>
                  <a:srgbClr val="FF0000"/>
                </a:solidFill>
                <a:cs typeface="楷体_GB2312"/>
                <a:sym typeface="Symbol" pitchFamily="18" charset="2"/>
              </a:rPr>
              <a:t>m/2-1</a:t>
            </a:r>
            <a:r>
              <a:rPr lang="en-US" altLang="zh-CN" dirty="0">
                <a:cs typeface="楷体_GB2312"/>
                <a:sym typeface="Symbol" pitchFamily="18" charset="2"/>
              </a:rPr>
              <a:t>)</a:t>
            </a:r>
            <a:r>
              <a:rPr lang="zh-CN" altLang="en-US" dirty="0">
                <a:cs typeface="楷体_GB2312"/>
                <a:sym typeface="Symbol" pitchFamily="18" charset="2"/>
              </a:rPr>
              <a:t>个元素小于</a:t>
            </a:r>
            <a:r>
              <a:rPr lang="en-US" altLang="zh-CN" dirty="0">
                <a:cs typeface="楷体_GB2312"/>
                <a:sym typeface="Symbol" pitchFamily="18" charset="2"/>
              </a:rPr>
              <a:t>x</a:t>
            </a:r>
          </a:p>
          <a:p>
            <a:pPr eaLnBrk="1" hangingPunct="1"/>
            <a:r>
              <a:rPr lang="en-US" altLang="zh-CN" dirty="0">
                <a:cs typeface="楷体_GB2312"/>
                <a:sym typeface="Symbol" pitchFamily="18" charset="2"/>
              </a:rPr>
              <a:t>4) </a:t>
            </a:r>
            <a:r>
              <a:rPr lang="zh-CN" altLang="en-US" dirty="0">
                <a:cs typeface="楷体_GB2312"/>
                <a:sym typeface="Symbol" pitchFamily="18" charset="2"/>
              </a:rPr>
              <a:t>对</a:t>
            </a:r>
            <a:r>
              <a:rPr lang="en-US" altLang="zh-CN" dirty="0">
                <a:cs typeface="楷体_GB2312"/>
                <a:sym typeface="Symbol" pitchFamily="18" charset="2"/>
              </a:rPr>
              <a:t>x</a:t>
            </a:r>
            <a:r>
              <a:rPr lang="zh-CN" altLang="en-US" dirty="0">
                <a:cs typeface="楷体_GB2312"/>
                <a:sym typeface="Symbol" pitchFamily="18" charset="2"/>
              </a:rPr>
              <a:t>所在组，有</a:t>
            </a:r>
            <a:r>
              <a:rPr lang="en-US" altLang="zh-CN" dirty="0">
                <a:cs typeface="楷体_GB2312"/>
                <a:sym typeface="Symbol" pitchFamily="18" charset="2"/>
              </a:rPr>
              <a:t>2</a:t>
            </a:r>
            <a:r>
              <a:rPr lang="zh-CN" altLang="en-US" dirty="0">
                <a:cs typeface="楷体_GB2312"/>
                <a:sym typeface="Symbol" pitchFamily="18" charset="2"/>
              </a:rPr>
              <a:t>个元素</a:t>
            </a:r>
            <a:r>
              <a:rPr lang="en-US" altLang="zh-CN" dirty="0">
                <a:cs typeface="楷体_GB2312"/>
                <a:sym typeface="Symbol" pitchFamily="18" charset="2"/>
              </a:rPr>
              <a:t>&lt;x</a:t>
            </a:r>
          </a:p>
          <a:p>
            <a:pPr eaLnBrk="1" hangingPunct="1"/>
            <a:endParaRPr lang="zh-CN" altLang="en-US" dirty="0">
              <a:cs typeface="楷体_GB2312"/>
              <a:sym typeface="Symbol" pitchFamily="18" charset="2"/>
            </a:endParaRPr>
          </a:p>
          <a:p>
            <a:pPr eaLnBrk="1" hangingPunct="1"/>
            <a:r>
              <a:rPr lang="zh-CN" altLang="en-US" dirty="0">
                <a:cs typeface="楷体_GB2312"/>
                <a:sym typeface="Symbol" pitchFamily="18" charset="2"/>
              </a:rPr>
              <a:t>因此，</a:t>
            </a:r>
            <a:r>
              <a:rPr lang="zh-CN" altLang="en-US" b="1" dirty="0">
                <a:solidFill>
                  <a:srgbClr val="C00000"/>
                </a:solidFill>
                <a:cs typeface="楷体_GB2312"/>
                <a:sym typeface="Symbol" pitchFamily="18" charset="2"/>
              </a:rPr>
              <a:t>至少有</a:t>
            </a:r>
            <a:r>
              <a:rPr lang="zh-CN" altLang="en-US" dirty="0">
                <a:cs typeface="楷体_GB2312"/>
                <a:sym typeface="Symbol" pitchFamily="18" charset="2"/>
              </a:rPr>
              <a:t>位于左半部的</a:t>
            </a:r>
            <a:r>
              <a:rPr lang="en-US" altLang="zh-CN" dirty="0">
                <a:cs typeface="楷体_GB2312"/>
                <a:sym typeface="Symbol" pitchFamily="18" charset="2"/>
              </a:rPr>
              <a:t>3*(</a:t>
            </a:r>
            <a:r>
              <a:rPr lang="en-US" altLang="zh-CN" u="sng" dirty="0">
                <a:solidFill>
                  <a:srgbClr val="FF0000"/>
                </a:solidFill>
                <a:cs typeface="楷体_GB2312"/>
                <a:sym typeface="Symbol" pitchFamily="18" charset="2"/>
              </a:rPr>
              <a:t>m/2-1</a:t>
            </a:r>
            <a:r>
              <a:rPr lang="en-US" altLang="zh-CN" dirty="0">
                <a:cs typeface="楷体_GB2312"/>
                <a:sym typeface="Symbol" pitchFamily="18" charset="2"/>
              </a:rPr>
              <a:t>)+2=3m/2-1=3n/10-1</a:t>
            </a:r>
            <a:r>
              <a:rPr lang="zh-CN" altLang="en-US" dirty="0">
                <a:cs typeface="楷体_GB2312"/>
                <a:sym typeface="Symbol" pitchFamily="18" charset="2"/>
              </a:rPr>
              <a:t>个元素小于</a:t>
            </a:r>
            <a:r>
              <a:rPr lang="en-US" altLang="zh-CN" dirty="0">
                <a:cs typeface="楷体_GB2312"/>
                <a:sym typeface="Symbol" pitchFamily="18" charset="2"/>
              </a:rPr>
              <a:t>x</a:t>
            </a:r>
            <a:endParaRPr lang="zh-CN" altLang="en-US" dirty="0"/>
          </a:p>
        </p:txBody>
      </p:sp>
      <p:sp>
        <p:nvSpPr>
          <p:cNvPr id="4" name="日期占位符 3">
            <a:extLst>
              <a:ext uri="{FF2B5EF4-FFF2-40B4-BE49-F238E27FC236}">
                <a16:creationId xmlns:a16="http://schemas.microsoft.com/office/drawing/2014/main" id="{88E6C573-6EE8-4192-941A-F24A5A1B1C6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5739CB7-227D-4BDE-9BAC-D408939DE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A23EE8-4010-457F-93F6-0A05841F20BA}"/>
              </a:ext>
            </a:extLst>
          </p:cNvPr>
          <p:cNvSpPr>
            <a:spLocks noGrp="1"/>
          </p:cNvSpPr>
          <p:nvPr>
            <p:ph type="sldNum" sz="quarter" idx="12"/>
          </p:nvPr>
        </p:nvSpPr>
        <p:spPr/>
        <p:txBody>
          <a:bodyPr/>
          <a:lstStyle/>
          <a:p>
            <a:fld id="{EEA58A3B-43CE-4AA0-90B5-EB47AFAFEB34}" type="slidenum">
              <a:rPr lang="zh-CN" altLang="en-US" smtClean="0"/>
              <a:pPr/>
              <a:t>124</a:t>
            </a:fld>
            <a:endParaRPr lang="zh-CN" altLang="en-US" dirty="0"/>
          </a:p>
        </p:txBody>
      </p:sp>
    </p:spTree>
    <p:extLst>
      <p:ext uri="{BB962C8B-B14F-4D97-AF65-F5344CB8AC3E}">
        <p14:creationId xmlns:p14="http://schemas.microsoft.com/office/powerpoint/2010/main" val="25326867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1256878-8C61-41E6-B449-DCF1F43CC25A}"/>
              </a:ext>
            </a:extLst>
          </p:cNvPr>
          <p:cNvSpPr>
            <a:spLocks noGrp="1"/>
          </p:cNvSpPr>
          <p:nvPr>
            <p:ph idx="1"/>
          </p:nvPr>
        </p:nvSpPr>
        <p:spPr/>
        <p:txBody>
          <a:bodyPr>
            <a:normAutofit lnSpcReduction="10000"/>
          </a:bodyPr>
          <a:lstStyle/>
          <a:p>
            <a:pPr eaLnBrk="1" hangingPunct="1"/>
            <a:r>
              <a:rPr lang="zh-CN" altLang="en-US" dirty="0">
                <a:latin typeface="+mn-lt"/>
                <a:cs typeface="楷体_GB2312"/>
              </a:rPr>
              <a:t>设</a:t>
            </a:r>
            <a:r>
              <a:rPr lang="en-US" altLang="zh-CN" dirty="0">
                <a:latin typeface="+mn-lt"/>
                <a:cs typeface="楷体_GB2312"/>
              </a:rPr>
              <a:t>a[0: n-1]</a:t>
            </a:r>
            <a:r>
              <a:rPr lang="zh-CN" altLang="en-US" dirty="0">
                <a:latin typeface="+mn-lt"/>
                <a:cs typeface="楷体_GB2312"/>
              </a:rPr>
              <a:t>所有元素互不相同，前述方法找出的基准</a:t>
            </a:r>
            <a:r>
              <a:rPr lang="en-US" altLang="zh-CN" dirty="0">
                <a:latin typeface="+mn-lt"/>
                <a:cs typeface="楷体_GB2312"/>
              </a:rPr>
              <a:t>x</a:t>
            </a:r>
            <a:r>
              <a:rPr lang="zh-CN" altLang="en-US" dirty="0">
                <a:latin typeface="+mn-lt"/>
                <a:cs typeface="楷体_GB2312"/>
              </a:rPr>
              <a:t>满足：</a:t>
            </a:r>
            <a:endParaRPr lang="en-US" altLang="zh-CN" dirty="0">
              <a:latin typeface="+mn-lt"/>
              <a:cs typeface="楷体_GB2312"/>
            </a:endParaRPr>
          </a:p>
          <a:p>
            <a:pPr marL="0" indent="0" eaLnBrk="1" hangingPunct="1">
              <a:buNone/>
            </a:pPr>
            <a:r>
              <a:rPr lang="en-US" altLang="zh-CN" b="1" dirty="0">
                <a:solidFill>
                  <a:srgbClr val="C00000"/>
                </a:solidFill>
                <a:latin typeface="+mn-lt"/>
                <a:cs typeface="楷体_GB2312"/>
              </a:rPr>
              <a:t>             x</a:t>
            </a:r>
            <a:r>
              <a:rPr lang="zh-CN" altLang="en-US" b="1" dirty="0">
                <a:solidFill>
                  <a:srgbClr val="C00000"/>
                </a:solidFill>
                <a:latin typeface="+mn-lt"/>
                <a:cs typeface="楷体_GB2312"/>
              </a:rPr>
              <a:t>至少比</a:t>
            </a:r>
            <a:r>
              <a:rPr lang="en-US" altLang="zh-CN" b="1" dirty="0">
                <a:solidFill>
                  <a:srgbClr val="C00000"/>
                </a:solidFill>
                <a:latin typeface="+mn-lt"/>
                <a:cs typeface="楷体_GB2312"/>
              </a:rPr>
              <a:t>a[0: n-1]</a:t>
            </a:r>
            <a:r>
              <a:rPr lang="zh-CN" altLang="en-US" b="1" dirty="0">
                <a:solidFill>
                  <a:srgbClr val="C00000"/>
                </a:solidFill>
                <a:latin typeface="+mn-lt"/>
                <a:cs typeface="楷体_GB2312"/>
              </a:rPr>
              <a:t> 中的</a:t>
            </a:r>
            <a:r>
              <a:rPr lang="en-US" altLang="zh-CN" b="1" dirty="0">
                <a:solidFill>
                  <a:srgbClr val="C00000"/>
                </a:solidFill>
                <a:latin typeface="+mn-lt"/>
                <a:cs typeface="楷体_GB2312"/>
                <a:sym typeface="Symbol" pitchFamily="18" charset="2"/>
              </a:rPr>
              <a:t>3n/10-1</a:t>
            </a:r>
            <a:r>
              <a:rPr lang="zh-CN" altLang="en-US" b="1" dirty="0">
                <a:solidFill>
                  <a:srgbClr val="C00000"/>
                </a:solidFill>
                <a:latin typeface="+mn-lt"/>
                <a:cs typeface="楷体_GB2312"/>
              </a:rPr>
              <a:t>个元素大</a:t>
            </a:r>
            <a:endParaRPr lang="en-US" altLang="zh-CN" b="1" dirty="0">
              <a:solidFill>
                <a:srgbClr val="C00000"/>
              </a:solidFill>
              <a:latin typeface="+mn-lt"/>
              <a:cs typeface="楷体_GB2312"/>
            </a:endParaRPr>
          </a:p>
          <a:p>
            <a:pPr marL="0" indent="0" eaLnBrk="1" hangingPunct="1">
              <a:buNone/>
            </a:pPr>
            <a:r>
              <a:rPr lang="zh-CN" altLang="en-US" b="1" dirty="0">
                <a:solidFill>
                  <a:srgbClr val="C00000"/>
                </a:solidFill>
                <a:latin typeface="+mn-lt"/>
                <a:cs typeface="楷体_GB2312"/>
              </a:rPr>
              <a:t>    </a:t>
            </a:r>
            <a:r>
              <a:rPr lang="zh-CN" altLang="en-US" dirty="0">
                <a:latin typeface="+mn-lt"/>
              </a:rPr>
              <a:t>证明如下：</a:t>
            </a:r>
            <a:endParaRPr lang="en-US" altLang="zh-CN" dirty="0">
              <a:latin typeface="+mn-lt"/>
            </a:endParaRPr>
          </a:p>
          <a:p>
            <a:pPr eaLnBrk="1" hangingPunct="1"/>
            <a:r>
              <a:rPr lang="en-US" altLang="zh-CN" dirty="0">
                <a:latin typeface="+mn-lt"/>
                <a:cs typeface="楷体_GB2312"/>
              </a:rPr>
              <a:t>1) </a:t>
            </a:r>
            <a:r>
              <a:rPr lang="zh-CN" altLang="en-US" dirty="0">
                <a:latin typeface="+mn-lt"/>
                <a:cs typeface="楷体_GB2312"/>
              </a:rPr>
              <a:t>在</a:t>
            </a:r>
            <a:r>
              <a:rPr lang="en-US" altLang="zh-CN" dirty="0">
                <a:latin typeface="+mn-lt"/>
                <a:cs typeface="楷体_GB2312"/>
              </a:rPr>
              <a:t>m=</a:t>
            </a:r>
            <a:r>
              <a:rPr lang="en-US" altLang="zh-CN" dirty="0">
                <a:latin typeface="+mn-lt"/>
                <a:cs typeface="楷体_GB2312"/>
                <a:sym typeface="Symbol" pitchFamily="18" charset="2"/>
              </a:rPr>
              <a:t>n/5</a:t>
            </a:r>
            <a:r>
              <a:rPr lang="zh-CN" altLang="en-US" dirty="0">
                <a:latin typeface="+mn-lt"/>
                <a:cs typeface="楷体_GB2312"/>
                <a:sym typeface="Symbol" pitchFamily="18" charset="2"/>
              </a:rPr>
              <a:t>个组中，至少有</a:t>
            </a:r>
            <a:r>
              <a:rPr lang="en-US" altLang="zh-CN" dirty="0">
                <a:latin typeface="+mn-lt"/>
                <a:cs typeface="楷体_GB2312"/>
                <a:sym typeface="Symbol" pitchFamily="18" charset="2"/>
              </a:rPr>
              <a:t>m/2</a:t>
            </a:r>
            <a:r>
              <a:rPr lang="zh-CN" altLang="en-US" dirty="0">
                <a:latin typeface="+mn-lt"/>
                <a:cs typeface="楷体_GB2312"/>
                <a:sym typeface="Symbol" pitchFamily="18" charset="2"/>
              </a:rPr>
              <a:t>个组的中位数≤基准</a:t>
            </a:r>
            <a:r>
              <a:rPr lang="en-US" altLang="zh-CN" dirty="0">
                <a:latin typeface="+mn-lt"/>
                <a:cs typeface="楷体_GB2312"/>
                <a:sym typeface="Symbol" pitchFamily="18" charset="2"/>
              </a:rPr>
              <a:t>x</a:t>
            </a:r>
            <a:r>
              <a:rPr lang="zh-CN" altLang="en-US" dirty="0">
                <a:latin typeface="+mn-lt"/>
                <a:cs typeface="楷体_GB2312"/>
                <a:sym typeface="Symbol" pitchFamily="18" charset="2"/>
              </a:rPr>
              <a:t>，有</a:t>
            </a:r>
            <a:r>
              <a:rPr lang="en-US" altLang="zh-CN" dirty="0">
                <a:latin typeface="+mn-lt"/>
                <a:cs typeface="楷体_GB2312"/>
                <a:sym typeface="Symbol" pitchFamily="18" charset="2"/>
              </a:rPr>
              <a:t>m/2-1</a:t>
            </a:r>
            <a:r>
              <a:rPr lang="zh-CN" altLang="en-US" dirty="0">
                <a:latin typeface="+mn-lt"/>
                <a:cs typeface="楷体_GB2312"/>
                <a:sym typeface="Symbol" pitchFamily="18" charset="2"/>
              </a:rPr>
              <a:t>个组的中位数</a:t>
            </a:r>
            <a:r>
              <a:rPr lang="en-US" altLang="zh-CN" dirty="0">
                <a:latin typeface="+mn-lt"/>
                <a:cs typeface="楷体_GB2312"/>
                <a:sym typeface="Symbol" pitchFamily="18" charset="2"/>
              </a:rPr>
              <a:t>&lt;</a:t>
            </a:r>
            <a:r>
              <a:rPr lang="zh-CN" altLang="en-US" dirty="0">
                <a:latin typeface="+mn-lt"/>
                <a:cs typeface="楷体_GB2312"/>
                <a:sym typeface="Symbol" pitchFamily="18" charset="2"/>
              </a:rPr>
              <a:t>基准</a:t>
            </a:r>
            <a:r>
              <a:rPr lang="en-US" altLang="zh-CN" dirty="0">
                <a:latin typeface="+mn-lt"/>
                <a:cs typeface="楷体_GB2312"/>
                <a:sym typeface="Symbol" pitchFamily="18" charset="2"/>
              </a:rPr>
              <a:t>x</a:t>
            </a:r>
          </a:p>
          <a:p>
            <a:pPr lvl="1"/>
            <a:r>
              <a:rPr lang="en-US" altLang="zh-CN" dirty="0">
                <a:latin typeface="+mn-lt"/>
                <a:cs typeface="楷体_GB2312"/>
                <a:sym typeface="Symbol" pitchFamily="18" charset="2"/>
              </a:rPr>
              <a:t>x</a:t>
            </a:r>
            <a:r>
              <a:rPr lang="zh-CN" altLang="en-US" dirty="0">
                <a:latin typeface="+mn-lt"/>
                <a:cs typeface="楷体_GB2312"/>
                <a:sym typeface="Symbol" pitchFamily="18" charset="2"/>
              </a:rPr>
              <a:t>所在组之前的</a:t>
            </a:r>
            <a:r>
              <a:rPr lang="en-US" altLang="zh-CN" dirty="0">
                <a:latin typeface="+mn-lt"/>
                <a:cs typeface="楷体_GB2312"/>
                <a:sym typeface="Symbol" pitchFamily="18" charset="2"/>
              </a:rPr>
              <a:t>m/2-1</a:t>
            </a:r>
            <a:r>
              <a:rPr lang="zh-CN" altLang="en-US" dirty="0">
                <a:latin typeface="+mn-lt"/>
                <a:cs typeface="楷体_GB2312"/>
                <a:sym typeface="Symbol" pitchFamily="18" charset="2"/>
              </a:rPr>
              <a:t>个组，</a:t>
            </a:r>
            <a:r>
              <a:rPr lang="en-US" altLang="zh-CN" dirty="0">
                <a:latin typeface="+mn-lt"/>
                <a:cs typeface="楷体_GB2312"/>
                <a:sym typeface="Symbol" pitchFamily="18" charset="2"/>
              </a:rPr>
              <a:t>x</a:t>
            </a:r>
            <a:r>
              <a:rPr lang="zh-CN" altLang="en-US" dirty="0">
                <a:latin typeface="+mn-lt"/>
                <a:cs typeface="楷体_GB2312"/>
                <a:sym typeface="Symbol" pitchFamily="18" charset="2"/>
              </a:rPr>
              <a:t>所在组，</a:t>
            </a:r>
            <a:r>
              <a:rPr lang="en-US" altLang="zh-CN" dirty="0">
                <a:latin typeface="+mn-lt"/>
                <a:cs typeface="楷体_GB2312"/>
                <a:sym typeface="Symbol" pitchFamily="18" charset="2"/>
              </a:rPr>
              <a:t>x</a:t>
            </a:r>
            <a:r>
              <a:rPr lang="zh-CN" altLang="en-US" dirty="0">
                <a:latin typeface="+mn-lt"/>
                <a:cs typeface="楷体_GB2312"/>
                <a:sym typeface="Symbol" pitchFamily="18" charset="2"/>
              </a:rPr>
              <a:t>所在组之后的</a:t>
            </a:r>
            <a:r>
              <a:rPr lang="en-US" altLang="zh-CN" dirty="0">
                <a:latin typeface="+mn-lt"/>
                <a:cs typeface="楷体_GB2312"/>
                <a:sym typeface="Symbol" pitchFamily="18" charset="2"/>
              </a:rPr>
              <a:t>m/2-1</a:t>
            </a:r>
            <a:r>
              <a:rPr lang="zh-CN" altLang="en-US" dirty="0">
                <a:latin typeface="+mn-lt"/>
                <a:cs typeface="楷体_GB2312"/>
                <a:sym typeface="Symbol" pitchFamily="18" charset="2"/>
              </a:rPr>
              <a:t>个组</a:t>
            </a:r>
            <a:endParaRPr lang="en-US" altLang="zh-CN" dirty="0">
              <a:latin typeface="+mn-lt"/>
              <a:cs typeface="楷体_GB2312"/>
              <a:sym typeface="Symbol" pitchFamily="18" charset="2"/>
            </a:endParaRPr>
          </a:p>
          <a:p>
            <a:pPr lvl="1"/>
            <a:r>
              <a:rPr lang="en-US" altLang="zh-CN" u="sng" dirty="0">
                <a:solidFill>
                  <a:srgbClr val="FF0000"/>
                </a:solidFill>
                <a:latin typeface="+mn-lt"/>
                <a:cs typeface="楷体_GB2312"/>
                <a:sym typeface="Symbol" pitchFamily="18" charset="2"/>
              </a:rPr>
              <a:t>x</a:t>
            </a:r>
            <a:r>
              <a:rPr lang="zh-CN" altLang="en-US" u="sng" dirty="0">
                <a:solidFill>
                  <a:srgbClr val="FF0000"/>
                </a:solidFill>
                <a:latin typeface="+mn-lt"/>
                <a:cs typeface="楷体_GB2312"/>
                <a:sym typeface="Symbol" pitchFamily="18" charset="2"/>
              </a:rPr>
              <a:t>所在组之前的</a:t>
            </a:r>
            <a:r>
              <a:rPr lang="en-US" altLang="zh-CN" u="sng" dirty="0">
                <a:solidFill>
                  <a:srgbClr val="FF0000"/>
                </a:solidFill>
                <a:latin typeface="+mn-lt"/>
                <a:cs typeface="楷体_GB2312"/>
                <a:sym typeface="Symbol" pitchFamily="18" charset="2"/>
              </a:rPr>
              <a:t>m/2-1</a:t>
            </a:r>
            <a:r>
              <a:rPr lang="zh-CN" altLang="en-US" u="sng" dirty="0">
                <a:solidFill>
                  <a:srgbClr val="FF0000"/>
                </a:solidFill>
                <a:latin typeface="+mn-lt"/>
                <a:cs typeface="楷体_GB2312"/>
                <a:sym typeface="Symbol" pitchFamily="18" charset="2"/>
              </a:rPr>
              <a:t>个组</a:t>
            </a:r>
            <a:r>
              <a:rPr lang="zh-CN" altLang="en-US" dirty="0">
                <a:latin typeface="+mn-lt"/>
                <a:cs typeface="楷体_GB2312"/>
                <a:sym typeface="Symbol" pitchFamily="18" charset="2"/>
              </a:rPr>
              <a:t>的中位数均小于</a:t>
            </a:r>
            <a:r>
              <a:rPr lang="en-US" altLang="zh-CN" dirty="0">
                <a:latin typeface="+mn-lt"/>
                <a:cs typeface="楷体_GB2312"/>
                <a:sym typeface="Symbol" pitchFamily="18" charset="2"/>
              </a:rPr>
              <a:t>x</a:t>
            </a:r>
          </a:p>
          <a:p>
            <a:pPr eaLnBrk="1" hangingPunct="1"/>
            <a:r>
              <a:rPr lang="en-US" altLang="zh-CN" dirty="0">
                <a:latin typeface="+mn-lt"/>
                <a:cs typeface="楷体_GB2312"/>
              </a:rPr>
              <a:t>2) </a:t>
            </a:r>
            <a:r>
              <a:rPr lang="zh-CN" altLang="en-US" dirty="0">
                <a:latin typeface="+mn-lt"/>
                <a:cs typeface="楷体_GB2312"/>
              </a:rPr>
              <a:t>对</a:t>
            </a:r>
            <a:r>
              <a:rPr lang="en-US" altLang="zh-CN" u="sng" dirty="0">
                <a:solidFill>
                  <a:srgbClr val="FF0000"/>
                </a:solidFill>
                <a:latin typeface="+mn-lt"/>
                <a:cs typeface="楷体_GB2312"/>
                <a:sym typeface="Symbol" pitchFamily="18" charset="2"/>
              </a:rPr>
              <a:t>x</a:t>
            </a:r>
            <a:r>
              <a:rPr lang="zh-CN" altLang="en-US" u="sng" dirty="0">
                <a:solidFill>
                  <a:srgbClr val="FF0000"/>
                </a:solidFill>
                <a:latin typeface="+mn-lt"/>
                <a:cs typeface="楷体_GB2312"/>
                <a:sym typeface="Symbol" pitchFamily="18" charset="2"/>
              </a:rPr>
              <a:t>所在组之前的</a:t>
            </a:r>
            <a:r>
              <a:rPr lang="en-US" altLang="zh-CN" u="sng" dirty="0">
                <a:solidFill>
                  <a:srgbClr val="FF0000"/>
                </a:solidFill>
                <a:latin typeface="+mn-lt"/>
                <a:cs typeface="楷体_GB2312"/>
                <a:sym typeface="Symbol" pitchFamily="18" charset="2"/>
              </a:rPr>
              <a:t>m/2-1</a:t>
            </a:r>
            <a:r>
              <a:rPr lang="zh-CN" altLang="en-US" u="sng" dirty="0">
                <a:solidFill>
                  <a:srgbClr val="FF0000"/>
                </a:solidFill>
                <a:latin typeface="+mn-lt"/>
                <a:cs typeface="楷体_GB2312"/>
                <a:sym typeface="Symbol" pitchFamily="18" charset="2"/>
              </a:rPr>
              <a:t>个组</a:t>
            </a:r>
            <a:r>
              <a:rPr lang="zh-CN" altLang="en-US" dirty="0">
                <a:latin typeface="+mn-lt"/>
                <a:cs typeface="楷体_GB2312"/>
                <a:sym typeface="Symbol" pitchFamily="18" charset="2"/>
              </a:rPr>
              <a:t>，在每组中，均有</a:t>
            </a:r>
            <a:r>
              <a:rPr lang="en-US" altLang="zh-CN" dirty="0">
                <a:latin typeface="+mn-lt"/>
                <a:cs typeface="楷体_GB2312"/>
                <a:sym typeface="Symbol" pitchFamily="18" charset="2"/>
              </a:rPr>
              <a:t>2</a:t>
            </a:r>
            <a:r>
              <a:rPr lang="zh-CN" altLang="en-US" dirty="0">
                <a:latin typeface="+mn-lt"/>
                <a:cs typeface="楷体_GB2312"/>
                <a:sym typeface="Symbol" pitchFamily="18" charset="2"/>
              </a:rPr>
              <a:t>个元素小于本组中位数，而本组中位数</a:t>
            </a:r>
            <a:r>
              <a:rPr lang="en-US" altLang="zh-CN" dirty="0">
                <a:latin typeface="+mn-lt"/>
                <a:cs typeface="楷体_GB2312"/>
                <a:sym typeface="Symbol" pitchFamily="18" charset="2"/>
              </a:rPr>
              <a:t>&lt;x</a:t>
            </a:r>
            <a:r>
              <a:rPr lang="zh-CN" altLang="en-US" dirty="0">
                <a:latin typeface="+mn-lt"/>
                <a:cs typeface="楷体_GB2312"/>
                <a:sym typeface="Symbol" pitchFamily="18" charset="2"/>
              </a:rPr>
              <a:t>，所以每组共有有</a:t>
            </a:r>
            <a:r>
              <a:rPr lang="en-US" altLang="zh-CN" dirty="0">
                <a:latin typeface="+mn-lt"/>
                <a:cs typeface="楷体_GB2312"/>
                <a:sym typeface="Symbol" pitchFamily="18" charset="2"/>
              </a:rPr>
              <a:t>3</a:t>
            </a:r>
            <a:r>
              <a:rPr lang="zh-CN" altLang="en-US" dirty="0">
                <a:latin typeface="+mn-lt"/>
                <a:cs typeface="楷体_GB2312"/>
                <a:sym typeface="Symbol" pitchFamily="18" charset="2"/>
              </a:rPr>
              <a:t>个元素小于</a:t>
            </a:r>
            <a:r>
              <a:rPr lang="en-US" altLang="zh-CN" dirty="0">
                <a:latin typeface="+mn-lt"/>
                <a:cs typeface="楷体_GB2312"/>
                <a:sym typeface="Symbol" pitchFamily="18" charset="2"/>
              </a:rPr>
              <a:t>x</a:t>
            </a:r>
          </a:p>
          <a:p>
            <a:pPr eaLnBrk="1" hangingPunct="1"/>
            <a:r>
              <a:rPr lang="en-US" altLang="zh-CN" dirty="0">
                <a:latin typeface="+mn-lt"/>
                <a:cs typeface="楷体_GB2312"/>
                <a:sym typeface="Symbol" pitchFamily="18" charset="2"/>
              </a:rPr>
              <a:t>3) </a:t>
            </a:r>
            <a:r>
              <a:rPr lang="zh-CN" altLang="en-US" dirty="0">
                <a:latin typeface="+mn-lt"/>
                <a:cs typeface="楷体_GB2312"/>
                <a:sym typeface="Symbol" pitchFamily="18" charset="2"/>
              </a:rPr>
              <a:t>由</a:t>
            </a:r>
            <a:r>
              <a:rPr lang="en-US" altLang="zh-CN" dirty="0">
                <a:latin typeface="+mn-lt"/>
                <a:cs typeface="楷体_GB2312"/>
                <a:sym typeface="Symbol" pitchFamily="18" charset="2"/>
              </a:rPr>
              <a:t>1)</a:t>
            </a:r>
            <a:r>
              <a:rPr lang="zh-CN" altLang="en-US" dirty="0">
                <a:latin typeface="+mn-lt"/>
                <a:cs typeface="楷体_GB2312"/>
                <a:sym typeface="Symbol" pitchFamily="18" charset="2"/>
              </a:rPr>
              <a:t>，</a:t>
            </a:r>
            <a:r>
              <a:rPr lang="en-US" altLang="zh-CN" dirty="0">
                <a:latin typeface="+mn-lt"/>
                <a:cs typeface="楷体_GB2312"/>
                <a:sym typeface="Symbol" pitchFamily="18" charset="2"/>
              </a:rPr>
              <a:t>2)</a:t>
            </a:r>
            <a:r>
              <a:rPr lang="zh-CN" altLang="en-US" dirty="0">
                <a:latin typeface="+mn-lt"/>
                <a:cs typeface="楷体_GB2312"/>
                <a:sym typeface="Symbol" pitchFamily="18" charset="2"/>
              </a:rPr>
              <a:t>知，在</a:t>
            </a:r>
            <a:r>
              <a:rPr lang="en-US" altLang="zh-CN" u="sng" dirty="0">
                <a:solidFill>
                  <a:srgbClr val="FF0000"/>
                </a:solidFill>
                <a:latin typeface="+mn-lt"/>
                <a:cs typeface="楷体_GB2312"/>
                <a:sym typeface="Symbol" pitchFamily="18" charset="2"/>
              </a:rPr>
              <a:t>x</a:t>
            </a:r>
            <a:r>
              <a:rPr lang="zh-CN" altLang="en-US" u="sng" dirty="0">
                <a:solidFill>
                  <a:srgbClr val="FF0000"/>
                </a:solidFill>
                <a:latin typeface="+mn-lt"/>
                <a:cs typeface="楷体_GB2312"/>
                <a:sym typeface="Symbol" pitchFamily="18" charset="2"/>
              </a:rPr>
              <a:t>所在组之前的</a:t>
            </a:r>
            <a:r>
              <a:rPr lang="en-US" altLang="zh-CN" u="sng" dirty="0">
                <a:solidFill>
                  <a:srgbClr val="FF0000"/>
                </a:solidFill>
                <a:latin typeface="+mn-lt"/>
                <a:cs typeface="楷体_GB2312"/>
                <a:sym typeface="Symbol" pitchFamily="18" charset="2"/>
              </a:rPr>
              <a:t>m/2-1</a:t>
            </a:r>
            <a:r>
              <a:rPr lang="zh-CN" altLang="en-US" u="sng" dirty="0">
                <a:solidFill>
                  <a:srgbClr val="FF0000"/>
                </a:solidFill>
                <a:latin typeface="+mn-lt"/>
                <a:cs typeface="楷体_GB2312"/>
                <a:sym typeface="Symbol" pitchFamily="18" charset="2"/>
              </a:rPr>
              <a:t>个组中</a:t>
            </a:r>
            <a:r>
              <a:rPr lang="zh-CN" altLang="en-US" dirty="0">
                <a:latin typeface="+mn-lt"/>
                <a:cs typeface="楷体_GB2312"/>
                <a:sym typeface="Symbol" pitchFamily="18" charset="2"/>
              </a:rPr>
              <a:t>，共有</a:t>
            </a:r>
            <a:r>
              <a:rPr lang="en-US" altLang="zh-CN" dirty="0">
                <a:latin typeface="+mn-lt"/>
                <a:cs typeface="楷体_GB2312"/>
                <a:sym typeface="Symbol" pitchFamily="18" charset="2"/>
              </a:rPr>
              <a:t>3*(</a:t>
            </a:r>
            <a:r>
              <a:rPr lang="en-US" altLang="zh-CN" u="sng" dirty="0">
                <a:solidFill>
                  <a:srgbClr val="FF0000"/>
                </a:solidFill>
                <a:latin typeface="+mn-lt"/>
                <a:cs typeface="楷体_GB2312"/>
                <a:sym typeface="Symbol" pitchFamily="18" charset="2"/>
              </a:rPr>
              <a:t>m/2-1</a:t>
            </a:r>
            <a:r>
              <a:rPr lang="en-US" altLang="zh-CN" dirty="0">
                <a:latin typeface="+mn-lt"/>
                <a:cs typeface="楷体_GB2312"/>
                <a:sym typeface="Symbol" pitchFamily="18" charset="2"/>
              </a:rPr>
              <a:t>)</a:t>
            </a:r>
            <a:r>
              <a:rPr lang="zh-CN" altLang="en-US" dirty="0">
                <a:latin typeface="+mn-lt"/>
                <a:cs typeface="楷体_GB2312"/>
                <a:sym typeface="Symbol" pitchFamily="18" charset="2"/>
              </a:rPr>
              <a:t>个元素小于</a:t>
            </a:r>
            <a:r>
              <a:rPr lang="en-US" altLang="zh-CN" dirty="0">
                <a:latin typeface="+mn-lt"/>
                <a:cs typeface="楷体_GB2312"/>
                <a:sym typeface="Symbol" pitchFamily="18" charset="2"/>
              </a:rPr>
              <a:t>x</a:t>
            </a:r>
          </a:p>
          <a:p>
            <a:pPr eaLnBrk="1" hangingPunct="1"/>
            <a:r>
              <a:rPr lang="en-US" altLang="zh-CN" dirty="0">
                <a:latin typeface="+mn-lt"/>
                <a:cs typeface="楷体_GB2312"/>
                <a:sym typeface="Symbol" pitchFamily="18" charset="2"/>
              </a:rPr>
              <a:t>4) </a:t>
            </a:r>
            <a:r>
              <a:rPr lang="zh-CN" altLang="en-US" dirty="0">
                <a:latin typeface="+mn-lt"/>
                <a:cs typeface="楷体_GB2312"/>
                <a:sym typeface="Symbol" pitchFamily="18" charset="2"/>
              </a:rPr>
              <a:t>对</a:t>
            </a:r>
            <a:r>
              <a:rPr lang="en-US" altLang="zh-CN" dirty="0">
                <a:latin typeface="+mn-lt"/>
                <a:cs typeface="楷体_GB2312"/>
                <a:sym typeface="Symbol" pitchFamily="18" charset="2"/>
              </a:rPr>
              <a:t>x</a:t>
            </a:r>
            <a:r>
              <a:rPr lang="zh-CN" altLang="en-US" dirty="0">
                <a:latin typeface="+mn-lt"/>
                <a:cs typeface="楷体_GB2312"/>
                <a:sym typeface="Symbol" pitchFamily="18" charset="2"/>
              </a:rPr>
              <a:t>所在组，有</a:t>
            </a:r>
            <a:r>
              <a:rPr lang="en-US" altLang="zh-CN" dirty="0">
                <a:latin typeface="+mn-lt"/>
                <a:cs typeface="楷体_GB2312"/>
                <a:sym typeface="Symbol" pitchFamily="18" charset="2"/>
              </a:rPr>
              <a:t>2</a:t>
            </a:r>
            <a:r>
              <a:rPr lang="zh-CN" altLang="en-US" dirty="0">
                <a:latin typeface="+mn-lt"/>
                <a:cs typeface="楷体_GB2312"/>
                <a:sym typeface="Symbol" pitchFamily="18" charset="2"/>
              </a:rPr>
              <a:t>个元素</a:t>
            </a:r>
            <a:r>
              <a:rPr lang="en-US" altLang="zh-CN" dirty="0">
                <a:latin typeface="+mn-lt"/>
                <a:cs typeface="楷体_GB2312"/>
                <a:sym typeface="Symbol" pitchFamily="18" charset="2"/>
              </a:rPr>
              <a:t>&lt;x</a:t>
            </a:r>
            <a:endParaRPr lang="zh-CN" altLang="en-US" dirty="0">
              <a:latin typeface="+mn-lt"/>
              <a:cs typeface="楷体_GB2312"/>
              <a:sym typeface="Symbol" pitchFamily="18" charset="2"/>
            </a:endParaRPr>
          </a:p>
          <a:p>
            <a:pPr marL="0" indent="0" eaLnBrk="1" hangingPunct="1">
              <a:buNone/>
            </a:pPr>
            <a:r>
              <a:rPr lang="zh-CN" altLang="en-US" dirty="0">
                <a:latin typeface="+mn-lt"/>
                <a:cs typeface="楷体_GB2312"/>
                <a:sym typeface="Symbol" pitchFamily="18" charset="2"/>
              </a:rPr>
              <a:t>     因此，</a:t>
            </a:r>
            <a:r>
              <a:rPr lang="zh-CN" altLang="en-US" b="1" dirty="0">
                <a:solidFill>
                  <a:srgbClr val="C00000"/>
                </a:solidFill>
                <a:latin typeface="+mn-lt"/>
                <a:cs typeface="楷体_GB2312"/>
                <a:sym typeface="Symbol" pitchFamily="18" charset="2"/>
              </a:rPr>
              <a:t>至少有</a:t>
            </a:r>
            <a:r>
              <a:rPr lang="zh-CN" altLang="en-US" dirty="0">
                <a:latin typeface="+mn-lt"/>
                <a:cs typeface="楷体_GB2312"/>
                <a:sym typeface="Symbol" pitchFamily="18" charset="2"/>
              </a:rPr>
              <a:t>位于左半部的</a:t>
            </a:r>
            <a:r>
              <a:rPr lang="en-US" altLang="zh-CN" dirty="0">
                <a:latin typeface="+mn-lt"/>
                <a:cs typeface="楷体_GB2312"/>
                <a:sym typeface="Symbol" pitchFamily="18" charset="2"/>
              </a:rPr>
              <a:t>3*(</a:t>
            </a:r>
            <a:r>
              <a:rPr lang="en-US" altLang="zh-CN" u="sng" dirty="0">
                <a:solidFill>
                  <a:srgbClr val="FF0000"/>
                </a:solidFill>
                <a:latin typeface="+mn-lt"/>
                <a:cs typeface="楷体_GB2312"/>
                <a:sym typeface="Symbol" pitchFamily="18" charset="2"/>
              </a:rPr>
              <a:t>m/2-1</a:t>
            </a:r>
            <a:r>
              <a:rPr lang="en-US" altLang="zh-CN" dirty="0">
                <a:latin typeface="+mn-lt"/>
                <a:cs typeface="楷体_GB2312"/>
                <a:sym typeface="Symbol" pitchFamily="18" charset="2"/>
              </a:rPr>
              <a:t>)+2=3m/2-1=3n/10-1</a:t>
            </a:r>
            <a:r>
              <a:rPr lang="zh-CN" altLang="en-US" dirty="0">
                <a:latin typeface="+mn-lt"/>
                <a:cs typeface="楷体_GB2312"/>
                <a:sym typeface="Symbol" pitchFamily="18" charset="2"/>
              </a:rPr>
              <a:t>个元素小于</a:t>
            </a:r>
            <a:r>
              <a:rPr lang="en-US" altLang="zh-CN" dirty="0">
                <a:latin typeface="+mn-lt"/>
                <a:cs typeface="楷体_GB2312"/>
                <a:sym typeface="Symbol" pitchFamily="18" charset="2"/>
              </a:rPr>
              <a:t>x</a:t>
            </a:r>
            <a:endParaRPr lang="zh-CN" altLang="en-US" dirty="0">
              <a:latin typeface="+mn-lt"/>
            </a:endParaRPr>
          </a:p>
        </p:txBody>
      </p:sp>
      <p:sp>
        <p:nvSpPr>
          <p:cNvPr id="3" name="日期占位符 2">
            <a:extLst>
              <a:ext uri="{FF2B5EF4-FFF2-40B4-BE49-F238E27FC236}">
                <a16:creationId xmlns:a16="http://schemas.microsoft.com/office/drawing/2014/main" id="{6B3CAA28-DAD4-4881-A434-E0F8F2B67865}"/>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96D10AB-A115-435B-8AF2-C02C4B8738E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A54425A-7D3D-4A03-97BF-00F3C8410744}"/>
              </a:ext>
            </a:extLst>
          </p:cNvPr>
          <p:cNvSpPr>
            <a:spLocks noGrp="1"/>
          </p:cNvSpPr>
          <p:nvPr>
            <p:ph type="sldNum" sz="quarter" idx="12"/>
          </p:nvPr>
        </p:nvSpPr>
        <p:spPr/>
        <p:txBody>
          <a:bodyPr/>
          <a:lstStyle/>
          <a:p>
            <a:fld id="{EEA58A3B-43CE-4AA0-90B5-EB47AFAFEB34}" type="slidenum">
              <a:rPr lang="zh-CN" altLang="en-US" smtClean="0"/>
              <a:pPr/>
              <a:t>125</a:t>
            </a:fld>
            <a:endParaRPr lang="zh-CN" altLang="en-US" dirty="0"/>
          </a:p>
        </p:txBody>
      </p:sp>
    </p:spTree>
    <p:extLst>
      <p:ext uri="{BB962C8B-B14F-4D97-AF65-F5344CB8AC3E}">
        <p14:creationId xmlns:p14="http://schemas.microsoft.com/office/powerpoint/2010/main" val="2217875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E75A4A7-DA9C-4DA6-B1FB-9CBBEAD17806}"/>
              </a:ext>
            </a:extLst>
          </p:cNvPr>
          <p:cNvSpPr>
            <a:spLocks noGrp="1"/>
          </p:cNvSpPr>
          <p:nvPr>
            <p:ph idx="1"/>
          </p:nvPr>
        </p:nvSpPr>
        <p:spPr/>
        <p:txBody>
          <a:bodyPr/>
          <a:lstStyle/>
          <a:p>
            <a:pPr eaLnBrk="1" hangingPunct="1">
              <a:lnSpc>
                <a:spcPct val="120000"/>
              </a:lnSpc>
            </a:pPr>
            <a:r>
              <a:rPr lang="zh-CN" altLang="en-US" dirty="0">
                <a:latin typeface="+mn-lt"/>
                <a:cs typeface="楷体_GB2312"/>
              </a:rPr>
              <a:t>同理，找出的基准</a:t>
            </a:r>
            <a:r>
              <a:rPr lang="en-US" altLang="zh-CN" dirty="0">
                <a:latin typeface="+mn-lt"/>
                <a:cs typeface="楷体_GB2312"/>
              </a:rPr>
              <a:t>x</a:t>
            </a:r>
            <a:r>
              <a:rPr lang="zh-CN" altLang="en-US" dirty="0">
                <a:latin typeface="+mn-lt"/>
                <a:cs typeface="楷体_GB2312"/>
              </a:rPr>
              <a:t>也比</a:t>
            </a:r>
            <a:r>
              <a:rPr lang="zh-CN" altLang="en-US" dirty="0">
                <a:solidFill>
                  <a:srgbClr val="C00000"/>
                </a:solidFill>
                <a:latin typeface="+mn-lt"/>
                <a:cs typeface="楷体_GB2312"/>
              </a:rPr>
              <a:t>右半部</a:t>
            </a:r>
            <a:r>
              <a:rPr lang="zh-CN" altLang="en-US" dirty="0">
                <a:latin typeface="+mn-lt"/>
                <a:cs typeface="楷体_GB2312"/>
              </a:rPr>
              <a:t>的至少</a:t>
            </a:r>
            <a:r>
              <a:rPr lang="en-US" altLang="zh-CN" dirty="0">
                <a:latin typeface="+mn-lt"/>
                <a:cs typeface="楷体_GB2312"/>
                <a:sym typeface="Symbol" pitchFamily="18" charset="2"/>
              </a:rPr>
              <a:t>3n/10-1</a:t>
            </a:r>
            <a:r>
              <a:rPr lang="zh-CN" altLang="en-US" dirty="0">
                <a:latin typeface="+mn-lt"/>
                <a:cs typeface="楷体_GB2312"/>
              </a:rPr>
              <a:t>个元素小，即右半部至少有</a:t>
            </a:r>
            <a:r>
              <a:rPr lang="en-US" altLang="zh-CN" dirty="0">
                <a:latin typeface="+mn-lt"/>
                <a:cs typeface="楷体_GB2312"/>
                <a:sym typeface="Symbol" pitchFamily="18" charset="2"/>
              </a:rPr>
              <a:t>3n/10-1</a:t>
            </a:r>
            <a:r>
              <a:rPr lang="zh-CN" altLang="en-US" dirty="0">
                <a:latin typeface="+mn-lt"/>
                <a:cs typeface="楷体_GB2312"/>
              </a:rPr>
              <a:t>个元素大于</a:t>
            </a:r>
            <a:r>
              <a:rPr lang="en-US" altLang="zh-CN" dirty="0">
                <a:latin typeface="+mn-lt"/>
                <a:cs typeface="楷体_GB2312"/>
              </a:rPr>
              <a:t>x</a:t>
            </a:r>
            <a:endParaRPr lang="zh-CN" altLang="en-US" dirty="0">
              <a:latin typeface="+mn-lt"/>
              <a:cs typeface="楷体_GB2312"/>
            </a:endParaRPr>
          </a:p>
          <a:p>
            <a:pPr eaLnBrk="1" hangingPunct="1">
              <a:lnSpc>
                <a:spcPct val="120000"/>
              </a:lnSpc>
            </a:pPr>
            <a:endParaRPr lang="zh-CN" altLang="en-US" dirty="0">
              <a:latin typeface="+mn-lt"/>
              <a:cs typeface="楷体_GB2312"/>
            </a:endParaRPr>
          </a:p>
          <a:p>
            <a:pPr eaLnBrk="1" hangingPunct="1">
              <a:lnSpc>
                <a:spcPct val="120000"/>
              </a:lnSpc>
            </a:pPr>
            <a:r>
              <a:rPr lang="zh-CN" altLang="en-US" dirty="0">
                <a:latin typeface="+mn-lt"/>
                <a:cs typeface="楷体_GB2312"/>
              </a:rPr>
              <a:t>假设：</a:t>
            </a:r>
            <a:endParaRPr lang="en-US" altLang="zh-CN" dirty="0">
              <a:latin typeface="+mn-lt"/>
              <a:cs typeface="楷体_GB2312"/>
            </a:endParaRPr>
          </a:p>
          <a:p>
            <a:pPr marL="0" indent="0" eaLnBrk="1" hangingPunct="1">
              <a:lnSpc>
                <a:spcPct val="120000"/>
              </a:lnSpc>
              <a:buNone/>
            </a:pPr>
            <a:r>
              <a:rPr lang="en-US" altLang="zh-CN" dirty="0">
                <a:latin typeface="+mn-lt"/>
                <a:cs typeface="楷体_GB2312"/>
              </a:rPr>
              <a:t>      </a:t>
            </a:r>
            <a:r>
              <a:rPr lang="zh-CN" altLang="en-US" dirty="0">
                <a:latin typeface="+mn-lt"/>
                <a:cs typeface="楷体_GB2312"/>
              </a:rPr>
              <a:t>要求划分后的</a:t>
            </a:r>
            <a:r>
              <a:rPr lang="en-US" altLang="zh-CN" dirty="0">
                <a:latin typeface="+mn-lt"/>
                <a:cs typeface="楷体_GB2312"/>
              </a:rPr>
              <a:t>2</a:t>
            </a:r>
            <a:r>
              <a:rPr lang="zh-CN" altLang="en-US" dirty="0">
                <a:latin typeface="+mn-lt"/>
                <a:cs typeface="楷体_GB2312"/>
              </a:rPr>
              <a:t>个子数组长度至少缩减</a:t>
            </a:r>
            <a:r>
              <a:rPr lang="en-US" altLang="zh-CN" dirty="0">
                <a:latin typeface="+mn-lt"/>
                <a:cs typeface="楷体_GB2312"/>
              </a:rPr>
              <a:t>1/4, n=?</a:t>
            </a:r>
          </a:p>
          <a:p>
            <a:pPr lvl="1">
              <a:lnSpc>
                <a:spcPct val="120000"/>
              </a:lnSpc>
            </a:pPr>
            <a:r>
              <a:rPr lang="zh-CN" altLang="en-US" dirty="0">
                <a:latin typeface="+mn-lt"/>
                <a:cs typeface="楷体_GB2312"/>
              </a:rPr>
              <a:t>当</a:t>
            </a:r>
            <a:r>
              <a:rPr lang="en-US" altLang="zh-CN" dirty="0">
                <a:latin typeface="+mn-lt"/>
                <a:cs typeface="楷体_GB2312"/>
              </a:rPr>
              <a:t>n≥20</a:t>
            </a:r>
            <a:r>
              <a:rPr lang="zh-CN" altLang="en-US" dirty="0">
                <a:latin typeface="+mn-lt"/>
                <a:cs typeface="楷体_GB2312"/>
              </a:rPr>
              <a:t>时， </a:t>
            </a:r>
            <a:r>
              <a:rPr lang="en-US" altLang="zh-CN" dirty="0">
                <a:latin typeface="+mn-lt"/>
                <a:cs typeface="楷体_GB2312"/>
              </a:rPr>
              <a:t>(</a:t>
            </a:r>
            <a:r>
              <a:rPr lang="en-US" altLang="zh-CN" dirty="0">
                <a:latin typeface="+mn-lt"/>
                <a:cs typeface="楷体_GB2312"/>
                <a:sym typeface="Symbol" pitchFamily="18" charset="2"/>
              </a:rPr>
              <a:t>3n/10 -1)</a:t>
            </a:r>
            <a:r>
              <a:rPr lang="zh-CN" altLang="en-US" dirty="0">
                <a:latin typeface="+mn-lt"/>
                <a:cs typeface="楷体_GB2312"/>
              </a:rPr>
              <a:t> </a:t>
            </a:r>
            <a:r>
              <a:rPr lang="en-US" altLang="zh-CN" dirty="0">
                <a:latin typeface="+mn-lt"/>
                <a:cs typeface="楷体_GB2312"/>
              </a:rPr>
              <a:t>≥</a:t>
            </a:r>
            <a:r>
              <a:rPr lang="zh-CN" altLang="en-US" dirty="0">
                <a:latin typeface="+mn-lt"/>
                <a:cs typeface="楷体_GB2312"/>
              </a:rPr>
              <a:t> </a:t>
            </a:r>
            <a:r>
              <a:rPr lang="en-US" altLang="zh-CN" dirty="0">
                <a:latin typeface="+mn-lt"/>
                <a:cs typeface="楷体_GB2312"/>
              </a:rPr>
              <a:t>n/4:  </a:t>
            </a:r>
          </a:p>
          <a:p>
            <a:pPr marL="0" indent="0" eaLnBrk="1" hangingPunct="1">
              <a:lnSpc>
                <a:spcPct val="120000"/>
              </a:lnSpc>
              <a:buNone/>
            </a:pPr>
            <a:r>
              <a:rPr lang="en-US" altLang="zh-CN" dirty="0">
                <a:latin typeface="+mn-lt"/>
                <a:cs typeface="楷体_GB2312"/>
              </a:rPr>
              <a:t>                               40*(3n/10 -1) ≥</a:t>
            </a:r>
            <a:r>
              <a:rPr lang="zh-CN" altLang="en-US" dirty="0">
                <a:latin typeface="+mn-lt"/>
                <a:cs typeface="楷体_GB2312"/>
              </a:rPr>
              <a:t> </a:t>
            </a:r>
            <a:r>
              <a:rPr lang="en-US" altLang="zh-CN" dirty="0">
                <a:latin typeface="+mn-lt"/>
                <a:cs typeface="楷体_GB2312"/>
              </a:rPr>
              <a:t>40*(n/4), </a:t>
            </a:r>
          </a:p>
          <a:p>
            <a:pPr marL="0" indent="0" eaLnBrk="1" hangingPunct="1">
              <a:lnSpc>
                <a:spcPct val="120000"/>
              </a:lnSpc>
              <a:buNone/>
            </a:pPr>
            <a:r>
              <a:rPr lang="en-US" altLang="zh-CN" dirty="0">
                <a:latin typeface="+mn-lt"/>
                <a:cs typeface="楷体_GB2312"/>
              </a:rPr>
              <a:t>                               12n-40 ≥</a:t>
            </a:r>
            <a:r>
              <a:rPr lang="zh-CN" altLang="en-US" dirty="0">
                <a:latin typeface="+mn-lt"/>
                <a:cs typeface="楷体_GB2312"/>
              </a:rPr>
              <a:t> </a:t>
            </a:r>
            <a:r>
              <a:rPr lang="en-US" altLang="zh-CN" dirty="0">
                <a:latin typeface="+mn-lt"/>
                <a:cs typeface="楷体_GB2312"/>
              </a:rPr>
              <a:t>10n, n ≥</a:t>
            </a:r>
            <a:r>
              <a:rPr lang="zh-CN" altLang="en-US" dirty="0">
                <a:latin typeface="+mn-lt"/>
                <a:cs typeface="楷体_GB2312"/>
              </a:rPr>
              <a:t> </a:t>
            </a:r>
            <a:r>
              <a:rPr lang="en-US" altLang="zh-CN" dirty="0">
                <a:latin typeface="+mn-lt"/>
                <a:cs typeface="楷体_GB2312"/>
              </a:rPr>
              <a:t>20</a:t>
            </a:r>
          </a:p>
          <a:p>
            <a:pPr marL="0" indent="0" eaLnBrk="1" hangingPunct="1">
              <a:lnSpc>
                <a:spcPct val="120000"/>
              </a:lnSpc>
              <a:buNone/>
            </a:pPr>
            <a:endParaRPr lang="en-US" altLang="zh-CN" dirty="0">
              <a:latin typeface="+mn-lt"/>
              <a:cs typeface="楷体_GB2312"/>
            </a:endParaRPr>
          </a:p>
          <a:p>
            <a:pPr lvl="1">
              <a:lnSpc>
                <a:spcPct val="120000"/>
              </a:lnSpc>
            </a:pPr>
            <a:r>
              <a:rPr lang="zh-CN" altLang="en-US" dirty="0">
                <a:latin typeface="+mn-lt"/>
                <a:cs typeface="楷体_GB2312"/>
              </a:rPr>
              <a:t>因此，按基准</a:t>
            </a:r>
            <a:r>
              <a:rPr lang="en-US" altLang="zh-CN" dirty="0">
                <a:latin typeface="+mn-lt"/>
                <a:cs typeface="楷体_GB2312"/>
              </a:rPr>
              <a:t>x</a:t>
            </a:r>
            <a:r>
              <a:rPr lang="zh-CN" altLang="en-US" dirty="0">
                <a:latin typeface="+mn-lt"/>
                <a:cs typeface="楷体_GB2312"/>
              </a:rPr>
              <a:t>，划分所得的</a:t>
            </a:r>
            <a:r>
              <a:rPr lang="en-US" altLang="zh-CN" dirty="0">
                <a:latin typeface="+mn-lt"/>
                <a:cs typeface="楷体_GB2312"/>
              </a:rPr>
              <a:t>2</a:t>
            </a:r>
            <a:r>
              <a:rPr lang="zh-CN" altLang="en-US" dirty="0">
                <a:latin typeface="+mn-lt"/>
                <a:cs typeface="楷体_GB2312"/>
              </a:rPr>
              <a:t>个子数组的长度都至少缩短</a:t>
            </a:r>
            <a:r>
              <a:rPr lang="en-US" altLang="zh-CN" dirty="0">
                <a:latin typeface="+mn-lt"/>
                <a:cs typeface="楷体_GB2312"/>
              </a:rPr>
              <a:t>1/4</a:t>
            </a:r>
            <a:endParaRPr lang="zh-CN" altLang="en-US" dirty="0">
              <a:latin typeface="+mn-lt"/>
              <a:cs typeface="楷体_GB2312"/>
            </a:endParaRPr>
          </a:p>
          <a:p>
            <a:endParaRPr lang="zh-CN" altLang="en-US" dirty="0"/>
          </a:p>
        </p:txBody>
      </p:sp>
      <p:sp>
        <p:nvSpPr>
          <p:cNvPr id="3" name="日期占位符 2">
            <a:extLst>
              <a:ext uri="{FF2B5EF4-FFF2-40B4-BE49-F238E27FC236}">
                <a16:creationId xmlns:a16="http://schemas.microsoft.com/office/drawing/2014/main" id="{1CB9F635-FC46-4C7A-8A2B-875941B35AE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27F48C7-5137-43B5-88C1-EC32A77CBD4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C91A9C4-349F-4508-81BE-D7216AF1C0F7}"/>
              </a:ext>
            </a:extLst>
          </p:cNvPr>
          <p:cNvSpPr>
            <a:spLocks noGrp="1"/>
          </p:cNvSpPr>
          <p:nvPr>
            <p:ph type="sldNum" sz="quarter" idx="12"/>
          </p:nvPr>
        </p:nvSpPr>
        <p:spPr/>
        <p:txBody>
          <a:bodyPr/>
          <a:lstStyle/>
          <a:p>
            <a:fld id="{EEA58A3B-43CE-4AA0-90B5-EB47AFAFEB34}" type="slidenum">
              <a:rPr lang="zh-CN" altLang="en-US" smtClean="0"/>
              <a:pPr/>
              <a:t>126</a:t>
            </a:fld>
            <a:endParaRPr lang="zh-CN" altLang="en-US" dirty="0"/>
          </a:p>
        </p:txBody>
      </p:sp>
    </p:spTree>
    <p:extLst>
      <p:ext uri="{BB962C8B-B14F-4D97-AF65-F5344CB8AC3E}">
        <p14:creationId xmlns:p14="http://schemas.microsoft.com/office/powerpoint/2010/main" val="1986248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93EFD4-AEB7-4497-99BC-730D2F6FB1A5}"/>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DE22C4C9-2694-4813-8D86-A73F7A860E2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33D0EBA0-9DB9-48AA-ADB7-AE6B1EB1DF4D}"/>
              </a:ext>
            </a:extLst>
          </p:cNvPr>
          <p:cNvSpPr>
            <a:spLocks noGrp="1"/>
          </p:cNvSpPr>
          <p:nvPr>
            <p:ph type="sldNum" sz="quarter" idx="12"/>
          </p:nvPr>
        </p:nvSpPr>
        <p:spPr/>
        <p:txBody>
          <a:bodyPr/>
          <a:lstStyle/>
          <a:p>
            <a:fld id="{EEA58A3B-43CE-4AA0-90B5-EB47AFAFEB34}" type="slidenum">
              <a:rPr lang="zh-CN" altLang="en-US" smtClean="0"/>
              <a:pPr/>
              <a:t>127</a:t>
            </a:fld>
            <a:endParaRPr lang="zh-CN" altLang="en-US" dirty="0"/>
          </a:p>
        </p:txBody>
      </p:sp>
      <p:sp>
        <p:nvSpPr>
          <p:cNvPr id="6" name="Rectangle 5">
            <a:extLst>
              <a:ext uri="{FF2B5EF4-FFF2-40B4-BE49-F238E27FC236}">
                <a16:creationId xmlns:a16="http://schemas.microsoft.com/office/drawing/2014/main" id="{6A130413-A8B2-45C1-84F6-E2A8B780043C}"/>
              </a:ext>
            </a:extLst>
          </p:cNvPr>
          <p:cNvSpPr>
            <a:spLocks noChangeArrowheads="1"/>
          </p:cNvSpPr>
          <p:nvPr/>
        </p:nvSpPr>
        <p:spPr bwMode="auto">
          <a:xfrm>
            <a:off x="212725" y="1977677"/>
            <a:ext cx="7850188" cy="489426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kumimoji="1" lang="en-US" altLang="zh-CN" dirty="0">
                <a:ea typeface="微软雅黑 Light" panose="020B0502040204020203" pitchFamily="34" charset="-122"/>
              </a:rPr>
              <a:t>Type </a:t>
            </a:r>
            <a:r>
              <a:rPr kumimoji="1" lang="en-US" altLang="zh-CN" b="1" dirty="0">
                <a:ea typeface="微软雅黑 Light" panose="020B0502040204020203" pitchFamily="34" charset="-122"/>
              </a:rPr>
              <a:t>Select</a:t>
            </a:r>
            <a:r>
              <a:rPr kumimoji="1" lang="en-US" altLang="zh-CN" dirty="0">
                <a:ea typeface="微软雅黑 Light" panose="020B0502040204020203" pitchFamily="34" charset="-122"/>
              </a:rPr>
              <a:t>(Type a[],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p,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r,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k)</a:t>
            </a:r>
          </a:p>
          <a:p>
            <a:pPr>
              <a:lnSpc>
                <a:spcPct val="130000"/>
              </a:lnSpc>
            </a:pPr>
            <a:r>
              <a:rPr kumimoji="1" lang="en-US" altLang="zh-CN" dirty="0">
                <a:ea typeface="微软雅黑 Light" panose="020B0502040204020203" pitchFamily="34" charset="-122"/>
              </a:rPr>
              <a:t>{</a:t>
            </a:r>
          </a:p>
          <a:p>
            <a:pPr>
              <a:lnSpc>
                <a:spcPct val="130000"/>
              </a:lnSpc>
            </a:pPr>
            <a:r>
              <a:rPr kumimoji="1" lang="en-US" altLang="zh-CN" b="1" dirty="0">
                <a:solidFill>
                  <a:srgbClr val="C00000"/>
                </a:solidFill>
                <a:ea typeface="微软雅黑 Light" panose="020B0502040204020203" pitchFamily="34" charset="-122"/>
              </a:rPr>
              <a:t>if (r-p&lt;</a:t>
            </a:r>
            <a:r>
              <a:rPr kumimoji="1" lang="en-US" altLang="zh-CN" sz="2400" b="1" dirty="0">
                <a:solidFill>
                  <a:srgbClr val="FF0000"/>
                </a:solidFill>
                <a:ea typeface="微软雅黑 Light" panose="020B0502040204020203" pitchFamily="34" charset="-122"/>
              </a:rPr>
              <a:t>20</a:t>
            </a:r>
            <a:r>
              <a:rPr kumimoji="1" lang="en-US" altLang="zh-CN" dirty="0">
                <a:ea typeface="微软雅黑 Light" panose="020B0502040204020203" pitchFamily="34" charset="-122"/>
              </a:rPr>
              <a:t>) </a:t>
            </a:r>
            <a:r>
              <a:rPr kumimoji="1" lang="en-US" altLang="zh-CN" b="1" dirty="0">
                <a:solidFill>
                  <a:srgbClr val="C00000"/>
                </a:solidFill>
                <a:ea typeface="微软雅黑 Light" panose="020B0502040204020203" pitchFamily="34" charset="-122"/>
              </a:rPr>
              <a:t>{</a:t>
            </a:r>
          </a:p>
          <a:p>
            <a:pPr>
              <a:lnSpc>
                <a:spcPct val="130000"/>
              </a:lnSpc>
            </a:pPr>
            <a:r>
              <a:rPr kumimoji="1" lang="en-US" altLang="zh-CN" dirty="0">
                <a:ea typeface="微软雅黑 Light" panose="020B0502040204020203" pitchFamily="34" charset="-122"/>
              </a:rPr>
              <a:t>       </a:t>
            </a:r>
            <a:r>
              <a:rPr kumimoji="1" lang="zh-CN" altLang="en-US" dirty="0">
                <a:ea typeface="微软雅黑 Light" panose="020B0502040204020203" pitchFamily="34" charset="-122"/>
              </a:rPr>
              <a:t>用某个简单排序算法对数组</a:t>
            </a:r>
            <a:r>
              <a:rPr kumimoji="1" lang="en-US" altLang="zh-CN" dirty="0">
                <a:ea typeface="微软雅黑 Light" panose="020B0502040204020203" pitchFamily="34" charset="-122"/>
              </a:rPr>
              <a:t>a[</a:t>
            </a:r>
            <a:r>
              <a:rPr kumimoji="1" lang="en-US" altLang="zh-CN" dirty="0" err="1">
                <a:ea typeface="微软雅黑 Light" panose="020B0502040204020203" pitchFamily="34" charset="-122"/>
              </a:rPr>
              <a:t>p:r</a:t>
            </a:r>
            <a:r>
              <a:rPr kumimoji="1" lang="en-US" altLang="zh-CN" dirty="0">
                <a:ea typeface="微软雅黑 Light" panose="020B0502040204020203" pitchFamily="34" charset="-122"/>
              </a:rPr>
              <a:t>]</a:t>
            </a:r>
            <a:r>
              <a:rPr kumimoji="1" lang="zh-CN" altLang="en-US" dirty="0">
                <a:ea typeface="微软雅黑 Light" panose="020B0502040204020203" pitchFamily="34" charset="-122"/>
              </a:rPr>
              <a:t>排序</a:t>
            </a:r>
            <a:r>
              <a:rPr kumimoji="1" lang="en-US" altLang="zh-CN" dirty="0">
                <a:ea typeface="微软雅黑 Light" panose="020B0502040204020203" pitchFamily="34" charset="-122"/>
              </a:rPr>
              <a:t>;</a:t>
            </a:r>
          </a:p>
          <a:p>
            <a:pPr>
              <a:lnSpc>
                <a:spcPct val="130000"/>
              </a:lnSpc>
            </a:pPr>
            <a:r>
              <a:rPr kumimoji="1" lang="en-US" altLang="zh-CN" dirty="0">
                <a:ea typeface="微软雅黑 Light" panose="020B0502040204020203" pitchFamily="34" charset="-122"/>
              </a:rPr>
              <a:t>       return a[p+k-1];       //</a:t>
            </a:r>
            <a:r>
              <a:rPr kumimoji="1" lang="zh-CN" altLang="en-US" dirty="0">
                <a:ea typeface="微软雅黑 Light" panose="020B0502040204020203" pitchFamily="34" charset="-122"/>
              </a:rPr>
              <a:t>返回</a:t>
            </a:r>
            <a:r>
              <a:rPr kumimoji="1" lang="en-US" altLang="zh-CN" dirty="0">
                <a:ea typeface="微软雅黑 Light" panose="020B0502040204020203" pitchFamily="34" charset="-122"/>
              </a:rPr>
              <a:t>a[</a:t>
            </a:r>
            <a:r>
              <a:rPr kumimoji="1" lang="en-US" altLang="zh-CN" dirty="0" err="1">
                <a:ea typeface="微软雅黑 Light" panose="020B0502040204020203" pitchFamily="34" charset="-122"/>
              </a:rPr>
              <a:t>p:r</a:t>
            </a:r>
            <a:r>
              <a:rPr kumimoji="1" lang="en-US" altLang="zh-CN" dirty="0">
                <a:ea typeface="微软雅黑 Light" panose="020B0502040204020203" pitchFamily="34" charset="-122"/>
              </a:rPr>
              <a:t>]</a:t>
            </a:r>
            <a:r>
              <a:rPr kumimoji="1" lang="zh-CN" altLang="en-US" dirty="0">
                <a:ea typeface="微软雅黑 Light" panose="020B0502040204020203" pitchFamily="34" charset="-122"/>
              </a:rPr>
              <a:t>中的第</a:t>
            </a:r>
            <a:r>
              <a:rPr kumimoji="1" lang="en-US" altLang="zh-CN" dirty="0">
                <a:ea typeface="微软雅黑 Light" panose="020B0502040204020203" pitchFamily="34" charset="-122"/>
              </a:rPr>
              <a:t>k</a:t>
            </a:r>
            <a:r>
              <a:rPr kumimoji="1" lang="zh-CN" altLang="en-US" dirty="0">
                <a:ea typeface="微软雅黑 Light" panose="020B0502040204020203" pitchFamily="34" charset="-122"/>
              </a:rPr>
              <a:t>小元素</a:t>
            </a:r>
            <a:endParaRPr kumimoji="1" lang="en-US" altLang="zh-CN" dirty="0">
              <a:ea typeface="微软雅黑 Light" panose="020B0502040204020203" pitchFamily="34" charset="-122"/>
            </a:endParaRP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for (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i = 0; i&lt;=(r-p-4)/5; i++ )  ;</a:t>
            </a: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s=p + 5*i;    </a:t>
            </a:r>
          </a:p>
          <a:p>
            <a:pPr>
              <a:lnSpc>
                <a:spcPct val="130000"/>
              </a:lnSpc>
            </a:pPr>
            <a:r>
              <a:rPr kumimoji="1" lang="en-US" altLang="zh-CN" dirty="0">
                <a:ea typeface="微软雅黑 Light" panose="020B0502040204020203" pitchFamily="34" charset="-122"/>
              </a:rPr>
              <a:t>            t=s + 4; </a:t>
            </a:r>
          </a:p>
          <a:p>
            <a:pPr>
              <a:lnSpc>
                <a:spcPct val="130000"/>
              </a:lnSpc>
            </a:pPr>
            <a:r>
              <a:rPr kumimoji="1" lang="en-US" altLang="zh-CN" dirty="0">
                <a:ea typeface="微软雅黑 Light" panose="020B0502040204020203" pitchFamily="34" charset="-122"/>
              </a:rPr>
              <a:t>       for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j=0; j&lt;3; j++) bubble(s, t-j);</a:t>
            </a:r>
          </a:p>
          <a:p>
            <a:pPr>
              <a:lnSpc>
                <a:spcPct val="130000"/>
              </a:lnSpc>
            </a:pPr>
            <a:r>
              <a:rPr kumimoji="1" lang="en-US" altLang="zh-CN" dirty="0">
                <a:ea typeface="微软雅黑 Light" panose="020B0502040204020203" pitchFamily="34" charset="-122"/>
              </a:rPr>
              <a:t>       swap(a, </a:t>
            </a:r>
            <a:r>
              <a:rPr kumimoji="1" lang="en-US" altLang="zh-CN" dirty="0" err="1">
                <a:ea typeface="微软雅黑 Light" panose="020B0502040204020203" pitchFamily="34" charset="-122"/>
              </a:rPr>
              <a:t>p+i</a:t>
            </a:r>
            <a:r>
              <a:rPr kumimoji="1" lang="en-US" altLang="zh-CN" dirty="0">
                <a:ea typeface="微软雅黑 Light" panose="020B0502040204020203" pitchFamily="34" charset="-122"/>
              </a:rPr>
              <a:t>, s+2);</a:t>
            </a:r>
          </a:p>
          <a:p>
            <a:pPr>
              <a:lnSpc>
                <a:spcPct val="130000"/>
              </a:lnSpc>
            </a:pPr>
            <a:r>
              <a:rPr kumimoji="1" lang="en-US" altLang="zh-CN" dirty="0">
                <a:ea typeface="微软雅黑 Light" panose="020B0502040204020203" pitchFamily="34" charset="-122"/>
              </a:rPr>
              <a:t>     }    </a:t>
            </a:r>
          </a:p>
        </p:txBody>
      </p:sp>
      <p:sp>
        <p:nvSpPr>
          <p:cNvPr id="7" name="Rectangle 10">
            <a:extLst>
              <a:ext uri="{FF2B5EF4-FFF2-40B4-BE49-F238E27FC236}">
                <a16:creationId xmlns:a16="http://schemas.microsoft.com/office/drawing/2014/main" id="{22CD3B5D-16F7-415D-8021-930C6AF68CCF}"/>
              </a:ext>
            </a:extLst>
          </p:cNvPr>
          <p:cNvSpPr>
            <a:spLocks noChangeArrowheads="1"/>
          </p:cNvSpPr>
          <p:nvPr/>
        </p:nvSpPr>
        <p:spPr bwMode="auto">
          <a:xfrm>
            <a:off x="0" y="2918549"/>
            <a:ext cx="184731"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graphicFrame>
        <p:nvGraphicFramePr>
          <p:cNvPr id="8" name="Group 41">
            <a:extLst>
              <a:ext uri="{FF2B5EF4-FFF2-40B4-BE49-F238E27FC236}">
                <a16:creationId xmlns:a16="http://schemas.microsoft.com/office/drawing/2014/main" id="{D27D3615-7D1E-45D8-B97F-233181C69BB9}"/>
              </a:ext>
            </a:extLst>
          </p:cNvPr>
          <p:cNvGraphicFramePr>
            <a:graphicFrameLocks noGrp="1"/>
          </p:cNvGraphicFramePr>
          <p:nvPr>
            <p:extLst>
              <p:ext uri="{D42A27DB-BD31-4B8C-83A1-F6EECF244321}">
                <p14:modId xmlns:p14="http://schemas.microsoft.com/office/powerpoint/2010/main" val="3112345881"/>
              </p:ext>
            </p:extLst>
          </p:nvPr>
        </p:nvGraphicFramePr>
        <p:xfrm>
          <a:off x="107950" y="756890"/>
          <a:ext cx="8975723" cy="512762"/>
        </p:xfrm>
        <a:graphic>
          <a:graphicData uri="http://schemas.openxmlformats.org/drawingml/2006/table">
            <a:tbl>
              <a:tblPr/>
              <a:tblGrid>
                <a:gridCol w="478578">
                  <a:extLst>
                    <a:ext uri="{9D8B030D-6E8A-4147-A177-3AD203B41FA5}">
                      <a16:colId xmlns:a16="http://schemas.microsoft.com/office/drawing/2014/main" val="20000"/>
                    </a:ext>
                  </a:extLst>
                </a:gridCol>
                <a:gridCol w="457382">
                  <a:extLst>
                    <a:ext uri="{9D8B030D-6E8A-4147-A177-3AD203B41FA5}">
                      <a16:colId xmlns:a16="http://schemas.microsoft.com/office/drawing/2014/main" val="20001"/>
                    </a:ext>
                  </a:extLst>
                </a:gridCol>
                <a:gridCol w="499766">
                  <a:extLst>
                    <a:ext uri="{9D8B030D-6E8A-4147-A177-3AD203B41FA5}">
                      <a16:colId xmlns:a16="http://schemas.microsoft.com/office/drawing/2014/main" val="20002"/>
                    </a:ext>
                  </a:extLst>
                </a:gridCol>
                <a:gridCol w="478574">
                  <a:extLst>
                    <a:ext uri="{9D8B030D-6E8A-4147-A177-3AD203B41FA5}">
                      <a16:colId xmlns:a16="http://schemas.microsoft.com/office/drawing/2014/main" val="20003"/>
                    </a:ext>
                  </a:extLst>
                </a:gridCol>
                <a:gridCol w="478574">
                  <a:extLst>
                    <a:ext uri="{9D8B030D-6E8A-4147-A177-3AD203B41FA5}">
                      <a16:colId xmlns:a16="http://schemas.microsoft.com/office/drawing/2014/main" val="20004"/>
                    </a:ext>
                  </a:extLst>
                </a:gridCol>
                <a:gridCol w="461857">
                  <a:extLst>
                    <a:ext uri="{9D8B030D-6E8A-4147-A177-3AD203B41FA5}">
                      <a16:colId xmlns:a16="http://schemas.microsoft.com/office/drawing/2014/main" val="20005"/>
                    </a:ext>
                  </a:extLst>
                </a:gridCol>
                <a:gridCol w="504082">
                  <a:extLst>
                    <a:ext uri="{9D8B030D-6E8A-4147-A177-3AD203B41FA5}">
                      <a16:colId xmlns:a16="http://schemas.microsoft.com/office/drawing/2014/main" val="20006"/>
                    </a:ext>
                  </a:extLst>
                </a:gridCol>
                <a:gridCol w="504082">
                  <a:extLst>
                    <a:ext uri="{9D8B030D-6E8A-4147-A177-3AD203B41FA5}">
                      <a16:colId xmlns:a16="http://schemas.microsoft.com/office/drawing/2014/main" val="20007"/>
                    </a:ext>
                  </a:extLst>
                </a:gridCol>
                <a:gridCol w="576094">
                  <a:extLst>
                    <a:ext uri="{9D8B030D-6E8A-4147-A177-3AD203B41FA5}">
                      <a16:colId xmlns:a16="http://schemas.microsoft.com/office/drawing/2014/main" val="20008"/>
                    </a:ext>
                  </a:extLst>
                </a:gridCol>
                <a:gridCol w="504082">
                  <a:extLst>
                    <a:ext uri="{9D8B030D-6E8A-4147-A177-3AD203B41FA5}">
                      <a16:colId xmlns:a16="http://schemas.microsoft.com/office/drawing/2014/main" val="20009"/>
                    </a:ext>
                  </a:extLst>
                </a:gridCol>
                <a:gridCol w="504082">
                  <a:extLst>
                    <a:ext uri="{9D8B030D-6E8A-4147-A177-3AD203B41FA5}">
                      <a16:colId xmlns:a16="http://schemas.microsoft.com/office/drawing/2014/main" val="20010"/>
                    </a:ext>
                  </a:extLst>
                </a:gridCol>
                <a:gridCol w="552956">
                  <a:extLst>
                    <a:ext uri="{9D8B030D-6E8A-4147-A177-3AD203B41FA5}">
                      <a16:colId xmlns:a16="http://schemas.microsoft.com/office/drawing/2014/main" val="20011"/>
                    </a:ext>
                  </a:extLst>
                </a:gridCol>
                <a:gridCol w="504082">
                  <a:extLst>
                    <a:ext uri="{9D8B030D-6E8A-4147-A177-3AD203B41FA5}">
                      <a16:colId xmlns:a16="http://schemas.microsoft.com/office/drawing/2014/main" val="20012"/>
                    </a:ext>
                  </a:extLst>
                </a:gridCol>
                <a:gridCol w="527220">
                  <a:extLst>
                    <a:ext uri="{9D8B030D-6E8A-4147-A177-3AD203B41FA5}">
                      <a16:colId xmlns:a16="http://schemas.microsoft.com/office/drawing/2014/main" val="20013"/>
                    </a:ext>
                  </a:extLst>
                </a:gridCol>
                <a:gridCol w="504082">
                  <a:extLst>
                    <a:ext uri="{9D8B030D-6E8A-4147-A177-3AD203B41FA5}">
                      <a16:colId xmlns:a16="http://schemas.microsoft.com/office/drawing/2014/main" val="20014"/>
                    </a:ext>
                  </a:extLst>
                </a:gridCol>
                <a:gridCol w="504082">
                  <a:extLst>
                    <a:ext uri="{9D8B030D-6E8A-4147-A177-3AD203B41FA5}">
                      <a16:colId xmlns:a16="http://schemas.microsoft.com/office/drawing/2014/main" val="20015"/>
                    </a:ext>
                  </a:extLst>
                </a:gridCol>
                <a:gridCol w="504082">
                  <a:extLst>
                    <a:ext uri="{9D8B030D-6E8A-4147-A177-3AD203B41FA5}">
                      <a16:colId xmlns:a16="http://schemas.microsoft.com/office/drawing/2014/main" val="20016"/>
                    </a:ext>
                  </a:extLst>
                </a:gridCol>
                <a:gridCol w="432066">
                  <a:extLst>
                    <a:ext uri="{9D8B030D-6E8A-4147-A177-3AD203B41FA5}">
                      <a16:colId xmlns:a16="http://schemas.microsoft.com/office/drawing/2014/main" val="20017"/>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kern="1200" cap="none" normalizeH="0" baseline="0" dirty="0">
                          <a:ln>
                            <a:noFill/>
                          </a:ln>
                          <a:solidFill>
                            <a:srgbClr val="FF0000"/>
                          </a:solidFill>
                          <a:effectLst/>
                          <a:latin typeface="Arial" pitchFamily="34" charset="0"/>
                          <a:ea typeface="宋体" pitchFamily="2" charset="-122"/>
                          <a:cs typeface="+mn-cs"/>
                        </a:rPr>
                        <a:t>9</a:t>
                      </a:r>
                      <a:endParaRPr kumimoji="0" lang="zh-CN" altLang="zh-CN" sz="20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sng" strike="noStrike" cap="none" normalizeH="0" baseline="0" dirty="0">
                          <a:ln>
                            <a:noFill/>
                          </a:ln>
                          <a:solidFill>
                            <a:srgbClr val="FF0000"/>
                          </a:solidFill>
                          <a:effectLst/>
                          <a:latin typeface="Arial" pitchFamily="34" charset="0"/>
                          <a:ea typeface="宋体" pitchFamily="2" charset="-122"/>
                        </a:rPr>
                        <a:t>10</a:t>
                      </a:r>
                      <a:endParaRPr kumimoji="0" lang="zh-CN" altLang="zh-CN" sz="2400" b="1" i="1" u="sng" strike="noStrike" cap="none" normalizeH="0" baseline="0" dirty="0">
                        <a:ln>
                          <a:noFill/>
                        </a:ln>
                        <a:solidFill>
                          <a:srgbClr val="FF0000"/>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11</a:t>
                      </a:r>
                      <a:endParaRPr kumimoji="0" lang="zh-CN" altLang="zh-CN" sz="2000" b="1" i="0" u="none" strike="noStrike" cap="none" normalizeH="0" baseline="0" dirty="0">
                        <a:ln>
                          <a:noFill/>
                        </a:ln>
                        <a:solidFill>
                          <a:srgbClr val="FF0000"/>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sng" strike="noStrike" cap="none" normalizeH="0" baseline="0" dirty="0">
                          <a:ln>
                            <a:noFill/>
                          </a:ln>
                          <a:solidFill>
                            <a:schemeClr val="tx1"/>
                          </a:solidFill>
                          <a:effectLst/>
                          <a:latin typeface="Arial" pitchFamily="34" charset="0"/>
                          <a:ea typeface="宋体" pitchFamily="2" charset="-122"/>
                        </a:rPr>
                        <a:t>8</a:t>
                      </a:r>
                      <a:endParaRPr kumimoji="0" lang="zh-CN" altLang="zh-CN" sz="2000" b="0" i="0" u="sng"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TextBox 48">
            <a:extLst>
              <a:ext uri="{FF2B5EF4-FFF2-40B4-BE49-F238E27FC236}">
                <a16:creationId xmlns:a16="http://schemas.microsoft.com/office/drawing/2014/main" id="{75D6A5CC-30F1-47B1-979D-22BCD602954A}"/>
              </a:ext>
            </a:extLst>
          </p:cNvPr>
          <p:cNvSpPr txBox="1">
            <a:spLocks noChangeArrowheads="1"/>
          </p:cNvSpPr>
          <p:nvPr/>
        </p:nvSpPr>
        <p:spPr bwMode="auto">
          <a:xfrm>
            <a:off x="880652" y="-18591"/>
            <a:ext cx="7345363" cy="400050"/>
          </a:xfrm>
          <a:prstGeom prst="rect">
            <a:avLst/>
          </a:prstGeom>
          <a:solidFill>
            <a:schemeClr val="bg1">
              <a:lumMod val="8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dirty="0">
                <a:latin typeface="+mn-lt"/>
                <a:ea typeface="微软雅黑 Light" panose="020B0502040204020203" pitchFamily="34" charset="-122"/>
              </a:rPr>
              <a:t>    a[0:n-1]=a[</a:t>
            </a:r>
            <a:r>
              <a:rPr lang="en-US" altLang="zh-CN" sz="2000" dirty="0" err="1">
                <a:latin typeface="+mn-lt"/>
                <a:ea typeface="微软雅黑 Light" panose="020B0502040204020203" pitchFamily="34" charset="-122"/>
              </a:rPr>
              <a:t>p:r</a:t>
            </a:r>
            <a:r>
              <a:rPr lang="en-US" altLang="zh-CN" sz="2000" dirty="0">
                <a:latin typeface="+mn-lt"/>
                <a:ea typeface="微软雅黑 Light" panose="020B0502040204020203" pitchFamily="34" charset="-122"/>
              </a:rPr>
              <a:t>];     n=p-r+1=18, p=0, r=17;      1&lt;= a[i] &lt;= 18</a:t>
            </a:r>
            <a:endParaRPr lang="zh-CN" altLang="en-US" sz="2000" dirty="0">
              <a:latin typeface="+mn-lt"/>
              <a:ea typeface="微软雅黑 Light" panose="020B0502040204020203" pitchFamily="34" charset="-122"/>
            </a:endParaRPr>
          </a:p>
        </p:txBody>
      </p:sp>
      <p:cxnSp>
        <p:nvCxnSpPr>
          <p:cNvPr id="10" name="直接连接符 28">
            <a:extLst>
              <a:ext uri="{FF2B5EF4-FFF2-40B4-BE49-F238E27FC236}">
                <a16:creationId xmlns:a16="http://schemas.microsoft.com/office/drawing/2014/main" id="{559FD5A7-3175-438A-B3B4-D71A6C093FC7}"/>
              </a:ext>
            </a:extLst>
          </p:cNvPr>
          <p:cNvCxnSpPr>
            <a:cxnSpLocks noChangeShapeType="1"/>
          </p:cNvCxnSpPr>
          <p:nvPr/>
        </p:nvCxnSpPr>
        <p:spPr bwMode="auto">
          <a:xfrm>
            <a:off x="107950" y="467965"/>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3">
            <a:extLst>
              <a:ext uri="{FF2B5EF4-FFF2-40B4-BE49-F238E27FC236}">
                <a16:creationId xmlns:a16="http://schemas.microsoft.com/office/drawing/2014/main" id="{D72352BF-93F5-4DF5-9057-A660AC5E6702}"/>
              </a:ext>
            </a:extLst>
          </p:cNvPr>
          <p:cNvSpPr txBox="1">
            <a:spLocks noChangeArrowheads="1"/>
          </p:cNvSpPr>
          <p:nvPr/>
        </p:nvSpPr>
        <p:spPr bwMode="auto">
          <a:xfrm>
            <a:off x="0" y="88552"/>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cxnSp>
        <p:nvCxnSpPr>
          <p:cNvPr id="12" name="直接连接符 28">
            <a:extLst>
              <a:ext uri="{FF2B5EF4-FFF2-40B4-BE49-F238E27FC236}">
                <a16:creationId xmlns:a16="http://schemas.microsoft.com/office/drawing/2014/main" id="{A00E8B99-1BDA-49EB-AD71-9CC6B4FBB492}"/>
              </a:ext>
            </a:extLst>
          </p:cNvPr>
          <p:cNvCxnSpPr>
            <a:cxnSpLocks noChangeShapeType="1"/>
          </p:cNvCxnSpPr>
          <p:nvPr/>
        </p:nvCxnSpPr>
        <p:spPr bwMode="auto">
          <a:xfrm>
            <a:off x="8675688" y="460027"/>
            <a:ext cx="0" cy="285750"/>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23">
            <a:extLst>
              <a:ext uri="{FF2B5EF4-FFF2-40B4-BE49-F238E27FC236}">
                <a16:creationId xmlns:a16="http://schemas.microsoft.com/office/drawing/2014/main" id="{44CF6A58-F243-4DBE-A253-220829AE8C96}"/>
              </a:ext>
            </a:extLst>
          </p:cNvPr>
          <p:cNvSpPr txBox="1">
            <a:spLocks noChangeArrowheads="1"/>
          </p:cNvSpPr>
          <p:nvPr/>
        </p:nvSpPr>
        <p:spPr bwMode="auto">
          <a:xfrm>
            <a:off x="8567738" y="79027"/>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sp>
        <p:nvSpPr>
          <p:cNvPr id="14" name="TextBox 6">
            <a:extLst>
              <a:ext uri="{FF2B5EF4-FFF2-40B4-BE49-F238E27FC236}">
                <a16:creationId xmlns:a16="http://schemas.microsoft.com/office/drawing/2014/main" id="{F9A5882E-63A0-4976-B8B3-8633427547FD}"/>
              </a:ext>
            </a:extLst>
          </p:cNvPr>
          <p:cNvSpPr txBox="1">
            <a:spLocks noChangeArrowheads="1"/>
          </p:cNvSpPr>
          <p:nvPr/>
        </p:nvSpPr>
        <p:spPr bwMode="auto">
          <a:xfrm>
            <a:off x="5003800" y="2741265"/>
            <a:ext cx="25146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Step0</a:t>
            </a:r>
            <a:r>
              <a:rPr lang="en-US" altLang="zh-CN" sz="1600" dirty="0">
                <a:latin typeface="+mn-lt"/>
                <a:ea typeface="微软雅黑 Light" panose="020B0502040204020203" pitchFamily="34" charset="-122"/>
              </a:rPr>
              <a:t>. a[</a:t>
            </a:r>
            <a:r>
              <a:rPr lang="en-US" altLang="zh-CN" sz="1600" dirty="0" err="1">
                <a:latin typeface="+mn-lt"/>
                <a:ea typeface="微软雅黑 Light" panose="020B0502040204020203" pitchFamily="34" charset="-122"/>
              </a:rPr>
              <a:t>p:r</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足够小，简单排序，找第</a:t>
            </a:r>
            <a:r>
              <a:rPr lang="en-US" altLang="zh-CN" sz="1600" dirty="0">
                <a:latin typeface="+mn-lt"/>
                <a:ea typeface="微软雅黑 Light" panose="020B0502040204020203" pitchFamily="34" charset="-122"/>
              </a:rPr>
              <a:t>k</a:t>
            </a:r>
            <a:r>
              <a:rPr lang="zh-CN" altLang="en-US" sz="1600" dirty="0">
                <a:latin typeface="+mn-lt"/>
                <a:ea typeface="微软雅黑 Light" panose="020B0502040204020203" pitchFamily="34" charset="-122"/>
              </a:rPr>
              <a:t>小元素</a:t>
            </a:r>
          </a:p>
        </p:txBody>
      </p:sp>
      <p:cxnSp>
        <p:nvCxnSpPr>
          <p:cNvPr id="15" name="直接连接符 28">
            <a:extLst>
              <a:ext uri="{FF2B5EF4-FFF2-40B4-BE49-F238E27FC236}">
                <a16:creationId xmlns:a16="http://schemas.microsoft.com/office/drawing/2014/main" id="{42077D40-53D9-43BF-838F-F55FDFA51209}"/>
              </a:ext>
            </a:extLst>
          </p:cNvPr>
          <p:cNvCxnSpPr>
            <a:cxnSpLocks noChangeShapeType="1"/>
          </p:cNvCxnSpPr>
          <p:nvPr/>
        </p:nvCxnSpPr>
        <p:spPr bwMode="auto">
          <a:xfrm flipV="1">
            <a:off x="173038" y="1258540"/>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2">
            <a:extLst>
              <a:ext uri="{FF2B5EF4-FFF2-40B4-BE49-F238E27FC236}">
                <a16:creationId xmlns:a16="http://schemas.microsoft.com/office/drawing/2014/main" id="{0FC532B0-FD60-49ED-A73B-24CEE183A4DE}"/>
              </a:ext>
            </a:extLst>
          </p:cNvPr>
          <p:cNvCxnSpPr>
            <a:cxnSpLocks noChangeShapeType="1"/>
          </p:cNvCxnSpPr>
          <p:nvPr/>
        </p:nvCxnSpPr>
        <p:spPr bwMode="auto">
          <a:xfrm flipV="1">
            <a:off x="2555875" y="1266477"/>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3">
            <a:extLst>
              <a:ext uri="{FF2B5EF4-FFF2-40B4-BE49-F238E27FC236}">
                <a16:creationId xmlns:a16="http://schemas.microsoft.com/office/drawing/2014/main" id="{FB8589BF-6926-453A-B872-EC156B5A5BD7}"/>
              </a:ext>
            </a:extLst>
          </p:cNvPr>
          <p:cNvCxnSpPr>
            <a:cxnSpLocks noChangeShapeType="1"/>
          </p:cNvCxnSpPr>
          <p:nvPr/>
        </p:nvCxnSpPr>
        <p:spPr bwMode="auto">
          <a:xfrm flipV="1">
            <a:off x="5148263" y="1266477"/>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4">
            <a:extLst>
              <a:ext uri="{FF2B5EF4-FFF2-40B4-BE49-F238E27FC236}">
                <a16:creationId xmlns:a16="http://schemas.microsoft.com/office/drawing/2014/main" id="{77D12D56-17B4-4524-9DA0-D14B83A7B6A4}"/>
              </a:ext>
            </a:extLst>
          </p:cNvPr>
          <p:cNvCxnSpPr>
            <a:cxnSpLocks noChangeShapeType="1"/>
          </p:cNvCxnSpPr>
          <p:nvPr/>
        </p:nvCxnSpPr>
        <p:spPr bwMode="auto">
          <a:xfrm flipV="1">
            <a:off x="7740650" y="1279177"/>
            <a:ext cx="0" cy="288925"/>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8">
            <a:extLst>
              <a:ext uri="{FF2B5EF4-FFF2-40B4-BE49-F238E27FC236}">
                <a16:creationId xmlns:a16="http://schemas.microsoft.com/office/drawing/2014/main" id="{3F31765E-4483-476D-8AB5-C18088F67636}"/>
              </a:ext>
            </a:extLst>
          </p:cNvPr>
          <p:cNvSpPr txBox="1">
            <a:spLocks noChangeArrowheads="1"/>
          </p:cNvSpPr>
          <p:nvPr/>
        </p:nvSpPr>
        <p:spPr bwMode="auto">
          <a:xfrm>
            <a:off x="0" y="1474440"/>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i=0</a:t>
            </a:r>
            <a:endParaRPr lang="zh-CN" altLang="en-US">
              <a:latin typeface="+mn-lt"/>
              <a:ea typeface="微软雅黑 Light" panose="020B0502040204020203" pitchFamily="34" charset="-122"/>
            </a:endParaRPr>
          </a:p>
        </p:txBody>
      </p:sp>
      <p:sp>
        <p:nvSpPr>
          <p:cNvPr id="20" name="TextBox 36">
            <a:extLst>
              <a:ext uri="{FF2B5EF4-FFF2-40B4-BE49-F238E27FC236}">
                <a16:creationId xmlns:a16="http://schemas.microsoft.com/office/drawing/2014/main" id="{6C5DDA63-D2D6-42EC-B773-A3852BC86F36}"/>
              </a:ext>
            </a:extLst>
          </p:cNvPr>
          <p:cNvSpPr txBox="1">
            <a:spLocks noChangeArrowheads="1"/>
          </p:cNvSpPr>
          <p:nvPr/>
        </p:nvSpPr>
        <p:spPr bwMode="auto">
          <a:xfrm>
            <a:off x="2328863" y="1498252"/>
            <a:ext cx="486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i=1</a:t>
            </a:r>
            <a:endParaRPr lang="zh-CN" altLang="en-US">
              <a:latin typeface="+mn-lt"/>
              <a:ea typeface="微软雅黑 Light" panose="020B0502040204020203" pitchFamily="34" charset="-122"/>
            </a:endParaRPr>
          </a:p>
        </p:txBody>
      </p:sp>
      <p:sp>
        <p:nvSpPr>
          <p:cNvPr id="21" name="TextBox 37">
            <a:extLst>
              <a:ext uri="{FF2B5EF4-FFF2-40B4-BE49-F238E27FC236}">
                <a16:creationId xmlns:a16="http://schemas.microsoft.com/office/drawing/2014/main" id="{341BC8C0-A547-4787-863A-FD819056D891}"/>
              </a:ext>
            </a:extLst>
          </p:cNvPr>
          <p:cNvSpPr txBox="1">
            <a:spLocks noChangeArrowheads="1"/>
          </p:cNvSpPr>
          <p:nvPr/>
        </p:nvSpPr>
        <p:spPr bwMode="auto">
          <a:xfrm>
            <a:off x="4929188" y="1437927"/>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i=2</a:t>
            </a:r>
            <a:endParaRPr lang="zh-CN" altLang="en-US">
              <a:latin typeface="+mn-lt"/>
              <a:ea typeface="微软雅黑 Light" panose="020B0502040204020203" pitchFamily="34" charset="-122"/>
            </a:endParaRPr>
          </a:p>
        </p:txBody>
      </p:sp>
      <p:sp>
        <p:nvSpPr>
          <p:cNvPr id="22" name="TextBox 38">
            <a:extLst>
              <a:ext uri="{FF2B5EF4-FFF2-40B4-BE49-F238E27FC236}">
                <a16:creationId xmlns:a16="http://schemas.microsoft.com/office/drawing/2014/main" id="{531B91DD-BEAA-47F6-A1DE-7F4D2148AC0F}"/>
              </a:ext>
            </a:extLst>
          </p:cNvPr>
          <p:cNvSpPr txBox="1">
            <a:spLocks noChangeArrowheads="1"/>
          </p:cNvSpPr>
          <p:nvPr/>
        </p:nvSpPr>
        <p:spPr bwMode="auto">
          <a:xfrm>
            <a:off x="7518400" y="1495077"/>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i=3</a:t>
            </a:r>
            <a:endParaRPr lang="zh-CN" altLang="en-US">
              <a:latin typeface="+mn-lt"/>
              <a:ea typeface="微软雅黑 Light" panose="020B0502040204020203" pitchFamily="34" charset="-122"/>
            </a:endParaRPr>
          </a:p>
        </p:txBody>
      </p:sp>
      <p:cxnSp>
        <p:nvCxnSpPr>
          <p:cNvPr id="23" name="直接箭头连接符 77">
            <a:extLst>
              <a:ext uri="{FF2B5EF4-FFF2-40B4-BE49-F238E27FC236}">
                <a16:creationId xmlns:a16="http://schemas.microsoft.com/office/drawing/2014/main" id="{B3223C95-D0A5-4EE5-9A56-6A2567E0DD16}"/>
              </a:ext>
            </a:extLst>
          </p:cNvPr>
          <p:cNvCxnSpPr>
            <a:cxnSpLocks noChangeShapeType="1"/>
            <a:stCxn id="14" idx="1"/>
          </p:cNvCxnSpPr>
          <p:nvPr/>
        </p:nvCxnSpPr>
        <p:spPr bwMode="auto">
          <a:xfrm flipH="1">
            <a:off x="1619250" y="3033365"/>
            <a:ext cx="3384550"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1">
            <a:extLst>
              <a:ext uri="{FF2B5EF4-FFF2-40B4-BE49-F238E27FC236}">
                <a16:creationId xmlns:a16="http://schemas.microsoft.com/office/drawing/2014/main" id="{EF68E019-6D95-4C89-AAD6-92EFBE8C5F56}"/>
              </a:ext>
            </a:extLst>
          </p:cNvPr>
          <p:cNvSpPr txBox="1"/>
          <p:nvPr/>
        </p:nvSpPr>
        <p:spPr>
          <a:xfrm>
            <a:off x="2123728" y="5146302"/>
            <a:ext cx="2061783" cy="369332"/>
          </a:xfrm>
          <a:prstGeom prst="rect">
            <a:avLst/>
          </a:prstGeom>
          <a:solidFill>
            <a:schemeClr val="bg1">
              <a:lumMod val="85000"/>
            </a:schemeClr>
          </a:solidFill>
        </p:spPr>
        <p:txBody>
          <a:bodyPr wrap="none" rtlCol="0">
            <a:spAutoFit/>
          </a:bodyPr>
          <a:lstStyle/>
          <a:p>
            <a:r>
              <a:rPr kumimoji="1" lang="en-US" altLang="zh-CN" dirty="0">
                <a:ea typeface="微软雅黑 Light" panose="020B0502040204020203" pitchFamily="34" charset="-122"/>
              </a:rPr>
              <a:t>a[s, s+1,…,t]</a:t>
            </a:r>
            <a:r>
              <a:rPr kumimoji="1" lang="zh-CN" altLang="en-US" dirty="0">
                <a:ea typeface="微软雅黑 Light" panose="020B0502040204020203" pitchFamily="34" charset="-122"/>
              </a:rPr>
              <a:t>为一组</a:t>
            </a:r>
            <a:endParaRPr kumimoji="1" lang="en-US" altLang="zh-CN" dirty="0">
              <a:ea typeface="微软雅黑 Light" panose="020B0502040204020203" pitchFamily="34" charset="-122"/>
            </a:endParaRPr>
          </a:p>
        </p:txBody>
      </p:sp>
      <p:sp>
        <p:nvSpPr>
          <p:cNvPr id="25" name="TextBox 2">
            <a:extLst>
              <a:ext uri="{FF2B5EF4-FFF2-40B4-BE49-F238E27FC236}">
                <a16:creationId xmlns:a16="http://schemas.microsoft.com/office/drawing/2014/main" id="{B1925625-4802-45F8-906E-8583D1D72ED9}"/>
              </a:ext>
            </a:extLst>
          </p:cNvPr>
          <p:cNvSpPr txBox="1"/>
          <p:nvPr/>
        </p:nvSpPr>
        <p:spPr>
          <a:xfrm>
            <a:off x="3684755" y="354485"/>
            <a:ext cx="3570208" cy="369332"/>
          </a:xfrm>
          <a:prstGeom prst="rect">
            <a:avLst/>
          </a:prstGeom>
          <a:solidFill>
            <a:srgbClr val="FFFF00"/>
          </a:solidFill>
        </p:spPr>
        <p:txBody>
          <a:bodyPr wrap="none" rtlCol="0">
            <a:spAutoFit/>
          </a:bodyPr>
          <a:lstStyle/>
          <a:p>
            <a:r>
              <a:rPr lang="en-US" altLang="zh-CN" dirty="0">
                <a:ea typeface="微软雅黑 Light" panose="020B0502040204020203" pitchFamily="34" charset="-122"/>
              </a:rPr>
              <a:t>18</a:t>
            </a:r>
            <a:r>
              <a:rPr lang="zh-CN" altLang="en-US" dirty="0">
                <a:ea typeface="微软雅黑 Light" panose="020B0502040204020203" pitchFamily="34" charset="-122"/>
              </a:rPr>
              <a:t>个元素，分为</a:t>
            </a:r>
            <a:r>
              <a:rPr lang="en-US" altLang="zh-CN" dirty="0">
                <a:ea typeface="微软雅黑 Light" panose="020B0502040204020203" pitchFamily="34" charset="-122"/>
              </a:rPr>
              <a:t>4</a:t>
            </a:r>
            <a:r>
              <a:rPr lang="zh-CN" altLang="en-US" dirty="0">
                <a:ea typeface="微软雅黑 Light" panose="020B0502040204020203" pitchFamily="34" charset="-122"/>
              </a:rPr>
              <a:t>组，各组中位数</a:t>
            </a:r>
          </a:p>
        </p:txBody>
      </p:sp>
      <p:sp>
        <p:nvSpPr>
          <p:cNvPr id="26" name="TextBox 6">
            <a:extLst>
              <a:ext uri="{FF2B5EF4-FFF2-40B4-BE49-F238E27FC236}">
                <a16:creationId xmlns:a16="http://schemas.microsoft.com/office/drawing/2014/main" id="{AB6BFE14-E7EB-4C0E-A93E-C5AFDAD78BF7}"/>
              </a:ext>
            </a:extLst>
          </p:cNvPr>
          <p:cNvSpPr txBox="1">
            <a:spLocks noChangeArrowheads="1"/>
          </p:cNvSpPr>
          <p:nvPr/>
        </p:nvSpPr>
        <p:spPr bwMode="auto">
          <a:xfrm>
            <a:off x="3631541" y="4356002"/>
            <a:ext cx="2514600"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Step1</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参见下页</a:t>
            </a:r>
          </a:p>
        </p:txBody>
      </p:sp>
    </p:spTree>
    <p:extLst>
      <p:ext uri="{BB962C8B-B14F-4D97-AF65-F5344CB8AC3E}">
        <p14:creationId xmlns:p14="http://schemas.microsoft.com/office/powerpoint/2010/main" val="4843199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733176-230F-4B39-8E99-6BDF9123A14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4A47E03-2F4A-4A54-8152-539B525BEAB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DF407A5-AC16-40FB-89FC-62DCEE54E667}"/>
              </a:ext>
            </a:extLst>
          </p:cNvPr>
          <p:cNvSpPr>
            <a:spLocks noGrp="1"/>
          </p:cNvSpPr>
          <p:nvPr>
            <p:ph type="sldNum" sz="quarter" idx="12"/>
          </p:nvPr>
        </p:nvSpPr>
        <p:spPr/>
        <p:txBody>
          <a:bodyPr/>
          <a:lstStyle/>
          <a:p>
            <a:fld id="{EEA58A3B-43CE-4AA0-90B5-EB47AFAFEB34}" type="slidenum">
              <a:rPr lang="zh-CN" altLang="en-US" smtClean="0"/>
              <a:pPr/>
              <a:t>128</a:t>
            </a:fld>
            <a:endParaRPr lang="zh-CN" altLang="en-US" dirty="0"/>
          </a:p>
        </p:txBody>
      </p:sp>
      <p:sp>
        <p:nvSpPr>
          <p:cNvPr id="6" name="Rectangle 5">
            <a:extLst>
              <a:ext uri="{FF2B5EF4-FFF2-40B4-BE49-F238E27FC236}">
                <a16:creationId xmlns:a16="http://schemas.microsoft.com/office/drawing/2014/main" id="{77121E66-9F1B-4CBF-818B-3702E31FE59D}"/>
              </a:ext>
            </a:extLst>
          </p:cNvPr>
          <p:cNvSpPr>
            <a:spLocks noChangeArrowheads="1"/>
          </p:cNvSpPr>
          <p:nvPr/>
        </p:nvSpPr>
        <p:spPr bwMode="auto">
          <a:xfrm>
            <a:off x="225425" y="2297113"/>
            <a:ext cx="7850188" cy="26130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kumimoji="1" lang="en-US" altLang="zh-CN" b="1" u="sng" dirty="0">
                <a:solidFill>
                  <a:srgbClr val="C00000"/>
                </a:solidFill>
                <a:ea typeface="微软雅黑 Light" panose="020B0502040204020203" pitchFamily="34" charset="-122"/>
              </a:rPr>
              <a:t>for ( </a:t>
            </a:r>
            <a:r>
              <a:rPr kumimoji="1" lang="en-US" altLang="zh-CN" b="1" u="sng" dirty="0" err="1">
                <a:solidFill>
                  <a:srgbClr val="C00000"/>
                </a:solidFill>
                <a:ea typeface="微软雅黑 Light" panose="020B0502040204020203" pitchFamily="34" charset="-122"/>
              </a:rPr>
              <a:t>int</a:t>
            </a:r>
            <a:r>
              <a:rPr kumimoji="1" lang="en-US" altLang="zh-CN" b="1" u="sng" dirty="0">
                <a:solidFill>
                  <a:srgbClr val="C00000"/>
                </a:solidFill>
                <a:ea typeface="微软雅黑 Light" panose="020B0502040204020203" pitchFamily="34" charset="-122"/>
              </a:rPr>
              <a:t> i = 0; i&lt;=(r-p-4)/5; i++ )  </a:t>
            </a:r>
            <a:r>
              <a:rPr kumimoji="1" lang="en-US" altLang="zh-CN" u="sng" dirty="0">
                <a:ea typeface="微软雅黑 Light" panose="020B0502040204020203" pitchFamily="34" charset="-122"/>
              </a:rPr>
              <a:t>;</a:t>
            </a:r>
          </a:p>
          <a:p>
            <a:pPr>
              <a:lnSpc>
                <a:spcPct val="130000"/>
              </a:lnSpc>
            </a:pPr>
            <a:r>
              <a:rPr kumimoji="1" lang="en-US" altLang="zh-CN" dirty="0">
                <a:ea typeface="微软雅黑 Light" panose="020B0502040204020203" pitchFamily="34" charset="-122"/>
              </a:rPr>
              <a:t>   </a:t>
            </a:r>
            <a:r>
              <a:rPr kumimoji="1" lang="en-US" altLang="zh-CN" b="1" dirty="0">
                <a:solidFill>
                  <a:srgbClr val="C00000"/>
                </a:solidFill>
                <a:ea typeface="微软雅黑 Light" panose="020B0502040204020203" pitchFamily="34" charset="-122"/>
              </a:rPr>
              <a:t>{</a:t>
            </a: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s=p + 5*i;</a:t>
            </a:r>
          </a:p>
          <a:p>
            <a:pPr>
              <a:lnSpc>
                <a:spcPct val="130000"/>
              </a:lnSpc>
            </a:pPr>
            <a:r>
              <a:rPr kumimoji="1" lang="en-US" altLang="zh-CN" dirty="0">
                <a:ea typeface="微软雅黑 Light" panose="020B0502040204020203" pitchFamily="34" charset="-122"/>
              </a:rPr>
              <a:t>            t=s + 4; </a:t>
            </a:r>
          </a:p>
          <a:p>
            <a:pPr>
              <a:lnSpc>
                <a:spcPct val="130000"/>
              </a:lnSpc>
            </a:pPr>
            <a:r>
              <a:rPr kumimoji="1" lang="en-US" altLang="zh-CN" dirty="0">
                <a:ea typeface="微软雅黑 Light" panose="020B0502040204020203" pitchFamily="34" charset="-122"/>
              </a:rPr>
              <a:t>       for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j=0; j&lt;3; j++) bubble(s, t-j);</a:t>
            </a:r>
          </a:p>
          <a:p>
            <a:pPr>
              <a:lnSpc>
                <a:spcPct val="130000"/>
              </a:lnSpc>
            </a:pPr>
            <a:r>
              <a:rPr kumimoji="1" lang="en-US" altLang="zh-CN" dirty="0">
                <a:ea typeface="微软雅黑 Light" panose="020B0502040204020203" pitchFamily="34" charset="-122"/>
              </a:rPr>
              <a:t>       swap(a, </a:t>
            </a:r>
            <a:r>
              <a:rPr kumimoji="1" lang="en-US" altLang="zh-CN" dirty="0" err="1">
                <a:ea typeface="微软雅黑 Light" panose="020B0502040204020203" pitchFamily="34" charset="-122"/>
              </a:rPr>
              <a:t>p+i</a:t>
            </a:r>
            <a:r>
              <a:rPr kumimoji="1" lang="en-US" altLang="zh-CN" dirty="0">
                <a:ea typeface="微软雅黑 Light" panose="020B0502040204020203" pitchFamily="34" charset="-122"/>
              </a:rPr>
              <a:t>, s+2); //</a:t>
            </a:r>
          </a:p>
          <a:p>
            <a:pPr>
              <a:lnSpc>
                <a:spcPct val="130000"/>
              </a:lnSpc>
            </a:pPr>
            <a:r>
              <a:rPr kumimoji="1" lang="en-US" altLang="zh-CN" dirty="0">
                <a:ea typeface="微软雅黑 Light" panose="020B0502040204020203" pitchFamily="34" charset="-122"/>
              </a:rPr>
              <a:t>     </a:t>
            </a:r>
            <a:r>
              <a:rPr kumimoji="1" lang="en-US" altLang="zh-CN" b="1" dirty="0">
                <a:solidFill>
                  <a:srgbClr val="C00000"/>
                </a:solidFill>
                <a:ea typeface="微软雅黑 Light" panose="020B0502040204020203" pitchFamily="34" charset="-122"/>
              </a:rPr>
              <a:t>}</a:t>
            </a:r>
            <a:r>
              <a:rPr kumimoji="1" lang="en-US" altLang="zh-CN" dirty="0">
                <a:ea typeface="微软雅黑 Light" panose="020B0502040204020203" pitchFamily="34" charset="-122"/>
              </a:rPr>
              <a:t>    </a:t>
            </a:r>
          </a:p>
        </p:txBody>
      </p:sp>
      <p:sp>
        <p:nvSpPr>
          <p:cNvPr id="7" name="Rectangle 10">
            <a:extLst>
              <a:ext uri="{FF2B5EF4-FFF2-40B4-BE49-F238E27FC236}">
                <a16:creationId xmlns:a16="http://schemas.microsoft.com/office/drawing/2014/main" id="{3DADB83C-4627-493B-9DA9-4263B3A394BF}"/>
              </a:ext>
            </a:extLst>
          </p:cNvPr>
          <p:cNvSpPr>
            <a:spLocks noChangeArrowheads="1"/>
          </p:cNvSpPr>
          <p:nvPr/>
        </p:nvSpPr>
        <p:spPr bwMode="auto">
          <a:xfrm>
            <a:off x="0" y="3001447"/>
            <a:ext cx="184731"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graphicFrame>
        <p:nvGraphicFramePr>
          <p:cNvPr id="8" name="Group 41">
            <a:extLst>
              <a:ext uri="{FF2B5EF4-FFF2-40B4-BE49-F238E27FC236}">
                <a16:creationId xmlns:a16="http://schemas.microsoft.com/office/drawing/2014/main" id="{7888D5C4-582F-4577-A845-1A1A56870D71}"/>
              </a:ext>
            </a:extLst>
          </p:cNvPr>
          <p:cNvGraphicFramePr>
            <a:graphicFrameLocks noGrp="1"/>
          </p:cNvGraphicFramePr>
          <p:nvPr>
            <p:extLst>
              <p:ext uri="{D42A27DB-BD31-4B8C-83A1-F6EECF244321}">
                <p14:modId xmlns:p14="http://schemas.microsoft.com/office/powerpoint/2010/main" val="2606123883"/>
              </p:ext>
            </p:extLst>
          </p:nvPr>
        </p:nvGraphicFramePr>
        <p:xfrm>
          <a:off x="107950" y="839788"/>
          <a:ext cx="8975723" cy="512762"/>
        </p:xfrm>
        <a:graphic>
          <a:graphicData uri="http://schemas.openxmlformats.org/drawingml/2006/table">
            <a:tbl>
              <a:tblPr/>
              <a:tblGrid>
                <a:gridCol w="478578">
                  <a:extLst>
                    <a:ext uri="{9D8B030D-6E8A-4147-A177-3AD203B41FA5}">
                      <a16:colId xmlns:a16="http://schemas.microsoft.com/office/drawing/2014/main" val="20000"/>
                    </a:ext>
                  </a:extLst>
                </a:gridCol>
                <a:gridCol w="457382">
                  <a:extLst>
                    <a:ext uri="{9D8B030D-6E8A-4147-A177-3AD203B41FA5}">
                      <a16:colId xmlns:a16="http://schemas.microsoft.com/office/drawing/2014/main" val="20001"/>
                    </a:ext>
                  </a:extLst>
                </a:gridCol>
                <a:gridCol w="499766">
                  <a:extLst>
                    <a:ext uri="{9D8B030D-6E8A-4147-A177-3AD203B41FA5}">
                      <a16:colId xmlns:a16="http://schemas.microsoft.com/office/drawing/2014/main" val="20002"/>
                    </a:ext>
                  </a:extLst>
                </a:gridCol>
                <a:gridCol w="478574">
                  <a:extLst>
                    <a:ext uri="{9D8B030D-6E8A-4147-A177-3AD203B41FA5}">
                      <a16:colId xmlns:a16="http://schemas.microsoft.com/office/drawing/2014/main" val="20003"/>
                    </a:ext>
                  </a:extLst>
                </a:gridCol>
                <a:gridCol w="478574">
                  <a:extLst>
                    <a:ext uri="{9D8B030D-6E8A-4147-A177-3AD203B41FA5}">
                      <a16:colId xmlns:a16="http://schemas.microsoft.com/office/drawing/2014/main" val="20004"/>
                    </a:ext>
                  </a:extLst>
                </a:gridCol>
                <a:gridCol w="461857">
                  <a:extLst>
                    <a:ext uri="{9D8B030D-6E8A-4147-A177-3AD203B41FA5}">
                      <a16:colId xmlns:a16="http://schemas.microsoft.com/office/drawing/2014/main" val="20005"/>
                    </a:ext>
                  </a:extLst>
                </a:gridCol>
                <a:gridCol w="504082">
                  <a:extLst>
                    <a:ext uri="{9D8B030D-6E8A-4147-A177-3AD203B41FA5}">
                      <a16:colId xmlns:a16="http://schemas.microsoft.com/office/drawing/2014/main" val="20006"/>
                    </a:ext>
                  </a:extLst>
                </a:gridCol>
                <a:gridCol w="504082">
                  <a:extLst>
                    <a:ext uri="{9D8B030D-6E8A-4147-A177-3AD203B41FA5}">
                      <a16:colId xmlns:a16="http://schemas.microsoft.com/office/drawing/2014/main" val="20007"/>
                    </a:ext>
                  </a:extLst>
                </a:gridCol>
                <a:gridCol w="576094">
                  <a:extLst>
                    <a:ext uri="{9D8B030D-6E8A-4147-A177-3AD203B41FA5}">
                      <a16:colId xmlns:a16="http://schemas.microsoft.com/office/drawing/2014/main" val="20008"/>
                    </a:ext>
                  </a:extLst>
                </a:gridCol>
                <a:gridCol w="504082">
                  <a:extLst>
                    <a:ext uri="{9D8B030D-6E8A-4147-A177-3AD203B41FA5}">
                      <a16:colId xmlns:a16="http://schemas.microsoft.com/office/drawing/2014/main" val="20009"/>
                    </a:ext>
                  </a:extLst>
                </a:gridCol>
                <a:gridCol w="504082">
                  <a:extLst>
                    <a:ext uri="{9D8B030D-6E8A-4147-A177-3AD203B41FA5}">
                      <a16:colId xmlns:a16="http://schemas.microsoft.com/office/drawing/2014/main" val="20010"/>
                    </a:ext>
                  </a:extLst>
                </a:gridCol>
                <a:gridCol w="552956">
                  <a:extLst>
                    <a:ext uri="{9D8B030D-6E8A-4147-A177-3AD203B41FA5}">
                      <a16:colId xmlns:a16="http://schemas.microsoft.com/office/drawing/2014/main" val="20011"/>
                    </a:ext>
                  </a:extLst>
                </a:gridCol>
                <a:gridCol w="504082">
                  <a:extLst>
                    <a:ext uri="{9D8B030D-6E8A-4147-A177-3AD203B41FA5}">
                      <a16:colId xmlns:a16="http://schemas.microsoft.com/office/drawing/2014/main" val="20012"/>
                    </a:ext>
                  </a:extLst>
                </a:gridCol>
                <a:gridCol w="527220">
                  <a:extLst>
                    <a:ext uri="{9D8B030D-6E8A-4147-A177-3AD203B41FA5}">
                      <a16:colId xmlns:a16="http://schemas.microsoft.com/office/drawing/2014/main" val="20013"/>
                    </a:ext>
                  </a:extLst>
                </a:gridCol>
                <a:gridCol w="504082">
                  <a:extLst>
                    <a:ext uri="{9D8B030D-6E8A-4147-A177-3AD203B41FA5}">
                      <a16:colId xmlns:a16="http://schemas.microsoft.com/office/drawing/2014/main" val="20014"/>
                    </a:ext>
                  </a:extLst>
                </a:gridCol>
                <a:gridCol w="504082">
                  <a:extLst>
                    <a:ext uri="{9D8B030D-6E8A-4147-A177-3AD203B41FA5}">
                      <a16:colId xmlns:a16="http://schemas.microsoft.com/office/drawing/2014/main" val="20015"/>
                    </a:ext>
                  </a:extLst>
                </a:gridCol>
                <a:gridCol w="504082">
                  <a:extLst>
                    <a:ext uri="{9D8B030D-6E8A-4147-A177-3AD203B41FA5}">
                      <a16:colId xmlns:a16="http://schemas.microsoft.com/office/drawing/2014/main" val="20016"/>
                    </a:ext>
                  </a:extLst>
                </a:gridCol>
                <a:gridCol w="432066">
                  <a:extLst>
                    <a:ext uri="{9D8B030D-6E8A-4147-A177-3AD203B41FA5}">
                      <a16:colId xmlns:a16="http://schemas.microsoft.com/office/drawing/2014/main" val="20017"/>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5</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kern="1200" cap="none" normalizeH="0" baseline="0" dirty="0">
                          <a:ln>
                            <a:noFill/>
                          </a:ln>
                          <a:solidFill>
                            <a:srgbClr val="FF0000"/>
                          </a:solidFill>
                          <a:effectLst/>
                          <a:latin typeface="Arial" pitchFamily="34" charset="0"/>
                          <a:ea typeface="宋体" pitchFamily="2" charset="-122"/>
                          <a:cs typeface="+mn-cs"/>
                        </a:rPr>
                        <a:t>9</a:t>
                      </a:r>
                      <a:endParaRPr kumimoji="0" lang="zh-CN" altLang="zh-CN" sz="20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kern="1200" cap="none" normalizeH="0" baseline="0" dirty="0">
                          <a:ln>
                            <a:noFill/>
                          </a:ln>
                          <a:solidFill>
                            <a:srgbClr val="FF0000"/>
                          </a:solidFill>
                          <a:effectLst/>
                          <a:latin typeface="Arial" pitchFamily="34" charset="0"/>
                          <a:ea typeface="宋体" pitchFamily="2" charset="-122"/>
                          <a:cs typeface="+mn-cs"/>
                        </a:rPr>
                        <a:t>10</a:t>
                      </a:r>
                      <a:endParaRPr kumimoji="0" lang="zh-CN" altLang="zh-CN" sz="20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14</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16</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11</a:t>
                      </a:r>
                      <a:endParaRPr kumimoji="0" lang="zh-CN" altLang="zh-CN" sz="2000" b="1" i="0" u="none" strike="noStrike" cap="none" normalizeH="0" baseline="0" dirty="0">
                        <a:ln>
                          <a:noFill/>
                        </a:ln>
                        <a:solidFill>
                          <a:srgbClr val="FF0000"/>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sng" strike="noStrike" cap="none" normalizeH="0" baseline="0" dirty="0">
                          <a:ln>
                            <a:noFill/>
                          </a:ln>
                          <a:solidFill>
                            <a:schemeClr val="tx1"/>
                          </a:solidFill>
                          <a:effectLst/>
                          <a:latin typeface="Arial" pitchFamily="34" charset="0"/>
                          <a:ea typeface="宋体" pitchFamily="2" charset="-122"/>
                        </a:rPr>
                        <a:t>8</a:t>
                      </a:r>
                      <a:endParaRPr kumimoji="0" lang="zh-CN" altLang="zh-CN" sz="2000" b="0" i="0" u="sng"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TextBox 48">
            <a:extLst>
              <a:ext uri="{FF2B5EF4-FFF2-40B4-BE49-F238E27FC236}">
                <a16:creationId xmlns:a16="http://schemas.microsoft.com/office/drawing/2014/main" id="{785CF25D-EFEF-4F27-86BA-7F1AA2E6392D}"/>
              </a:ext>
            </a:extLst>
          </p:cNvPr>
          <p:cNvSpPr txBox="1">
            <a:spLocks noChangeArrowheads="1"/>
          </p:cNvSpPr>
          <p:nvPr/>
        </p:nvSpPr>
        <p:spPr bwMode="auto">
          <a:xfrm>
            <a:off x="826678" y="167389"/>
            <a:ext cx="7345363" cy="400050"/>
          </a:xfrm>
          <a:prstGeom prst="rect">
            <a:avLst/>
          </a:prstGeom>
          <a:solidFill>
            <a:schemeClr val="bg1">
              <a:lumMod val="8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dirty="0">
                <a:latin typeface="+mn-lt"/>
                <a:ea typeface="微软雅黑 Light" panose="020B0502040204020203" pitchFamily="34" charset="-122"/>
              </a:rPr>
              <a:t>    a[0:n-1]=a[</a:t>
            </a:r>
            <a:r>
              <a:rPr lang="en-US" altLang="zh-CN" sz="2000" dirty="0" err="1">
                <a:latin typeface="+mn-lt"/>
                <a:ea typeface="微软雅黑 Light" panose="020B0502040204020203" pitchFamily="34" charset="-122"/>
              </a:rPr>
              <a:t>p:r</a:t>
            </a:r>
            <a:r>
              <a:rPr lang="en-US" altLang="zh-CN" sz="2000" dirty="0">
                <a:latin typeface="+mn-lt"/>
                <a:ea typeface="微软雅黑 Light" panose="020B0502040204020203" pitchFamily="34" charset="-122"/>
              </a:rPr>
              <a:t>];     n=p-r+1=18, p=0, r=17;      1&lt;= a[i] &lt;= 18</a:t>
            </a:r>
            <a:endParaRPr lang="zh-CN" altLang="en-US" sz="2000" dirty="0">
              <a:latin typeface="+mn-lt"/>
              <a:ea typeface="微软雅黑 Light" panose="020B0502040204020203" pitchFamily="34" charset="-122"/>
            </a:endParaRPr>
          </a:p>
        </p:txBody>
      </p:sp>
      <p:cxnSp>
        <p:nvCxnSpPr>
          <p:cNvPr id="10" name="直接连接符 28">
            <a:extLst>
              <a:ext uri="{FF2B5EF4-FFF2-40B4-BE49-F238E27FC236}">
                <a16:creationId xmlns:a16="http://schemas.microsoft.com/office/drawing/2014/main" id="{05F064FF-DE7B-4DB4-B72B-90019256BAE2}"/>
              </a:ext>
            </a:extLst>
          </p:cNvPr>
          <p:cNvCxnSpPr>
            <a:cxnSpLocks noChangeShapeType="1"/>
          </p:cNvCxnSpPr>
          <p:nvPr/>
        </p:nvCxnSpPr>
        <p:spPr bwMode="auto">
          <a:xfrm>
            <a:off x="107950" y="550863"/>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3">
            <a:extLst>
              <a:ext uri="{FF2B5EF4-FFF2-40B4-BE49-F238E27FC236}">
                <a16:creationId xmlns:a16="http://schemas.microsoft.com/office/drawing/2014/main" id="{BBCD6FB0-28F7-4CC9-BF0E-49A58BF7A03D}"/>
              </a:ext>
            </a:extLst>
          </p:cNvPr>
          <p:cNvSpPr txBox="1">
            <a:spLocks noChangeArrowheads="1"/>
          </p:cNvSpPr>
          <p:nvPr/>
        </p:nvSpPr>
        <p:spPr bwMode="auto">
          <a:xfrm>
            <a:off x="0" y="171450"/>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cxnSp>
        <p:nvCxnSpPr>
          <p:cNvPr id="12" name="直接连接符 28">
            <a:extLst>
              <a:ext uri="{FF2B5EF4-FFF2-40B4-BE49-F238E27FC236}">
                <a16:creationId xmlns:a16="http://schemas.microsoft.com/office/drawing/2014/main" id="{38BD5F0A-75DD-4FBC-8319-C1AD233A2FC4}"/>
              </a:ext>
            </a:extLst>
          </p:cNvPr>
          <p:cNvCxnSpPr>
            <a:cxnSpLocks noChangeShapeType="1"/>
          </p:cNvCxnSpPr>
          <p:nvPr/>
        </p:nvCxnSpPr>
        <p:spPr bwMode="auto">
          <a:xfrm>
            <a:off x="8675688" y="542925"/>
            <a:ext cx="0" cy="285750"/>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23">
            <a:extLst>
              <a:ext uri="{FF2B5EF4-FFF2-40B4-BE49-F238E27FC236}">
                <a16:creationId xmlns:a16="http://schemas.microsoft.com/office/drawing/2014/main" id="{5310D18B-615A-472E-9478-FDDCFD591AEB}"/>
              </a:ext>
            </a:extLst>
          </p:cNvPr>
          <p:cNvSpPr txBox="1">
            <a:spLocks noChangeArrowheads="1"/>
          </p:cNvSpPr>
          <p:nvPr/>
        </p:nvSpPr>
        <p:spPr bwMode="auto">
          <a:xfrm>
            <a:off x="8567738" y="161925"/>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sp>
        <p:nvSpPr>
          <p:cNvPr id="14" name="TextBox 27">
            <a:extLst>
              <a:ext uri="{FF2B5EF4-FFF2-40B4-BE49-F238E27FC236}">
                <a16:creationId xmlns:a16="http://schemas.microsoft.com/office/drawing/2014/main" id="{FE32DE88-1E53-4EEC-8024-15740C67B396}"/>
              </a:ext>
            </a:extLst>
          </p:cNvPr>
          <p:cNvSpPr txBox="1">
            <a:spLocks noChangeArrowheads="1"/>
          </p:cNvSpPr>
          <p:nvPr/>
        </p:nvSpPr>
        <p:spPr bwMode="auto">
          <a:xfrm>
            <a:off x="4865688" y="2586038"/>
            <a:ext cx="4176712" cy="30464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Step1</a:t>
            </a:r>
            <a:r>
              <a:rPr lang="en-US" altLang="zh-CN" sz="1600" dirty="0">
                <a:latin typeface="+mn-lt"/>
                <a:ea typeface="微软雅黑 Light" panose="020B0502040204020203" pitchFamily="34" charset="-122"/>
              </a:rPr>
              <a:t>. 1) </a:t>
            </a:r>
            <a:r>
              <a:rPr lang="zh-CN" altLang="en-US" sz="1600" dirty="0">
                <a:latin typeface="+mn-lt"/>
                <a:ea typeface="微软雅黑 Light" panose="020B0502040204020203" pitchFamily="34" charset="-122"/>
              </a:rPr>
              <a:t>通过循环变量</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指针</a:t>
            </a:r>
            <a:r>
              <a:rPr lang="en-US" altLang="zh-CN" sz="1600" dirty="0" err="1">
                <a:latin typeface="+mn-lt"/>
                <a:ea typeface="微软雅黑 Light" panose="020B0502040204020203" pitchFamily="34" charset="-122"/>
              </a:rPr>
              <a:t>i</a:t>
            </a:r>
            <a:r>
              <a:rPr lang="zh-CN" altLang="en-US" sz="1600" dirty="0">
                <a:latin typeface="+mn-lt"/>
                <a:ea typeface="微软雅黑 Light" panose="020B0502040204020203" pitchFamily="34" charset="-122"/>
              </a:rPr>
              <a:t>，将</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p:r</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划分为长度为</a:t>
            </a:r>
            <a:r>
              <a:rPr lang="en-US" altLang="zh-CN" sz="1600" dirty="0">
                <a:latin typeface="+mn-lt"/>
                <a:ea typeface="微软雅黑 Light" panose="020B0502040204020203" pitchFamily="34" charset="-122"/>
              </a:rPr>
              <a:t>5</a:t>
            </a:r>
            <a:r>
              <a:rPr lang="zh-CN" altLang="en-US" sz="1600" dirty="0">
                <a:latin typeface="+mn-lt"/>
                <a:ea typeface="微软雅黑 Light" panose="020B0502040204020203" pitchFamily="34" charset="-122"/>
              </a:rPr>
              <a:t>的</a:t>
            </a:r>
            <a:r>
              <a:rPr lang="en-US" altLang="zh-CN" sz="1600" dirty="0">
                <a:latin typeface="+mn-lt"/>
                <a:ea typeface="微软雅黑 Light" panose="020B0502040204020203" pitchFamily="34" charset="-122"/>
              </a:rPr>
              <a:t>m</a:t>
            </a:r>
            <a:r>
              <a:rPr lang="zh-CN" altLang="en-US" sz="1600" dirty="0">
                <a:latin typeface="+mn-lt"/>
                <a:ea typeface="微软雅黑 Light" panose="020B0502040204020203" pitchFamily="34" charset="-122"/>
              </a:rPr>
              <a:t>个</a:t>
            </a:r>
            <a:r>
              <a:rPr lang="zh-CN" altLang="en-US" sz="1600" b="1" dirty="0">
                <a:solidFill>
                  <a:srgbClr val="FF0000"/>
                </a:solidFill>
                <a:latin typeface="+mn-lt"/>
                <a:ea typeface="微软雅黑 Light" panose="020B0502040204020203" pitchFamily="34" charset="-122"/>
              </a:rPr>
              <a:t>完整</a:t>
            </a:r>
            <a:r>
              <a:rPr lang="zh-CN" altLang="en-US" sz="1600" dirty="0">
                <a:latin typeface="+mn-lt"/>
                <a:ea typeface="微软雅黑 Light" panose="020B0502040204020203" pitchFamily="34" charset="-122"/>
              </a:rPr>
              <a:t>子序列</a:t>
            </a:r>
            <a:r>
              <a:rPr lang="en-US" altLang="zh-CN" sz="1600" dirty="0">
                <a:latin typeface="+mn-lt"/>
                <a:ea typeface="微软雅黑 Light" panose="020B0502040204020203" pitchFamily="34" charset="-122"/>
              </a:rPr>
              <a:t>a[p: p+4], a[p+5, p+9], a[p+10, p+14],…, a[r-4, r]; </a:t>
            </a:r>
          </a:p>
          <a:p>
            <a:pPr eaLnBrk="1" hangingPunct="1"/>
            <a:r>
              <a:rPr lang="en-US" altLang="zh-CN" sz="1600" dirty="0">
                <a:latin typeface="+mn-lt"/>
                <a:ea typeface="微软雅黑 Light" panose="020B0502040204020203" pitchFamily="34" charset="-122"/>
              </a:rPr>
              <a:t>2) </a:t>
            </a:r>
            <a:r>
              <a:rPr lang="zh-CN" altLang="en-US" sz="1600" dirty="0">
                <a:latin typeface="+mn-lt"/>
                <a:ea typeface="微软雅黑 Light" panose="020B0502040204020203" pitchFamily="34" charset="-122"/>
              </a:rPr>
              <a:t>对第</a:t>
            </a:r>
            <a:r>
              <a:rPr lang="en-US" altLang="zh-CN" sz="1600" dirty="0" err="1">
                <a:latin typeface="+mn-lt"/>
                <a:ea typeface="微软雅黑 Light" panose="020B0502040204020203" pitchFamily="34" charset="-122"/>
              </a:rPr>
              <a:t>i</a:t>
            </a:r>
            <a:r>
              <a:rPr lang="zh-CN" altLang="en-US" sz="1600" dirty="0">
                <a:latin typeface="+mn-lt"/>
                <a:ea typeface="微软雅黑 Light" panose="020B0502040204020203" pitchFamily="34" charset="-122"/>
              </a:rPr>
              <a:t>组</a:t>
            </a:r>
            <a:r>
              <a:rPr lang="en-US" altLang="zh-CN" sz="1600" dirty="0">
                <a:latin typeface="+mn-lt"/>
                <a:ea typeface="微软雅黑 Light" panose="020B0502040204020203" pitchFamily="34" charset="-122"/>
              </a:rPr>
              <a:t>a[p+5*</a:t>
            </a:r>
            <a:r>
              <a:rPr lang="en-US" altLang="zh-CN" sz="1600" dirty="0" err="1">
                <a:latin typeface="+mn-lt"/>
                <a:ea typeface="微软雅黑 Light" panose="020B0502040204020203" pitchFamily="34" charset="-122"/>
              </a:rPr>
              <a:t>i</a:t>
            </a:r>
            <a:r>
              <a:rPr lang="en-US" altLang="zh-CN" sz="1600" dirty="0">
                <a:latin typeface="+mn-lt"/>
                <a:ea typeface="微软雅黑 Light" panose="020B0502040204020203" pitchFamily="34" charset="-122"/>
              </a:rPr>
              <a:t>: p+5*i+4]=a[s: t]</a:t>
            </a:r>
            <a:r>
              <a:rPr lang="zh-CN" altLang="en-US" sz="1600" dirty="0">
                <a:latin typeface="+mn-lt"/>
                <a:ea typeface="微软雅黑 Light" panose="020B0502040204020203" pitchFamily="34" charset="-122"/>
              </a:rPr>
              <a:t>，采用冒泡排序，找第</a:t>
            </a:r>
            <a:r>
              <a:rPr lang="en-US" altLang="zh-CN" sz="1600" dirty="0">
                <a:latin typeface="+mn-lt"/>
                <a:ea typeface="微软雅黑 Light" panose="020B0502040204020203" pitchFamily="34" charset="-122"/>
              </a:rPr>
              <a:t>3</a:t>
            </a:r>
            <a:r>
              <a:rPr lang="zh-CN" altLang="en-US" sz="1600" dirty="0">
                <a:latin typeface="+mn-lt"/>
                <a:ea typeface="微软雅黑 Light" panose="020B0502040204020203" pitchFamily="34" charset="-122"/>
              </a:rPr>
              <a:t>小元素（中位数）；</a:t>
            </a:r>
            <a:endParaRPr lang="en-US" altLang="zh-CN" sz="1600" dirty="0">
              <a:latin typeface="+mn-lt"/>
              <a:ea typeface="微软雅黑 Light" panose="020B0502040204020203" pitchFamily="34" charset="-122"/>
            </a:endParaRPr>
          </a:p>
          <a:p>
            <a:pPr eaLnBrk="1" hangingPunct="1"/>
            <a:r>
              <a:rPr lang="en-US" altLang="zh-CN" sz="1600" dirty="0">
                <a:latin typeface="+mn-lt"/>
                <a:ea typeface="微软雅黑 Light" panose="020B0502040204020203" pitchFamily="34" charset="-122"/>
              </a:rPr>
              <a:t>3) </a:t>
            </a:r>
            <a:r>
              <a:rPr lang="zh-CN" altLang="en-US" sz="1600" dirty="0">
                <a:latin typeface="+mn-lt"/>
                <a:ea typeface="微软雅黑 Light" panose="020B0502040204020203" pitchFamily="34" charset="-122"/>
              </a:rPr>
              <a:t>依次将每组中的第</a:t>
            </a:r>
            <a:r>
              <a:rPr lang="en-US" altLang="zh-CN" sz="1600" dirty="0">
                <a:latin typeface="+mn-lt"/>
                <a:ea typeface="微软雅黑 Light" panose="020B0502040204020203" pitchFamily="34" charset="-122"/>
              </a:rPr>
              <a:t>3</a:t>
            </a:r>
            <a:r>
              <a:rPr lang="zh-CN" altLang="en-US" sz="1600" dirty="0">
                <a:latin typeface="+mn-lt"/>
                <a:ea typeface="微软雅黑 Light" panose="020B0502040204020203" pitchFamily="34" charset="-122"/>
              </a:rPr>
              <a:t>小元素</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中位数</a:t>
            </a:r>
            <a:r>
              <a:rPr lang="en-US" altLang="zh-CN" sz="1600" dirty="0">
                <a:latin typeface="+mn-lt"/>
                <a:ea typeface="微软雅黑 Light" panose="020B0502040204020203" pitchFamily="34" charset="-122"/>
              </a:rPr>
              <a:t>a[s+2]=a[p+5*i+2]</a:t>
            </a:r>
            <a:r>
              <a:rPr lang="zh-CN" altLang="en-US" sz="1600" dirty="0">
                <a:latin typeface="+mn-lt"/>
                <a:ea typeface="微软雅黑 Light" panose="020B0502040204020203" pitchFamily="34" charset="-122"/>
              </a:rPr>
              <a:t>与</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p:r</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的左首端元素</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p+i</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交换位置，移至</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p:r</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的前端。</a:t>
            </a:r>
            <a:endParaRPr kumimoji="1" lang="en-US" altLang="zh-CN" sz="1600" dirty="0">
              <a:latin typeface="+mn-lt"/>
              <a:ea typeface="微软雅黑 Light" panose="020B0502040204020203" pitchFamily="34" charset="-122"/>
            </a:endParaRPr>
          </a:p>
          <a:p>
            <a:pPr eaLnBrk="1" hangingPunct="1"/>
            <a:endParaRPr kumimoji="1" lang="en-US" altLang="zh-CN" sz="1600" dirty="0">
              <a:latin typeface="+mn-lt"/>
              <a:ea typeface="微软雅黑 Light" panose="020B0502040204020203" pitchFamily="34" charset="-122"/>
            </a:endParaRPr>
          </a:p>
          <a:p>
            <a:pPr eaLnBrk="1" hangingPunct="1"/>
            <a:r>
              <a:rPr kumimoji="1" lang="en-US" altLang="zh-CN" sz="1600" dirty="0">
                <a:latin typeface="+mn-lt"/>
                <a:ea typeface="微软雅黑 Light" panose="020B0502040204020203" pitchFamily="34" charset="-122"/>
              </a:rPr>
              <a:t>e.g. (r-p-4)/5=(17-0-4)/5=2, </a:t>
            </a:r>
            <a:r>
              <a:rPr kumimoji="1" lang="en-US" altLang="zh-CN" sz="1600" dirty="0" err="1">
                <a:latin typeface="+mn-lt"/>
                <a:ea typeface="微软雅黑 Light" panose="020B0502040204020203" pitchFamily="34" charset="-122"/>
              </a:rPr>
              <a:t>i</a:t>
            </a:r>
            <a:r>
              <a:rPr kumimoji="1" lang="en-US" altLang="zh-CN" sz="1600" dirty="0">
                <a:latin typeface="+mn-lt"/>
                <a:ea typeface="微软雅黑 Light" panose="020B0502040204020203" pitchFamily="34" charset="-122"/>
              </a:rPr>
              <a:t>=0,1,2,  </a:t>
            </a:r>
          </a:p>
          <a:p>
            <a:pPr eaLnBrk="1" hangingPunct="1"/>
            <a:r>
              <a:rPr kumimoji="1" lang="en-US" altLang="zh-CN" sz="1600" dirty="0">
                <a:latin typeface="+mn-lt"/>
                <a:ea typeface="微软雅黑 Light" panose="020B0502040204020203" pitchFamily="34" charset="-122"/>
              </a:rPr>
              <a:t>   m=(r-p-4)/5+1=3</a:t>
            </a:r>
          </a:p>
          <a:p>
            <a:pPr eaLnBrk="1" hangingPunct="1"/>
            <a:r>
              <a:rPr kumimoji="1" lang="en-US" altLang="zh-CN" sz="1600" dirty="0">
                <a:latin typeface="+mn-lt"/>
                <a:ea typeface="微软雅黑 Light" panose="020B0502040204020203" pitchFamily="34" charset="-122"/>
              </a:rPr>
              <a:t>   s=0,5,10</a:t>
            </a:r>
            <a:endParaRPr lang="zh-CN" altLang="en-US" sz="1600" dirty="0">
              <a:latin typeface="+mn-lt"/>
              <a:ea typeface="微软雅黑 Light" panose="020B0502040204020203" pitchFamily="34" charset="-122"/>
            </a:endParaRPr>
          </a:p>
        </p:txBody>
      </p:sp>
      <p:cxnSp>
        <p:nvCxnSpPr>
          <p:cNvPr id="15" name="直接连接符 28">
            <a:extLst>
              <a:ext uri="{FF2B5EF4-FFF2-40B4-BE49-F238E27FC236}">
                <a16:creationId xmlns:a16="http://schemas.microsoft.com/office/drawing/2014/main" id="{0E540C82-B15E-43C9-BD5F-E1C0C9A299B4}"/>
              </a:ext>
            </a:extLst>
          </p:cNvPr>
          <p:cNvCxnSpPr>
            <a:cxnSpLocks noChangeShapeType="1"/>
          </p:cNvCxnSpPr>
          <p:nvPr/>
        </p:nvCxnSpPr>
        <p:spPr bwMode="auto">
          <a:xfrm flipV="1">
            <a:off x="173038" y="134143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2">
            <a:extLst>
              <a:ext uri="{FF2B5EF4-FFF2-40B4-BE49-F238E27FC236}">
                <a16:creationId xmlns:a16="http://schemas.microsoft.com/office/drawing/2014/main" id="{3A9AD224-A291-4517-97BE-5B62DA090849}"/>
              </a:ext>
            </a:extLst>
          </p:cNvPr>
          <p:cNvCxnSpPr>
            <a:cxnSpLocks noChangeShapeType="1"/>
          </p:cNvCxnSpPr>
          <p:nvPr/>
        </p:nvCxnSpPr>
        <p:spPr bwMode="auto">
          <a:xfrm flipV="1">
            <a:off x="2555875" y="134937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3">
            <a:extLst>
              <a:ext uri="{FF2B5EF4-FFF2-40B4-BE49-F238E27FC236}">
                <a16:creationId xmlns:a16="http://schemas.microsoft.com/office/drawing/2014/main" id="{6E5FB7F2-67B4-445B-82FB-5EE3DBD6E039}"/>
              </a:ext>
            </a:extLst>
          </p:cNvPr>
          <p:cNvCxnSpPr>
            <a:cxnSpLocks noChangeShapeType="1"/>
          </p:cNvCxnSpPr>
          <p:nvPr/>
        </p:nvCxnSpPr>
        <p:spPr bwMode="auto">
          <a:xfrm flipV="1">
            <a:off x="5148263" y="134937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4">
            <a:extLst>
              <a:ext uri="{FF2B5EF4-FFF2-40B4-BE49-F238E27FC236}">
                <a16:creationId xmlns:a16="http://schemas.microsoft.com/office/drawing/2014/main" id="{C121B189-8CA3-45AE-985E-D342787F0155}"/>
              </a:ext>
            </a:extLst>
          </p:cNvPr>
          <p:cNvCxnSpPr>
            <a:cxnSpLocks noChangeShapeType="1"/>
          </p:cNvCxnSpPr>
          <p:nvPr/>
        </p:nvCxnSpPr>
        <p:spPr bwMode="auto">
          <a:xfrm flipV="1">
            <a:off x="7740650" y="1362075"/>
            <a:ext cx="0" cy="288925"/>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8">
            <a:extLst>
              <a:ext uri="{FF2B5EF4-FFF2-40B4-BE49-F238E27FC236}">
                <a16:creationId xmlns:a16="http://schemas.microsoft.com/office/drawing/2014/main" id="{B157D8C6-04D9-4D88-90D0-C649B2BDBBE0}"/>
              </a:ext>
            </a:extLst>
          </p:cNvPr>
          <p:cNvSpPr txBox="1">
            <a:spLocks noChangeArrowheads="1"/>
          </p:cNvSpPr>
          <p:nvPr/>
        </p:nvSpPr>
        <p:spPr bwMode="auto">
          <a:xfrm>
            <a:off x="0" y="1557338"/>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i=0</a:t>
            </a:r>
            <a:endParaRPr lang="zh-CN" altLang="en-US">
              <a:latin typeface="+mn-lt"/>
              <a:ea typeface="微软雅黑 Light" panose="020B0502040204020203" pitchFamily="34" charset="-122"/>
            </a:endParaRPr>
          </a:p>
        </p:txBody>
      </p:sp>
      <p:sp>
        <p:nvSpPr>
          <p:cNvPr id="20" name="TextBox 36">
            <a:extLst>
              <a:ext uri="{FF2B5EF4-FFF2-40B4-BE49-F238E27FC236}">
                <a16:creationId xmlns:a16="http://schemas.microsoft.com/office/drawing/2014/main" id="{B4AE61A7-644E-405F-9916-7E29EAC592D4}"/>
              </a:ext>
            </a:extLst>
          </p:cNvPr>
          <p:cNvSpPr txBox="1">
            <a:spLocks noChangeArrowheads="1"/>
          </p:cNvSpPr>
          <p:nvPr/>
        </p:nvSpPr>
        <p:spPr bwMode="auto">
          <a:xfrm>
            <a:off x="2328863" y="1581150"/>
            <a:ext cx="486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i=1</a:t>
            </a:r>
            <a:endParaRPr lang="zh-CN" altLang="en-US">
              <a:latin typeface="+mn-lt"/>
              <a:ea typeface="微软雅黑 Light" panose="020B0502040204020203" pitchFamily="34" charset="-122"/>
            </a:endParaRPr>
          </a:p>
        </p:txBody>
      </p:sp>
      <p:sp>
        <p:nvSpPr>
          <p:cNvPr id="21" name="TextBox 37">
            <a:extLst>
              <a:ext uri="{FF2B5EF4-FFF2-40B4-BE49-F238E27FC236}">
                <a16:creationId xmlns:a16="http://schemas.microsoft.com/office/drawing/2014/main" id="{7E5842E8-1C86-46D8-845C-4769D69CA822}"/>
              </a:ext>
            </a:extLst>
          </p:cNvPr>
          <p:cNvSpPr txBox="1">
            <a:spLocks noChangeArrowheads="1"/>
          </p:cNvSpPr>
          <p:nvPr/>
        </p:nvSpPr>
        <p:spPr bwMode="auto">
          <a:xfrm>
            <a:off x="4929188" y="1520825"/>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i=2</a:t>
            </a:r>
            <a:endParaRPr lang="zh-CN" altLang="en-US">
              <a:latin typeface="+mn-lt"/>
              <a:ea typeface="微软雅黑 Light" panose="020B0502040204020203" pitchFamily="34" charset="-122"/>
            </a:endParaRPr>
          </a:p>
        </p:txBody>
      </p:sp>
      <p:sp>
        <p:nvSpPr>
          <p:cNvPr id="22" name="TextBox 38">
            <a:extLst>
              <a:ext uri="{FF2B5EF4-FFF2-40B4-BE49-F238E27FC236}">
                <a16:creationId xmlns:a16="http://schemas.microsoft.com/office/drawing/2014/main" id="{1AA1DE7A-03CB-41B6-B37A-6F0C62752BB2}"/>
              </a:ext>
            </a:extLst>
          </p:cNvPr>
          <p:cNvSpPr txBox="1">
            <a:spLocks noChangeArrowheads="1"/>
          </p:cNvSpPr>
          <p:nvPr/>
        </p:nvSpPr>
        <p:spPr bwMode="auto">
          <a:xfrm>
            <a:off x="7518400" y="1577975"/>
            <a:ext cx="470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i=3</a:t>
            </a:r>
            <a:endParaRPr lang="zh-CN" altLang="en-US">
              <a:latin typeface="+mn-lt"/>
              <a:ea typeface="微软雅黑 Light" panose="020B0502040204020203" pitchFamily="34" charset="-122"/>
            </a:endParaRPr>
          </a:p>
        </p:txBody>
      </p:sp>
      <p:cxnSp>
        <p:nvCxnSpPr>
          <p:cNvPr id="23" name="直接连接符 28">
            <a:extLst>
              <a:ext uri="{FF2B5EF4-FFF2-40B4-BE49-F238E27FC236}">
                <a16:creationId xmlns:a16="http://schemas.microsoft.com/office/drawing/2014/main" id="{F4139751-68CB-44E6-986E-FE6F6ED2F43C}"/>
              </a:ext>
            </a:extLst>
          </p:cNvPr>
          <p:cNvCxnSpPr>
            <a:cxnSpLocks noChangeShapeType="1"/>
          </p:cNvCxnSpPr>
          <p:nvPr/>
        </p:nvCxnSpPr>
        <p:spPr bwMode="auto">
          <a:xfrm>
            <a:off x="149225" y="5472113"/>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41">
            <a:extLst>
              <a:ext uri="{FF2B5EF4-FFF2-40B4-BE49-F238E27FC236}">
                <a16:creationId xmlns:a16="http://schemas.microsoft.com/office/drawing/2014/main" id="{4290C114-EC0C-418C-806C-AD9E497C410E}"/>
              </a:ext>
            </a:extLst>
          </p:cNvPr>
          <p:cNvCxnSpPr>
            <a:cxnSpLocks noChangeShapeType="1"/>
          </p:cNvCxnSpPr>
          <p:nvPr/>
        </p:nvCxnSpPr>
        <p:spPr bwMode="auto">
          <a:xfrm flipV="1">
            <a:off x="214313" y="626268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42">
            <a:extLst>
              <a:ext uri="{FF2B5EF4-FFF2-40B4-BE49-F238E27FC236}">
                <a16:creationId xmlns:a16="http://schemas.microsoft.com/office/drawing/2014/main" id="{D502A1ED-1A92-43A4-9F4F-911B933348A1}"/>
              </a:ext>
            </a:extLst>
          </p:cNvPr>
          <p:cNvCxnSpPr>
            <a:cxnSpLocks noChangeShapeType="1"/>
          </p:cNvCxnSpPr>
          <p:nvPr/>
        </p:nvCxnSpPr>
        <p:spPr bwMode="auto">
          <a:xfrm flipV="1">
            <a:off x="2597150" y="627062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43">
            <a:extLst>
              <a:ext uri="{FF2B5EF4-FFF2-40B4-BE49-F238E27FC236}">
                <a16:creationId xmlns:a16="http://schemas.microsoft.com/office/drawing/2014/main" id="{1CC4F092-C435-4FAD-8C0E-1F8DCF3D5A03}"/>
              </a:ext>
            </a:extLst>
          </p:cNvPr>
          <p:cNvCxnSpPr>
            <a:cxnSpLocks noChangeShapeType="1"/>
          </p:cNvCxnSpPr>
          <p:nvPr/>
        </p:nvCxnSpPr>
        <p:spPr bwMode="auto">
          <a:xfrm flipV="1">
            <a:off x="5189538" y="627062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44">
            <a:extLst>
              <a:ext uri="{FF2B5EF4-FFF2-40B4-BE49-F238E27FC236}">
                <a16:creationId xmlns:a16="http://schemas.microsoft.com/office/drawing/2014/main" id="{6F2998FE-A468-4650-B8A3-408CD74C99C6}"/>
              </a:ext>
            </a:extLst>
          </p:cNvPr>
          <p:cNvCxnSpPr>
            <a:cxnSpLocks noChangeShapeType="1"/>
          </p:cNvCxnSpPr>
          <p:nvPr/>
        </p:nvCxnSpPr>
        <p:spPr bwMode="auto">
          <a:xfrm flipV="1">
            <a:off x="7781925" y="6283325"/>
            <a:ext cx="0" cy="288925"/>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45">
            <a:extLst>
              <a:ext uri="{FF2B5EF4-FFF2-40B4-BE49-F238E27FC236}">
                <a16:creationId xmlns:a16="http://schemas.microsoft.com/office/drawing/2014/main" id="{D29EC480-21DD-4AAC-8D02-0CD36D9DB130}"/>
              </a:ext>
            </a:extLst>
          </p:cNvPr>
          <p:cNvSpPr txBox="1">
            <a:spLocks noChangeArrowheads="1"/>
          </p:cNvSpPr>
          <p:nvPr/>
        </p:nvSpPr>
        <p:spPr bwMode="auto">
          <a:xfrm>
            <a:off x="41275" y="6478588"/>
            <a:ext cx="84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s=0,i=0</a:t>
            </a:r>
            <a:endParaRPr lang="zh-CN" altLang="en-US">
              <a:latin typeface="+mn-lt"/>
              <a:ea typeface="微软雅黑 Light" panose="020B0502040204020203" pitchFamily="34" charset="-122"/>
            </a:endParaRPr>
          </a:p>
        </p:txBody>
      </p:sp>
      <p:sp>
        <p:nvSpPr>
          <p:cNvPr id="29" name="TextBox 46">
            <a:extLst>
              <a:ext uri="{FF2B5EF4-FFF2-40B4-BE49-F238E27FC236}">
                <a16:creationId xmlns:a16="http://schemas.microsoft.com/office/drawing/2014/main" id="{1CDBA721-A27B-41F2-8C9D-863F37C5B8B6}"/>
              </a:ext>
            </a:extLst>
          </p:cNvPr>
          <p:cNvSpPr txBox="1">
            <a:spLocks noChangeArrowheads="1"/>
          </p:cNvSpPr>
          <p:nvPr/>
        </p:nvSpPr>
        <p:spPr bwMode="auto">
          <a:xfrm>
            <a:off x="2370138" y="650240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s=5, </a:t>
            </a:r>
            <a:r>
              <a:rPr lang="en-US" altLang="zh-CN" dirty="0" err="1">
                <a:latin typeface="+mn-lt"/>
                <a:ea typeface="微软雅黑 Light" panose="020B0502040204020203" pitchFamily="34" charset="-122"/>
              </a:rPr>
              <a:t>i</a:t>
            </a:r>
            <a:r>
              <a:rPr lang="en-US" altLang="zh-CN" dirty="0">
                <a:latin typeface="+mn-lt"/>
                <a:ea typeface="微软雅黑 Light" panose="020B0502040204020203" pitchFamily="34" charset="-122"/>
              </a:rPr>
              <a:t>=1</a:t>
            </a:r>
            <a:endParaRPr lang="zh-CN" altLang="en-US" dirty="0">
              <a:latin typeface="+mn-lt"/>
              <a:ea typeface="微软雅黑 Light" panose="020B0502040204020203" pitchFamily="34" charset="-122"/>
            </a:endParaRPr>
          </a:p>
        </p:txBody>
      </p:sp>
      <p:sp>
        <p:nvSpPr>
          <p:cNvPr id="30" name="TextBox 47">
            <a:extLst>
              <a:ext uri="{FF2B5EF4-FFF2-40B4-BE49-F238E27FC236}">
                <a16:creationId xmlns:a16="http://schemas.microsoft.com/office/drawing/2014/main" id="{A68749E8-745F-4F9F-AE8E-88AA10ACAF17}"/>
              </a:ext>
            </a:extLst>
          </p:cNvPr>
          <p:cNvSpPr txBox="1">
            <a:spLocks noChangeArrowheads="1"/>
          </p:cNvSpPr>
          <p:nvPr/>
        </p:nvSpPr>
        <p:spPr bwMode="auto">
          <a:xfrm>
            <a:off x="4940300" y="6511925"/>
            <a:ext cx="1019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s=10, i=2</a:t>
            </a:r>
            <a:endParaRPr lang="zh-CN" altLang="en-US">
              <a:latin typeface="+mn-lt"/>
              <a:ea typeface="微软雅黑 Light" panose="020B0502040204020203" pitchFamily="34" charset="-122"/>
            </a:endParaRPr>
          </a:p>
        </p:txBody>
      </p:sp>
      <p:sp>
        <p:nvSpPr>
          <p:cNvPr id="31" name="TextBox 48">
            <a:extLst>
              <a:ext uri="{FF2B5EF4-FFF2-40B4-BE49-F238E27FC236}">
                <a16:creationId xmlns:a16="http://schemas.microsoft.com/office/drawing/2014/main" id="{B329A9AD-E68B-4118-A42E-A736470FB5B6}"/>
              </a:ext>
            </a:extLst>
          </p:cNvPr>
          <p:cNvSpPr txBox="1">
            <a:spLocks noChangeArrowheads="1"/>
          </p:cNvSpPr>
          <p:nvPr/>
        </p:nvSpPr>
        <p:spPr bwMode="auto">
          <a:xfrm>
            <a:off x="7559675" y="6499225"/>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15</a:t>
            </a:r>
            <a:endParaRPr lang="zh-CN" altLang="en-US">
              <a:latin typeface="+mn-lt"/>
              <a:ea typeface="微软雅黑 Light" panose="020B0502040204020203" pitchFamily="34" charset="-122"/>
            </a:endParaRPr>
          </a:p>
        </p:txBody>
      </p:sp>
      <p:cxnSp>
        <p:nvCxnSpPr>
          <p:cNvPr id="32" name="直接箭头连接符 10">
            <a:extLst>
              <a:ext uri="{FF2B5EF4-FFF2-40B4-BE49-F238E27FC236}">
                <a16:creationId xmlns:a16="http://schemas.microsoft.com/office/drawing/2014/main" id="{D4181E59-E28A-4DEE-AB05-D9E08D69A4AD}"/>
              </a:ext>
            </a:extLst>
          </p:cNvPr>
          <p:cNvCxnSpPr>
            <a:cxnSpLocks noChangeShapeType="1"/>
          </p:cNvCxnSpPr>
          <p:nvPr/>
        </p:nvCxnSpPr>
        <p:spPr bwMode="auto">
          <a:xfrm flipH="1">
            <a:off x="395288" y="1341438"/>
            <a:ext cx="863600" cy="4418012"/>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51">
            <a:extLst>
              <a:ext uri="{FF2B5EF4-FFF2-40B4-BE49-F238E27FC236}">
                <a16:creationId xmlns:a16="http://schemas.microsoft.com/office/drawing/2014/main" id="{58840F8F-3AA9-4505-A876-D33FB586DDA0}"/>
              </a:ext>
            </a:extLst>
          </p:cNvPr>
          <p:cNvSpPr txBox="1">
            <a:spLocks noChangeArrowheads="1"/>
          </p:cNvSpPr>
          <p:nvPr/>
        </p:nvSpPr>
        <p:spPr bwMode="auto">
          <a:xfrm>
            <a:off x="-22225" y="5148263"/>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sp>
        <p:nvSpPr>
          <p:cNvPr id="34" name="任意多边形 11">
            <a:extLst>
              <a:ext uri="{FF2B5EF4-FFF2-40B4-BE49-F238E27FC236}">
                <a16:creationId xmlns:a16="http://schemas.microsoft.com/office/drawing/2014/main" id="{BAE00063-AA41-4578-8767-0D1145B4F691}"/>
              </a:ext>
            </a:extLst>
          </p:cNvPr>
          <p:cNvSpPr>
            <a:spLocks/>
          </p:cNvSpPr>
          <p:nvPr/>
        </p:nvSpPr>
        <p:spPr bwMode="auto">
          <a:xfrm>
            <a:off x="266700" y="1316038"/>
            <a:ext cx="920750" cy="204787"/>
          </a:xfrm>
          <a:custGeom>
            <a:avLst/>
            <a:gdLst>
              <a:gd name="T0" fmla="*/ 0 w 516835"/>
              <a:gd name="T1" fmla="*/ 0 h 159026"/>
              <a:gd name="T2" fmla="*/ 191519134 w 516835"/>
              <a:gd name="T3" fmla="*/ 3235366 h 159026"/>
              <a:gd name="T4" fmla="*/ 268129139 w 516835"/>
              <a:gd name="T5" fmla="*/ 4117777 h 159026"/>
              <a:gd name="T6" fmla="*/ 612869065 w 516835"/>
              <a:gd name="T7" fmla="*/ 5000165 h 159026"/>
              <a:gd name="T8" fmla="*/ 766090580 w 516835"/>
              <a:gd name="T9" fmla="*/ 5588401 h 159026"/>
              <a:gd name="T10" fmla="*/ 919305748 w 516835"/>
              <a:gd name="T11" fmla="*/ 5882538 h 159026"/>
              <a:gd name="T12" fmla="*/ 1034219720 w 516835"/>
              <a:gd name="T13" fmla="*/ 6176646 h 159026"/>
              <a:gd name="T14" fmla="*/ 1187438294 w 516835"/>
              <a:gd name="T15" fmla="*/ 6470787 h 159026"/>
              <a:gd name="T16" fmla="*/ 1302353564 w 516835"/>
              <a:gd name="T17" fmla="*/ 6764906 h 159026"/>
              <a:gd name="T18" fmla="*/ 1532177663 w 516835"/>
              <a:gd name="T19" fmla="*/ 7059023 h 159026"/>
              <a:gd name="T20" fmla="*/ 1876919932 w 516835"/>
              <a:gd name="T21" fmla="*/ 6764906 h 159026"/>
              <a:gd name="T22" fmla="*/ 1991832330 w 516835"/>
              <a:gd name="T23" fmla="*/ 6176646 h 159026"/>
              <a:gd name="T24" fmla="*/ 2145054150 w 516835"/>
              <a:gd name="T25" fmla="*/ 5882538 h 159026"/>
              <a:gd name="T26" fmla="*/ 2147483647 w 516835"/>
              <a:gd name="T27" fmla="*/ 5294307 h 159026"/>
              <a:gd name="T28" fmla="*/ 2147483647 w 516835"/>
              <a:gd name="T29" fmla="*/ 4117777 h 159026"/>
              <a:gd name="T30" fmla="*/ 2147483647 w 516835"/>
              <a:gd name="T31" fmla="*/ 2941241 h 159026"/>
              <a:gd name="T32" fmla="*/ 2147483647 w 516835"/>
              <a:gd name="T33" fmla="*/ 2058864 h 159026"/>
              <a:gd name="T34" fmla="*/ 2147483647 w 516835"/>
              <a:gd name="T35" fmla="*/ 588236 h 1590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16835" h="159026">
                <a:moveTo>
                  <a:pt x="0" y="0"/>
                </a:moveTo>
                <a:cubicBezTo>
                  <a:pt x="9749" y="48749"/>
                  <a:pt x="379" y="23760"/>
                  <a:pt x="33130" y="72887"/>
                </a:cubicBezTo>
                <a:cubicBezTo>
                  <a:pt x="37547" y="79513"/>
                  <a:pt x="38827" y="90247"/>
                  <a:pt x="46382" y="92765"/>
                </a:cubicBezTo>
                <a:lnTo>
                  <a:pt x="106017" y="112644"/>
                </a:lnTo>
                <a:cubicBezTo>
                  <a:pt x="115388" y="115768"/>
                  <a:pt x="123273" y="122428"/>
                  <a:pt x="132522" y="125896"/>
                </a:cubicBezTo>
                <a:cubicBezTo>
                  <a:pt x="141049" y="129093"/>
                  <a:pt x="150270" y="130020"/>
                  <a:pt x="159026" y="132522"/>
                </a:cubicBezTo>
                <a:cubicBezTo>
                  <a:pt x="165742" y="134441"/>
                  <a:pt x="172188" y="137229"/>
                  <a:pt x="178904" y="139148"/>
                </a:cubicBezTo>
                <a:cubicBezTo>
                  <a:pt x="187660" y="141650"/>
                  <a:pt x="196652" y="143272"/>
                  <a:pt x="205408" y="145774"/>
                </a:cubicBezTo>
                <a:cubicBezTo>
                  <a:pt x="212124" y="147693"/>
                  <a:pt x="218469" y="150885"/>
                  <a:pt x="225287" y="152400"/>
                </a:cubicBezTo>
                <a:cubicBezTo>
                  <a:pt x="238402" y="155314"/>
                  <a:pt x="251791" y="156817"/>
                  <a:pt x="265043" y="159026"/>
                </a:cubicBezTo>
                <a:cubicBezTo>
                  <a:pt x="284921" y="156817"/>
                  <a:pt x="305274" y="157251"/>
                  <a:pt x="324678" y="152400"/>
                </a:cubicBezTo>
                <a:cubicBezTo>
                  <a:pt x="332404" y="150469"/>
                  <a:pt x="337236" y="142285"/>
                  <a:pt x="344556" y="139148"/>
                </a:cubicBezTo>
                <a:cubicBezTo>
                  <a:pt x="352927" y="135561"/>
                  <a:pt x="362338" y="135139"/>
                  <a:pt x="371061" y="132522"/>
                </a:cubicBezTo>
                <a:cubicBezTo>
                  <a:pt x="384441" y="128508"/>
                  <a:pt x="410817" y="119270"/>
                  <a:pt x="410817" y="119270"/>
                </a:cubicBezTo>
                <a:cubicBezTo>
                  <a:pt x="449362" y="80722"/>
                  <a:pt x="393806" y="134549"/>
                  <a:pt x="443948" y="92765"/>
                </a:cubicBezTo>
                <a:cubicBezTo>
                  <a:pt x="477038" y="65190"/>
                  <a:pt x="448769" y="77906"/>
                  <a:pt x="483704" y="66261"/>
                </a:cubicBezTo>
                <a:cubicBezTo>
                  <a:pt x="488121" y="59635"/>
                  <a:pt x="493005" y="53297"/>
                  <a:pt x="496956" y="46383"/>
                </a:cubicBezTo>
                <a:cubicBezTo>
                  <a:pt x="516487" y="12202"/>
                  <a:pt x="501679" y="28406"/>
                  <a:pt x="516835" y="13252"/>
                </a:cubicBezTo>
              </a:path>
            </a:pathLst>
          </a:custGeom>
          <a:noFill/>
          <a:ln w="19050">
            <a:solidFill>
              <a:srgbClr val="C0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35" name="任意多边形 53">
            <a:extLst>
              <a:ext uri="{FF2B5EF4-FFF2-40B4-BE49-F238E27FC236}">
                <a16:creationId xmlns:a16="http://schemas.microsoft.com/office/drawing/2014/main" id="{A24BC263-F36C-472A-B4AB-B801039F749B}"/>
              </a:ext>
            </a:extLst>
          </p:cNvPr>
          <p:cNvSpPr>
            <a:spLocks/>
          </p:cNvSpPr>
          <p:nvPr/>
        </p:nvSpPr>
        <p:spPr bwMode="auto">
          <a:xfrm>
            <a:off x="849313" y="1316038"/>
            <a:ext cx="2859087" cy="615950"/>
          </a:xfrm>
          <a:custGeom>
            <a:avLst/>
            <a:gdLst>
              <a:gd name="T0" fmla="*/ 0 w 516835"/>
              <a:gd name="T1" fmla="*/ 0 h 159026"/>
              <a:gd name="T2" fmla="*/ 2147483647 w 516835"/>
              <a:gd name="T3" fmla="*/ 2147483647 h 159026"/>
              <a:gd name="T4" fmla="*/ 2147483647 w 516835"/>
              <a:gd name="T5" fmla="*/ 2147483647 h 159026"/>
              <a:gd name="T6" fmla="*/ 2147483647 w 516835"/>
              <a:gd name="T7" fmla="*/ 2147483647 h 159026"/>
              <a:gd name="T8" fmla="*/ 2147483647 w 516835"/>
              <a:gd name="T9" fmla="*/ 2147483647 h 159026"/>
              <a:gd name="T10" fmla="*/ 2147483647 w 516835"/>
              <a:gd name="T11" fmla="*/ 2147483647 h 159026"/>
              <a:gd name="T12" fmla="*/ 2147483647 w 516835"/>
              <a:gd name="T13" fmla="*/ 2147483647 h 159026"/>
              <a:gd name="T14" fmla="*/ 2147483647 w 516835"/>
              <a:gd name="T15" fmla="*/ 2147483647 h 159026"/>
              <a:gd name="T16" fmla="*/ 2147483647 w 516835"/>
              <a:gd name="T17" fmla="*/ 2147483647 h 159026"/>
              <a:gd name="T18" fmla="*/ 2147483647 w 516835"/>
              <a:gd name="T19" fmla="*/ 2147483647 h 159026"/>
              <a:gd name="T20" fmla="*/ 2147483647 w 516835"/>
              <a:gd name="T21" fmla="*/ 2147483647 h 159026"/>
              <a:gd name="T22" fmla="*/ 2147483647 w 516835"/>
              <a:gd name="T23" fmla="*/ 2147483647 h 159026"/>
              <a:gd name="T24" fmla="*/ 2147483647 w 516835"/>
              <a:gd name="T25" fmla="*/ 2147483647 h 159026"/>
              <a:gd name="T26" fmla="*/ 2147483647 w 516835"/>
              <a:gd name="T27" fmla="*/ 2147483647 h 159026"/>
              <a:gd name="T28" fmla="*/ 2147483647 w 516835"/>
              <a:gd name="T29" fmla="*/ 2147483647 h 159026"/>
              <a:gd name="T30" fmla="*/ 2147483647 w 516835"/>
              <a:gd name="T31" fmla="*/ 2147483647 h 159026"/>
              <a:gd name="T32" fmla="*/ 2147483647 w 516835"/>
              <a:gd name="T33" fmla="*/ 2147483647 h 159026"/>
              <a:gd name="T34" fmla="*/ 2147483647 w 516835"/>
              <a:gd name="T35" fmla="*/ 2147483647 h 1590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16835" h="159026">
                <a:moveTo>
                  <a:pt x="0" y="0"/>
                </a:moveTo>
                <a:cubicBezTo>
                  <a:pt x="9749" y="48749"/>
                  <a:pt x="379" y="23760"/>
                  <a:pt x="33130" y="72887"/>
                </a:cubicBezTo>
                <a:cubicBezTo>
                  <a:pt x="37547" y="79513"/>
                  <a:pt x="38827" y="90247"/>
                  <a:pt x="46382" y="92765"/>
                </a:cubicBezTo>
                <a:lnTo>
                  <a:pt x="106017" y="112644"/>
                </a:lnTo>
                <a:cubicBezTo>
                  <a:pt x="115388" y="115768"/>
                  <a:pt x="123273" y="122428"/>
                  <a:pt x="132522" y="125896"/>
                </a:cubicBezTo>
                <a:cubicBezTo>
                  <a:pt x="141049" y="129093"/>
                  <a:pt x="150270" y="130020"/>
                  <a:pt x="159026" y="132522"/>
                </a:cubicBezTo>
                <a:cubicBezTo>
                  <a:pt x="165742" y="134441"/>
                  <a:pt x="172188" y="137229"/>
                  <a:pt x="178904" y="139148"/>
                </a:cubicBezTo>
                <a:cubicBezTo>
                  <a:pt x="187660" y="141650"/>
                  <a:pt x="196652" y="143272"/>
                  <a:pt x="205408" y="145774"/>
                </a:cubicBezTo>
                <a:cubicBezTo>
                  <a:pt x="212124" y="147693"/>
                  <a:pt x="218469" y="150885"/>
                  <a:pt x="225287" y="152400"/>
                </a:cubicBezTo>
                <a:cubicBezTo>
                  <a:pt x="238402" y="155314"/>
                  <a:pt x="251791" y="156817"/>
                  <a:pt x="265043" y="159026"/>
                </a:cubicBezTo>
                <a:cubicBezTo>
                  <a:pt x="284921" y="156817"/>
                  <a:pt x="305274" y="157251"/>
                  <a:pt x="324678" y="152400"/>
                </a:cubicBezTo>
                <a:cubicBezTo>
                  <a:pt x="332404" y="150469"/>
                  <a:pt x="337236" y="142285"/>
                  <a:pt x="344556" y="139148"/>
                </a:cubicBezTo>
                <a:cubicBezTo>
                  <a:pt x="352927" y="135561"/>
                  <a:pt x="362338" y="135139"/>
                  <a:pt x="371061" y="132522"/>
                </a:cubicBezTo>
                <a:cubicBezTo>
                  <a:pt x="384441" y="128508"/>
                  <a:pt x="410817" y="119270"/>
                  <a:pt x="410817" y="119270"/>
                </a:cubicBezTo>
                <a:cubicBezTo>
                  <a:pt x="449362" y="80722"/>
                  <a:pt x="393806" y="134549"/>
                  <a:pt x="443948" y="92765"/>
                </a:cubicBezTo>
                <a:cubicBezTo>
                  <a:pt x="477038" y="65190"/>
                  <a:pt x="448769" y="77906"/>
                  <a:pt x="483704" y="66261"/>
                </a:cubicBezTo>
                <a:cubicBezTo>
                  <a:pt x="488121" y="59635"/>
                  <a:pt x="493005" y="53297"/>
                  <a:pt x="496956" y="46383"/>
                </a:cubicBezTo>
                <a:cubicBezTo>
                  <a:pt x="516487" y="12202"/>
                  <a:pt x="501679" y="28406"/>
                  <a:pt x="516835" y="13252"/>
                </a:cubicBezTo>
              </a:path>
            </a:pathLst>
          </a:custGeom>
          <a:noFill/>
          <a:ln w="19050">
            <a:solidFill>
              <a:srgbClr val="C0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36" name="任意多边形 54">
            <a:extLst>
              <a:ext uri="{FF2B5EF4-FFF2-40B4-BE49-F238E27FC236}">
                <a16:creationId xmlns:a16="http://schemas.microsoft.com/office/drawing/2014/main" id="{FED454A9-464D-4CA6-9F89-23AA9930C264}"/>
              </a:ext>
            </a:extLst>
          </p:cNvPr>
          <p:cNvSpPr>
            <a:spLocks/>
          </p:cNvSpPr>
          <p:nvPr/>
        </p:nvSpPr>
        <p:spPr bwMode="auto">
          <a:xfrm>
            <a:off x="1344613" y="1316038"/>
            <a:ext cx="5111750" cy="677862"/>
          </a:xfrm>
          <a:custGeom>
            <a:avLst/>
            <a:gdLst>
              <a:gd name="T0" fmla="*/ 0 w 516835"/>
              <a:gd name="T1" fmla="*/ 0 h 159026"/>
              <a:gd name="T2" fmla="*/ 2147483647 w 516835"/>
              <a:gd name="T3" fmla="*/ 2147483647 h 159026"/>
              <a:gd name="T4" fmla="*/ 2147483647 w 516835"/>
              <a:gd name="T5" fmla="*/ 2147483647 h 159026"/>
              <a:gd name="T6" fmla="*/ 2147483647 w 516835"/>
              <a:gd name="T7" fmla="*/ 2147483647 h 159026"/>
              <a:gd name="T8" fmla="*/ 2147483647 w 516835"/>
              <a:gd name="T9" fmla="*/ 2147483647 h 159026"/>
              <a:gd name="T10" fmla="*/ 2147483647 w 516835"/>
              <a:gd name="T11" fmla="*/ 2147483647 h 159026"/>
              <a:gd name="T12" fmla="*/ 2147483647 w 516835"/>
              <a:gd name="T13" fmla="*/ 2147483647 h 159026"/>
              <a:gd name="T14" fmla="*/ 2147483647 w 516835"/>
              <a:gd name="T15" fmla="*/ 2147483647 h 159026"/>
              <a:gd name="T16" fmla="*/ 2147483647 w 516835"/>
              <a:gd name="T17" fmla="*/ 2147483647 h 159026"/>
              <a:gd name="T18" fmla="*/ 2147483647 w 516835"/>
              <a:gd name="T19" fmla="*/ 2147483647 h 159026"/>
              <a:gd name="T20" fmla="*/ 2147483647 w 516835"/>
              <a:gd name="T21" fmla="*/ 2147483647 h 159026"/>
              <a:gd name="T22" fmla="*/ 2147483647 w 516835"/>
              <a:gd name="T23" fmla="*/ 2147483647 h 159026"/>
              <a:gd name="T24" fmla="*/ 2147483647 w 516835"/>
              <a:gd name="T25" fmla="*/ 2147483647 h 159026"/>
              <a:gd name="T26" fmla="*/ 2147483647 w 516835"/>
              <a:gd name="T27" fmla="*/ 2147483647 h 159026"/>
              <a:gd name="T28" fmla="*/ 2147483647 w 516835"/>
              <a:gd name="T29" fmla="*/ 2147483647 h 159026"/>
              <a:gd name="T30" fmla="*/ 2147483647 w 516835"/>
              <a:gd name="T31" fmla="*/ 2147483647 h 159026"/>
              <a:gd name="T32" fmla="*/ 2147483647 w 516835"/>
              <a:gd name="T33" fmla="*/ 2147483647 h 159026"/>
              <a:gd name="T34" fmla="*/ 2147483647 w 516835"/>
              <a:gd name="T35" fmla="*/ 2147483647 h 1590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16835" h="159026">
                <a:moveTo>
                  <a:pt x="0" y="0"/>
                </a:moveTo>
                <a:cubicBezTo>
                  <a:pt x="9749" y="48749"/>
                  <a:pt x="379" y="23760"/>
                  <a:pt x="33130" y="72887"/>
                </a:cubicBezTo>
                <a:cubicBezTo>
                  <a:pt x="37547" y="79513"/>
                  <a:pt x="38827" y="90247"/>
                  <a:pt x="46382" y="92765"/>
                </a:cubicBezTo>
                <a:lnTo>
                  <a:pt x="106017" y="112644"/>
                </a:lnTo>
                <a:cubicBezTo>
                  <a:pt x="115388" y="115768"/>
                  <a:pt x="123273" y="122428"/>
                  <a:pt x="132522" y="125896"/>
                </a:cubicBezTo>
                <a:cubicBezTo>
                  <a:pt x="141049" y="129093"/>
                  <a:pt x="150270" y="130020"/>
                  <a:pt x="159026" y="132522"/>
                </a:cubicBezTo>
                <a:cubicBezTo>
                  <a:pt x="165742" y="134441"/>
                  <a:pt x="172188" y="137229"/>
                  <a:pt x="178904" y="139148"/>
                </a:cubicBezTo>
                <a:cubicBezTo>
                  <a:pt x="187660" y="141650"/>
                  <a:pt x="196652" y="143272"/>
                  <a:pt x="205408" y="145774"/>
                </a:cubicBezTo>
                <a:cubicBezTo>
                  <a:pt x="212124" y="147693"/>
                  <a:pt x="218469" y="150885"/>
                  <a:pt x="225287" y="152400"/>
                </a:cubicBezTo>
                <a:cubicBezTo>
                  <a:pt x="238402" y="155314"/>
                  <a:pt x="251791" y="156817"/>
                  <a:pt x="265043" y="159026"/>
                </a:cubicBezTo>
                <a:cubicBezTo>
                  <a:pt x="284921" y="156817"/>
                  <a:pt x="305274" y="157251"/>
                  <a:pt x="324678" y="152400"/>
                </a:cubicBezTo>
                <a:cubicBezTo>
                  <a:pt x="332404" y="150469"/>
                  <a:pt x="337236" y="142285"/>
                  <a:pt x="344556" y="139148"/>
                </a:cubicBezTo>
                <a:cubicBezTo>
                  <a:pt x="352927" y="135561"/>
                  <a:pt x="362338" y="135139"/>
                  <a:pt x="371061" y="132522"/>
                </a:cubicBezTo>
                <a:cubicBezTo>
                  <a:pt x="384441" y="128508"/>
                  <a:pt x="410817" y="119270"/>
                  <a:pt x="410817" y="119270"/>
                </a:cubicBezTo>
                <a:cubicBezTo>
                  <a:pt x="449362" y="80722"/>
                  <a:pt x="393806" y="134549"/>
                  <a:pt x="443948" y="92765"/>
                </a:cubicBezTo>
                <a:cubicBezTo>
                  <a:pt x="477038" y="65190"/>
                  <a:pt x="448769" y="77906"/>
                  <a:pt x="483704" y="66261"/>
                </a:cubicBezTo>
                <a:cubicBezTo>
                  <a:pt x="488121" y="59635"/>
                  <a:pt x="493005" y="53297"/>
                  <a:pt x="496956" y="46383"/>
                </a:cubicBezTo>
                <a:cubicBezTo>
                  <a:pt x="516487" y="12202"/>
                  <a:pt x="501679" y="28406"/>
                  <a:pt x="516835" y="13252"/>
                </a:cubicBezTo>
              </a:path>
            </a:pathLst>
          </a:custGeom>
          <a:noFill/>
          <a:ln w="19050">
            <a:solidFill>
              <a:srgbClr val="C0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cxnSp>
        <p:nvCxnSpPr>
          <p:cNvPr id="37" name="直接箭头连接符 55">
            <a:extLst>
              <a:ext uri="{FF2B5EF4-FFF2-40B4-BE49-F238E27FC236}">
                <a16:creationId xmlns:a16="http://schemas.microsoft.com/office/drawing/2014/main" id="{70A64F7B-169C-4CED-912F-F5FA1C3CDDA9}"/>
              </a:ext>
            </a:extLst>
          </p:cNvPr>
          <p:cNvCxnSpPr>
            <a:cxnSpLocks noChangeShapeType="1"/>
            <a:stCxn id="35" idx="15"/>
          </p:cNvCxnSpPr>
          <p:nvPr/>
        </p:nvCxnSpPr>
        <p:spPr bwMode="auto">
          <a:xfrm flipH="1">
            <a:off x="849313" y="1573213"/>
            <a:ext cx="2674937" cy="4186237"/>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57">
            <a:extLst>
              <a:ext uri="{FF2B5EF4-FFF2-40B4-BE49-F238E27FC236}">
                <a16:creationId xmlns:a16="http://schemas.microsoft.com/office/drawing/2014/main" id="{CE78670D-81C3-4577-B0A4-F6BF81DD8511}"/>
              </a:ext>
            </a:extLst>
          </p:cNvPr>
          <p:cNvCxnSpPr>
            <a:cxnSpLocks noChangeShapeType="1"/>
            <a:stCxn id="36" idx="16"/>
          </p:cNvCxnSpPr>
          <p:nvPr/>
        </p:nvCxnSpPr>
        <p:spPr bwMode="auto">
          <a:xfrm flipH="1">
            <a:off x="1416050" y="1514475"/>
            <a:ext cx="4845050" cy="4244975"/>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任意多边形 29">
            <a:extLst>
              <a:ext uri="{FF2B5EF4-FFF2-40B4-BE49-F238E27FC236}">
                <a16:creationId xmlns:a16="http://schemas.microsoft.com/office/drawing/2014/main" id="{02635D89-C70A-4704-807F-D3554A5DFCA8}"/>
              </a:ext>
            </a:extLst>
          </p:cNvPr>
          <p:cNvSpPr>
            <a:spLocks/>
          </p:cNvSpPr>
          <p:nvPr/>
        </p:nvSpPr>
        <p:spPr bwMode="auto">
          <a:xfrm>
            <a:off x="7526338" y="596900"/>
            <a:ext cx="1643062" cy="1027113"/>
          </a:xfrm>
          <a:custGeom>
            <a:avLst/>
            <a:gdLst>
              <a:gd name="T0" fmla="*/ 704331 w 1749287"/>
              <a:gd name="T1" fmla="*/ 60698 h 1292087"/>
              <a:gd name="T2" fmla="*/ 674983 w 1749287"/>
              <a:gd name="T3" fmla="*/ 62041 h 1292087"/>
              <a:gd name="T4" fmla="*/ 657374 w 1749287"/>
              <a:gd name="T5" fmla="*/ 62710 h 1292087"/>
              <a:gd name="T6" fmla="*/ 625092 w 1749287"/>
              <a:gd name="T7" fmla="*/ 64723 h 1292087"/>
              <a:gd name="T8" fmla="*/ 396184 w 1749287"/>
              <a:gd name="T9" fmla="*/ 65058 h 1292087"/>
              <a:gd name="T10" fmla="*/ 363903 w 1749287"/>
              <a:gd name="T11" fmla="*/ 64053 h 1292087"/>
              <a:gd name="T12" fmla="*/ 322817 w 1749287"/>
              <a:gd name="T13" fmla="*/ 61370 h 1292087"/>
              <a:gd name="T14" fmla="*/ 290536 w 1749287"/>
              <a:gd name="T15" fmla="*/ 60029 h 1292087"/>
              <a:gd name="T16" fmla="*/ 264123 w 1749287"/>
              <a:gd name="T17" fmla="*/ 59357 h 1292087"/>
              <a:gd name="T18" fmla="*/ 225972 w 1749287"/>
              <a:gd name="T19" fmla="*/ 57345 h 1292087"/>
              <a:gd name="T20" fmla="*/ 173146 w 1749287"/>
              <a:gd name="T21" fmla="*/ 56339 h 1292087"/>
              <a:gd name="T22" fmla="*/ 126194 w 1749287"/>
              <a:gd name="T23" fmla="*/ 55669 h 1292087"/>
              <a:gd name="T24" fmla="*/ 105649 w 1749287"/>
              <a:gd name="T25" fmla="*/ 54662 h 1292087"/>
              <a:gd name="T26" fmla="*/ 85106 w 1749287"/>
              <a:gd name="T27" fmla="*/ 52986 h 1292087"/>
              <a:gd name="T28" fmla="*/ 58694 w 1749287"/>
              <a:gd name="T29" fmla="*/ 50638 h 1292087"/>
              <a:gd name="T30" fmla="*/ 44021 w 1749287"/>
              <a:gd name="T31" fmla="*/ 48626 h 1292087"/>
              <a:gd name="T32" fmla="*/ 14672 w 1749287"/>
              <a:gd name="T33" fmla="*/ 45273 h 1292087"/>
              <a:gd name="T34" fmla="*/ 0 w 1749287"/>
              <a:gd name="T35" fmla="*/ 40577 h 1292087"/>
              <a:gd name="T36" fmla="*/ 8804 w 1749287"/>
              <a:gd name="T37" fmla="*/ 26828 h 1292087"/>
              <a:gd name="T38" fmla="*/ 20543 w 1749287"/>
              <a:gd name="T39" fmla="*/ 22469 h 1292087"/>
              <a:gd name="T40" fmla="*/ 35216 w 1749287"/>
              <a:gd name="T41" fmla="*/ 19451 h 1292087"/>
              <a:gd name="T42" fmla="*/ 52824 w 1749287"/>
              <a:gd name="T43" fmla="*/ 17439 h 1292087"/>
              <a:gd name="T44" fmla="*/ 67498 w 1749287"/>
              <a:gd name="T45" fmla="*/ 15091 h 1292087"/>
              <a:gd name="T46" fmla="*/ 76302 w 1749287"/>
              <a:gd name="T47" fmla="*/ 13079 h 1292087"/>
              <a:gd name="T48" fmla="*/ 96846 w 1749287"/>
              <a:gd name="T49" fmla="*/ 9054 h 1292087"/>
              <a:gd name="T50" fmla="*/ 111519 w 1749287"/>
              <a:gd name="T51" fmla="*/ 6708 h 1292087"/>
              <a:gd name="T52" fmla="*/ 134996 w 1749287"/>
              <a:gd name="T53" fmla="*/ 4024 h 1292087"/>
              <a:gd name="T54" fmla="*/ 164343 w 1749287"/>
              <a:gd name="T55" fmla="*/ 2347 h 1292087"/>
              <a:gd name="T56" fmla="*/ 325752 w 1749287"/>
              <a:gd name="T57" fmla="*/ 2347 h 1292087"/>
              <a:gd name="T58" fmla="*/ 393250 w 1749287"/>
              <a:gd name="T59" fmla="*/ 1341 h 1292087"/>
              <a:gd name="T60" fmla="*/ 449009 w 1749287"/>
              <a:gd name="T61" fmla="*/ 0 h 1292087"/>
              <a:gd name="T62" fmla="*/ 510640 w 1749287"/>
              <a:gd name="T63" fmla="*/ 670 h 1292087"/>
              <a:gd name="T64" fmla="*/ 548790 w 1749287"/>
              <a:gd name="T65" fmla="*/ 1677 h 1292087"/>
              <a:gd name="T66" fmla="*/ 595744 w 1749287"/>
              <a:gd name="T67" fmla="*/ 3354 h 1292087"/>
              <a:gd name="T68" fmla="*/ 633896 w 1749287"/>
              <a:gd name="T69" fmla="*/ 4695 h 1292087"/>
              <a:gd name="T70" fmla="*/ 669113 w 1749287"/>
              <a:gd name="T71" fmla="*/ 6037 h 1292087"/>
              <a:gd name="T72" fmla="*/ 689656 w 1749287"/>
              <a:gd name="T73" fmla="*/ 6708 h 1292087"/>
              <a:gd name="T74" fmla="*/ 698462 w 1749287"/>
              <a:gd name="T75" fmla="*/ 8383 h 1292087"/>
              <a:gd name="T76" fmla="*/ 707264 w 1749287"/>
              <a:gd name="T77" fmla="*/ 10396 h 1292087"/>
              <a:gd name="T78" fmla="*/ 721938 w 1749287"/>
              <a:gd name="T79" fmla="*/ 15091 h 1292087"/>
              <a:gd name="T80" fmla="*/ 736613 w 1749287"/>
              <a:gd name="T81" fmla="*/ 17775 h 1292087"/>
              <a:gd name="T82" fmla="*/ 748351 w 1749287"/>
              <a:gd name="T83" fmla="*/ 20792 h 1292087"/>
              <a:gd name="T84" fmla="*/ 760089 w 1749287"/>
              <a:gd name="T85" fmla="*/ 22469 h 1292087"/>
              <a:gd name="T86" fmla="*/ 768893 w 1749287"/>
              <a:gd name="T87" fmla="*/ 25151 h 1292087"/>
              <a:gd name="T88" fmla="*/ 768893 w 1749287"/>
              <a:gd name="T89" fmla="*/ 37894 h 1292087"/>
              <a:gd name="T90" fmla="*/ 754219 w 1749287"/>
              <a:gd name="T91" fmla="*/ 42925 h 1292087"/>
              <a:gd name="T92" fmla="*/ 745415 w 1749287"/>
              <a:gd name="T93" fmla="*/ 47285 h 1292087"/>
              <a:gd name="T94" fmla="*/ 727807 w 1749287"/>
              <a:gd name="T95" fmla="*/ 52650 h 1292087"/>
              <a:gd name="T96" fmla="*/ 719002 w 1749287"/>
              <a:gd name="T97" fmla="*/ 58686 h 1292087"/>
              <a:gd name="T98" fmla="*/ 698462 w 1749287"/>
              <a:gd name="T99" fmla="*/ 62041 h 1292087"/>
              <a:gd name="T100" fmla="*/ 680852 w 1749287"/>
              <a:gd name="T101" fmla="*/ 64723 h 12920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49287" h="1292087">
                <a:moveTo>
                  <a:pt x="1623391" y="1192696"/>
                </a:moveTo>
                <a:cubicBezTo>
                  <a:pt x="1612348" y="1194905"/>
                  <a:pt x="1600945" y="1195761"/>
                  <a:pt x="1590261" y="1199322"/>
                </a:cubicBezTo>
                <a:cubicBezTo>
                  <a:pt x="1580890" y="1202446"/>
                  <a:pt x="1572927" y="1208906"/>
                  <a:pt x="1563756" y="1212574"/>
                </a:cubicBezTo>
                <a:cubicBezTo>
                  <a:pt x="1550786" y="1217762"/>
                  <a:pt x="1537252" y="1221409"/>
                  <a:pt x="1524000" y="1225826"/>
                </a:cubicBezTo>
                <a:lnTo>
                  <a:pt x="1504122" y="1232452"/>
                </a:lnTo>
                <a:lnTo>
                  <a:pt x="1484243" y="1239078"/>
                </a:lnTo>
                <a:cubicBezTo>
                  <a:pt x="1475408" y="1245704"/>
                  <a:pt x="1467104" y="1253104"/>
                  <a:pt x="1457739" y="1258957"/>
                </a:cubicBezTo>
                <a:cubicBezTo>
                  <a:pt x="1443724" y="1267716"/>
                  <a:pt x="1427356" y="1274471"/>
                  <a:pt x="1411356" y="1278835"/>
                </a:cubicBezTo>
                <a:cubicBezTo>
                  <a:pt x="1393785" y="1283627"/>
                  <a:pt x="1358348" y="1292087"/>
                  <a:pt x="1358348" y="1292087"/>
                </a:cubicBezTo>
                <a:cubicBezTo>
                  <a:pt x="1203739" y="1289878"/>
                  <a:pt x="1049032" y="1291404"/>
                  <a:pt x="894522" y="1285461"/>
                </a:cubicBezTo>
                <a:cubicBezTo>
                  <a:pt x="876322" y="1284761"/>
                  <a:pt x="858792" y="1277969"/>
                  <a:pt x="841513" y="1272209"/>
                </a:cubicBezTo>
                <a:cubicBezTo>
                  <a:pt x="834887" y="1270000"/>
                  <a:pt x="827882" y="1268706"/>
                  <a:pt x="821635" y="1265583"/>
                </a:cubicBezTo>
                <a:cubicBezTo>
                  <a:pt x="814512" y="1262022"/>
                  <a:pt x="808879" y="1255893"/>
                  <a:pt x="801756" y="1252331"/>
                </a:cubicBezTo>
                <a:cubicBezTo>
                  <a:pt x="725089" y="1213997"/>
                  <a:pt x="817020" y="1271340"/>
                  <a:pt x="728869" y="1212574"/>
                </a:cubicBezTo>
                <a:cubicBezTo>
                  <a:pt x="705709" y="1197134"/>
                  <a:pt x="701355" y="1199980"/>
                  <a:pt x="675861" y="1192696"/>
                </a:cubicBezTo>
                <a:cubicBezTo>
                  <a:pt x="669145" y="1190777"/>
                  <a:pt x="662758" y="1187764"/>
                  <a:pt x="655982" y="1186070"/>
                </a:cubicBezTo>
                <a:cubicBezTo>
                  <a:pt x="645056" y="1183339"/>
                  <a:pt x="633846" y="1181887"/>
                  <a:pt x="622852" y="1179444"/>
                </a:cubicBezTo>
                <a:cubicBezTo>
                  <a:pt x="613962" y="1177469"/>
                  <a:pt x="605183" y="1175027"/>
                  <a:pt x="596348" y="1172818"/>
                </a:cubicBezTo>
                <a:cubicBezTo>
                  <a:pt x="537876" y="1133836"/>
                  <a:pt x="631331" y="1193622"/>
                  <a:pt x="536713" y="1146313"/>
                </a:cubicBezTo>
                <a:cubicBezTo>
                  <a:pt x="527878" y="1141896"/>
                  <a:pt x="519580" y="1136184"/>
                  <a:pt x="510209" y="1133061"/>
                </a:cubicBezTo>
                <a:cubicBezTo>
                  <a:pt x="501349" y="1130108"/>
                  <a:pt x="443519" y="1120762"/>
                  <a:pt x="437322" y="1119809"/>
                </a:cubicBezTo>
                <a:cubicBezTo>
                  <a:pt x="421886" y="1117434"/>
                  <a:pt x="406305" y="1115977"/>
                  <a:pt x="390939" y="1113183"/>
                </a:cubicBezTo>
                <a:cubicBezTo>
                  <a:pt x="381979" y="1111554"/>
                  <a:pt x="373471" y="1107687"/>
                  <a:pt x="364435" y="1106557"/>
                </a:cubicBezTo>
                <a:cubicBezTo>
                  <a:pt x="338044" y="1103258"/>
                  <a:pt x="311426" y="1102140"/>
                  <a:pt x="284922" y="1099931"/>
                </a:cubicBezTo>
                <a:cubicBezTo>
                  <a:pt x="278296" y="1095513"/>
                  <a:pt x="272363" y="1089815"/>
                  <a:pt x="265043" y="1086678"/>
                </a:cubicBezTo>
                <a:cubicBezTo>
                  <a:pt x="256673" y="1083091"/>
                  <a:pt x="246446" y="1084570"/>
                  <a:pt x="238539" y="1080052"/>
                </a:cubicBezTo>
                <a:cubicBezTo>
                  <a:pt x="230403" y="1075403"/>
                  <a:pt x="226286" y="1065620"/>
                  <a:pt x="218661" y="1060174"/>
                </a:cubicBezTo>
                <a:cubicBezTo>
                  <a:pt x="210623" y="1054433"/>
                  <a:pt x="200532" y="1052157"/>
                  <a:pt x="192156" y="1046922"/>
                </a:cubicBezTo>
                <a:cubicBezTo>
                  <a:pt x="182791" y="1041069"/>
                  <a:pt x="174487" y="1033670"/>
                  <a:pt x="165652" y="1027044"/>
                </a:cubicBezTo>
                <a:cubicBezTo>
                  <a:pt x="127677" y="970078"/>
                  <a:pt x="178240" y="1037112"/>
                  <a:pt x="132522" y="1000539"/>
                </a:cubicBezTo>
                <a:cubicBezTo>
                  <a:pt x="126303" y="995564"/>
                  <a:pt x="124367" y="986779"/>
                  <a:pt x="119269" y="980661"/>
                </a:cubicBezTo>
                <a:cubicBezTo>
                  <a:pt x="113270" y="973462"/>
                  <a:pt x="106506" y="966881"/>
                  <a:pt x="99391" y="960783"/>
                </a:cubicBezTo>
                <a:cubicBezTo>
                  <a:pt x="35517" y="906034"/>
                  <a:pt x="111668" y="979686"/>
                  <a:pt x="46382" y="914400"/>
                </a:cubicBezTo>
                <a:cubicBezTo>
                  <a:pt x="40751" y="908769"/>
                  <a:pt x="37759" y="901002"/>
                  <a:pt x="33130" y="894522"/>
                </a:cubicBezTo>
                <a:cubicBezTo>
                  <a:pt x="26711" y="885536"/>
                  <a:pt x="19878" y="876853"/>
                  <a:pt x="13252" y="868018"/>
                </a:cubicBezTo>
                <a:cubicBezTo>
                  <a:pt x="5093" y="843539"/>
                  <a:pt x="0" y="832211"/>
                  <a:pt x="0" y="801757"/>
                </a:cubicBezTo>
                <a:cubicBezTo>
                  <a:pt x="0" y="724421"/>
                  <a:pt x="982" y="646974"/>
                  <a:pt x="6626" y="569844"/>
                </a:cubicBezTo>
                <a:cubicBezTo>
                  <a:pt x="7645" y="555912"/>
                  <a:pt x="15461" y="543339"/>
                  <a:pt x="19878" y="530087"/>
                </a:cubicBezTo>
                <a:cubicBezTo>
                  <a:pt x="42146" y="463280"/>
                  <a:pt x="8169" y="566908"/>
                  <a:pt x="33130" y="483705"/>
                </a:cubicBezTo>
                <a:cubicBezTo>
                  <a:pt x="37144" y="470325"/>
                  <a:pt x="38633" y="455571"/>
                  <a:pt x="46382" y="443948"/>
                </a:cubicBezTo>
                <a:cubicBezTo>
                  <a:pt x="55217" y="430696"/>
                  <a:pt x="67850" y="419301"/>
                  <a:pt x="72887" y="404191"/>
                </a:cubicBezTo>
                <a:cubicBezTo>
                  <a:pt x="75096" y="397565"/>
                  <a:pt x="75042" y="389679"/>
                  <a:pt x="79513" y="384313"/>
                </a:cubicBezTo>
                <a:cubicBezTo>
                  <a:pt x="86583" y="375829"/>
                  <a:pt x="98208" y="372244"/>
                  <a:pt x="106017" y="364435"/>
                </a:cubicBezTo>
                <a:cubicBezTo>
                  <a:pt x="111648" y="358804"/>
                  <a:pt x="114171" y="350675"/>
                  <a:pt x="119269" y="344557"/>
                </a:cubicBezTo>
                <a:cubicBezTo>
                  <a:pt x="125268" y="337358"/>
                  <a:pt x="133701" y="332304"/>
                  <a:pt x="139148" y="324678"/>
                </a:cubicBezTo>
                <a:cubicBezTo>
                  <a:pt x="144889" y="316640"/>
                  <a:pt x="147499" y="306750"/>
                  <a:pt x="152400" y="298174"/>
                </a:cubicBezTo>
                <a:cubicBezTo>
                  <a:pt x="156351" y="291260"/>
                  <a:pt x="162091" y="285419"/>
                  <a:pt x="165652" y="278296"/>
                </a:cubicBezTo>
                <a:cubicBezTo>
                  <a:pt x="168776" y="272049"/>
                  <a:pt x="168886" y="264524"/>
                  <a:pt x="172278" y="258418"/>
                </a:cubicBezTo>
                <a:cubicBezTo>
                  <a:pt x="180013" y="244495"/>
                  <a:pt x="189947" y="231913"/>
                  <a:pt x="198782" y="218661"/>
                </a:cubicBezTo>
                <a:cubicBezTo>
                  <a:pt x="212499" y="198086"/>
                  <a:pt x="196323" y="196776"/>
                  <a:pt x="218661" y="178905"/>
                </a:cubicBezTo>
                <a:cubicBezTo>
                  <a:pt x="224115" y="174542"/>
                  <a:pt x="231913" y="174487"/>
                  <a:pt x="238539" y="172278"/>
                </a:cubicBezTo>
                <a:lnTo>
                  <a:pt x="251791" y="132522"/>
                </a:lnTo>
                <a:cubicBezTo>
                  <a:pt x="255283" y="122045"/>
                  <a:pt x="269811" y="119714"/>
                  <a:pt x="278295" y="112644"/>
                </a:cubicBezTo>
                <a:cubicBezTo>
                  <a:pt x="317642" y="79855"/>
                  <a:pt x="261999" y="122314"/>
                  <a:pt x="304800" y="79513"/>
                </a:cubicBezTo>
                <a:cubicBezTo>
                  <a:pt x="310431" y="73882"/>
                  <a:pt x="317764" y="70212"/>
                  <a:pt x="324678" y="66261"/>
                </a:cubicBezTo>
                <a:cubicBezTo>
                  <a:pt x="347605" y="53160"/>
                  <a:pt x="348759" y="53817"/>
                  <a:pt x="371061" y="46383"/>
                </a:cubicBezTo>
                <a:cubicBezTo>
                  <a:pt x="454991" y="48592"/>
                  <a:pt x="538893" y="53009"/>
                  <a:pt x="622852" y="53009"/>
                </a:cubicBezTo>
                <a:cubicBezTo>
                  <a:pt x="660465" y="53009"/>
                  <a:pt x="697940" y="48469"/>
                  <a:pt x="735495" y="46383"/>
                </a:cubicBezTo>
                <a:lnTo>
                  <a:pt x="861391" y="39757"/>
                </a:lnTo>
                <a:cubicBezTo>
                  <a:pt x="870226" y="35340"/>
                  <a:pt x="878524" y="29629"/>
                  <a:pt x="887895" y="26505"/>
                </a:cubicBezTo>
                <a:cubicBezTo>
                  <a:pt x="937888" y="9840"/>
                  <a:pt x="938452" y="15505"/>
                  <a:pt x="987287" y="6626"/>
                </a:cubicBezTo>
                <a:cubicBezTo>
                  <a:pt x="996247" y="4997"/>
                  <a:pt x="1004956" y="2209"/>
                  <a:pt x="1013791" y="0"/>
                </a:cubicBezTo>
                <a:cubicBezTo>
                  <a:pt x="1049130" y="2209"/>
                  <a:pt x="1084560" y="3269"/>
                  <a:pt x="1119809" y="6626"/>
                </a:cubicBezTo>
                <a:cubicBezTo>
                  <a:pt x="1131020" y="7694"/>
                  <a:pt x="1141859" y="11237"/>
                  <a:pt x="1152939" y="13252"/>
                </a:cubicBezTo>
                <a:cubicBezTo>
                  <a:pt x="1188745" y="19762"/>
                  <a:pt x="1188428" y="17713"/>
                  <a:pt x="1219200" y="26505"/>
                </a:cubicBezTo>
                <a:cubicBezTo>
                  <a:pt x="1225916" y="28424"/>
                  <a:pt x="1232272" y="31561"/>
                  <a:pt x="1239078" y="33131"/>
                </a:cubicBezTo>
                <a:cubicBezTo>
                  <a:pt x="1334120" y="55064"/>
                  <a:pt x="1277170" y="36993"/>
                  <a:pt x="1325217" y="53009"/>
                </a:cubicBezTo>
                <a:cubicBezTo>
                  <a:pt x="1331843" y="57426"/>
                  <a:pt x="1337972" y="62700"/>
                  <a:pt x="1345095" y="66261"/>
                </a:cubicBezTo>
                <a:cubicBezTo>
                  <a:pt x="1361406" y="74416"/>
                  <a:pt x="1389462" y="76968"/>
                  <a:pt x="1404730" y="79513"/>
                </a:cubicBezTo>
                <a:cubicBezTo>
                  <a:pt x="1413565" y="83930"/>
                  <a:pt x="1422659" y="87864"/>
                  <a:pt x="1431235" y="92765"/>
                </a:cubicBezTo>
                <a:cubicBezTo>
                  <a:pt x="1438149" y="96716"/>
                  <a:pt x="1443990" y="102456"/>
                  <a:pt x="1451113" y="106018"/>
                </a:cubicBezTo>
                <a:cubicBezTo>
                  <a:pt x="1467424" y="114174"/>
                  <a:pt x="1495481" y="116726"/>
                  <a:pt x="1510748" y="119270"/>
                </a:cubicBezTo>
                <a:cubicBezTo>
                  <a:pt x="1517374" y="121479"/>
                  <a:pt x="1523910" y="123977"/>
                  <a:pt x="1530626" y="125896"/>
                </a:cubicBezTo>
                <a:cubicBezTo>
                  <a:pt x="1539382" y="128398"/>
                  <a:pt x="1550019" y="126833"/>
                  <a:pt x="1557130" y="132522"/>
                </a:cubicBezTo>
                <a:cubicBezTo>
                  <a:pt x="1562584" y="136885"/>
                  <a:pt x="1560162" y="146411"/>
                  <a:pt x="1563756" y="152400"/>
                </a:cubicBezTo>
                <a:cubicBezTo>
                  <a:pt x="1566970" y="157757"/>
                  <a:pt x="1572591" y="161235"/>
                  <a:pt x="1577009" y="165652"/>
                </a:cubicBezTo>
                <a:cubicBezTo>
                  <a:pt x="1579218" y="172278"/>
                  <a:pt x="1580511" y="179284"/>
                  <a:pt x="1583635" y="185531"/>
                </a:cubicBezTo>
                <a:cubicBezTo>
                  <a:pt x="1587196" y="192654"/>
                  <a:pt x="1594091" y="197953"/>
                  <a:pt x="1596887" y="205409"/>
                </a:cubicBezTo>
                <a:cubicBezTo>
                  <a:pt x="1600841" y="215954"/>
                  <a:pt x="1600550" y="227674"/>
                  <a:pt x="1603513" y="238539"/>
                </a:cubicBezTo>
                <a:cubicBezTo>
                  <a:pt x="1624027" y="313757"/>
                  <a:pt x="1606312" y="250764"/>
                  <a:pt x="1630017" y="298174"/>
                </a:cubicBezTo>
                <a:cubicBezTo>
                  <a:pt x="1633141" y="304421"/>
                  <a:pt x="1633520" y="311805"/>
                  <a:pt x="1636643" y="318052"/>
                </a:cubicBezTo>
                <a:cubicBezTo>
                  <a:pt x="1645003" y="334773"/>
                  <a:pt x="1650819" y="338855"/>
                  <a:pt x="1663148" y="351183"/>
                </a:cubicBezTo>
                <a:cubicBezTo>
                  <a:pt x="1679804" y="401150"/>
                  <a:pt x="1657335" y="339556"/>
                  <a:pt x="1683026" y="390939"/>
                </a:cubicBezTo>
                <a:cubicBezTo>
                  <a:pt x="1686150" y="397186"/>
                  <a:pt x="1685289" y="405364"/>
                  <a:pt x="1689652" y="410818"/>
                </a:cubicBezTo>
                <a:cubicBezTo>
                  <a:pt x="1694627" y="417036"/>
                  <a:pt x="1702904" y="419653"/>
                  <a:pt x="1709530" y="424070"/>
                </a:cubicBezTo>
                <a:cubicBezTo>
                  <a:pt x="1711739" y="430696"/>
                  <a:pt x="1713032" y="437701"/>
                  <a:pt x="1716156" y="443948"/>
                </a:cubicBezTo>
                <a:cubicBezTo>
                  <a:pt x="1719718" y="451071"/>
                  <a:pt x="1726613" y="456369"/>
                  <a:pt x="1729409" y="463826"/>
                </a:cubicBezTo>
                <a:cubicBezTo>
                  <a:pt x="1733364" y="474371"/>
                  <a:pt x="1733592" y="485963"/>
                  <a:pt x="1736035" y="496957"/>
                </a:cubicBezTo>
                <a:cubicBezTo>
                  <a:pt x="1754753" y="581188"/>
                  <a:pt x="1729299" y="456652"/>
                  <a:pt x="1749287" y="556591"/>
                </a:cubicBezTo>
                <a:cubicBezTo>
                  <a:pt x="1746676" y="616643"/>
                  <a:pt x="1749805" y="686782"/>
                  <a:pt x="1736035" y="748748"/>
                </a:cubicBezTo>
                <a:cubicBezTo>
                  <a:pt x="1734520" y="755566"/>
                  <a:pt x="1731247" y="761888"/>
                  <a:pt x="1729409" y="768626"/>
                </a:cubicBezTo>
                <a:cubicBezTo>
                  <a:pt x="1710631" y="837476"/>
                  <a:pt x="1725998" y="801950"/>
                  <a:pt x="1702904" y="848139"/>
                </a:cubicBezTo>
                <a:cubicBezTo>
                  <a:pt x="1690946" y="919886"/>
                  <a:pt x="1702701" y="862101"/>
                  <a:pt x="1689652" y="907774"/>
                </a:cubicBezTo>
                <a:cubicBezTo>
                  <a:pt x="1687150" y="916530"/>
                  <a:pt x="1686223" y="925751"/>
                  <a:pt x="1683026" y="934278"/>
                </a:cubicBezTo>
                <a:cubicBezTo>
                  <a:pt x="1679558" y="943527"/>
                  <a:pt x="1672898" y="951412"/>
                  <a:pt x="1669774" y="960783"/>
                </a:cubicBezTo>
                <a:cubicBezTo>
                  <a:pt x="1638481" y="1054664"/>
                  <a:pt x="1673153" y="980531"/>
                  <a:pt x="1643269" y="1040296"/>
                </a:cubicBezTo>
                <a:cubicBezTo>
                  <a:pt x="1638852" y="1062383"/>
                  <a:pt x="1632811" y="1084207"/>
                  <a:pt x="1630017" y="1106557"/>
                </a:cubicBezTo>
                <a:cubicBezTo>
                  <a:pt x="1627808" y="1124226"/>
                  <a:pt x="1627710" y="1142290"/>
                  <a:pt x="1623391" y="1159565"/>
                </a:cubicBezTo>
                <a:cubicBezTo>
                  <a:pt x="1621076" y="1168825"/>
                  <a:pt x="1603930" y="1197497"/>
                  <a:pt x="1596887" y="1205948"/>
                </a:cubicBezTo>
                <a:cubicBezTo>
                  <a:pt x="1590888" y="1213147"/>
                  <a:pt x="1583008" y="1218627"/>
                  <a:pt x="1577009" y="1225826"/>
                </a:cubicBezTo>
                <a:cubicBezTo>
                  <a:pt x="1571911" y="1231944"/>
                  <a:pt x="1568385" y="1239225"/>
                  <a:pt x="1563756" y="1245705"/>
                </a:cubicBezTo>
                <a:cubicBezTo>
                  <a:pt x="1545629" y="1271083"/>
                  <a:pt x="1550662" y="1265425"/>
                  <a:pt x="1537252" y="1278835"/>
                </a:cubicBezTo>
              </a:path>
            </a:pathLst>
          </a:cu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0" name="TextBox 69">
            <a:extLst>
              <a:ext uri="{FF2B5EF4-FFF2-40B4-BE49-F238E27FC236}">
                <a16:creationId xmlns:a16="http://schemas.microsoft.com/office/drawing/2014/main" id="{45D14041-CCCF-4FDB-9B41-61F4313B5ED7}"/>
              </a:ext>
            </a:extLst>
          </p:cNvPr>
          <p:cNvSpPr txBox="1">
            <a:spLocks noChangeArrowheads="1"/>
          </p:cNvSpPr>
          <p:nvPr/>
        </p:nvSpPr>
        <p:spPr bwMode="auto">
          <a:xfrm>
            <a:off x="7489825" y="1890713"/>
            <a:ext cx="1646238"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a:latin typeface="+mn-lt"/>
                <a:ea typeface="微软雅黑 Light" panose="020B0502040204020203" pitchFamily="34" charset="-122"/>
              </a:rPr>
              <a:t>最后一段非完整子序列不考虑</a:t>
            </a:r>
          </a:p>
        </p:txBody>
      </p:sp>
      <p:cxnSp>
        <p:nvCxnSpPr>
          <p:cNvPr id="41" name="直接箭头连接符 119840">
            <a:extLst>
              <a:ext uri="{FF2B5EF4-FFF2-40B4-BE49-F238E27FC236}">
                <a16:creationId xmlns:a16="http://schemas.microsoft.com/office/drawing/2014/main" id="{AEA3E315-7A01-4AC8-8E6E-F67B302DE4C5}"/>
              </a:ext>
            </a:extLst>
          </p:cNvPr>
          <p:cNvCxnSpPr>
            <a:cxnSpLocks noChangeShapeType="1"/>
            <a:stCxn id="40" idx="0"/>
          </p:cNvCxnSpPr>
          <p:nvPr/>
        </p:nvCxnSpPr>
        <p:spPr bwMode="auto">
          <a:xfrm flipV="1">
            <a:off x="8312150" y="1655763"/>
            <a:ext cx="198438" cy="23495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74">
            <a:extLst>
              <a:ext uri="{FF2B5EF4-FFF2-40B4-BE49-F238E27FC236}">
                <a16:creationId xmlns:a16="http://schemas.microsoft.com/office/drawing/2014/main" id="{C663116D-B0C3-47F9-818C-255C5B3AB610}"/>
              </a:ext>
            </a:extLst>
          </p:cNvPr>
          <p:cNvCxnSpPr>
            <a:cxnSpLocks noChangeShapeType="1"/>
            <a:stCxn id="14" idx="1"/>
          </p:cNvCxnSpPr>
          <p:nvPr/>
        </p:nvCxnSpPr>
        <p:spPr bwMode="auto">
          <a:xfrm flipH="1" flipV="1">
            <a:off x="3345084" y="2708476"/>
            <a:ext cx="1520604" cy="140076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3" name="Group 41">
            <a:extLst>
              <a:ext uri="{FF2B5EF4-FFF2-40B4-BE49-F238E27FC236}">
                <a16:creationId xmlns:a16="http://schemas.microsoft.com/office/drawing/2014/main" id="{B8807FC6-F9BE-4668-99D8-2FFFCF9712A3}"/>
              </a:ext>
            </a:extLst>
          </p:cNvPr>
          <p:cNvGraphicFramePr>
            <a:graphicFrameLocks noGrp="1"/>
          </p:cNvGraphicFramePr>
          <p:nvPr>
            <p:extLst>
              <p:ext uri="{D42A27DB-BD31-4B8C-83A1-F6EECF244321}">
                <p14:modId xmlns:p14="http://schemas.microsoft.com/office/powerpoint/2010/main" val="23690907"/>
              </p:ext>
            </p:extLst>
          </p:nvPr>
        </p:nvGraphicFramePr>
        <p:xfrm>
          <a:off x="46038" y="5770563"/>
          <a:ext cx="8975723" cy="512762"/>
        </p:xfrm>
        <a:graphic>
          <a:graphicData uri="http://schemas.openxmlformats.org/drawingml/2006/table">
            <a:tbl>
              <a:tblPr/>
              <a:tblGrid>
                <a:gridCol w="421354">
                  <a:extLst>
                    <a:ext uri="{9D8B030D-6E8A-4147-A177-3AD203B41FA5}">
                      <a16:colId xmlns:a16="http://schemas.microsoft.com/office/drawing/2014/main" val="20000"/>
                    </a:ext>
                  </a:extLst>
                </a:gridCol>
                <a:gridCol w="514606">
                  <a:extLst>
                    <a:ext uri="{9D8B030D-6E8A-4147-A177-3AD203B41FA5}">
                      <a16:colId xmlns:a16="http://schemas.microsoft.com/office/drawing/2014/main" val="20001"/>
                    </a:ext>
                  </a:extLst>
                </a:gridCol>
                <a:gridCol w="499766">
                  <a:extLst>
                    <a:ext uri="{9D8B030D-6E8A-4147-A177-3AD203B41FA5}">
                      <a16:colId xmlns:a16="http://schemas.microsoft.com/office/drawing/2014/main" val="20002"/>
                    </a:ext>
                  </a:extLst>
                </a:gridCol>
                <a:gridCol w="478574">
                  <a:extLst>
                    <a:ext uri="{9D8B030D-6E8A-4147-A177-3AD203B41FA5}">
                      <a16:colId xmlns:a16="http://schemas.microsoft.com/office/drawing/2014/main" val="20003"/>
                    </a:ext>
                  </a:extLst>
                </a:gridCol>
                <a:gridCol w="478574">
                  <a:extLst>
                    <a:ext uri="{9D8B030D-6E8A-4147-A177-3AD203B41FA5}">
                      <a16:colId xmlns:a16="http://schemas.microsoft.com/office/drawing/2014/main" val="20004"/>
                    </a:ext>
                  </a:extLst>
                </a:gridCol>
                <a:gridCol w="461857">
                  <a:extLst>
                    <a:ext uri="{9D8B030D-6E8A-4147-A177-3AD203B41FA5}">
                      <a16:colId xmlns:a16="http://schemas.microsoft.com/office/drawing/2014/main" val="20005"/>
                    </a:ext>
                  </a:extLst>
                </a:gridCol>
                <a:gridCol w="504082">
                  <a:extLst>
                    <a:ext uri="{9D8B030D-6E8A-4147-A177-3AD203B41FA5}">
                      <a16:colId xmlns:a16="http://schemas.microsoft.com/office/drawing/2014/main" val="20006"/>
                    </a:ext>
                  </a:extLst>
                </a:gridCol>
                <a:gridCol w="504082">
                  <a:extLst>
                    <a:ext uri="{9D8B030D-6E8A-4147-A177-3AD203B41FA5}">
                      <a16:colId xmlns:a16="http://schemas.microsoft.com/office/drawing/2014/main" val="20007"/>
                    </a:ext>
                  </a:extLst>
                </a:gridCol>
                <a:gridCol w="576094">
                  <a:extLst>
                    <a:ext uri="{9D8B030D-6E8A-4147-A177-3AD203B41FA5}">
                      <a16:colId xmlns:a16="http://schemas.microsoft.com/office/drawing/2014/main" val="20008"/>
                    </a:ext>
                  </a:extLst>
                </a:gridCol>
                <a:gridCol w="504082">
                  <a:extLst>
                    <a:ext uri="{9D8B030D-6E8A-4147-A177-3AD203B41FA5}">
                      <a16:colId xmlns:a16="http://schemas.microsoft.com/office/drawing/2014/main" val="20009"/>
                    </a:ext>
                  </a:extLst>
                </a:gridCol>
                <a:gridCol w="504082">
                  <a:extLst>
                    <a:ext uri="{9D8B030D-6E8A-4147-A177-3AD203B41FA5}">
                      <a16:colId xmlns:a16="http://schemas.microsoft.com/office/drawing/2014/main" val="20010"/>
                    </a:ext>
                  </a:extLst>
                </a:gridCol>
                <a:gridCol w="552956">
                  <a:extLst>
                    <a:ext uri="{9D8B030D-6E8A-4147-A177-3AD203B41FA5}">
                      <a16:colId xmlns:a16="http://schemas.microsoft.com/office/drawing/2014/main" val="20011"/>
                    </a:ext>
                  </a:extLst>
                </a:gridCol>
                <a:gridCol w="504082">
                  <a:extLst>
                    <a:ext uri="{9D8B030D-6E8A-4147-A177-3AD203B41FA5}">
                      <a16:colId xmlns:a16="http://schemas.microsoft.com/office/drawing/2014/main" val="20012"/>
                    </a:ext>
                  </a:extLst>
                </a:gridCol>
                <a:gridCol w="527220">
                  <a:extLst>
                    <a:ext uri="{9D8B030D-6E8A-4147-A177-3AD203B41FA5}">
                      <a16:colId xmlns:a16="http://schemas.microsoft.com/office/drawing/2014/main" val="20013"/>
                    </a:ext>
                  </a:extLst>
                </a:gridCol>
                <a:gridCol w="504082">
                  <a:extLst>
                    <a:ext uri="{9D8B030D-6E8A-4147-A177-3AD203B41FA5}">
                      <a16:colId xmlns:a16="http://schemas.microsoft.com/office/drawing/2014/main" val="20014"/>
                    </a:ext>
                  </a:extLst>
                </a:gridCol>
                <a:gridCol w="504082">
                  <a:extLst>
                    <a:ext uri="{9D8B030D-6E8A-4147-A177-3AD203B41FA5}">
                      <a16:colId xmlns:a16="http://schemas.microsoft.com/office/drawing/2014/main" val="20015"/>
                    </a:ext>
                  </a:extLst>
                </a:gridCol>
                <a:gridCol w="504082">
                  <a:extLst>
                    <a:ext uri="{9D8B030D-6E8A-4147-A177-3AD203B41FA5}">
                      <a16:colId xmlns:a16="http://schemas.microsoft.com/office/drawing/2014/main" val="20016"/>
                    </a:ext>
                  </a:extLst>
                </a:gridCol>
                <a:gridCol w="432066">
                  <a:extLst>
                    <a:ext uri="{9D8B030D-6E8A-4147-A177-3AD203B41FA5}">
                      <a16:colId xmlns:a16="http://schemas.microsoft.com/office/drawing/2014/main" val="20017"/>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C00000"/>
                          </a:solidFill>
                          <a:effectLst/>
                          <a:latin typeface="Arial" pitchFamily="34" charset="0"/>
                          <a:ea typeface="宋体" pitchFamily="2" charset="-122"/>
                        </a:rPr>
                        <a:t>9</a:t>
                      </a:r>
                      <a:endParaRPr kumimoji="0" lang="zh-CN" altLang="zh-CN" sz="2000" b="0" i="0" u="none" strike="noStrike" cap="none" normalizeH="0" baseline="0" dirty="0">
                        <a:ln>
                          <a:noFill/>
                        </a:ln>
                        <a:solidFill>
                          <a:srgbClr val="C00000"/>
                        </a:solidFill>
                        <a:effectLst/>
                        <a:latin typeface="Arial" pitchFamily="34" charset="0"/>
                        <a:ea typeface="宋体" pitchFamily="2" charset="-122"/>
                      </a:endParaRPr>
                    </a:p>
                  </a:txBody>
                  <a:tcPr marL="91426" marR="91426"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000" b="0" i="0" u="none" strike="noStrike" kern="1200" cap="none" normalizeH="0" baseline="0" dirty="0">
                        <a:ln>
                          <a:noFill/>
                        </a:ln>
                        <a:solidFill>
                          <a:srgbClr val="C0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rgbClr val="C00000"/>
                          </a:solidFill>
                          <a:effectLst/>
                          <a:latin typeface="Arial" pitchFamily="34" charset="0"/>
                          <a:ea typeface="宋体" pitchFamily="2" charset="-122"/>
                          <a:cs typeface="+mn-cs"/>
                        </a:rPr>
                        <a:t>11</a:t>
                      </a:r>
                      <a:endParaRPr kumimoji="0" lang="zh-CN" altLang="zh-CN" sz="2000" b="0" i="0" u="none" strike="noStrike" kern="1200" cap="none" normalizeH="0" baseline="0" dirty="0">
                        <a:ln>
                          <a:noFill/>
                        </a:ln>
                        <a:solidFill>
                          <a:srgbClr val="C0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rgbClr val="FF0000"/>
                          </a:solidFill>
                          <a:effectLst/>
                          <a:latin typeface="Arial" pitchFamily="34" charset="0"/>
                          <a:ea typeface="宋体" pitchFamily="2" charset="-122"/>
                          <a:cs typeface="+mn-cs"/>
                        </a:rPr>
                        <a:t>5</a:t>
                      </a:r>
                      <a:endParaRPr kumimoji="0" lang="zh-CN" altLang="zh-CN" sz="2000" b="0" i="0" u="none" strike="noStrike" kern="1200" cap="none" normalizeH="0" baseline="0" dirty="0">
                        <a:ln>
                          <a:noFill/>
                        </a:ln>
                        <a:solidFill>
                          <a:srgbClr val="FF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14</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16</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pitchFamily="34" charset="0"/>
                          <a:ea typeface="宋体" pitchFamily="2" charset="-122"/>
                        </a:rPr>
                        <a:t>1</a:t>
                      </a:r>
                      <a:endParaRPr kumimoji="0" lang="zh-CN" altLang="zh-CN" sz="2000" b="0" i="0" u="none" strike="noStrike" cap="none" normalizeH="0" baseline="0" dirty="0">
                        <a:ln>
                          <a:noFill/>
                        </a:ln>
                        <a:solidFill>
                          <a:srgbClr val="FF0000"/>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44" name="直接连接符 2">
            <a:extLst>
              <a:ext uri="{FF2B5EF4-FFF2-40B4-BE49-F238E27FC236}">
                <a16:creationId xmlns:a16="http://schemas.microsoft.com/office/drawing/2014/main" id="{40EF3869-D381-4959-97BF-C844CF8A02CE}"/>
              </a:ext>
            </a:extLst>
          </p:cNvPr>
          <p:cNvCxnSpPr>
            <a:cxnSpLocks noChangeShapeType="1"/>
          </p:cNvCxnSpPr>
          <p:nvPr/>
        </p:nvCxnSpPr>
        <p:spPr bwMode="auto">
          <a:xfrm>
            <a:off x="2032000" y="4437063"/>
            <a:ext cx="431800" cy="0"/>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1">
            <a:extLst>
              <a:ext uri="{FF2B5EF4-FFF2-40B4-BE49-F238E27FC236}">
                <a16:creationId xmlns:a16="http://schemas.microsoft.com/office/drawing/2014/main" id="{63BBF694-DD65-4DC3-A7B8-6222D16801BE}"/>
              </a:ext>
            </a:extLst>
          </p:cNvPr>
          <p:cNvSpPr txBox="1"/>
          <p:nvPr/>
        </p:nvSpPr>
        <p:spPr>
          <a:xfrm>
            <a:off x="2804659" y="4197537"/>
            <a:ext cx="2076051" cy="646331"/>
          </a:xfrm>
          <a:prstGeom prst="rect">
            <a:avLst/>
          </a:prstGeom>
          <a:solidFill>
            <a:srgbClr val="FFFF00"/>
          </a:solidFill>
        </p:spPr>
        <p:txBody>
          <a:bodyPr wrap="square" rtlCol="0">
            <a:spAutoFit/>
          </a:bodyPr>
          <a:lstStyle/>
          <a:p>
            <a:r>
              <a:rPr lang="zh-CN" altLang="en-US" dirty="0">
                <a:ea typeface="微软雅黑 Light" panose="020B0502040204020203" pitchFamily="34" charset="-122"/>
              </a:rPr>
              <a:t>第</a:t>
            </a:r>
            <a:r>
              <a:rPr lang="en-US" altLang="zh-CN" dirty="0">
                <a:ea typeface="微软雅黑 Light" panose="020B0502040204020203" pitchFamily="34" charset="-122"/>
              </a:rPr>
              <a:t>i</a:t>
            </a:r>
            <a:r>
              <a:rPr lang="zh-CN" altLang="en-US" dirty="0">
                <a:ea typeface="微软雅黑 Light" panose="020B0502040204020203" pitchFamily="34" charset="-122"/>
              </a:rPr>
              <a:t>组起始元素</a:t>
            </a:r>
            <a:r>
              <a:rPr lang="en-US" altLang="zh-CN" dirty="0">
                <a:ea typeface="微软雅黑 Light" panose="020B0502040204020203" pitchFamily="34" charset="-122"/>
              </a:rPr>
              <a:t>a[s]</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r>
              <a:rPr lang="zh-CN" altLang="en-US" dirty="0">
                <a:ea typeface="微软雅黑 Light" panose="020B0502040204020203" pitchFamily="34" charset="-122"/>
              </a:rPr>
              <a:t>中位数</a:t>
            </a:r>
            <a:r>
              <a:rPr lang="en-US" altLang="zh-CN" dirty="0">
                <a:ea typeface="微软雅黑 Light" panose="020B0502040204020203" pitchFamily="34" charset="-122"/>
              </a:rPr>
              <a:t>a[s+2]</a:t>
            </a:r>
            <a:endParaRPr lang="zh-CN" altLang="en-US" dirty="0">
              <a:ea typeface="微软雅黑 Light" panose="020B0502040204020203" pitchFamily="34" charset="-122"/>
            </a:endParaRPr>
          </a:p>
        </p:txBody>
      </p:sp>
    </p:spTree>
    <p:extLst>
      <p:ext uri="{BB962C8B-B14F-4D97-AF65-F5344CB8AC3E}">
        <p14:creationId xmlns:p14="http://schemas.microsoft.com/office/powerpoint/2010/main" val="1741872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733176-230F-4B39-8E99-6BDF9123A14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4A47E03-2F4A-4A54-8152-539B525BEAB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DF407A5-AC16-40FB-89FC-62DCEE54E667}"/>
              </a:ext>
            </a:extLst>
          </p:cNvPr>
          <p:cNvSpPr>
            <a:spLocks noGrp="1"/>
          </p:cNvSpPr>
          <p:nvPr>
            <p:ph type="sldNum" sz="quarter" idx="12"/>
          </p:nvPr>
        </p:nvSpPr>
        <p:spPr/>
        <p:txBody>
          <a:bodyPr/>
          <a:lstStyle/>
          <a:p>
            <a:fld id="{EEA58A3B-43CE-4AA0-90B5-EB47AFAFEB34}" type="slidenum">
              <a:rPr lang="zh-CN" altLang="en-US" smtClean="0"/>
              <a:pPr/>
              <a:t>129</a:t>
            </a:fld>
            <a:endParaRPr lang="zh-CN" altLang="en-US" dirty="0"/>
          </a:p>
        </p:txBody>
      </p:sp>
      <p:sp>
        <p:nvSpPr>
          <p:cNvPr id="6" name="Rectangle 5">
            <a:extLst>
              <a:ext uri="{FF2B5EF4-FFF2-40B4-BE49-F238E27FC236}">
                <a16:creationId xmlns:a16="http://schemas.microsoft.com/office/drawing/2014/main" id="{519A9374-27EF-425B-B477-C8434672781B}"/>
              </a:ext>
            </a:extLst>
          </p:cNvPr>
          <p:cNvSpPr>
            <a:spLocks noChangeArrowheads="1"/>
          </p:cNvSpPr>
          <p:nvPr/>
        </p:nvSpPr>
        <p:spPr bwMode="auto">
          <a:xfrm>
            <a:off x="239713" y="1684338"/>
            <a:ext cx="8585200" cy="53340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kumimoji="1" lang="en-US" altLang="zh-CN" dirty="0">
                <a:solidFill>
                  <a:srgbClr val="C00000"/>
                </a:solidFill>
                <a:ea typeface="微软雅黑 Light" panose="020B0502040204020203" pitchFamily="34" charset="-122"/>
              </a:rPr>
              <a:t>for ( int </a:t>
            </a:r>
            <a:r>
              <a:rPr kumimoji="1" lang="en-US" altLang="zh-CN" dirty="0" err="1">
                <a:solidFill>
                  <a:srgbClr val="C00000"/>
                </a:solidFill>
                <a:ea typeface="微软雅黑 Light" panose="020B0502040204020203" pitchFamily="34" charset="-122"/>
              </a:rPr>
              <a:t>i</a:t>
            </a:r>
            <a:r>
              <a:rPr kumimoji="1" lang="en-US" altLang="zh-CN" dirty="0">
                <a:solidFill>
                  <a:srgbClr val="C00000"/>
                </a:solidFill>
                <a:ea typeface="微软雅黑 Light" panose="020B0502040204020203" pitchFamily="34" charset="-122"/>
              </a:rPr>
              <a:t> = 0; </a:t>
            </a:r>
            <a:r>
              <a:rPr kumimoji="1" lang="en-US" altLang="zh-CN" dirty="0" err="1">
                <a:solidFill>
                  <a:srgbClr val="C00000"/>
                </a:solidFill>
                <a:ea typeface="微软雅黑 Light" panose="020B0502040204020203" pitchFamily="34" charset="-122"/>
              </a:rPr>
              <a:t>i</a:t>
            </a:r>
            <a:r>
              <a:rPr kumimoji="1" lang="en-US" altLang="zh-CN" dirty="0">
                <a:solidFill>
                  <a:srgbClr val="C00000"/>
                </a:solidFill>
                <a:ea typeface="微软雅黑 Light" panose="020B0502040204020203" pitchFamily="34" charset="-122"/>
              </a:rPr>
              <a:t>&lt;=(r-p-4)/5; </a:t>
            </a:r>
            <a:r>
              <a:rPr kumimoji="1" lang="en-US" altLang="zh-CN" dirty="0" err="1">
                <a:solidFill>
                  <a:srgbClr val="C00000"/>
                </a:solidFill>
                <a:ea typeface="微软雅黑 Light" panose="020B0502040204020203" pitchFamily="34" charset="-122"/>
              </a:rPr>
              <a:t>i</a:t>
            </a:r>
            <a:r>
              <a:rPr kumimoji="1" lang="en-US" altLang="zh-CN" dirty="0">
                <a:solidFill>
                  <a:srgbClr val="C00000"/>
                </a:solidFill>
                <a:ea typeface="微软雅黑 Light" panose="020B0502040204020203" pitchFamily="34" charset="-122"/>
              </a:rPr>
              <a:t>++ )  </a:t>
            </a:r>
          </a:p>
          <a:p>
            <a:pPr>
              <a:lnSpc>
                <a:spcPct val="130000"/>
              </a:lnSpc>
            </a:pPr>
            <a:r>
              <a:rPr kumimoji="1" lang="en-US" altLang="zh-CN" dirty="0">
                <a:ea typeface="微软雅黑 Light" panose="020B0502040204020203" pitchFamily="34" charset="-122"/>
              </a:rPr>
              <a:t>  {…}</a:t>
            </a:r>
          </a:p>
          <a:p>
            <a:pPr>
              <a:lnSpc>
                <a:spcPct val="130000"/>
              </a:lnSpc>
            </a:pPr>
            <a:endParaRPr kumimoji="1" lang="en-US" altLang="zh-CN" sz="2000" u="sng" dirty="0">
              <a:ea typeface="微软雅黑 Light" panose="020B0502040204020203" pitchFamily="34" charset="-122"/>
            </a:endParaRPr>
          </a:p>
          <a:p>
            <a:pPr>
              <a:lnSpc>
                <a:spcPct val="130000"/>
              </a:lnSpc>
            </a:pPr>
            <a:endParaRPr kumimoji="1" lang="en-US" altLang="zh-CN" sz="2000" u="sng" dirty="0">
              <a:ea typeface="微软雅黑 Light" panose="020B0502040204020203" pitchFamily="34" charset="-122"/>
            </a:endParaRPr>
          </a:p>
          <a:p>
            <a:pPr>
              <a:lnSpc>
                <a:spcPct val="130000"/>
              </a:lnSpc>
            </a:pPr>
            <a:r>
              <a:rPr kumimoji="1" lang="en-US" altLang="zh-CN" sz="2000" u="sng" dirty="0">
                <a:ea typeface="微软雅黑 Light" panose="020B0502040204020203" pitchFamily="34" charset="-122"/>
              </a:rPr>
              <a:t>Type </a:t>
            </a:r>
            <a:r>
              <a:rPr kumimoji="1" lang="en-US" altLang="zh-CN" sz="2000" b="1" u="sng" dirty="0">
                <a:solidFill>
                  <a:srgbClr val="C00000"/>
                </a:solidFill>
                <a:ea typeface="微软雅黑 Light" panose="020B0502040204020203" pitchFamily="34" charset="-122"/>
              </a:rPr>
              <a:t>x =</a:t>
            </a:r>
            <a:r>
              <a:rPr kumimoji="1" lang="en-US" altLang="zh-CN" sz="2000" u="sng" dirty="0">
                <a:ea typeface="微软雅黑 Light" panose="020B0502040204020203" pitchFamily="34" charset="-122"/>
              </a:rPr>
              <a:t> Select(a, p, p+(r-p-4)/5, (r-p+6)/10);</a:t>
            </a: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r>
              <a:rPr kumimoji="1" lang="en-US" altLang="zh-CN" sz="2000" dirty="0">
                <a:ea typeface="微软雅黑 Light" panose="020B0502040204020203" pitchFamily="34" charset="-122"/>
              </a:rPr>
              <a:t>int </a:t>
            </a:r>
            <a:r>
              <a:rPr kumimoji="1" lang="en-US" altLang="zh-CN" sz="2000" dirty="0" err="1">
                <a:ea typeface="微软雅黑 Light" panose="020B0502040204020203" pitchFamily="34" charset="-122"/>
              </a:rPr>
              <a:t>i</a:t>
            </a:r>
            <a:r>
              <a:rPr kumimoji="1" lang="en-US" altLang="zh-CN" sz="2000" dirty="0">
                <a:ea typeface="微软雅黑 Light" panose="020B0502040204020203" pitchFamily="34" charset="-122"/>
              </a:rPr>
              <a:t>=Partition(a, p, r, x),</a:t>
            </a:r>
          </a:p>
          <a:p>
            <a:pPr>
              <a:lnSpc>
                <a:spcPct val="130000"/>
              </a:lnSpc>
            </a:pPr>
            <a:r>
              <a:rPr kumimoji="1" lang="en-US" altLang="zh-CN" sz="2000" dirty="0">
                <a:ea typeface="微软雅黑 Light" panose="020B0502040204020203" pitchFamily="34" charset="-122"/>
              </a:rPr>
              <a:t>           j=i-p+1; </a:t>
            </a:r>
            <a:r>
              <a:rPr kumimoji="1" lang="en-US" altLang="zh-CN" sz="1600" dirty="0">
                <a:ea typeface="微软雅黑 Light" panose="020B0502040204020203" pitchFamily="34" charset="-122"/>
              </a:rPr>
              <a:t>//</a:t>
            </a:r>
            <a:r>
              <a:rPr kumimoji="1" lang="zh-CN" altLang="en-US" sz="1600" dirty="0">
                <a:ea typeface="微软雅黑 Light" panose="020B0502040204020203" pitchFamily="34" charset="-122"/>
              </a:rPr>
              <a:t>左子段长度</a:t>
            </a:r>
            <a:endParaRPr kumimoji="1" lang="en-US" altLang="zh-CN" sz="1600" dirty="0">
              <a:ea typeface="微软雅黑 Light" panose="020B0502040204020203" pitchFamily="34" charset="-122"/>
            </a:endParaRP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a:t>
            </a:r>
          </a:p>
          <a:p>
            <a:pPr>
              <a:lnSpc>
                <a:spcPct val="130000"/>
              </a:lnSpc>
            </a:pPr>
            <a:r>
              <a:rPr kumimoji="1" lang="en-US" altLang="zh-CN" dirty="0">
                <a:ea typeface="微软雅黑 Light" panose="020B0502040204020203" pitchFamily="34" charset="-122"/>
              </a:rPr>
              <a:t>      if (k&lt;=j) return Select(a, p, </a:t>
            </a:r>
            <a:r>
              <a:rPr kumimoji="1" lang="en-US" altLang="zh-CN" dirty="0" err="1">
                <a:ea typeface="微软雅黑 Light" panose="020B0502040204020203" pitchFamily="34" charset="-122"/>
              </a:rPr>
              <a:t>i</a:t>
            </a:r>
            <a:r>
              <a:rPr kumimoji="1" lang="en-US" altLang="zh-CN" dirty="0">
                <a:ea typeface="微软雅黑 Light" panose="020B0502040204020203" pitchFamily="34" charset="-122"/>
              </a:rPr>
              <a:t>, k);</a:t>
            </a:r>
          </a:p>
          <a:p>
            <a:pPr>
              <a:lnSpc>
                <a:spcPct val="130000"/>
              </a:lnSpc>
            </a:pPr>
            <a:r>
              <a:rPr kumimoji="1" lang="en-US" altLang="zh-CN" dirty="0">
                <a:ea typeface="微软雅黑 Light" panose="020B0502040204020203" pitchFamily="34" charset="-122"/>
              </a:rPr>
              <a:t>      else return Select(a, i+1, r, k-j);</a:t>
            </a:r>
          </a:p>
          <a:p>
            <a:pPr>
              <a:lnSpc>
                <a:spcPct val="130000"/>
              </a:lnSpc>
            </a:pPr>
            <a:r>
              <a:rPr kumimoji="1" lang="en-US" altLang="zh-CN" dirty="0">
                <a:ea typeface="微软雅黑 Light" panose="020B0502040204020203" pitchFamily="34" charset="-122"/>
              </a:rPr>
              <a:t>}</a:t>
            </a:r>
          </a:p>
        </p:txBody>
      </p:sp>
      <p:sp>
        <p:nvSpPr>
          <p:cNvPr id="7" name="TextBox 48">
            <a:extLst>
              <a:ext uri="{FF2B5EF4-FFF2-40B4-BE49-F238E27FC236}">
                <a16:creationId xmlns:a16="http://schemas.microsoft.com/office/drawing/2014/main" id="{53741A19-0E3B-4C07-A4B4-4CFEDE3928C6}"/>
              </a:ext>
            </a:extLst>
          </p:cNvPr>
          <p:cNvSpPr txBox="1">
            <a:spLocks noChangeArrowheads="1"/>
          </p:cNvSpPr>
          <p:nvPr/>
        </p:nvSpPr>
        <p:spPr bwMode="auto">
          <a:xfrm>
            <a:off x="817563" y="71900"/>
            <a:ext cx="7345362" cy="400050"/>
          </a:xfrm>
          <a:prstGeom prst="rect">
            <a:avLst/>
          </a:prstGeom>
          <a:solidFill>
            <a:schemeClr val="bg1">
              <a:lumMod val="8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dirty="0">
                <a:latin typeface="+mn-lt"/>
                <a:ea typeface="微软雅黑 Light" panose="020B0502040204020203" pitchFamily="34" charset="-122"/>
              </a:rPr>
              <a:t>    a[0:n-1]=a[</a:t>
            </a:r>
            <a:r>
              <a:rPr lang="en-US" altLang="zh-CN" sz="2000" dirty="0" err="1">
                <a:latin typeface="+mn-lt"/>
                <a:ea typeface="微软雅黑 Light" panose="020B0502040204020203" pitchFamily="34" charset="-122"/>
              </a:rPr>
              <a:t>p:r</a:t>
            </a:r>
            <a:r>
              <a:rPr lang="en-US" altLang="zh-CN" sz="2000" dirty="0">
                <a:latin typeface="+mn-lt"/>
                <a:ea typeface="微软雅黑 Light" panose="020B0502040204020203" pitchFamily="34" charset="-122"/>
              </a:rPr>
              <a:t>];     n=p-r+1=18, p=0, r=17;      1&lt;= a[i] &lt;= 18</a:t>
            </a:r>
            <a:endParaRPr lang="zh-CN" altLang="en-US" sz="2000" dirty="0">
              <a:latin typeface="+mn-lt"/>
              <a:ea typeface="微软雅黑 Light" panose="020B0502040204020203" pitchFamily="34" charset="-122"/>
            </a:endParaRPr>
          </a:p>
        </p:txBody>
      </p:sp>
      <p:sp>
        <p:nvSpPr>
          <p:cNvPr id="8" name="TextBox 23">
            <a:extLst>
              <a:ext uri="{FF2B5EF4-FFF2-40B4-BE49-F238E27FC236}">
                <a16:creationId xmlns:a16="http://schemas.microsoft.com/office/drawing/2014/main" id="{1B448F72-5579-41A4-9092-F20C77DDF7CD}"/>
              </a:ext>
            </a:extLst>
          </p:cNvPr>
          <p:cNvSpPr txBox="1">
            <a:spLocks noChangeArrowheads="1"/>
          </p:cNvSpPr>
          <p:nvPr/>
        </p:nvSpPr>
        <p:spPr bwMode="auto">
          <a:xfrm>
            <a:off x="8486775" y="41275"/>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sp>
        <p:nvSpPr>
          <p:cNvPr id="9" name="TextBox 51">
            <a:extLst>
              <a:ext uri="{FF2B5EF4-FFF2-40B4-BE49-F238E27FC236}">
                <a16:creationId xmlns:a16="http://schemas.microsoft.com/office/drawing/2014/main" id="{2A8E2F11-1170-43F1-9D9A-8FBBE8D205D9}"/>
              </a:ext>
            </a:extLst>
          </p:cNvPr>
          <p:cNvSpPr txBox="1">
            <a:spLocks noChangeArrowheads="1"/>
          </p:cNvSpPr>
          <p:nvPr/>
        </p:nvSpPr>
        <p:spPr bwMode="auto">
          <a:xfrm>
            <a:off x="-30163" y="26988"/>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sp>
        <p:nvSpPr>
          <p:cNvPr id="10" name="TextBox 50">
            <a:extLst>
              <a:ext uri="{FF2B5EF4-FFF2-40B4-BE49-F238E27FC236}">
                <a16:creationId xmlns:a16="http://schemas.microsoft.com/office/drawing/2014/main" id="{9B2D2EFE-2A4D-4FDC-BD09-2E90C7A56157}"/>
              </a:ext>
            </a:extLst>
          </p:cNvPr>
          <p:cNvSpPr txBox="1">
            <a:spLocks noChangeArrowheads="1"/>
          </p:cNvSpPr>
          <p:nvPr/>
        </p:nvSpPr>
        <p:spPr bwMode="auto">
          <a:xfrm>
            <a:off x="5380038" y="2239963"/>
            <a:ext cx="3779837" cy="19383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Step2</a:t>
            </a:r>
            <a:r>
              <a:rPr lang="en-US" altLang="zh-CN" sz="1600" dirty="0">
                <a:latin typeface="+mn-lt"/>
                <a:ea typeface="微软雅黑 Light" panose="020B0502040204020203" pitchFamily="34" charset="-122"/>
              </a:rPr>
              <a:t>. </a:t>
            </a:r>
            <a:r>
              <a:rPr lang="zh-CN" altLang="en-US" sz="1600" dirty="0">
                <a:latin typeface="+mn-lt"/>
                <a:ea typeface="微软雅黑 Light" panose="020B0502040204020203" pitchFamily="34" charset="-122"/>
              </a:rPr>
              <a:t>选取中位数的中位数作为划分基准</a:t>
            </a:r>
            <a:r>
              <a:rPr lang="en-US" altLang="zh-CN" sz="2400" b="1" dirty="0">
                <a:solidFill>
                  <a:srgbClr val="C00000"/>
                </a:solidFill>
                <a:latin typeface="+mn-lt"/>
                <a:ea typeface="微软雅黑 Light" panose="020B0502040204020203" pitchFamily="34" charset="-122"/>
              </a:rPr>
              <a:t>x</a:t>
            </a:r>
            <a:r>
              <a:rPr lang="zh-CN" altLang="en-US" sz="1600" dirty="0">
                <a:latin typeface="+mn-lt"/>
                <a:ea typeface="微软雅黑 Light" panose="020B0502040204020203" pitchFamily="34" charset="-122"/>
              </a:rPr>
              <a:t>：从存放各子段中位数的</a:t>
            </a:r>
            <a:r>
              <a:rPr lang="en-US" altLang="zh-CN" sz="1600" dirty="0">
                <a:latin typeface="+mn-lt"/>
                <a:ea typeface="微软雅黑 Light" panose="020B0502040204020203" pitchFamily="34" charset="-122"/>
              </a:rPr>
              <a:t>a[]</a:t>
            </a:r>
            <a:r>
              <a:rPr lang="zh-CN" altLang="en-US" sz="1600" dirty="0">
                <a:latin typeface="+mn-lt"/>
                <a:ea typeface="微软雅黑 Light" panose="020B0502040204020203" pitchFamily="34" charset="-122"/>
              </a:rPr>
              <a:t>前端部分</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p:p</a:t>
            </a:r>
            <a:r>
              <a:rPr lang="en-US" altLang="zh-CN" sz="1600" dirty="0">
                <a:latin typeface="+mn-lt"/>
                <a:ea typeface="微软雅黑 Light" panose="020B0502040204020203" pitchFamily="34" charset="-122"/>
              </a:rPr>
              <a:t>+(r-p-4)/5]</a:t>
            </a:r>
            <a:r>
              <a:rPr lang="zh-CN" altLang="en-US" sz="1600" dirty="0">
                <a:latin typeface="+mn-lt"/>
                <a:ea typeface="微软雅黑 Light" panose="020B0502040204020203" pitchFamily="34" charset="-122"/>
              </a:rPr>
              <a:t>中，选第</a:t>
            </a:r>
            <a:r>
              <a:rPr lang="en-US" altLang="zh-CN" sz="1600" dirty="0">
                <a:latin typeface="+mn-lt"/>
                <a:ea typeface="微软雅黑 Light" panose="020B0502040204020203" pitchFamily="34" charset="-122"/>
              </a:rPr>
              <a:t>(r-p+6)/10</a:t>
            </a:r>
            <a:r>
              <a:rPr lang="zh-CN" altLang="en-US" sz="1600" dirty="0">
                <a:latin typeface="+mn-lt"/>
                <a:ea typeface="微软雅黑 Light" panose="020B0502040204020203" pitchFamily="34" charset="-122"/>
              </a:rPr>
              <a:t>小的数</a:t>
            </a:r>
            <a:r>
              <a:rPr lang="en-US" altLang="zh-CN" sz="1600" dirty="0">
                <a:latin typeface="+mn-lt"/>
                <a:ea typeface="微软雅黑 Light" panose="020B0502040204020203" pitchFamily="34" charset="-122"/>
              </a:rPr>
              <a:t>.</a:t>
            </a:r>
          </a:p>
          <a:p>
            <a:pPr eaLnBrk="1" hangingPunct="1"/>
            <a:r>
              <a:rPr kumimoji="1" lang="en-US" altLang="zh-CN" sz="1600" dirty="0">
                <a:latin typeface="+mn-lt"/>
                <a:ea typeface="微软雅黑 Light" panose="020B0502040204020203" pitchFamily="34" charset="-122"/>
              </a:rPr>
              <a:t>e.g. (r-p-4)/5=(17-0-4)/5=2, </a:t>
            </a:r>
          </a:p>
          <a:p>
            <a:pPr eaLnBrk="1" hangingPunct="1"/>
            <a:r>
              <a:rPr kumimoji="1" lang="en-US" altLang="zh-CN" sz="1600" dirty="0">
                <a:latin typeface="+mn-lt"/>
                <a:ea typeface="微软雅黑 Light" panose="020B0502040204020203" pitchFamily="34" charset="-122"/>
              </a:rPr>
              <a:t>       (r-p+6)/10=2, p=0,</a:t>
            </a:r>
          </a:p>
          <a:p>
            <a:pPr eaLnBrk="1" hangingPunct="1"/>
            <a:r>
              <a:rPr kumimoji="1" lang="zh-CN" altLang="en-US" sz="1600" b="1" dirty="0">
                <a:latin typeface="+mn-lt"/>
                <a:ea typeface="微软雅黑 Light" panose="020B0502040204020203" pitchFamily="34" charset="-122"/>
              </a:rPr>
              <a:t>从</a:t>
            </a:r>
            <a:r>
              <a:rPr kumimoji="1" lang="en-US" altLang="zh-CN" sz="1600" b="1" dirty="0">
                <a:latin typeface="+mn-lt"/>
                <a:ea typeface="微软雅黑 Light" panose="020B0502040204020203" pitchFamily="34" charset="-122"/>
              </a:rPr>
              <a:t>a[0,2]</a:t>
            </a:r>
            <a:r>
              <a:rPr kumimoji="1" lang="zh-CN" altLang="en-US" sz="1600" b="1" dirty="0">
                <a:latin typeface="+mn-lt"/>
                <a:ea typeface="微软雅黑 Light" panose="020B0502040204020203" pitchFamily="34" charset="-122"/>
              </a:rPr>
              <a:t>中选第</a:t>
            </a:r>
            <a:r>
              <a:rPr kumimoji="1" lang="en-US" altLang="zh-CN" sz="1600" b="1" dirty="0">
                <a:latin typeface="+mn-lt"/>
                <a:ea typeface="微软雅黑 Light" panose="020B0502040204020203" pitchFamily="34" charset="-122"/>
              </a:rPr>
              <a:t>2</a:t>
            </a:r>
            <a:r>
              <a:rPr kumimoji="1" lang="zh-CN" altLang="en-US" sz="1600" b="1" dirty="0">
                <a:latin typeface="+mn-lt"/>
                <a:ea typeface="微软雅黑 Light" panose="020B0502040204020203" pitchFamily="34" charset="-122"/>
              </a:rPr>
              <a:t>小的数据</a:t>
            </a:r>
            <a:r>
              <a:rPr kumimoji="1" lang="en-US" altLang="zh-CN" sz="1600" b="1" dirty="0">
                <a:solidFill>
                  <a:srgbClr val="C00000"/>
                </a:solidFill>
                <a:latin typeface="+mn-lt"/>
                <a:ea typeface="微软雅黑 Light" panose="020B0502040204020203" pitchFamily="34" charset="-122"/>
              </a:rPr>
              <a:t>x=</a:t>
            </a:r>
            <a:r>
              <a:rPr kumimoji="1" lang="en-US" altLang="zh-CN" sz="1600" dirty="0">
                <a:latin typeface="+mn-lt"/>
                <a:ea typeface="微软雅黑 Light" panose="020B0502040204020203" pitchFamily="34" charset="-122"/>
              </a:rPr>
              <a:t>10</a:t>
            </a:r>
          </a:p>
        </p:txBody>
      </p:sp>
      <p:cxnSp>
        <p:nvCxnSpPr>
          <p:cNvPr id="11" name="直接箭头连接符 52">
            <a:extLst>
              <a:ext uri="{FF2B5EF4-FFF2-40B4-BE49-F238E27FC236}">
                <a16:creationId xmlns:a16="http://schemas.microsoft.com/office/drawing/2014/main" id="{23BA7EBA-FEBF-4A11-A5BC-4D7F6A466F91}"/>
              </a:ext>
            </a:extLst>
          </p:cNvPr>
          <p:cNvCxnSpPr>
            <a:cxnSpLocks noChangeShapeType="1"/>
          </p:cNvCxnSpPr>
          <p:nvPr/>
        </p:nvCxnSpPr>
        <p:spPr bwMode="auto">
          <a:xfrm flipH="1">
            <a:off x="1042988" y="2276475"/>
            <a:ext cx="4337050" cy="11525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59">
            <a:extLst>
              <a:ext uri="{FF2B5EF4-FFF2-40B4-BE49-F238E27FC236}">
                <a16:creationId xmlns:a16="http://schemas.microsoft.com/office/drawing/2014/main" id="{3E4ED7F4-8C21-42F7-B792-FCE0409D6361}"/>
              </a:ext>
            </a:extLst>
          </p:cNvPr>
          <p:cNvCxnSpPr>
            <a:cxnSpLocks noChangeShapeType="1"/>
            <a:stCxn id="36" idx="1"/>
          </p:cNvCxnSpPr>
          <p:nvPr/>
        </p:nvCxnSpPr>
        <p:spPr bwMode="auto">
          <a:xfrm flipH="1" flipV="1">
            <a:off x="3441700" y="4410075"/>
            <a:ext cx="1181100" cy="5937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任意多边形 119846">
            <a:extLst>
              <a:ext uri="{FF2B5EF4-FFF2-40B4-BE49-F238E27FC236}">
                <a16:creationId xmlns:a16="http://schemas.microsoft.com/office/drawing/2014/main" id="{8917BE53-C6ED-4F92-81BE-7C259D83B13D}"/>
              </a:ext>
            </a:extLst>
          </p:cNvPr>
          <p:cNvSpPr>
            <a:spLocks/>
          </p:cNvSpPr>
          <p:nvPr/>
        </p:nvSpPr>
        <p:spPr bwMode="auto">
          <a:xfrm>
            <a:off x="541338" y="3959225"/>
            <a:ext cx="2922587" cy="901700"/>
          </a:xfrm>
          <a:custGeom>
            <a:avLst/>
            <a:gdLst>
              <a:gd name="T0" fmla="*/ 199212 w 2922105"/>
              <a:gd name="T1" fmla="*/ 4881 h 1027043"/>
              <a:gd name="T2" fmla="*/ 365215 w 2922105"/>
              <a:gd name="T3" fmla="*/ 9761 h 1027043"/>
              <a:gd name="T4" fmla="*/ 484745 w 2922105"/>
              <a:gd name="T5" fmla="*/ 13421 h 1027043"/>
              <a:gd name="T6" fmla="*/ 783556 w 2922105"/>
              <a:gd name="T7" fmla="*/ 12202 h 1027043"/>
              <a:gd name="T8" fmla="*/ 949564 w 2922105"/>
              <a:gd name="T9" fmla="*/ 7320 h 1027043"/>
              <a:gd name="T10" fmla="*/ 1075727 w 2922105"/>
              <a:gd name="T11" fmla="*/ 3661 h 1027043"/>
              <a:gd name="T12" fmla="*/ 1673360 w 2922105"/>
              <a:gd name="T13" fmla="*/ 4881 h 1027043"/>
              <a:gd name="T14" fmla="*/ 1726481 w 2922105"/>
              <a:gd name="T15" fmla="*/ 8542 h 1027043"/>
              <a:gd name="T16" fmla="*/ 1852645 w 2922105"/>
              <a:gd name="T17" fmla="*/ 12202 h 1027043"/>
              <a:gd name="T18" fmla="*/ 2158102 w 2922105"/>
              <a:gd name="T19" fmla="*/ 8542 h 1027043"/>
              <a:gd name="T20" fmla="*/ 2304188 w 2922105"/>
              <a:gd name="T21" fmla="*/ 3661 h 1027043"/>
              <a:gd name="T22" fmla="*/ 2403792 w 2922105"/>
              <a:gd name="T23" fmla="*/ 0 h 1027043"/>
              <a:gd name="T24" fmla="*/ 2662764 w 2922105"/>
              <a:gd name="T25" fmla="*/ 3661 h 1027043"/>
              <a:gd name="T26" fmla="*/ 2715887 w 2922105"/>
              <a:gd name="T27" fmla="*/ 7320 h 1027043"/>
              <a:gd name="T28" fmla="*/ 2888535 w 2922105"/>
              <a:gd name="T29" fmla="*/ 10981 h 1027043"/>
              <a:gd name="T30" fmla="*/ 2928377 w 2922105"/>
              <a:gd name="T31" fmla="*/ 17082 h 1027043"/>
              <a:gd name="T32" fmla="*/ 2908456 w 2922105"/>
              <a:gd name="T33" fmla="*/ 41485 h 1027043"/>
              <a:gd name="T34" fmla="*/ 2901815 w 2922105"/>
              <a:gd name="T35" fmla="*/ 142757 h 1027043"/>
              <a:gd name="T36" fmla="*/ 2875254 w 2922105"/>
              <a:gd name="T37" fmla="*/ 159840 h 1027043"/>
              <a:gd name="T38" fmla="*/ 2609642 w 2922105"/>
              <a:gd name="T39" fmla="*/ 159840 h 1027043"/>
              <a:gd name="T40" fmla="*/ 2529958 w 2922105"/>
              <a:gd name="T41" fmla="*/ 156179 h 1027043"/>
              <a:gd name="T42" fmla="*/ 2370591 w 2922105"/>
              <a:gd name="T43" fmla="*/ 150078 h 1027043"/>
              <a:gd name="T44" fmla="*/ 2231145 w 2922105"/>
              <a:gd name="T45" fmla="*/ 152519 h 1027043"/>
              <a:gd name="T46" fmla="*/ 2164742 w 2922105"/>
              <a:gd name="T47" fmla="*/ 158619 h 1027043"/>
              <a:gd name="T48" fmla="*/ 2091699 w 2922105"/>
              <a:gd name="T49" fmla="*/ 163499 h 1027043"/>
              <a:gd name="T50" fmla="*/ 2058494 w 2922105"/>
              <a:gd name="T51" fmla="*/ 168380 h 1027043"/>
              <a:gd name="T52" fmla="*/ 2005374 w 2922105"/>
              <a:gd name="T53" fmla="*/ 172040 h 1027043"/>
              <a:gd name="T54" fmla="*/ 1958893 w 2922105"/>
              <a:gd name="T55" fmla="*/ 174480 h 1027043"/>
              <a:gd name="T56" fmla="*/ 1872568 w 2922105"/>
              <a:gd name="T57" fmla="*/ 178140 h 1027043"/>
              <a:gd name="T58" fmla="*/ 1826087 w 2922105"/>
              <a:gd name="T59" fmla="*/ 184242 h 1027043"/>
              <a:gd name="T60" fmla="*/ 1753044 w 2922105"/>
              <a:gd name="T61" fmla="*/ 187902 h 1027043"/>
              <a:gd name="T62" fmla="*/ 1580393 w 2922105"/>
              <a:gd name="T63" fmla="*/ 185462 h 1027043"/>
              <a:gd name="T64" fmla="*/ 1527273 w 2922105"/>
              <a:gd name="T65" fmla="*/ 183023 h 1027043"/>
              <a:gd name="T66" fmla="*/ 1421025 w 2922105"/>
              <a:gd name="T67" fmla="*/ 178140 h 1027043"/>
              <a:gd name="T68" fmla="*/ 1155411 w 2922105"/>
              <a:gd name="T69" fmla="*/ 178140 h 1027043"/>
              <a:gd name="T70" fmla="*/ 730430 w 2922105"/>
              <a:gd name="T71" fmla="*/ 181801 h 1027043"/>
              <a:gd name="T72" fmla="*/ 484745 w 2922105"/>
              <a:gd name="T73" fmla="*/ 179361 h 1027043"/>
              <a:gd name="T74" fmla="*/ 405063 w 2922105"/>
              <a:gd name="T75" fmla="*/ 175701 h 1027043"/>
              <a:gd name="T76" fmla="*/ 345298 w 2922105"/>
              <a:gd name="T77" fmla="*/ 168380 h 1027043"/>
              <a:gd name="T78" fmla="*/ 232407 w 2922105"/>
              <a:gd name="T79" fmla="*/ 154959 h 1027043"/>
              <a:gd name="T80" fmla="*/ 172643 w 2922105"/>
              <a:gd name="T81" fmla="*/ 152519 h 1027043"/>
              <a:gd name="T82" fmla="*/ 126169 w 2922105"/>
              <a:gd name="T83" fmla="*/ 150078 h 1027043"/>
              <a:gd name="T84" fmla="*/ 73043 w 2922105"/>
              <a:gd name="T85" fmla="*/ 147637 h 1027043"/>
              <a:gd name="T86" fmla="*/ 26557 w 2922105"/>
              <a:gd name="T87" fmla="*/ 142757 h 1027043"/>
              <a:gd name="T88" fmla="*/ 6639 w 2922105"/>
              <a:gd name="T89" fmla="*/ 118355 h 1027043"/>
              <a:gd name="T90" fmla="*/ 26557 w 2922105"/>
              <a:gd name="T91" fmla="*/ 109812 h 1027043"/>
              <a:gd name="T92" fmla="*/ 59765 w 2922105"/>
              <a:gd name="T93" fmla="*/ 102492 h 1027043"/>
              <a:gd name="T94" fmla="*/ 79682 w 2922105"/>
              <a:gd name="T95" fmla="*/ 95171 h 1027043"/>
              <a:gd name="T96" fmla="*/ 112891 w 2922105"/>
              <a:gd name="T97" fmla="*/ 82969 h 1027043"/>
              <a:gd name="T98" fmla="*/ 152725 w 2922105"/>
              <a:gd name="T99" fmla="*/ 62227 h 1027043"/>
              <a:gd name="T100" fmla="*/ 192573 w 2922105"/>
              <a:gd name="T101" fmla="*/ 40266 h 1027043"/>
              <a:gd name="T102" fmla="*/ 159364 w 2922105"/>
              <a:gd name="T103" fmla="*/ 4881 h 10270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22105" h="1027043">
                <a:moveTo>
                  <a:pt x="92766" y="13252"/>
                </a:moveTo>
                <a:cubicBezTo>
                  <a:pt x="128105" y="17669"/>
                  <a:pt x="163654" y="20649"/>
                  <a:pt x="198783" y="26504"/>
                </a:cubicBezTo>
                <a:cubicBezTo>
                  <a:pt x="335012" y="49209"/>
                  <a:pt x="166200" y="19987"/>
                  <a:pt x="265044" y="39756"/>
                </a:cubicBezTo>
                <a:cubicBezTo>
                  <a:pt x="302224" y="47192"/>
                  <a:pt x="324653" y="48588"/>
                  <a:pt x="364435" y="53008"/>
                </a:cubicBezTo>
                <a:cubicBezTo>
                  <a:pt x="378065" y="57551"/>
                  <a:pt x="396949" y="64411"/>
                  <a:pt x="410818" y="66260"/>
                </a:cubicBezTo>
                <a:cubicBezTo>
                  <a:pt x="435000" y="69484"/>
                  <a:pt x="459409" y="70678"/>
                  <a:pt x="483705" y="72887"/>
                </a:cubicBezTo>
                <a:cubicBezTo>
                  <a:pt x="567654" y="89677"/>
                  <a:pt x="511261" y="81117"/>
                  <a:pt x="675861" y="72887"/>
                </a:cubicBezTo>
                <a:cubicBezTo>
                  <a:pt x="711225" y="71119"/>
                  <a:pt x="746540" y="68469"/>
                  <a:pt x="781879" y="66260"/>
                </a:cubicBezTo>
                <a:cubicBezTo>
                  <a:pt x="838574" y="47362"/>
                  <a:pt x="761913" y="71091"/>
                  <a:pt x="894522" y="53008"/>
                </a:cubicBezTo>
                <a:cubicBezTo>
                  <a:pt x="912568" y="50547"/>
                  <a:pt x="929458" y="42015"/>
                  <a:pt x="947531" y="39756"/>
                </a:cubicBezTo>
                <a:cubicBezTo>
                  <a:pt x="993608" y="33996"/>
                  <a:pt x="998263" y="34146"/>
                  <a:pt x="1040296" y="26504"/>
                </a:cubicBezTo>
                <a:cubicBezTo>
                  <a:pt x="1051376" y="24489"/>
                  <a:pt x="1062176" y="20401"/>
                  <a:pt x="1073426" y="19878"/>
                </a:cubicBezTo>
                <a:cubicBezTo>
                  <a:pt x="1157295" y="15977"/>
                  <a:pt x="1241287" y="15461"/>
                  <a:pt x="1325218" y="13252"/>
                </a:cubicBezTo>
                <a:cubicBezTo>
                  <a:pt x="1445445" y="15866"/>
                  <a:pt x="1555953" y="3740"/>
                  <a:pt x="1669774" y="26504"/>
                </a:cubicBezTo>
                <a:cubicBezTo>
                  <a:pt x="1678704" y="28290"/>
                  <a:pt x="1687444" y="30921"/>
                  <a:pt x="1696279" y="33130"/>
                </a:cubicBezTo>
                <a:cubicBezTo>
                  <a:pt x="1705114" y="37547"/>
                  <a:pt x="1713412" y="43258"/>
                  <a:pt x="1722783" y="46382"/>
                </a:cubicBezTo>
                <a:cubicBezTo>
                  <a:pt x="1741766" y="52710"/>
                  <a:pt x="1794716" y="57605"/>
                  <a:pt x="1808922" y="59634"/>
                </a:cubicBezTo>
                <a:cubicBezTo>
                  <a:pt x="1822222" y="61534"/>
                  <a:pt x="1835427" y="64051"/>
                  <a:pt x="1848679" y="66260"/>
                </a:cubicBezTo>
                <a:cubicBezTo>
                  <a:pt x="1932609" y="64051"/>
                  <a:pt x="2016689" y="65098"/>
                  <a:pt x="2100470" y="59634"/>
                </a:cubicBezTo>
                <a:cubicBezTo>
                  <a:pt x="2118645" y="58449"/>
                  <a:pt x="2135809" y="50799"/>
                  <a:pt x="2153479" y="46382"/>
                </a:cubicBezTo>
                <a:cubicBezTo>
                  <a:pt x="2197260" y="35437"/>
                  <a:pt x="2170945" y="40886"/>
                  <a:pt x="2232992" y="33130"/>
                </a:cubicBezTo>
                <a:cubicBezTo>
                  <a:pt x="2265188" y="25081"/>
                  <a:pt x="2261345" y="25293"/>
                  <a:pt x="2299252" y="19878"/>
                </a:cubicBezTo>
                <a:cubicBezTo>
                  <a:pt x="2316880" y="17360"/>
                  <a:pt x="2334696" y="16179"/>
                  <a:pt x="2352261" y="13252"/>
                </a:cubicBezTo>
                <a:cubicBezTo>
                  <a:pt x="2368903" y="10478"/>
                  <a:pt x="2382888" y="5252"/>
                  <a:pt x="2398644" y="0"/>
                </a:cubicBezTo>
                <a:cubicBezTo>
                  <a:pt x="2475948" y="2209"/>
                  <a:pt x="2553449" y="695"/>
                  <a:pt x="2630557" y="6626"/>
                </a:cubicBezTo>
                <a:cubicBezTo>
                  <a:pt x="2640405" y="7384"/>
                  <a:pt x="2647812" y="16410"/>
                  <a:pt x="2657061" y="19878"/>
                </a:cubicBezTo>
                <a:cubicBezTo>
                  <a:pt x="2665588" y="23076"/>
                  <a:pt x="2674731" y="24295"/>
                  <a:pt x="2683566" y="26504"/>
                </a:cubicBezTo>
                <a:cubicBezTo>
                  <a:pt x="2692401" y="30921"/>
                  <a:pt x="2700821" y="36288"/>
                  <a:pt x="2710070" y="39756"/>
                </a:cubicBezTo>
                <a:cubicBezTo>
                  <a:pt x="2746583" y="53448"/>
                  <a:pt x="2822132" y="51729"/>
                  <a:pt x="2842592" y="53008"/>
                </a:cubicBezTo>
                <a:lnTo>
                  <a:pt x="2882348" y="59634"/>
                </a:lnTo>
                <a:cubicBezTo>
                  <a:pt x="2893429" y="61649"/>
                  <a:pt x="2906827" y="59050"/>
                  <a:pt x="2915479" y="66260"/>
                </a:cubicBezTo>
                <a:cubicBezTo>
                  <a:pt x="2922475" y="72090"/>
                  <a:pt x="2919896" y="83930"/>
                  <a:pt x="2922105" y="92765"/>
                </a:cubicBezTo>
                <a:cubicBezTo>
                  <a:pt x="2914975" y="121287"/>
                  <a:pt x="2912913" y="126539"/>
                  <a:pt x="2908852" y="159026"/>
                </a:cubicBezTo>
                <a:cubicBezTo>
                  <a:pt x="2906099" y="181052"/>
                  <a:pt x="2904435" y="203200"/>
                  <a:pt x="2902226" y="225287"/>
                </a:cubicBezTo>
                <a:cubicBezTo>
                  <a:pt x="2908222" y="471130"/>
                  <a:pt x="2913772" y="512912"/>
                  <a:pt x="2902226" y="755373"/>
                </a:cubicBezTo>
                <a:cubicBezTo>
                  <a:pt x="2901894" y="762350"/>
                  <a:pt x="2897809" y="768626"/>
                  <a:pt x="2895600" y="775252"/>
                </a:cubicBezTo>
                <a:cubicBezTo>
                  <a:pt x="2893391" y="803965"/>
                  <a:pt x="2896885" y="833701"/>
                  <a:pt x="2888974" y="861391"/>
                </a:cubicBezTo>
                <a:cubicBezTo>
                  <a:pt x="2887055" y="868107"/>
                  <a:pt x="2875914" y="866502"/>
                  <a:pt x="2869096" y="868017"/>
                </a:cubicBezTo>
                <a:cubicBezTo>
                  <a:pt x="2855981" y="870931"/>
                  <a:pt x="2842591" y="872434"/>
                  <a:pt x="2829339" y="874643"/>
                </a:cubicBezTo>
                <a:cubicBezTo>
                  <a:pt x="2754243" y="872434"/>
                  <a:pt x="2678989" y="873370"/>
                  <a:pt x="2604052" y="868017"/>
                </a:cubicBezTo>
                <a:cubicBezTo>
                  <a:pt x="2585885" y="866719"/>
                  <a:pt x="2568713" y="859182"/>
                  <a:pt x="2551044" y="854765"/>
                </a:cubicBezTo>
                <a:lnTo>
                  <a:pt x="2524539" y="848139"/>
                </a:lnTo>
                <a:cubicBezTo>
                  <a:pt x="2515704" y="843722"/>
                  <a:pt x="2507206" y="838556"/>
                  <a:pt x="2498035" y="834887"/>
                </a:cubicBezTo>
                <a:cubicBezTo>
                  <a:pt x="2442900" y="812832"/>
                  <a:pt x="2441074" y="820405"/>
                  <a:pt x="2365513" y="815008"/>
                </a:cubicBezTo>
                <a:cubicBezTo>
                  <a:pt x="2325757" y="817217"/>
                  <a:pt x="2285882" y="817859"/>
                  <a:pt x="2246244" y="821634"/>
                </a:cubicBezTo>
                <a:cubicBezTo>
                  <a:pt x="2239291" y="822296"/>
                  <a:pt x="2233082" y="826341"/>
                  <a:pt x="2226366" y="828260"/>
                </a:cubicBezTo>
                <a:cubicBezTo>
                  <a:pt x="2217609" y="830762"/>
                  <a:pt x="2208696" y="832678"/>
                  <a:pt x="2199861" y="834887"/>
                </a:cubicBezTo>
                <a:lnTo>
                  <a:pt x="2160105" y="861391"/>
                </a:lnTo>
                <a:cubicBezTo>
                  <a:pt x="2154293" y="865265"/>
                  <a:pt x="2146646" y="865266"/>
                  <a:pt x="2140226" y="868017"/>
                </a:cubicBezTo>
                <a:cubicBezTo>
                  <a:pt x="2091715" y="888807"/>
                  <a:pt x="2136085" y="875678"/>
                  <a:pt x="2087218" y="887895"/>
                </a:cubicBezTo>
                <a:cubicBezTo>
                  <a:pt x="2080592" y="892312"/>
                  <a:pt x="2073558" y="896172"/>
                  <a:pt x="2067339" y="901147"/>
                </a:cubicBezTo>
                <a:cubicBezTo>
                  <a:pt x="2062461" y="905050"/>
                  <a:pt x="2059675" y="911606"/>
                  <a:pt x="2054087" y="914400"/>
                </a:cubicBezTo>
                <a:cubicBezTo>
                  <a:pt x="2045942" y="918473"/>
                  <a:pt x="2036110" y="917828"/>
                  <a:pt x="2027583" y="921026"/>
                </a:cubicBezTo>
                <a:cubicBezTo>
                  <a:pt x="2018334" y="924494"/>
                  <a:pt x="2010328" y="930810"/>
                  <a:pt x="2001079" y="934278"/>
                </a:cubicBezTo>
                <a:cubicBezTo>
                  <a:pt x="1992552" y="937476"/>
                  <a:pt x="1983331" y="938402"/>
                  <a:pt x="1974574" y="940904"/>
                </a:cubicBezTo>
                <a:cubicBezTo>
                  <a:pt x="1967858" y="942823"/>
                  <a:pt x="1961514" y="946015"/>
                  <a:pt x="1954696" y="947530"/>
                </a:cubicBezTo>
                <a:cubicBezTo>
                  <a:pt x="1941581" y="950444"/>
                  <a:pt x="1928113" y="951521"/>
                  <a:pt x="1914939" y="954156"/>
                </a:cubicBezTo>
                <a:cubicBezTo>
                  <a:pt x="1894140" y="958316"/>
                  <a:pt x="1887502" y="961093"/>
                  <a:pt x="1868557" y="967408"/>
                </a:cubicBezTo>
                <a:cubicBezTo>
                  <a:pt x="1861931" y="974034"/>
                  <a:pt x="1856304" y="981840"/>
                  <a:pt x="1848679" y="987287"/>
                </a:cubicBezTo>
                <a:cubicBezTo>
                  <a:pt x="1840641" y="993028"/>
                  <a:pt x="1831545" y="997415"/>
                  <a:pt x="1822174" y="1000539"/>
                </a:cubicBezTo>
                <a:cubicBezTo>
                  <a:pt x="1804895" y="1006298"/>
                  <a:pt x="1786835" y="1009374"/>
                  <a:pt x="1769166" y="1013791"/>
                </a:cubicBezTo>
                <a:cubicBezTo>
                  <a:pt x="1762390" y="1015485"/>
                  <a:pt x="1756191" y="1019355"/>
                  <a:pt x="1749287" y="1020417"/>
                </a:cubicBezTo>
                <a:cubicBezTo>
                  <a:pt x="1727348" y="1023792"/>
                  <a:pt x="1705113" y="1024834"/>
                  <a:pt x="1683026" y="1027043"/>
                </a:cubicBezTo>
                <a:cubicBezTo>
                  <a:pt x="1611946" y="1018158"/>
                  <a:pt x="1647292" y="1024736"/>
                  <a:pt x="1577009" y="1007165"/>
                </a:cubicBezTo>
                <a:lnTo>
                  <a:pt x="1550505" y="1000539"/>
                </a:lnTo>
                <a:lnTo>
                  <a:pt x="1524000" y="993913"/>
                </a:lnTo>
                <a:cubicBezTo>
                  <a:pt x="1477214" y="970518"/>
                  <a:pt x="1515148" y="985811"/>
                  <a:pt x="1444487" y="974034"/>
                </a:cubicBezTo>
                <a:cubicBezTo>
                  <a:pt x="1435504" y="972537"/>
                  <a:pt x="1426913" y="969194"/>
                  <a:pt x="1417983" y="967408"/>
                </a:cubicBezTo>
                <a:cubicBezTo>
                  <a:pt x="1386140" y="961039"/>
                  <a:pt x="1357789" y="958227"/>
                  <a:pt x="1325218" y="954156"/>
                </a:cubicBezTo>
                <a:lnTo>
                  <a:pt x="1152939" y="967408"/>
                </a:lnTo>
                <a:cubicBezTo>
                  <a:pt x="1044745" y="970843"/>
                  <a:pt x="936487" y="971825"/>
                  <a:pt x="828261" y="974034"/>
                </a:cubicBezTo>
                <a:cubicBezTo>
                  <a:pt x="795131" y="978452"/>
                  <a:pt x="762269" y="986002"/>
                  <a:pt x="728870" y="987287"/>
                </a:cubicBezTo>
                <a:cubicBezTo>
                  <a:pt x="704492" y="988225"/>
                  <a:pt x="680343" y="981977"/>
                  <a:pt x="655983" y="980660"/>
                </a:cubicBezTo>
                <a:cubicBezTo>
                  <a:pt x="598598" y="977558"/>
                  <a:pt x="541131" y="976243"/>
                  <a:pt x="483705" y="974034"/>
                </a:cubicBezTo>
                <a:cubicBezTo>
                  <a:pt x="470453" y="971825"/>
                  <a:pt x="456982" y="970666"/>
                  <a:pt x="443948" y="967408"/>
                </a:cubicBezTo>
                <a:cubicBezTo>
                  <a:pt x="430396" y="964020"/>
                  <a:pt x="404192" y="954156"/>
                  <a:pt x="404192" y="954156"/>
                </a:cubicBezTo>
                <a:cubicBezTo>
                  <a:pt x="397566" y="947530"/>
                  <a:pt x="392110" y="939476"/>
                  <a:pt x="384313" y="934278"/>
                </a:cubicBezTo>
                <a:cubicBezTo>
                  <a:pt x="331409" y="899010"/>
                  <a:pt x="399288" y="961312"/>
                  <a:pt x="344557" y="914400"/>
                </a:cubicBezTo>
                <a:cubicBezTo>
                  <a:pt x="304538" y="880098"/>
                  <a:pt x="334699" y="893444"/>
                  <a:pt x="298174" y="881269"/>
                </a:cubicBezTo>
                <a:cubicBezTo>
                  <a:pt x="283049" y="871186"/>
                  <a:pt x="252290" y="848305"/>
                  <a:pt x="231913" y="841513"/>
                </a:cubicBezTo>
                <a:cubicBezTo>
                  <a:pt x="221229" y="837952"/>
                  <a:pt x="209777" y="837330"/>
                  <a:pt x="198783" y="834887"/>
                </a:cubicBezTo>
                <a:cubicBezTo>
                  <a:pt x="189893" y="832911"/>
                  <a:pt x="181035" y="830762"/>
                  <a:pt x="172279" y="828260"/>
                </a:cubicBezTo>
                <a:cubicBezTo>
                  <a:pt x="165563" y="826341"/>
                  <a:pt x="159116" y="823553"/>
                  <a:pt x="152400" y="821634"/>
                </a:cubicBezTo>
                <a:cubicBezTo>
                  <a:pt x="143644" y="819132"/>
                  <a:pt x="134652" y="817510"/>
                  <a:pt x="125896" y="815008"/>
                </a:cubicBezTo>
                <a:cubicBezTo>
                  <a:pt x="119180" y="813089"/>
                  <a:pt x="112794" y="810076"/>
                  <a:pt x="106018" y="808382"/>
                </a:cubicBezTo>
                <a:cubicBezTo>
                  <a:pt x="95092" y="805651"/>
                  <a:pt x="83931" y="803965"/>
                  <a:pt x="72887" y="801756"/>
                </a:cubicBezTo>
                <a:cubicBezTo>
                  <a:pt x="64052" y="795130"/>
                  <a:pt x="55971" y="787357"/>
                  <a:pt x="46383" y="781878"/>
                </a:cubicBezTo>
                <a:cubicBezTo>
                  <a:pt x="40319" y="778413"/>
                  <a:pt x="32188" y="779312"/>
                  <a:pt x="26505" y="775252"/>
                </a:cubicBezTo>
                <a:cubicBezTo>
                  <a:pt x="16338" y="767990"/>
                  <a:pt x="0" y="748747"/>
                  <a:pt x="0" y="748747"/>
                </a:cubicBezTo>
                <a:cubicBezTo>
                  <a:pt x="2209" y="713408"/>
                  <a:pt x="3103" y="677962"/>
                  <a:pt x="6626" y="642730"/>
                </a:cubicBezTo>
                <a:cubicBezTo>
                  <a:pt x="7532" y="633669"/>
                  <a:pt x="9665" y="624596"/>
                  <a:pt x="13252" y="616226"/>
                </a:cubicBezTo>
                <a:cubicBezTo>
                  <a:pt x="16389" y="608906"/>
                  <a:pt x="20874" y="601978"/>
                  <a:pt x="26505" y="596347"/>
                </a:cubicBezTo>
                <a:cubicBezTo>
                  <a:pt x="32136" y="590716"/>
                  <a:pt x="39757" y="587512"/>
                  <a:pt x="46383" y="583095"/>
                </a:cubicBezTo>
                <a:cubicBezTo>
                  <a:pt x="50800" y="574260"/>
                  <a:pt x="56167" y="565840"/>
                  <a:pt x="59635" y="556591"/>
                </a:cubicBezTo>
                <a:cubicBezTo>
                  <a:pt x="62833" y="548064"/>
                  <a:pt x="62189" y="538232"/>
                  <a:pt x="66261" y="530087"/>
                </a:cubicBezTo>
                <a:cubicBezTo>
                  <a:pt x="69055" y="524499"/>
                  <a:pt x="75096" y="521252"/>
                  <a:pt x="79513" y="516834"/>
                </a:cubicBezTo>
                <a:cubicBezTo>
                  <a:pt x="81722" y="510208"/>
                  <a:pt x="83015" y="503203"/>
                  <a:pt x="86139" y="496956"/>
                </a:cubicBezTo>
                <a:cubicBezTo>
                  <a:pt x="110049" y="449139"/>
                  <a:pt x="89409" y="508661"/>
                  <a:pt x="112644" y="450573"/>
                </a:cubicBezTo>
                <a:cubicBezTo>
                  <a:pt x="145393" y="368700"/>
                  <a:pt x="108071" y="446466"/>
                  <a:pt x="139148" y="384313"/>
                </a:cubicBezTo>
                <a:cubicBezTo>
                  <a:pt x="142511" y="370862"/>
                  <a:pt x="146696" y="351239"/>
                  <a:pt x="152400" y="337930"/>
                </a:cubicBezTo>
                <a:cubicBezTo>
                  <a:pt x="168850" y="299547"/>
                  <a:pt x="166841" y="319926"/>
                  <a:pt x="178905" y="271669"/>
                </a:cubicBezTo>
                <a:lnTo>
                  <a:pt x="192157" y="218660"/>
                </a:lnTo>
                <a:cubicBezTo>
                  <a:pt x="188263" y="148560"/>
                  <a:pt x="194448" y="124695"/>
                  <a:pt x="178905" y="72887"/>
                </a:cubicBezTo>
                <a:cubicBezTo>
                  <a:pt x="166699" y="32201"/>
                  <a:pt x="175075" y="42553"/>
                  <a:pt x="159026" y="26504"/>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14" name="矩形 119848">
            <a:extLst>
              <a:ext uri="{FF2B5EF4-FFF2-40B4-BE49-F238E27FC236}">
                <a16:creationId xmlns:a16="http://schemas.microsoft.com/office/drawing/2014/main" id="{65E9B42C-2635-4ADA-9F9A-EB3793F21215}"/>
              </a:ext>
            </a:extLst>
          </p:cNvPr>
          <p:cNvSpPr>
            <a:spLocks noChangeArrowheads="1"/>
          </p:cNvSpPr>
          <p:nvPr/>
        </p:nvSpPr>
        <p:spPr bwMode="auto">
          <a:xfrm>
            <a:off x="-28575" y="5292725"/>
            <a:ext cx="4714875" cy="1295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cxnSp>
        <p:nvCxnSpPr>
          <p:cNvPr id="15" name="直接连接符 28">
            <a:extLst>
              <a:ext uri="{FF2B5EF4-FFF2-40B4-BE49-F238E27FC236}">
                <a16:creationId xmlns:a16="http://schemas.microsoft.com/office/drawing/2014/main" id="{A029B9E1-A2D0-426E-B5FC-0C7DBF39D1BA}"/>
              </a:ext>
            </a:extLst>
          </p:cNvPr>
          <p:cNvCxnSpPr>
            <a:cxnSpLocks noChangeShapeType="1"/>
          </p:cNvCxnSpPr>
          <p:nvPr/>
        </p:nvCxnSpPr>
        <p:spPr bwMode="auto">
          <a:xfrm>
            <a:off x="8647113" y="578167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76">
            <a:extLst>
              <a:ext uri="{FF2B5EF4-FFF2-40B4-BE49-F238E27FC236}">
                <a16:creationId xmlns:a16="http://schemas.microsoft.com/office/drawing/2014/main" id="{B2561504-9122-49F6-913F-89C34F231910}"/>
              </a:ext>
            </a:extLst>
          </p:cNvPr>
          <p:cNvSpPr txBox="1">
            <a:spLocks noChangeArrowheads="1"/>
          </p:cNvSpPr>
          <p:nvPr/>
        </p:nvSpPr>
        <p:spPr bwMode="auto">
          <a:xfrm>
            <a:off x="8516938" y="5468938"/>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graphicFrame>
        <p:nvGraphicFramePr>
          <p:cNvPr id="17" name="Group 41">
            <a:extLst>
              <a:ext uri="{FF2B5EF4-FFF2-40B4-BE49-F238E27FC236}">
                <a16:creationId xmlns:a16="http://schemas.microsoft.com/office/drawing/2014/main" id="{9FFB81B9-B9E7-43D9-88FB-233C9D27DF0A}"/>
              </a:ext>
            </a:extLst>
          </p:cNvPr>
          <p:cNvGraphicFramePr>
            <a:graphicFrameLocks noGrp="1"/>
          </p:cNvGraphicFramePr>
          <p:nvPr>
            <p:extLst>
              <p:ext uri="{D42A27DB-BD31-4B8C-83A1-F6EECF244321}">
                <p14:modId xmlns:p14="http://schemas.microsoft.com/office/powerpoint/2010/main" val="2437592007"/>
              </p:ext>
            </p:extLst>
          </p:nvPr>
        </p:nvGraphicFramePr>
        <p:xfrm>
          <a:off x="79375" y="6059488"/>
          <a:ext cx="8974137" cy="512762"/>
        </p:xfrm>
        <a:graphic>
          <a:graphicData uri="http://schemas.openxmlformats.org/drawingml/2006/table">
            <a:tbl>
              <a:tblPr/>
              <a:tblGrid>
                <a:gridCol w="394112">
                  <a:extLst>
                    <a:ext uri="{9D8B030D-6E8A-4147-A177-3AD203B41FA5}">
                      <a16:colId xmlns:a16="http://schemas.microsoft.com/office/drawing/2014/main" val="20000"/>
                    </a:ext>
                  </a:extLst>
                </a:gridCol>
                <a:gridCol w="498367">
                  <a:extLst>
                    <a:ext uri="{9D8B030D-6E8A-4147-A177-3AD203B41FA5}">
                      <a16:colId xmlns:a16="http://schemas.microsoft.com/office/drawing/2014/main" val="20001"/>
                    </a:ext>
                  </a:extLst>
                </a:gridCol>
                <a:gridCol w="479853">
                  <a:extLst>
                    <a:ext uri="{9D8B030D-6E8A-4147-A177-3AD203B41FA5}">
                      <a16:colId xmlns:a16="http://schemas.microsoft.com/office/drawing/2014/main" val="20002"/>
                    </a:ext>
                  </a:extLst>
                </a:gridCol>
                <a:gridCol w="359995">
                  <a:extLst>
                    <a:ext uri="{9D8B030D-6E8A-4147-A177-3AD203B41FA5}">
                      <a16:colId xmlns:a16="http://schemas.microsoft.com/office/drawing/2014/main" val="20003"/>
                    </a:ext>
                  </a:extLst>
                </a:gridCol>
                <a:gridCol w="431994">
                  <a:extLst>
                    <a:ext uri="{9D8B030D-6E8A-4147-A177-3AD203B41FA5}">
                      <a16:colId xmlns:a16="http://schemas.microsoft.com/office/drawing/2014/main" val="20004"/>
                    </a:ext>
                  </a:extLst>
                </a:gridCol>
                <a:gridCol w="503993">
                  <a:extLst>
                    <a:ext uri="{9D8B030D-6E8A-4147-A177-3AD203B41FA5}">
                      <a16:colId xmlns:a16="http://schemas.microsoft.com/office/drawing/2014/main" val="20005"/>
                    </a:ext>
                  </a:extLst>
                </a:gridCol>
                <a:gridCol w="384151">
                  <a:extLst>
                    <a:ext uri="{9D8B030D-6E8A-4147-A177-3AD203B41FA5}">
                      <a16:colId xmlns:a16="http://schemas.microsoft.com/office/drawing/2014/main" val="20006"/>
                    </a:ext>
                  </a:extLst>
                </a:gridCol>
                <a:gridCol w="360040">
                  <a:extLst>
                    <a:ext uri="{9D8B030D-6E8A-4147-A177-3AD203B41FA5}">
                      <a16:colId xmlns:a16="http://schemas.microsoft.com/office/drawing/2014/main" val="20007"/>
                    </a:ext>
                  </a:extLst>
                </a:gridCol>
                <a:gridCol w="432048">
                  <a:extLst>
                    <a:ext uri="{9D8B030D-6E8A-4147-A177-3AD203B41FA5}">
                      <a16:colId xmlns:a16="http://schemas.microsoft.com/office/drawing/2014/main" val="20008"/>
                    </a:ext>
                  </a:extLst>
                </a:gridCol>
                <a:gridCol w="720080">
                  <a:extLst>
                    <a:ext uri="{9D8B030D-6E8A-4147-A177-3AD203B41FA5}">
                      <a16:colId xmlns:a16="http://schemas.microsoft.com/office/drawing/2014/main" val="20009"/>
                    </a:ext>
                  </a:extLst>
                </a:gridCol>
                <a:gridCol w="551647">
                  <a:extLst>
                    <a:ext uri="{9D8B030D-6E8A-4147-A177-3AD203B41FA5}">
                      <a16:colId xmlns:a16="http://schemas.microsoft.com/office/drawing/2014/main" val="20010"/>
                    </a:ext>
                  </a:extLst>
                </a:gridCol>
                <a:gridCol w="575992">
                  <a:extLst>
                    <a:ext uri="{9D8B030D-6E8A-4147-A177-3AD203B41FA5}">
                      <a16:colId xmlns:a16="http://schemas.microsoft.com/office/drawing/2014/main" val="20011"/>
                    </a:ext>
                  </a:extLst>
                </a:gridCol>
                <a:gridCol w="503993">
                  <a:extLst>
                    <a:ext uri="{9D8B030D-6E8A-4147-A177-3AD203B41FA5}">
                      <a16:colId xmlns:a16="http://schemas.microsoft.com/office/drawing/2014/main" val="20012"/>
                    </a:ext>
                  </a:extLst>
                </a:gridCol>
                <a:gridCol w="503993">
                  <a:extLst>
                    <a:ext uri="{9D8B030D-6E8A-4147-A177-3AD203B41FA5}">
                      <a16:colId xmlns:a16="http://schemas.microsoft.com/office/drawing/2014/main" val="20013"/>
                    </a:ext>
                  </a:extLst>
                </a:gridCol>
                <a:gridCol w="575992">
                  <a:extLst>
                    <a:ext uri="{9D8B030D-6E8A-4147-A177-3AD203B41FA5}">
                      <a16:colId xmlns:a16="http://schemas.microsoft.com/office/drawing/2014/main" val="20014"/>
                    </a:ext>
                  </a:extLst>
                </a:gridCol>
                <a:gridCol w="503993">
                  <a:extLst>
                    <a:ext uri="{9D8B030D-6E8A-4147-A177-3AD203B41FA5}">
                      <a16:colId xmlns:a16="http://schemas.microsoft.com/office/drawing/2014/main" val="20015"/>
                    </a:ext>
                  </a:extLst>
                </a:gridCol>
                <a:gridCol w="575992">
                  <a:extLst>
                    <a:ext uri="{9D8B030D-6E8A-4147-A177-3AD203B41FA5}">
                      <a16:colId xmlns:a16="http://schemas.microsoft.com/office/drawing/2014/main" val="20016"/>
                    </a:ext>
                  </a:extLst>
                </a:gridCol>
                <a:gridCol w="617902">
                  <a:extLst>
                    <a:ext uri="{9D8B030D-6E8A-4147-A177-3AD203B41FA5}">
                      <a16:colId xmlns:a16="http://schemas.microsoft.com/office/drawing/2014/main" val="20017"/>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3</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9</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7</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1" u="sng"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400" b="0" i="1" u="sng" strike="noStrike" kern="1200" cap="none" normalizeH="0" baseline="0" dirty="0">
                        <a:ln>
                          <a:noFill/>
                        </a:ln>
                        <a:solidFill>
                          <a:srgbClr val="C00000"/>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11</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cxnSp>
        <p:nvCxnSpPr>
          <p:cNvPr id="18" name="直接连接符 28">
            <a:extLst>
              <a:ext uri="{FF2B5EF4-FFF2-40B4-BE49-F238E27FC236}">
                <a16:creationId xmlns:a16="http://schemas.microsoft.com/office/drawing/2014/main" id="{D26B6A90-AD5B-407A-ABE9-E100441227BB}"/>
              </a:ext>
            </a:extLst>
          </p:cNvPr>
          <p:cNvCxnSpPr>
            <a:cxnSpLocks noChangeShapeType="1"/>
          </p:cNvCxnSpPr>
          <p:nvPr/>
        </p:nvCxnSpPr>
        <p:spPr bwMode="auto">
          <a:xfrm>
            <a:off x="79375" y="5770563"/>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80">
            <a:extLst>
              <a:ext uri="{FF2B5EF4-FFF2-40B4-BE49-F238E27FC236}">
                <a16:creationId xmlns:a16="http://schemas.microsoft.com/office/drawing/2014/main" id="{8DA12EAF-D274-42AC-A2D5-DEDFC42388B4}"/>
              </a:ext>
            </a:extLst>
          </p:cNvPr>
          <p:cNvSpPr txBox="1">
            <a:spLocks noChangeArrowheads="1"/>
          </p:cNvSpPr>
          <p:nvPr/>
        </p:nvSpPr>
        <p:spPr bwMode="auto">
          <a:xfrm>
            <a:off x="-33338" y="5427663"/>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cxnSp>
        <p:nvCxnSpPr>
          <p:cNvPr id="20" name="直接连接符 28">
            <a:extLst>
              <a:ext uri="{FF2B5EF4-FFF2-40B4-BE49-F238E27FC236}">
                <a16:creationId xmlns:a16="http://schemas.microsoft.com/office/drawing/2014/main" id="{6A0703C2-5BA3-40C6-8F47-D6BC1A9DDAEE}"/>
              </a:ext>
            </a:extLst>
          </p:cNvPr>
          <p:cNvCxnSpPr>
            <a:cxnSpLocks noChangeShapeType="1"/>
          </p:cNvCxnSpPr>
          <p:nvPr/>
        </p:nvCxnSpPr>
        <p:spPr bwMode="auto">
          <a:xfrm>
            <a:off x="3954463" y="577532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82">
            <a:extLst>
              <a:ext uri="{FF2B5EF4-FFF2-40B4-BE49-F238E27FC236}">
                <a16:creationId xmlns:a16="http://schemas.microsoft.com/office/drawing/2014/main" id="{5900A87E-AE64-48BC-B887-355668F08552}"/>
              </a:ext>
            </a:extLst>
          </p:cNvPr>
          <p:cNvSpPr txBox="1">
            <a:spLocks noChangeArrowheads="1"/>
          </p:cNvSpPr>
          <p:nvPr/>
        </p:nvSpPr>
        <p:spPr bwMode="auto">
          <a:xfrm>
            <a:off x="3721100" y="5260975"/>
            <a:ext cx="704039"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i=9,</a:t>
            </a:r>
          </a:p>
          <a:p>
            <a:pPr eaLnBrk="1" hangingPunct="1"/>
            <a:r>
              <a:rPr lang="en-US" altLang="zh-CN">
                <a:latin typeface="+mn-lt"/>
                <a:ea typeface="微软雅黑 Light" panose="020B0502040204020203" pitchFamily="34" charset="-122"/>
              </a:rPr>
              <a:t>x=a[i]</a:t>
            </a:r>
            <a:endParaRPr lang="zh-CN" altLang="en-US">
              <a:latin typeface="+mn-lt"/>
              <a:ea typeface="微软雅黑 Light" panose="020B0502040204020203" pitchFamily="34" charset="-122"/>
            </a:endParaRPr>
          </a:p>
        </p:txBody>
      </p:sp>
      <p:cxnSp>
        <p:nvCxnSpPr>
          <p:cNvPr id="22" name="直接连接符 83">
            <a:extLst>
              <a:ext uri="{FF2B5EF4-FFF2-40B4-BE49-F238E27FC236}">
                <a16:creationId xmlns:a16="http://schemas.microsoft.com/office/drawing/2014/main" id="{7BF3AB2A-560A-4C71-B7CD-370C91BD1581}"/>
              </a:ext>
            </a:extLst>
          </p:cNvPr>
          <p:cNvCxnSpPr>
            <a:cxnSpLocks noChangeShapeType="1"/>
          </p:cNvCxnSpPr>
          <p:nvPr/>
        </p:nvCxnSpPr>
        <p:spPr bwMode="auto">
          <a:xfrm flipV="1">
            <a:off x="219075" y="1103313"/>
            <a:ext cx="0" cy="288925"/>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84">
            <a:extLst>
              <a:ext uri="{FF2B5EF4-FFF2-40B4-BE49-F238E27FC236}">
                <a16:creationId xmlns:a16="http://schemas.microsoft.com/office/drawing/2014/main" id="{3D151908-D48E-4BB9-BD2F-7EBF6A2D4CAA}"/>
              </a:ext>
            </a:extLst>
          </p:cNvPr>
          <p:cNvCxnSpPr>
            <a:cxnSpLocks noChangeShapeType="1"/>
          </p:cNvCxnSpPr>
          <p:nvPr/>
        </p:nvCxnSpPr>
        <p:spPr bwMode="auto">
          <a:xfrm flipV="1">
            <a:off x="2601913" y="111283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85">
            <a:extLst>
              <a:ext uri="{FF2B5EF4-FFF2-40B4-BE49-F238E27FC236}">
                <a16:creationId xmlns:a16="http://schemas.microsoft.com/office/drawing/2014/main" id="{458B84B0-CBEC-4AA4-99A8-B451ADE7E59D}"/>
              </a:ext>
            </a:extLst>
          </p:cNvPr>
          <p:cNvCxnSpPr>
            <a:cxnSpLocks noChangeShapeType="1"/>
          </p:cNvCxnSpPr>
          <p:nvPr/>
        </p:nvCxnSpPr>
        <p:spPr bwMode="auto">
          <a:xfrm flipV="1">
            <a:off x="5194300" y="111283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86">
            <a:extLst>
              <a:ext uri="{FF2B5EF4-FFF2-40B4-BE49-F238E27FC236}">
                <a16:creationId xmlns:a16="http://schemas.microsoft.com/office/drawing/2014/main" id="{2AD9B6F4-E915-498D-A3B8-C1F68B6BB2F5}"/>
              </a:ext>
            </a:extLst>
          </p:cNvPr>
          <p:cNvCxnSpPr>
            <a:cxnSpLocks noChangeShapeType="1"/>
          </p:cNvCxnSpPr>
          <p:nvPr/>
        </p:nvCxnSpPr>
        <p:spPr bwMode="auto">
          <a:xfrm flipV="1">
            <a:off x="7786688" y="112553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87">
            <a:extLst>
              <a:ext uri="{FF2B5EF4-FFF2-40B4-BE49-F238E27FC236}">
                <a16:creationId xmlns:a16="http://schemas.microsoft.com/office/drawing/2014/main" id="{8FDA189C-C553-443C-B116-F6CA2F588E91}"/>
              </a:ext>
            </a:extLst>
          </p:cNvPr>
          <p:cNvSpPr txBox="1">
            <a:spLocks noChangeArrowheads="1"/>
          </p:cNvSpPr>
          <p:nvPr/>
        </p:nvSpPr>
        <p:spPr bwMode="auto">
          <a:xfrm>
            <a:off x="46038" y="1319213"/>
            <a:ext cx="849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s=0,i=0</a:t>
            </a:r>
            <a:endParaRPr lang="zh-CN" altLang="en-US">
              <a:latin typeface="+mn-lt"/>
              <a:ea typeface="微软雅黑 Light" panose="020B0502040204020203" pitchFamily="34" charset="-122"/>
            </a:endParaRPr>
          </a:p>
        </p:txBody>
      </p:sp>
      <p:sp>
        <p:nvSpPr>
          <p:cNvPr id="27" name="TextBox 88">
            <a:extLst>
              <a:ext uri="{FF2B5EF4-FFF2-40B4-BE49-F238E27FC236}">
                <a16:creationId xmlns:a16="http://schemas.microsoft.com/office/drawing/2014/main" id="{FB9276B7-46E8-47DC-AD2E-6E275F34A62F}"/>
              </a:ext>
            </a:extLst>
          </p:cNvPr>
          <p:cNvSpPr txBox="1">
            <a:spLocks noChangeArrowheads="1"/>
          </p:cNvSpPr>
          <p:nvPr/>
        </p:nvSpPr>
        <p:spPr bwMode="auto">
          <a:xfrm>
            <a:off x="2374900" y="1343025"/>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s=5, i=1</a:t>
            </a:r>
            <a:endParaRPr lang="zh-CN" altLang="en-US">
              <a:latin typeface="+mn-lt"/>
              <a:ea typeface="微软雅黑 Light" panose="020B0502040204020203" pitchFamily="34" charset="-122"/>
            </a:endParaRPr>
          </a:p>
        </p:txBody>
      </p:sp>
      <p:sp>
        <p:nvSpPr>
          <p:cNvPr id="28" name="TextBox 89">
            <a:extLst>
              <a:ext uri="{FF2B5EF4-FFF2-40B4-BE49-F238E27FC236}">
                <a16:creationId xmlns:a16="http://schemas.microsoft.com/office/drawing/2014/main" id="{50FF570C-3FC4-4086-8C70-5C798DB02B67}"/>
              </a:ext>
            </a:extLst>
          </p:cNvPr>
          <p:cNvSpPr txBox="1">
            <a:spLocks noChangeArrowheads="1"/>
          </p:cNvSpPr>
          <p:nvPr/>
        </p:nvSpPr>
        <p:spPr bwMode="auto">
          <a:xfrm>
            <a:off x="4945063" y="1354138"/>
            <a:ext cx="1019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s=10, i=2</a:t>
            </a:r>
            <a:endParaRPr lang="zh-CN" altLang="en-US">
              <a:latin typeface="+mn-lt"/>
              <a:ea typeface="微软雅黑 Light" panose="020B0502040204020203" pitchFamily="34" charset="-122"/>
            </a:endParaRPr>
          </a:p>
        </p:txBody>
      </p:sp>
      <p:sp>
        <p:nvSpPr>
          <p:cNvPr id="29" name="TextBox 90">
            <a:extLst>
              <a:ext uri="{FF2B5EF4-FFF2-40B4-BE49-F238E27FC236}">
                <a16:creationId xmlns:a16="http://schemas.microsoft.com/office/drawing/2014/main" id="{FB50B7E5-4DB9-45A0-8D9C-CA200D7FE10D}"/>
              </a:ext>
            </a:extLst>
          </p:cNvPr>
          <p:cNvSpPr txBox="1">
            <a:spLocks noChangeArrowheads="1"/>
          </p:cNvSpPr>
          <p:nvPr/>
        </p:nvSpPr>
        <p:spPr bwMode="auto">
          <a:xfrm>
            <a:off x="7564438" y="1341438"/>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15</a:t>
            </a:r>
            <a:endParaRPr lang="zh-CN" altLang="en-US">
              <a:latin typeface="+mn-lt"/>
              <a:ea typeface="微软雅黑 Light" panose="020B0502040204020203" pitchFamily="34" charset="-122"/>
            </a:endParaRPr>
          </a:p>
        </p:txBody>
      </p:sp>
      <p:graphicFrame>
        <p:nvGraphicFramePr>
          <p:cNvPr id="30" name="Group 41">
            <a:extLst>
              <a:ext uri="{FF2B5EF4-FFF2-40B4-BE49-F238E27FC236}">
                <a16:creationId xmlns:a16="http://schemas.microsoft.com/office/drawing/2014/main" id="{840CAA35-F170-4D76-9EAF-3CC9DFCD9EAA}"/>
              </a:ext>
            </a:extLst>
          </p:cNvPr>
          <p:cNvGraphicFramePr>
            <a:graphicFrameLocks noGrp="1"/>
          </p:cNvGraphicFramePr>
          <p:nvPr>
            <p:extLst>
              <p:ext uri="{D42A27DB-BD31-4B8C-83A1-F6EECF244321}">
                <p14:modId xmlns:p14="http://schemas.microsoft.com/office/powerpoint/2010/main" val="1852266906"/>
              </p:ext>
            </p:extLst>
          </p:nvPr>
        </p:nvGraphicFramePr>
        <p:xfrm>
          <a:off x="50800" y="612775"/>
          <a:ext cx="8975723" cy="512763"/>
        </p:xfrm>
        <a:graphic>
          <a:graphicData uri="http://schemas.openxmlformats.org/drawingml/2006/table">
            <a:tbl>
              <a:tblPr/>
              <a:tblGrid>
                <a:gridCol w="344736">
                  <a:extLst>
                    <a:ext uri="{9D8B030D-6E8A-4147-A177-3AD203B41FA5}">
                      <a16:colId xmlns:a16="http://schemas.microsoft.com/office/drawing/2014/main" val="20000"/>
                    </a:ext>
                  </a:extLst>
                </a:gridCol>
                <a:gridCol w="591224">
                  <a:extLst>
                    <a:ext uri="{9D8B030D-6E8A-4147-A177-3AD203B41FA5}">
                      <a16:colId xmlns:a16="http://schemas.microsoft.com/office/drawing/2014/main" val="20001"/>
                    </a:ext>
                  </a:extLst>
                </a:gridCol>
                <a:gridCol w="499766">
                  <a:extLst>
                    <a:ext uri="{9D8B030D-6E8A-4147-A177-3AD203B41FA5}">
                      <a16:colId xmlns:a16="http://schemas.microsoft.com/office/drawing/2014/main" val="20002"/>
                    </a:ext>
                  </a:extLst>
                </a:gridCol>
                <a:gridCol w="478574">
                  <a:extLst>
                    <a:ext uri="{9D8B030D-6E8A-4147-A177-3AD203B41FA5}">
                      <a16:colId xmlns:a16="http://schemas.microsoft.com/office/drawing/2014/main" val="20003"/>
                    </a:ext>
                  </a:extLst>
                </a:gridCol>
                <a:gridCol w="478574">
                  <a:extLst>
                    <a:ext uri="{9D8B030D-6E8A-4147-A177-3AD203B41FA5}">
                      <a16:colId xmlns:a16="http://schemas.microsoft.com/office/drawing/2014/main" val="20004"/>
                    </a:ext>
                  </a:extLst>
                </a:gridCol>
                <a:gridCol w="461857">
                  <a:extLst>
                    <a:ext uri="{9D8B030D-6E8A-4147-A177-3AD203B41FA5}">
                      <a16:colId xmlns:a16="http://schemas.microsoft.com/office/drawing/2014/main" val="20005"/>
                    </a:ext>
                  </a:extLst>
                </a:gridCol>
                <a:gridCol w="504082">
                  <a:extLst>
                    <a:ext uri="{9D8B030D-6E8A-4147-A177-3AD203B41FA5}">
                      <a16:colId xmlns:a16="http://schemas.microsoft.com/office/drawing/2014/main" val="20006"/>
                    </a:ext>
                  </a:extLst>
                </a:gridCol>
                <a:gridCol w="504082">
                  <a:extLst>
                    <a:ext uri="{9D8B030D-6E8A-4147-A177-3AD203B41FA5}">
                      <a16:colId xmlns:a16="http://schemas.microsoft.com/office/drawing/2014/main" val="20007"/>
                    </a:ext>
                  </a:extLst>
                </a:gridCol>
                <a:gridCol w="576094">
                  <a:extLst>
                    <a:ext uri="{9D8B030D-6E8A-4147-A177-3AD203B41FA5}">
                      <a16:colId xmlns:a16="http://schemas.microsoft.com/office/drawing/2014/main" val="20008"/>
                    </a:ext>
                  </a:extLst>
                </a:gridCol>
                <a:gridCol w="504082">
                  <a:extLst>
                    <a:ext uri="{9D8B030D-6E8A-4147-A177-3AD203B41FA5}">
                      <a16:colId xmlns:a16="http://schemas.microsoft.com/office/drawing/2014/main" val="20009"/>
                    </a:ext>
                  </a:extLst>
                </a:gridCol>
                <a:gridCol w="504082">
                  <a:extLst>
                    <a:ext uri="{9D8B030D-6E8A-4147-A177-3AD203B41FA5}">
                      <a16:colId xmlns:a16="http://schemas.microsoft.com/office/drawing/2014/main" val="20010"/>
                    </a:ext>
                  </a:extLst>
                </a:gridCol>
                <a:gridCol w="552956">
                  <a:extLst>
                    <a:ext uri="{9D8B030D-6E8A-4147-A177-3AD203B41FA5}">
                      <a16:colId xmlns:a16="http://schemas.microsoft.com/office/drawing/2014/main" val="20011"/>
                    </a:ext>
                  </a:extLst>
                </a:gridCol>
                <a:gridCol w="504082">
                  <a:extLst>
                    <a:ext uri="{9D8B030D-6E8A-4147-A177-3AD203B41FA5}">
                      <a16:colId xmlns:a16="http://schemas.microsoft.com/office/drawing/2014/main" val="20012"/>
                    </a:ext>
                  </a:extLst>
                </a:gridCol>
                <a:gridCol w="527220">
                  <a:extLst>
                    <a:ext uri="{9D8B030D-6E8A-4147-A177-3AD203B41FA5}">
                      <a16:colId xmlns:a16="http://schemas.microsoft.com/office/drawing/2014/main" val="20013"/>
                    </a:ext>
                  </a:extLst>
                </a:gridCol>
                <a:gridCol w="504082">
                  <a:extLst>
                    <a:ext uri="{9D8B030D-6E8A-4147-A177-3AD203B41FA5}">
                      <a16:colId xmlns:a16="http://schemas.microsoft.com/office/drawing/2014/main" val="20014"/>
                    </a:ext>
                  </a:extLst>
                </a:gridCol>
                <a:gridCol w="504082">
                  <a:extLst>
                    <a:ext uri="{9D8B030D-6E8A-4147-A177-3AD203B41FA5}">
                      <a16:colId xmlns:a16="http://schemas.microsoft.com/office/drawing/2014/main" val="20015"/>
                    </a:ext>
                  </a:extLst>
                </a:gridCol>
                <a:gridCol w="504082">
                  <a:extLst>
                    <a:ext uri="{9D8B030D-6E8A-4147-A177-3AD203B41FA5}">
                      <a16:colId xmlns:a16="http://schemas.microsoft.com/office/drawing/2014/main" val="20016"/>
                    </a:ext>
                  </a:extLst>
                </a:gridCol>
                <a:gridCol w="432066">
                  <a:extLst>
                    <a:ext uri="{9D8B030D-6E8A-4147-A177-3AD203B41FA5}">
                      <a16:colId xmlns:a16="http://schemas.microsoft.com/office/drawing/2014/main" val="20017"/>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1" u="none" strike="noStrike" kern="1200" cap="none" normalizeH="0" baseline="0" dirty="0">
                          <a:ln>
                            <a:noFill/>
                          </a:ln>
                          <a:solidFill>
                            <a:srgbClr val="C00000"/>
                          </a:solidFill>
                          <a:effectLst/>
                          <a:latin typeface="Arial" pitchFamily="34" charset="0"/>
                          <a:ea typeface="宋体" pitchFamily="2" charset="-122"/>
                          <a:cs typeface="+mn-cs"/>
                        </a:rPr>
                        <a:t>9</a:t>
                      </a:r>
                      <a:endParaRPr kumimoji="0" lang="zh-CN" altLang="zh-CN" sz="2000" b="0" i="1" u="none" strike="noStrike" kern="1200" cap="none" normalizeH="0" baseline="0" dirty="0">
                        <a:ln>
                          <a:noFill/>
                        </a:ln>
                        <a:solidFill>
                          <a:srgbClr val="C00000"/>
                        </a:solidFill>
                        <a:effectLst/>
                        <a:latin typeface="Arial" pitchFamily="34" charset="0"/>
                        <a:ea typeface="宋体" pitchFamily="2" charset="-122"/>
                        <a:cs typeface="+mn-cs"/>
                      </a:endParaRPr>
                    </a:p>
                  </a:txBody>
                  <a:tcPr marL="91426" marR="91426"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1" u="sng"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400" b="0" i="1" u="sng" strike="noStrike" kern="1200" cap="none" normalizeH="0" baseline="0" dirty="0">
                        <a:ln>
                          <a:noFill/>
                        </a:ln>
                        <a:solidFill>
                          <a:srgbClr val="C0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rgbClr val="C00000"/>
                          </a:solidFill>
                          <a:effectLst/>
                          <a:latin typeface="Arial" pitchFamily="34" charset="0"/>
                          <a:ea typeface="宋体" pitchFamily="2" charset="-122"/>
                          <a:cs typeface="+mn-cs"/>
                        </a:rPr>
                        <a:t>11</a:t>
                      </a:r>
                      <a:endParaRPr kumimoji="0" lang="zh-CN" altLang="zh-CN" sz="2000" b="0" i="0" u="none" strike="noStrike" kern="1200" cap="none" normalizeH="0" baseline="0" dirty="0">
                        <a:ln>
                          <a:noFill/>
                        </a:ln>
                        <a:solidFill>
                          <a:srgbClr val="C00000"/>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5</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14</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16</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6" marR="91426"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直接连接符 28">
            <a:extLst>
              <a:ext uri="{FF2B5EF4-FFF2-40B4-BE49-F238E27FC236}">
                <a16:creationId xmlns:a16="http://schemas.microsoft.com/office/drawing/2014/main" id="{2048C319-B340-4CCD-87A0-D1833947DAC1}"/>
              </a:ext>
            </a:extLst>
          </p:cNvPr>
          <p:cNvCxnSpPr>
            <a:cxnSpLocks noChangeShapeType="1"/>
          </p:cNvCxnSpPr>
          <p:nvPr/>
        </p:nvCxnSpPr>
        <p:spPr bwMode="auto">
          <a:xfrm>
            <a:off x="8759825" y="357188"/>
            <a:ext cx="0" cy="285750"/>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28">
            <a:extLst>
              <a:ext uri="{FF2B5EF4-FFF2-40B4-BE49-F238E27FC236}">
                <a16:creationId xmlns:a16="http://schemas.microsoft.com/office/drawing/2014/main" id="{43817BAD-5759-4EA0-95DF-898F79EA8B56}"/>
              </a:ext>
            </a:extLst>
          </p:cNvPr>
          <p:cNvCxnSpPr>
            <a:cxnSpLocks noChangeShapeType="1"/>
          </p:cNvCxnSpPr>
          <p:nvPr/>
        </p:nvCxnSpPr>
        <p:spPr bwMode="auto">
          <a:xfrm>
            <a:off x="190500" y="346075"/>
            <a:ext cx="0" cy="285750"/>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28">
            <a:extLst>
              <a:ext uri="{FF2B5EF4-FFF2-40B4-BE49-F238E27FC236}">
                <a16:creationId xmlns:a16="http://schemas.microsoft.com/office/drawing/2014/main" id="{C6392443-F33A-4FEC-997A-6D1BA2AD4422}"/>
              </a:ext>
            </a:extLst>
          </p:cNvPr>
          <p:cNvCxnSpPr>
            <a:cxnSpLocks noChangeShapeType="1"/>
          </p:cNvCxnSpPr>
          <p:nvPr/>
        </p:nvCxnSpPr>
        <p:spPr bwMode="auto">
          <a:xfrm>
            <a:off x="4398963" y="396875"/>
            <a:ext cx="0" cy="239713"/>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97">
            <a:extLst>
              <a:ext uri="{FF2B5EF4-FFF2-40B4-BE49-F238E27FC236}">
                <a16:creationId xmlns:a16="http://schemas.microsoft.com/office/drawing/2014/main" id="{947EC053-5369-4363-85C8-6DE333591E48}"/>
              </a:ext>
            </a:extLst>
          </p:cNvPr>
          <p:cNvSpPr txBox="1">
            <a:spLocks noChangeArrowheads="1"/>
          </p:cNvSpPr>
          <p:nvPr/>
        </p:nvSpPr>
        <p:spPr bwMode="auto">
          <a:xfrm>
            <a:off x="3463925" y="1809750"/>
            <a:ext cx="5719763" cy="338554"/>
          </a:xfrm>
          <a:prstGeom prst="rect">
            <a:avLst/>
          </a:prstGeom>
          <a:solidFill>
            <a:srgbClr val="FFFF00"/>
          </a:solidFill>
          <a:ln w="19050">
            <a:solidFill>
              <a:srgbClr val="000000"/>
            </a:solidFill>
            <a:prstDash val="sysDash"/>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solidFill>
                  <a:srgbClr val="C00000"/>
                </a:solidFill>
                <a:latin typeface="+mn-lt"/>
                <a:ea typeface="微软雅黑 Light" panose="020B0502040204020203" pitchFamily="34" charset="-122"/>
              </a:rPr>
              <a:t>//Step1</a:t>
            </a:r>
            <a:r>
              <a:rPr lang="en-US" altLang="zh-CN" sz="1600">
                <a:latin typeface="+mn-lt"/>
                <a:ea typeface="微软雅黑 Light" panose="020B0502040204020203" pitchFamily="34" charset="-122"/>
              </a:rPr>
              <a:t>.</a:t>
            </a:r>
            <a:r>
              <a:rPr kumimoji="1" lang="zh-CN" altLang="en-US" sz="1600">
                <a:latin typeface="+mn-lt"/>
                <a:ea typeface="微软雅黑 Light" panose="020B0502040204020203" pitchFamily="34" charset="-122"/>
              </a:rPr>
              <a:t>将每组</a:t>
            </a:r>
            <a:r>
              <a:rPr kumimoji="1" lang="en-US" altLang="zh-CN" sz="1600">
                <a:latin typeface="+mn-lt"/>
                <a:ea typeface="微软雅黑 Light" panose="020B0502040204020203" pitchFamily="34" charset="-122"/>
              </a:rPr>
              <a:t>a[p+5*i:p+5*i+4]</a:t>
            </a:r>
            <a:r>
              <a:rPr kumimoji="1" lang="zh-CN" altLang="en-US" sz="1600">
                <a:latin typeface="+mn-lt"/>
                <a:ea typeface="微软雅黑 Light" panose="020B0502040204020203" pitchFamily="34" charset="-122"/>
              </a:rPr>
              <a:t>的第</a:t>
            </a:r>
            <a:r>
              <a:rPr kumimoji="1" lang="en-US" altLang="zh-CN" sz="1600">
                <a:latin typeface="+mn-lt"/>
                <a:ea typeface="微软雅黑 Light" panose="020B0502040204020203" pitchFamily="34" charset="-122"/>
              </a:rPr>
              <a:t>3</a:t>
            </a:r>
            <a:r>
              <a:rPr kumimoji="1" lang="zh-CN" altLang="en-US" sz="1600">
                <a:latin typeface="+mn-lt"/>
                <a:ea typeface="微软雅黑 Light" panose="020B0502040204020203" pitchFamily="34" charset="-122"/>
              </a:rPr>
              <a:t>小元素与</a:t>
            </a:r>
            <a:r>
              <a:rPr kumimoji="1" lang="en-US" altLang="zh-CN" sz="1600">
                <a:latin typeface="+mn-lt"/>
                <a:ea typeface="微软雅黑 Light" panose="020B0502040204020203" pitchFamily="34" charset="-122"/>
              </a:rPr>
              <a:t>a[p+i]</a:t>
            </a:r>
            <a:r>
              <a:rPr kumimoji="1" lang="zh-CN" altLang="en-US" sz="1600">
                <a:latin typeface="+mn-lt"/>
                <a:ea typeface="微软雅黑 Light" panose="020B0502040204020203" pitchFamily="34" charset="-122"/>
              </a:rPr>
              <a:t>交换位置</a:t>
            </a:r>
            <a:endParaRPr kumimoji="1" lang="en-US" altLang="zh-CN" sz="1600">
              <a:latin typeface="+mn-lt"/>
              <a:ea typeface="微软雅黑 Light" panose="020B0502040204020203" pitchFamily="34" charset="-122"/>
            </a:endParaRPr>
          </a:p>
        </p:txBody>
      </p:sp>
      <p:cxnSp>
        <p:nvCxnSpPr>
          <p:cNvPr id="35" name="直接箭头连接符 98">
            <a:extLst>
              <a:ext uri="{FF2B5EF4-FFF2-40B4-BE49-F238E27FC236}">
                <a16:creationId xmlns:a16="http://schemas.microsoft.com/office/drawing/2014/main" id="{C9C38798-B8BD-4911-B213-A71724F56B0C}"/>
              </a:ext>
            </a:extLst>
          </p:cNvPr>
          <p:cNvCxnSpPr>
            <a:cxnSpLocks noChangeShapeType="1"/>
          </p:cNvCxnSpPr>
          <p:nvPr/>
        </p:nvCxnSpPr>
        <p:spPr bwMode="auto">
          <a:xfrm flipH="1">
            <a:off x="827088" y="1978025"/>
            <a:ext cx="2662237" cy="29845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56">
            <a:extLst>
              <a:ext uri="{FF2B5EF4-FFF2-40B4-BE49-F238E27FC236}">
                <a16:creationId xmlns:a16="http://schemas.microsoft.com/office/drawing/2014/main" id="{21DF73E9-B263-4D5B-9C06-422B94FFD6B5}"/>
              </a:ext>
            </a:extLst>
          </p:cNvPr>
          <p:cNvSpPr txBox="1">
            <a:spLocks noChangeArrowheads="1"/>
          </p:cNvSpPr>
          <p:nvPr/>
        </p:nvSpPr>
        <p:spPr bwMode="auto">
          <a:xfrm>
            <a:off x="4622800" y="4311650"/>
            <a:ext cx="4500563" cy="1384300"/>
          </a:xfrm>
          <a:prstGeom prst="rect">
            <a:avLst/>
          </a:prstGeom>
          <a:solidFill>
            <a:srgbClr val="FFFF00"/>
          </a:solidFill>
          <a:ln w="6350">
            <a:solidFill>
              <a:srgbClr val="0000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Step3</a:t>
            </a:r>
            <a:r>
              <a:rPr lang="en-US" altLang="zh-CN" sz="1600" dirty="0">
                <a:latin typeface="+mn-lt"/>
                <a:ea typeface="微软雅黑 Light" panose="020B0502040204020203" pitchFamily="34" charset="-122"/>
              </a:rPr>
              <a:t>. </a:t>
            </a:r>
            <a:r>
              <a:rPr lang="zh-CN" altLang="en-US" sz="1600" dirty="0">
                <a:latin typeface="+mn-lt"/>
                <a:ea typeface="微软雅黑 Light" panose="020B0502040204020203" pitchFamily="34" charset="-122"/>
              </a:rPr>
              <a:t>根据划分基准</a:t>
            </a:r>
            <a:r>
              <a:rPr lang="en-US" altLang="zh-CN" sz="1600" dirty="0">
                <a:latin typeface="+mn-lt"/>
                <a:ea typeface="微软雅黑 Light" panose="020B0502040204020203" pitchFamily="34" charset="-122"/>
              </a:rPr>
              <a:t>x=10</a:t>
            </a:r>
            <a:r>
              <a:rPr lang="zh-CN" altLang="en-US" sz="1600" dirty="0">
                <a:latin typeface="+mn-lt"/>
                <a:ea typeface="微软雅黑 Light" panose="020B0502040204020203" pitchFamily="34" charset="-122"/>
              </a:rPr>
              <a:t>，将</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p:r</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划分为</a:t>
            </a:r>
            <a:r>
              <a:rPr lang="en-US" altLang="zh-CN" sz="1600" dirty="0">
                <a:latin typeface="+mn-lt"/>
                <a:ea typeface="微软雅黑 Light" panose="020B0502040204020203" pitchFamily="34" charset="-122"/>
              </a:rPr>
              <a:t>2</a:t>
            </a:r>
            <a:r>
              <a:rPr lang="zh-CN" altLang="en-US" sz="1600" dirty="0">
                <a:latin typeface="+mn-lt"/>
                <a:ea typeface="微软雅黑 Light" panose="020B0502040204020203" pitchFamily="34" charset="-122"/>
              </a:rPr>
              <a:t>部分：</a:t>
            </a:r>
            <a:r>
              <a:rPr lang="en-US" altLang="zh-CN" sz="1600" dirty="0">
                <a:latin typeface="+mn-lt"/>
                <a:ea typeface="微软雅黑 Light" panose="020B0502040204020203" pitchFamily="34" charset="-122"/>
              </a:rPr>
              <a:t>1.</a:t>
            </a:r>
            <a:r>
              <a:rPr lang="zh-CN" altLang="en-US" sz="1600" dirty="0">
                <a:latin typeface="+mn-lt"/>
                <a:ea typeface="微软雅黑 Light" panose="020B0502040204020203" pitchFamily="34" charset="-122"/>
              </a:rPr>
              <a:t>左子段为</a:t>
            </a:r>
            <a:r>
              <a:rPr lang="en-US" altLang="zh-CN" sz="1600" dirty="0">
                <a:latin typeface="+mn-lt"/>
                <a:ea typeface="微软雅黑 Light" panose="020B0502040204020203" pitchFamily="34" charset="-122"/>
              </a:rPr>
              <a:t>a[</a:t>
            </a:r>
            <a:r>
              <a:rPr lang="en-US" altLang="zh-CN" sz="1600" dirty="0" err="1">
                <a:latin typeface="+mn-lt"/>
                <a:ea typeface="微软雅黑 Light" panose="020B0502040204020203" pitchFamily="34" charset="-122"/>
              </a:rPr>
              <a:t>p:i</a:t>
            </a:r>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，左子段长度</a:t>
            </a:r>
            <a:r>
              <a:rPr lang="en-US" altLang="zh-CN" sz="1600" dirty="0">
                <a:latin typeface="+mn-lt"/>
                <a:ea typeface="微软雅黑 Light" panose="020B0502040204020203" pitchFamily="34" charset="-122"/>
              </a:rPr>
              <a:t>j=i-p+1; </a:t>
            </a:r>
          </a:p>
          <a:p>
            <a:pPr eaLnBrk="1" hangingPunct="1"/>
            <a:r>
              <a:rPr lang="en-US" altLang="zh-CN" sz="1600" dirty="0">
                <a:latin typeface="+mn-lt"/>
                <a:ea typeface="微软雅黑 Light" panose="020B0502040204020203" pitchFamily="34" charset="-122"/>
              </a:rPr>
              <a:t>2.</a:t>
            </a:r>
            <a:r>
              <a:rPr lang="zh-CN" altLang="en-US" sz="1600" dirty="0">
                <a:latin typeface="+mn-lt"/>
                <a:ea typeface="微软雅黑 Light" panose="020B0502040204020203" pitchFamily="34" charset="-122"/>
              </a:rPr>
              <a:t>右子段为</a:t>
            </a:r>
            <a:r>
              <a:rPr lang="en-US" altLang="zh-CN" sz="1600" dirty="0">
                <a:latin typeface="+mn-lt"/>
                <a:ea typeface="微软雅黑 Light" panose="020B0502040204020203" pitchFamily="34" charset="-122"/>
              </a:rPr>
              <a:t>a[i+1,r]</a:t>
            </a:r>
            <a:r>
              <a:rPr lang="zh-CN" altLang="en-US" sz="1600" dirty="0">
                <a:latin typeface="+mn-lt"/>
                <a:ea typeface="微软雅黑 Light" panose="020B0502040204020203" pitchFamily="34" charset="-122"/>
              </a:rPr>
              <a:t>，长度</a:t>
            </a:r>
            <a:r>
              <a:rPr lang="en-US" altLang="zh-CN" sz="1600" dirty="0">
                <a:latin typeface="+mn-lt"/>
                <a:ea typeface="微软雅黑 Light" panose="020B0502040204020203" pitchFamily="34" charset="-122"/>
              </a:rPr>
              <a:t>r-i</a:t>
            </a:r>
          </a:p>
          <a:p>
            <a:pPr eaLnBrk="1" hangingPunct="1"/>
            <a:r>
              <a:rPr lang="en-US" altLang="zh-CN" sz="1600" dirty="0">
                <a:latin typeface="+mn-lt"/>
                <a:ea typeface="微软雅黑 Light" panose="020B0502040204020203" pitchFamily="34" charset="-122"/>
              </a:rPr>
              <a:t>  </a:t>
            </a:r>
            <a:r>
              <a:rPr lang="zh-CN" altLang="en-US" sz="1600" dirty="0">
                <a:latin typeface="+mn-lt"/>
                <a:ea typeface="微软雅黑 Light" panose="020B0502040204020203" pitchFamily="34" charset="-122"/>
              </a:rPr>
              <a:t>基准</a:t>
            </a:r>
            <a:r>
              <a:rPr lang="en-US" altLang="zh-CN" sz="1600" dirty="0">
                <a:latin typeface="+mn-lt"/>
                <a:ea typeface="微软雅黑 Light" panose="020B0502040204020203" pitchFamily="34" charset="-122"/>
              </a:rPr>
              <a:t>x</a:t>
            </a:r>
            <a:r>
              <a:rPr lang="zh-CN" altLang="en-US" sz="1600" dirty="0">
                <a:latin typeface="+mn-lt"/>
                <a:ea typeface="微软雅黑 Light" panose="020B0502040204020203" pitchFamily="34" charset="-122"/>
              </a:rPr>
              <a:t>位于</a:t>
            </a:r>
            <a:r>
              <a:rPr lang="en-US" altLang="zh-CN" sz="1600" dirty="0">
                <a:latin typeface="+mn-lt"/>
                <a:ea typeface="微软雅黑 Light" panose="020B0502040204020203" pitchFamily="34" charset="-122"/>
              </a:rPr>
              <a:t>a[i], </a:t>
            </a:r>
            <a:r>
              <a:rPr lang="zh-CN" altLang="en-US" sz="1600" dirty="0">
                <a:latin typeface="+mn-lt"/>
                <a:ea typeface="微软雅黑 Light" panose="020B0502040204020203" pitchFamily="34" charset="-122"/>
              </a:rPr>
              <a:t>下标为</a:t>
            </a:r>
            <a:r>
              <a:rPr lang="en-US" altLang="zh-CN" sz="1600" dirty="0">
                <a:latin typeface="+mn-lt"/>
                <a:ea typeface="微软雅黑 Light" panose="020B0502040204020203" pitchFamily="34" charset="-122"/>
              </a:rPr>
              <a:t>I</a:t>
            </a:r>
          </a:p>
          <a:p>
            <a:pPr eaLnBrk="1" hangingPunct="1"/>
            <a:r>
              <a:rPr kumimoji="1" lang="en-US" altLang="zh-CN" sz="1600" dirty="0">
                <a:latin typeface="+mn-lt"/>
                <a:ea typeface="微软雅黑 Light" panose="020B0502040204020203" pitchFamily="34" charset="-122"/>
              </a:rPr>
              <a:t>e.g. </a:t>
            </a:r>
            <a:r>
              <a:rPr kumimoji="1" lang="en-US" altLang="zh-CN" sz="2000" b="1" dirty="0">
                <a:solidFill>
                  <a:srgbClr val="C00000"/>
                </a:solidFill>
                <a:latin typeface="+mn-lt"/>
                <a:ea typeface="微软雅黑 Light" panose="020B0502040204020203" pitchFamily="34" charset="-122"/>
              </a:rPr>
              <a:t>x</a:t>
            </a:r>
            <a:r>
              <a:rPr kumimoji="1" lang="en-US" altLang="zh-CN" sz="1600" dirty="0">
                <a:latin typeface="+mn-lt"/>
                <a:ea typeface="微软雅黑 Light" panose="020B0502040204020203" pitchFamily="34" charset="-122"/>
              </a:rPr>
              <a:t>=10, i=9, j=i-p+1=9-0+1=10</a:t>
            </a:r>
          </a:p>
        </p:txBody>
      </p:sp>
      <p:sp>
        <p:nvSpPr>
          <p:cNvPr id="37" name="任意多边形 1">
            <a:extLst>
              <a:ext uri="{FF2B5EF4-FFF2-40B4-BE49-F238E27FC236}">
                <a16:creationId xmlns:a16="http://schemas.microsoft.com/office/drawing/2014/main" id="{DEFF6A8A-B4C6-4E28-97A4-1CC3792F0E74}"/>
              </a:ext>
            </a:extLst>
          </p:cNvPr>
          <p:cNvSpPr/>
          <p:nvPr/>
        </p:nvSpPr>
        <p:spPr bwMode="auto">
          <a:xfrm>
            <a:off x="-106136" y="342900"/>
            <a:ext cx="1796143" cy="979736"/>
          </a:xfrm>
          <a:custGeom>
            <a:avLst/>
            <a:gdLst>
              <a:gd name="connsiteX0" fmla="*/ 1747157 w 1796143"/>
              <a:gd name="connsiteY0" fmla="*/ 971550 h 979736"/>
              <a:gd name="connsiteX1" fmla="*/ 1420586 w 1796143"/>
              <a:gd name="connsiteY1" fmla="*/ 955221 h 979736"/>
              <a:gd name="connsiteX2" fmla="*/ 1338943 w 1796143"/>
              <a:gd name="connsiteY2" fmla="*/ 938893 h 979736"/>
              <a:gd name="connsiteX3" fmla="*/ 1298122 w 1796143"/>
              <a:gd name="connsiteY3" fmla="*/ 930729 h 979736"/>
              <a:gd name="connsiteX4" fmla="*/ 1159329 w 1796143"/>
              <a:gd name="connsiteY4" fmla="*/ 914400 h 979736"/>
              <a:gd name="connsiteX5" fmla="*/ 930729 w 1796143"/>
              <a:gd name="connsiteY5" fmla="*/ 922564 h 979736"/>
              <a:gd name="connsiteX6" fmla="*/ 816429 w 1796143"/>
              <a:gd name="connsiteY6" fmla="*/ 947057 h 979736"/>
              <a:gd name="connsiteX7" fmla="*/ 653143 w 1796143"/>
              <a:gd name="connsiteY7" fmla="*/ 971550 h 979736"/>
              <a:gd name="connsiteX8" fmla="*/ 440872 w 1796143"/>
              <a:gd name="connsiteY8" fmla="*/ 963386 h 979736"/>
              <a:gd name="connsiteX9" fmla="*/ 416379 w 1796143"/>
              <a:gd name="connsiteY9" fmla="*/ 955221 h 979736"/>
              <a:gd name="connsiteX10" fmla="*/ 375557 w 1796143"/>
              <a:gd name="connsiteY10" fmla="*/ 947057 h 979736"/>
              <a:gd name="connsiteX11" fmla="*/ 351065 w 1796143"/>
              <a:gd name="connsiteY11" fmla="*/ 930729 h 979736"/>
              <a:gd name="connsiteX12" fmla="*/ 326572 w 1796143"/>
              <a:gd name="connsiteY12" fmla="*/ 922564 h 979736"/>
              <a:gd name="connsiteX13" fmla="*/ 310243 w 1796143"/>
              <a:gd name="connsiteY13" fmla="*/ 898071 h 979736"/>
              <a:gd name="connsiteX14" fmla="*/ 277586 w 1796143"/>
              <a:gd name="connsiteY14" fmla="*/ 881743 h 979736"/>
              <a:gd name="connsiteX15" fmla="*/ 236765 w 1796143"/>
              <a:gd name="connsiteY15" fmla="*/ 824593 h 979736"/>
              <a:gd name="connsiteX16" fmla="*/ 171450 w 1796143"/>
              <a:gd name="connsiteY16" fmla="*/ 775607 h 979736"/>
              <a:gd name="connsiteX17" fmla="*/ 122465 w 1796143"/>
              <a:gd name="connsiteY17" fmla="*/ 742950 h 979736"/>
              <a:gd name="connsiteX18" fmla="*/ 97972 w 1796143"/>
              <a:gd name="connsiteY18" fmla="*/ 726621 h 979736"/>
              <a:gd name="connsiteX19" fmla="*/ 81643 w 1796143"/>
              <a:gd name="connsiteY19" fmla="*/ 702129 h 979736"/>
              <a:gd name="connsiteX20" fmla="*/ 57150 w 1796143"/>
              <a:gd name="connsiteY20" fmla="*/ 685800 h 979736"/>
              <a:gd name="connsiteX21" fmla="*/ 24493 w 1796143"/>
              <a:gd name="connsiteY21" fmla="*/ 636814 h 979736"/>
              <a:gd name="connsiteX22" fmla="*/ 8165 w 1796143"/>
              <a:gd name="connsiteY22" fmla="*/ 514350 h 979736"/>
              <a:gd name="connsiteX23" fmla="*/ 0 w 1796143"/>
              <a:gd name="connsiteY23" fmla="*/ 481693 h 979736"/>
              <a:gd name="connsiteX24" fmla="*/ 16329 w 1796143"/>
              <a:gd name="connsiteY24" fmla="*/ 383721 h 979736"/>
              <a:gd name="connsiteX25" fmla="*/ 32657 w 1796143"/>
              <a:gd name="connsiteY25" fmla="*/ 334736 h 979736"/>
              <a:gd name="connsiteX26" fmla="*/ 48986 w 1796143"/>
              <a:gd name="connsiteY26" fmla="*/ 310243 h 979736"/>
              <a:gd name="connsiteX27" fmla="*/ 81643 w 1796143"/>
              <a:gd name="connsiteY27" fmla="*/ 269421 h 979736"/>
              <a:gd name="connsiteX28" fmla="*/ 89807 w 1796143"/>
              <a:gd name="connsiteY28" fmla="*/ 244929 h 979736"/>
              <a:gd name="connsiteX29" fmla="*/ 138793 w 1796143"/>
              <a:gd name="connsiteY29" fmla="*/ 204107 h 979736"/>
              <a:gd name="connsiteX30" fmla="*/ 155122 w 1796143"/>
              <a:gd name="connsiteY30" fmla="*/ 179614 h 979736"/>
              <a:gd name="connsiteX31" fmla="*/ 204107 w 1796143"/>
              <a:gd name="connsiteY31" fmla="*/ 146957 h 979736"/>
              <a:gd name="connsiteX32" fmla="*/ 261257 w 1796143"/>
              <a:gd name="connsiteY32" fmla="*/ 122464 h 979736"/>
              <a:gd name="connsiteX33" fmla="*/ 293915 w 1796143"/>
              <a:gd name="connsiteY33" fmla="*/ 114300 h 979736"/>
              <a:gd name="connsiteX34" fmla="*/ 318407 w 1796143"/>
              <a:gd name="connsiteY34" fmla="*/ 106136 h 979736"/>
              <a:gd name="connsiteX35" fmla="*/ 351065 w 1796143"/>
              <a:gd name="connsiteY35" fmla="*/ 97971 h 979736"/>
              <a:gd name="connsiteX36" fmla="*/ 408215 w 1796143"/>
              <a:gd name="connsiteY36" fmla="*/ 65314 h 979736"/>
              <a:gd name="connsiteX37" fmla="*/ 432707 w 1796143"/>
              <a:gd name="connsiteY37" fmla="*/ 57150 h 979736"/>
              <a:gd name="connsiteX38" fmla="*/ 481693 w 1796143"/>
              <a:gd name="connsiteY38" fmla="*/ 24493 h 979736"/>
              <a:gd name="connsiteX39" fmla="*/ 506186 w 1796143"/>
              <a:gd name="connsiteY39" fmla="*/ 16329 h 979736"/>
              <a:gd name="connsiteX40" fmla="*/ 612322 w 1796143"/>
              <a:gd name="connsiteY40" fmla="*/ 0 h 979736"/>
              <a:gd name="connsiteX41" fmla="*/ 857250 w 1796143"/>
              <a:gd name="connsiteY41" fmla="*/ 8164 h 979736"/>
              <a:gd name="connsiteX42" fmla="*/ 979715 w 1796143"/>
              <a:gd name="connsiteY42" fmla="*/ 24493 h 979736"/>
              <a:gd name="connsiteX43" fmla="*/ 1004207 w 1796143"/>
              <a:gd name="connsiteY43" fmla="*/ 32657 h 979736"/>
              <a:gd name="connsiteX44" fmla="*/ 1094015 w 1796143"/>
              <a:gd name="connsiteY44" fmla="*/ 48986 h 979736"/>
              <a:gd name="connsiteX45" fmla="*/ 1183822 w 1796143"/>
              <a:gd name="connsiteY45" fmla="*/ 65314 h 979736"/>
              <a:gd name="connsiteX46" fmla="*/ 1208315 w 1796143"/>
              <a:gd name="connsiteY46" fmla="*/ 73479 h 979736"/>
              <a:gd name="connsiteX47" fmla="*/ 1273629 w 1796143"/>
              <a:gd name="connsiteY47" fmla="*/ 89807 h 979736"/>
              <a:gd name="connsiteX48" fmla="*/ 1298122 w 1796143"/>
              <a:gd name="connsiteY48" fmla="*/ 106136 h 979736"/>
              <a:gd name="connsiteX49" fmla="*/ 1330779 w 1796143"/>
              <a:gd name="connsiteY49" fmla="*/ 130629 h 979736"/>
              <a:gd name="connsiteX50" fmla="*/ 1363436 w 1796143"/>
              <a:gd name="connsiteY50" fmla="*/ 146957 h 979736"/>
              <a:gd name="connsiteX51" fmla="*/ 1396093 w 1796143"/>
              <a:gd name="connsiteY51" fmla="*/ 179614 h 979736"/>
              <a:gd name="connsiteX52" fmla="*/ 1461407 w 1796143"/>
              <a:gd name="connsiteY52" fmla="*/ 195943 h 979736"/>
              <a:gd name="connsiteX53" fmla="*/ 1518557 w 1796143"/>
              <a:gd name="connsiteY53" fmla="*/ 244929 h 979736"/>
              <a:gd name="connsiteX54" fmla="*/ 1543050 w 1796143"/>
              <a:gd name="connsiteY54" fmla="*/ 253093 h 979736"/>
              <a:gd name="connsiteX55" fmla="*/ 1592036 w 1796143"/>
              <a:gd name="connsiteY55" fmla="*/ 277586 h 979736"/>
              <a:gd name="connsiteX56" fmla="*/ 1600200 w 1796143"/>
              <a:gd name="connsiteY56" fmla="*/ 302079 h 979736"/>
              <a:gd name="connsiteX57" fmla="*/ 1624693 w 1796143"/>
              <a:gd name="connsiteY57" fmla="*/ 310243 h 979736"/>
              <a:gd name="connsiteX58" fmla="*/ 1698172 w 1796143"/>
              <a:gd name="connsiteY58" fmla="*/ 367393 h 979736"/>
              <a:gd name="connsiteX59" fmla="*/ 1730829 w 1796143"/>
              <a:gd name="connsiteY59" fmla="*/ 432707 h 979736"/>
              <a:gd name="connsiteX60" fmla="*/ 1763486 w 1796143"/>
              <a:gd name="connsiteY60" fmla="*/ 498021 h 979736"/>
              <a:gd name="connsiteX61" fmla="*/ 1779815 w 1796143"/>
              <a:gd name="connsiteY61" fmla="*/ 587829 h 979736"/>
              <a:gd name="connsiteX62" fmla="*/ 1796143 w 1796143"/>
              <a:gd name="connsiteY62" fmla="*/ 669471 h 979736"/>
              <a:gd name="connsiteX63" fmla="*/ 1787979 w 1796143"/>
              <a:gd name="connsiteY63" fmla="*/ 857250 h 979736"/>
              <a:gd name="connsiteX64" fmla="*/ 1779815 w 1796143"/>
              <a:gd name="connsiteY64" fmla="*/ 889907 h 979736"/>
              <a:gd name="connsiteX65" fmla="*/ 1771650 w 1796143"/>
              <a:gd name="connsiteY65" fmla="*/ 914400 h 979736"/>
              <a:gd name="connsiteX66" fmla="*/ 1706336 w 1796143"/>
              <a:gd name="connsiteY66" fmla="*/ 971550 h 979736"/>
              <a:gd name="connsiteX67" fmla="*/ 1673679 w 1796143"/>
              <a:gd name="connsiteY67" fmla="*/ 979714 h 97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96143" h="979736">
                <a:moveTo>
                  <a:pt x="1747157" y="971550"/>
                </a:moveTo>
                <a:cubicBezTo>
                  <a:pt x="1676914" y="968623"/>
                  <a:pt x="1503476" y="962757"/>
                  <a:pt x="1420586" y="955221"/>
                </a:cubicBezTo>
                <a:cubicBezTo>
                  <a:pt x="1379973" y="951529"/>
                  <a:pt x="1374482" y="946790"/>
                  <a:pt x="1338943" y="938893"/>
                </a:cubicBezTo>
                <a:cubicBezTo>
                  <a:pt x="1325397" y="935883"/>
                  <a:pt x="1311810" y="933010"/>
                  <a:pt x="1298122" y="930729"/>
                </a:cubicBezTo>
                <a:cubicBezTo>
                  <a:pt x="1243964" y="921702"/>
                  <a:pt x="1217387" y="920206"/>
                  <a:pt x="1159329" y="914400"/>
                </a:cubicBezTo>
                <a:cubicBezTo>
                  <a:pt x="1083129" y="917121"/>
                  <a:pt x="1006741" y="916563"/>
                  <a:pt x="930729" y="922564"/>
                </a:cubicBezTo>
                <a:cubicBezTo>
                  <a:pt x="856563" y="928419"/>
                  <a:pt x="868539" y="937286"/>
                  <a:pt x="816429" y="947057"/>
                </a:cubicBezTo>
                <a:cubicBezTo>
                  <a:pt x="736678" y="962010"/>
                  <a:pt x="724892" y="962582"/>
                  <a:pt x="653143" y="971550"/>
                </a:cubicBezTo>
                <a:cubicBezTo>
                  <a:pt x="582386" y="968829"/>
                  <a:pt x="511514" y="968258"/>
                  <a:pt x="440872" y="963386"/>
                </a:cubicBezTo>
                <a:cubicBezTo>
                  <a:pt x="432286" y="962794"/>
                  <a:pt x="424728" y="957308"/>
                  <a:pt x="416379" y="955221"/>
                </a:cubicBezTo>
                <a:cubicBezTo>
                  <a:pt x="402917" y="951855"/>
                  <a:pt x="389164" y="949778"/>
                  <a:pt x="375557" y="947057"/>
                </a:cubicBezTo>
                <a:cubicBezTo>
                  <a:pt x="367393" y="941614"/>
                  <a:pt x="359841" y="935117"/>
                  <a:pt x="351065" y="930729"/>
                </a:cubicBezTo>
                <a:cubicBezTo>
                  <a:pt x="343368" y="926880"/>
                  <a:pt x="333292" y="927940"/>
                  <a:pt x="326572" y="922564"/>
                </a:cubicBezTo>
                <a:cubicBezTo>
                  <a:pt x="318910" y="916434"/>
                  <a:pt x="317781" y="904353"/>
                  <a:pt x="310243" y="898071"/>
                </a:cubicBezTo>
                <a:cubicBezTo>
                  <a:pt x="300893" y="890280"/>
                  <a:pt x="288472" y="887186"/>
                  <a:pt x="277586" y="881743"/>
                </a:cubicBezTo>
                <a:cubicBezTo>
                  <a:pt x="269440" y="869524"/>
                  <a:pt x="245330" y="832380"/>
                  <a:pt x="236765" y="824593"/>
                </a:cubicBezTo>
                <a:cubicBezTo>
                  <a:pt x="216628" y="806286"/>
                  <a:pt x="194094" y="790703"/>
                  <a:pt x="171450" y="775607"/>
                </a:cubicBezTo>
                <a:lnTo>
                  <a:pt x="122465" y="742950"/>
                </a:lnTo>
                <a:lnTo>
                  <a:pt x="97972" y="726621"/>
                </a:lnTo>
                <a:cubicBezTo>
                  <a:pt x="92529" y="718457"/>
                  <a:pt x="88581" y="709067"/>
                  <a:pt x="81643" y="702129"/>
                </a:cubicBezTo>
                <a:cubicBezTo>
                  <a:pt x="74705" y="695191"/>
                  <a:pt x="63611" y="693185"/>
                  <a:pt x="57150" y="685800"/>
                </a:cubicBezTo>
                <a:cubicBezTo>
                  <a:pt x="44227" y="671031"/>
                  <a:pt x="24493" y="636814"/>
                  <a:pt x="24493" y="636814"/>
                </a:cubicBezTo>
                <a:cubicBezTo>
                  <a:pt x="19048" y="587811"/>
                  <a:pt x="17326" y="560152"/>
                  <a:pt x="8165" y="514350"/>
                </a:cubicBezTo>
                <a:cubicBezTo>
                  <a:pt x="5964" y="503347"/>
                  <a:pt x="2722" y="492579"/>
                  <a:pt x="0" y="481693"/>
                </a:cubicBezTo>
                <a:cubicBezTo>
                  <a:pt x="3504" y="457169"/>
                  <a:pt x="9168" y="409980"/>
                  <a:pt x="16329" y="383721"/>
                </a:cubicBezTo>
                <a:cubicBezTo>
                  <a:pt x="20858" y="367116"/>
                  <a:pt x="23110" y="349057"/>
                  <a:pt x="32657" y="334736"/>
                </a:cubicBezTo>
                <a:lnTo>
                  <a:pt x="48986" y="310243"/>
                </a:lnTo>
                <a:cubicBezTo>
                  <a:pt x="69506" y="248681"/>
                  <a:pt x="39439" y="322175"/>
                  <a:pt x="81643" y="269421"/>
                </a:cubicBezTo>
                <a:cubicBezTo>
                  <a:pt x="87019" y="262701"/>
                  <a:pt x="85033" y="252089"/>
                  <a:pt x="89807" y="244929"/>
                </a:cubicBezTo>
                <a:cubicBezTo>
                  <a:pt x="102379" y="226070"/>
                  <a:pt x="120720" y="216156"/>
                  <a:pt x="138793" y="204107"/>
                </a:cubicBezTo>
                <a:cubicBezTo>
                  <a:pt x="144236" y="195943"/>
                  <a:pt x="147737" y="186076"/>
                  <a:pt x="155122" y="179614"/>
                </a:cubicBezTo>
                <a:cubicBezTo>
                  <a:pt x="169891" y="166691"/>
                  <a:pt x="186554" y="155733"/>
                  <a:pt x="204107" y="146957"/>
                </a:cubicBezTo>
                <a:cubicBezTo>
                  <a:pt x="233126" y="132448"/>
                  <a:pt x="233234" y="130471"/>
                  <a:pt x="261257" y="122464"/>
                </a:cubicBezTo>
                <a:cubicBezTo>
                  <a:pt x="272046" y="119381"/>
                  <a:pt x="283126" y="117383"/>
                  <a:pt x="293915" y="114300"/>
                </a:cubicBezTo>
                <a:cubicBezTo>
                  <a:pt x="302190" y="111936"/>
                  <a:pt x="310133" y="108500"/>
                  <a:pt x="318407" y="106136"/>
                </a:cubicBezTo>
                <a:cubicBezTo>
                  <a:pt x="329196" y="103053"/>
                  <a:pt x="340558" y="101911"/>
                  <a:pt x="351065" y="97971"/>
                </a:cubicBezTo>
                <a:cubicBezTo>
                  <a:pt x="408321" y="76500"/>
                  <a:pt x="360839" y="89003"/>
                  <a:pt x="408215" y="65314"/>
                </a:cubicBezTo>
                <a:cubicBezTo>
                  <a:pt x="415912" y="61465"/>
                  <a:pt x="424543" y="59871"/>
                  <a:pt x="432707" y="57150"/>
                </a:cubicBezTo>
                <a:cubicBezTo>
                  <a:pt x="449036" y="46264"/>
                  <a:pt x="463075" y="30699"/>
                  <a:pt x="481693" y="24493"/>
                </a:cubicBezTo>
                <a:cubicBezTo>
                  <a:pt x="489857" y="21772"/>
                  <a:pt x="497837" y="18416"/>
                  <a:pt x="506186" y="16329"/>
                </a:cubicBezTo>
                <a:cubicBezTo>
                  <a:pt x="543596" y="6976"/>
                  <a:pt x="572649" y="4959"/>
                  <a:pt x="612322" y="0"/>
                </a:cubicBezTo>
                <a:lnTo>
                  <a:pt x="857250" y="8164"/>
                </a:lnTo>
                <a:cubicBezTo>
                  <a:pt x="900541" y="10384"/>
                  <a:pt x="937750" y="17499"/>
                  <a:pt x="979715" y="24493"/>
                </a:cubicBezTo>
                <a:cubicBezTo>
                  <a:pt x="987879" y="27214"/>
                  <a:pt x="995858" y="30570"/>
                  <a:pt x="1004207" y="32657"/>
                </a:cubicBezTo>
                <a:cubicBezTo>
                  <a:pt x="1039215" y="41409"/>
                  <a:pt x="1057640" y="41711"/>
                  <a:pt x="1094015" y="48986"/>
                </a:cubicBezTo>
                <a:cubicBezTo>
                  <a:pt x="1190232" y="68230"/>
                  <a:pt x="1038576" y="44565"/>
                  <a:pt x="1183822" y="65314"/>
                </a:cubicBezTo>
                <a:cubicBezTo>
                  <a:pt x="1191986" y="68036"/>
                  <a:pt x="1200012" y="71215"/>
                  <a:pt x="1208315" y="73479"/>
                </a:cubicBezTo>
                <a:cubicBezTo>
                  <a:pt x="1229966" y="79384"/>
                  <a:pt x="1273629" y="89807"/>
                  <a:pt x="1273629" y="89807"/>
                </a:cubicBezTo>
                <a:cubicBezTo>
                  <a:pt x="1281793" y="95250"/>
                  <a:pt x="1290137" y="100433"/>
                  <a:pt x="1298122" y="106136"/>
                </a:cubicBezTo>
                <a:cubicBezTo>
                  <a:pt x="1309195" y="114045"/>
                  <a:pt x="1319240" y="123417"/>
                  <a:pt x="1330779" y="130629"/>
                </a:cubicBezTo>
                <a:cubicBezTo>
                  <a:pt x="1341100" y="137079"/>
                  <a:pt x="1352550" y="141514"/>
                  <a:pt x="1363436" y="146957"/>
                </a:cubicBezTo>
                <a:cubicBezTo>
                  <a:pt x="1374322" y="157843"/>
                  <a:pt x="1382324" y="172729"/>
                  <a:pt x="1396093" y="179614"/>
                </a:cubicBezTo>
                <a:cubicBezTo>
                  <a:pt x="1416165" y="189650"/>
                  <a:pt x="1461407" y="195943"/>
                  <a:pt x="1461407" y="195943"/>
                </a:cubicBezTo>
                <a:cubicBezTo>
                  <a:pt x="1480709" y="215245"/>
                  <a:pt x="1494120" y="230965"/>
                  <a:pt x="1518557" y="244929"/>
                </a:cubicBezTo>
                <a:cubicBezTo>
                  <a:pt x="1526029" y="249199"/>
                  <a:pt x="1535353" y="249244"/>
                  <a:pt x="1543050" y="253093"/>
                </a:cubicBezTo>
                <a:cubicBezTo>
                  <a:pt x="1606365" y="284749"/>
                  <a:pt x="1530465" y="257061"/>
                  <a:pt x="1592036" y="277586"/>
                </a:cubicBezTo>
                <a:cubicBezTo>
                  <a:pt x="1594757" y="285750"/>
                  <a:pt x="1594115" y="295994"/>
                  <a:pt x="1600200" y="302079"/>
                </a:cubicBezTo>
                <a:cubicBezTo>
                  <a:pt x="1606285" y="308164"/>
                  <a:pt x="1617170" y="306064"/>
                  <a:pt x="1624693" y="310243"/>
                </a:cubicBezTo>
                <a:cubicBezTo>
                  <a:pt x="1668638" y="334656"/>
                  <a:pt x="1668421" y="337642"/>
                  <a:pt x="1698172" y="367393"/>
                </a:cubicBezTo>
                <a:cubicBezTo>
                  <a:pt x="1713927" y="430417"/>
                  <a:pt x="1694400" y="370257"/>
                  <a:pt x="1730829" y="432707"/>
                </a:cubicBezTo>
                <a:cubicBezTo>
                  <a:pt x="1743094" y="453732"/>
                  <a:pt x="1763486" y="498021"/>
                  <a:pt x="1763486" y="498021"/>
                </a:cubicBezTo>
                <a:cubicBezTo>
                  <a:pt x="1769397" y="533489"/>
                  <a:pt x="1772204" y="553581"/>
                  <a:pt x="1779815" y="587829"/>
                </a:cubicBezTo>
                <a:cubicBezTo>
                  <a:pt x="1796051" y="660889"/>
                  <a:pt x="1780149" y="573504"/>
                  <a:pt x="1796143" y="669471"/>
                </a:cubicBezTo>
                <a:cubicBezTo>
                  <a:pt x="1793422" y="732064"/>
                  <a:pt x="1792607" y="794769"/>
                  <a:pt x="1787979" y="857250"/>
                </a:cubicBezTo>
                <a:cubicBezTo>
                  <a:pt x="1787150" y="868440"/>
                  <a:pt x="1782898" y="879118"/>
                  <a:pt x="1779815" y="889907"/>
                </a:cubicBezTo>
                <a:cubicBezTo>
                  <a:pt x="1777451" y="898182"/>
                  <a:pt x="1775499" y="906703"/>
                  <a:pt x="1771650" y="914400"/>
                </a:cubicBezTo>
                <a:cubicBezTo>
                  <a:pt x="1758315" y="941071"/>
                  <a:pt x="1735730" y="961752"/>
                  <a:pt x="1706336" y="971550"/>
                </a:cubicBezTo>
                <a:cubicBezTo>
                  <a:pt x="1679261" y="980575"/>
                  <a:pt x="1690449" y="979714"/>
                  <a:pt x="1673679" y="979714"/>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微软雅黑 Light" panose="020B0502040204020203" pitchFamily="34" charset="-122"/>
            </a:endParaRPr>
          </a:p>
        </p:txBody>
      </p:sp>
      <p:cxnSp>
        <p:nvCxnSpPr>
          <p:cNvPr id="38" name="直接箭头连接符 37">
            <a:extLst>
              <a:ext uri="{FF2B5EF4-FFF2-40B4-BE49-F238E27FC236}">
                <a16:creationId xmlns:a16="http://schemas.microsoft.com/office/drawing/2014/main" id="{2368024D-520C-4F4F-A745-A2833951A32C}"/>
              </a:ext>
            </a:extLst>
          </p:cNvPr>
          <p:cNvCxnSpPr>
            <a:endCxn id="37" idx="66"/>
          </p:cNvCxnSpPr>
          <p:nvPr/>
        </p:nvCxnSpPr>
        <p:spPr bwMode="auto">
          <a:xfrm flipH="1" flipV="1">
            <a:off x="1600200" y="1314450"/>
            <a:ext cx="3911600" cy="264477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9758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E4F65-55C9-4D66-B9C9-0A33335DDE26}"/>
              </a:ext>
            </a:extLst>
          </p:cNvPr>
          <p:cNvSpPr>
            <a:spLocks noGrp="1"/>
          </p:cNvSpPr>
          <p:nvPr>
            <p:ph type="title"/>
          </p:nvPr>
        </p:nvSpPr>
        <p:spPr/>
        <p:txBody>
          <a:bodyPr>
            <a:normAutofit/>
          </a:bodyPr>
          <a:lstStyle/>
          <a:p>
            <a:r>
              <a:rPr lang="zh-CN" altLang="en-US" sz="2800" b="1" dirty="0">
                <a:solidFill>
                  <a:schemeClr val="accent2"/>
                </a:solidFill>
              </a:rPr>
              <a:t>例</a:t>
            </a:r>
            <a:r>
              <a:rPr lang="en-US" altLang="zh-CN" sz="2800" b="1" dirty="0">
                <a:solidFill>
                  <a:schemeClr val="accent2"/>
                </a:solidFill>
              </a:rPr>
              <a:t>2  Fibonacci</a:t>
            </a:r>
            <a:r>
              <a:rPr lang="zh-CN" altLang="en-US" sz="2800" b="1" dirty="0">
                <a:solidFill>
                  <a:schemeClr val="accent2"/>
                </a:solidFill>
              </a:rPr>
              <a:t>数列</a:t>
            </a:r>
            <a:r>
              <a:rPr lang="en-US" altLang="zh-CN" sz="2800" b="1" dirty="0">
                <a:solidFill>
                  <a:schemeClr val="accent2"/>
                </a:solidFill>
              </a:rPr>
              <a:t>/</a:t>
            </a:r>
            <a:r>
              <a:rPr lang="zh-CN" altLang="en-US" sz="2800" b="1" dirty="0">
                <a:solidFill>
                  <a:schemeClr val="accent2"/>
                </a:solidFill>
              </a:rPr>
              <a:t>黄金分割数列</a:t>
            </a:r>
            <a:endParaRPr lang="zh-CN" altLang="en-US" dirty="0"/>
          </a:p>
        </p:txBody>
      </p:sp>
      <p:sp>
        <p:nvSpPr>
          <p:cNvPr id="3" name="内容占位符 2">
            <a:extLst>
              <a:ext uri="{FF2B5EF4-FFF2-40B4-BE49-F238E27FC236}">
                <a16:creationId xmlns:a16="http://schemas.microsoft.com/office/drawing/2014/main" id="{E4CB4FA7-2F71-4F40-B9D8-63A4345DB5A9}"/>
              </a:ext>
            </a:extLst>
          </p:cNvPr>
          <p:cNvSpPr>
            <a:spLocks noGrp="1"/>
          </p:cNvSpPr>
          <p:nvPr>
            <p:ph idx="1"/>
          </p:nvPr>
        </p:nvSpPr>
        <p:spPr/>
        <p:txBody>
          <a:bodyPr>
            <a:normAutofit fontScale="92500" lnSpcReduction="20000"/>
          </a:bodyPr>
          <a:lstStyle/>
          <a:p>
            <a:r>
              <a:rPr lang="zh-CN" altLang="zh-CN" dirty="0"/>
              <a:t>无穷数列1，1，2，3，5，8，13，21，34，55，……，称为Fibonacci数列</a:t>
            </a:r>
            <a:r>
              <a:rPr lang="zh-CN" altLang="en-US" dirty="0"/>
              <a:t>，</a:t>
            </a:r>
            <a:r>
              <a:rPr lang="zh-CN" altLang="zh-CN" dirty="0"/>
              <a:t>递归地定义为</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eaLnBrk="1" hangingPunct="1"/>
            <a:r>
              <a:rPr lang="zh-CN" altLang="en-US" sz="2400" dirty="0"/>
              <a:t>第</a:t>
            </a:r>
            <a:r>
              <a:rPr lang="en-US" altLang="zh-CN" sz="2400" dirty="0"/>
              <a:t>n</a:t>
            </a:r>
            <a:r>
              <a:rPr lang="zh-CN" altLang="en-US" sz="2400" dirty="0"/>
              <a:t>个</a:t>
            </a:r>
            <a:r>
              <a:rPr lang="en-US" altLang="zh-CN" sz="2400" dirty="0"/>
              <a:t>Fibonacci</a:t>
            </a:r>
            <a:r>
              <a:rPr lang="zh-CN" altLang="en-US" sz="2400" dirty="0"/>
              <a:t>数递归计算如下：</a:t>
            </a:r>
          </a:p>
          <a:p>
            <a:pPr marL="0" indent="0" eaLnBrk="1" hangingPunct="1">
              <a:buNone/>
            </a:pPr>
            <a:r>
              <a:rPr lang="en-US" altLang="zh-CN" sz="2400" dirty="0"/>
              <a:t>     int </a:t>
            </a:r>
            <a:r>
              <a:rPr lang="en-US" altLang="zh-CN" sz="2400" b="1" dirty="0" err="1"/>
              <a:t>fibonacci</a:t>
            </a:r>
            <a:r>
              <a:rPr lang="en-US" altLang="zh-CN" sz="2400" dirty="0"/>
              <a:t>(int n)</a:t>
            </a:r>
          </a:p>
          <a:p>
            <a:pPr marL="0" indent="0" eaLnBrk="1" hangingPunct="1">
              <a:buNone/>
            </a:pPr>
            <a:r>
              <a:rPr lang="en-US" altLang="zh-CN" dirty="0"/>
              <a:t>     </a:t>
            </a:r>
            <a:r>
              <a:rPr lang="en-US" altLang="zh-CN" sz="2400" dirty="0"/>
              <a:t> {</a:t>
            </a:r>
          </a:p>
          <a:p>
            <a:pPr marL="0" indent="0" eaLnBrk="1" hangingPunct="1">
              <a:buNone/>
            </a:pPr>
            <a:r>
              <a:rPr lang="en-US" altLang="zh-CN" sz="2400" dirty="0"/>
              <a:t>        </a:t>
            </a:r>
            <a:r>
              <a:rPr lang="en-US" altLang="zh-CN" sz="2400" b="1" dirty="0"/>
              <a:t>if</a:t>
            </a:r>
            <a:r>
              <a:rPr lang="en-US" altLang="zh-CN" sz="2400" dirty="0"/>
              <a:t> (n &lt;= 1) </a:t>
            </a:r>
            <a:r>
              <a:rPr lang="en-US" altLang="zh-CN" sz="2400" b="1" dirty="0"/>
              <a:t>return</a:t>
            </a:r>
            <a:r>
              <a:rPr lang="en-US" altLang="zh-CN" sz="2400" dirty="0"/>
              <a:t> 1;</a:t>
            </a:r>
          </a:p>
          <a:p>
            <a:pPr marL="0" indent="0" eaLnBrk="1" hangingPunct="1">
              <a:buNone/>
            </a:pPr>
            <a:r>
              <a:rPr lang="en-US" altLang="zh-CN" sz="2400" dirty="0"/>
              <a:t>        </a:t>
            </a:r>
            <a:r>
              <a:rPr lang="en-US" altLang="zh-CN" sz="2400" b="1" dirty="0"/>
              <a:t>return</a:t>
            </a:r>
            <a:r>
              <a:rPr lang="en-US" altLang="zh-CN" sz="2400" dirty="0"/>
              <a:t> </a:t>
            </a:r>
            <a:r>
              <a:rPr lang="en-US" altLang="zh-CN" sz="2400" b="1" dirty="0" err="1"/>
              <a:t>fibonacci</a:t>
            </a:r>
            <a:r>
              <a:rPr lang="en-US" altLang="zh-CN" sz="2400" dirty="0"/>
              <a:t>(n-1)+</a:t>
            </a:r>
            <a:r>
              <a:rPr lang="en-US" altLang="zh-CN" sz="2400" b="1" dirty="0" err="1"/>
              <a:t>fibonacci</a:t>
            </a:r>
            <a:r>
              <a:rPr lang="en-US" altLang="zh-CN" sz="2400" dirty="0"/>
              <a:t>(n-2);</a:t>
            </a:r>
          </a:p>
          <a:p>
            <a:pPr marL="0" indent="0" eaLnBrk="1" hangingPunct="1">
              <a:buNone/>
            </a:pPr>
            <a:r>
              <a:rPr lang="en-US" altLang="zh-CN" sz="2400" dirty="0"/>
              <a:t>     }</a:t>
            </a:r>
          </a:p>
          <a:p>
            <a:pPr marL="0" indent="0">
              <a:buNone/>
            </a:pPr>
            <a:r>
              <a:rPr lang="zh-CN" altLang="en-US" sz="2400" dirty="0">
                <a:latin typeface="Times New Roman" pitchFamily="18" charset="0"/>
              </a:rPr>
              <a:t>      算法复杂性 </a:t>
            </a:r>
            <a:r>
              <a:rPr lang="en-US" altLang="zh-CN" sz="2400" i="1" dirty="0">
                <a:latin typeface="Times New Roman" pitchFamily="18" charset="0"/>
              </a:rPr>
              <a:t>O</a:t>
            </a:r>
            <a:r>
              <a:rPr lang="en-US" altLang="zh-CN" sz="2400" dirty="0">
                <a:latin typeface="Times New Roman" pitchFamily="18" charset="0"/>
              </a:rPr>
              <a:t>(2</a:t>
            </a:r>
            <a:r>
              <a:rPr lang="en-US" altLang="zh-CN" sz="2400" baseline="30000" dirty="0">
                <a:latin typeface="Times New Roman" pitchFamily="18" charset="0"/>
              </a:rPr>
              <a:t>n</a:t>
            </a:r>
            <a:r>
              <a:rPr lang="en-US" altLang="zh-CN" sz="2400" dirty="0">
                <a:latin typeface="Times New Roman" pitchFamily="18" charset="0"/>
              </a:rPr>
              <a:t>)</a:t>
            </a:r>
            <a:endParaRPr lang="en-US" altLang="zh-CN" sz="2400" dirty="0"/>
          </a:p>
          <a:p>
            <a:endParaRPr lang="zh-CN" altLang="en-US" dirty="0"/>
          </a:p>
        </p:txBody>
      </p:sp>
      <p:sp>
        <p:nvSpPr>
          <p:cNvPr id="4" name="日期占位符 3">
            <a:extLst>
              <a:ext uri="{FF2B5EF4-FFF2-40B4-BE49-F238E27FC236}">
                <a16:creationId xmlns:a16="http://schemas.microsoft.com/office/drawing/2014/main" id="{843360B8-329E-4E37-A83F-4C8A9C848B9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37561AC-546E-4B2B-93B5-83BCDA5B0B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822EB4-EAF6-49CF-9910-23DC1FB5BAD7}"/>
              </a:ext>
            </a:extLst>
          </p:cNvPr>
          <p:cNvSpPr>
            <a:spLocks noGrp="1"/>
          </p:cNvSpPr>
          <p:nvPr>
            <p:ph type="sldNum" sz="quarter" idx="12"/>
          </p:nvPr>
        </p:nvSpPr>
        <p:spPr/>
        <p:txBody>
          <a:bodyPr/>
          <a:lstStyle/>
          <a:p>
            <a:fld id="{EEA58A3B-43CE-4AA0-90B5-EB47AFAFEB34}" type="slidenum">
              <a:rPr lang="zh-CN" altLang="en-US" smtClean="0"/>
              <a:pPr/>
              <a:t>13</a:t>
            </a:fld>
            <a:endParaRPr lang="zh-CN" altLang="en-US" dirty="0"/>
          </a:p>
        </p:txBody>
      </p:sp>
      <p:sp>
        <p:nvSpPr>
          <p:cNvPr id="7" name="Rectangle 4">
            <a:extLst>
              <a:ext uri="{FF2B5EF4-FFF2-40B4-BE49-F238E27FC236}">
                <a16:creationId xmlns:a16="http://schemas.microsoft.com/office/drawing/2014/main" id="{DEF1A2BE-3FEE-4F23-ADCD-DEB6D6276901}"/>
              </a:ext>
            </a:extLst>
          </p:cNvPr>
          <p:cNvSpPr>
            <a:spLocks noChangeArrowheads="1"/>
          </p:cNvSpPr>
          <p:nvPr/>
        </p:nvSpPr>
        <p:spPr bwMode="auto">
          <a:xfrm>
            <a:off x="-300942" y="21876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8" name="AutoShape 6">
            <a:extLst>
              <a:ext uri="{FF2B5EF4-FFF2-40B4-BE49-F238E27FC236}">
                <a16:creationId xmlns:a16="http://schemas.microsoft.com/office/drawing/2014/main" id="{5A20358B-E61C-4DE3-A01E-CC8A0F11B3BA}"/>
              </a:ext>
            </a:extLst>
          </p:cNvPr>
          <p:cNvSpPr>
            <a:spLocks noChangeArrowheads="1"/>
          </p:cNvSpPr>
          <p:nvPr/>
        </p:nvSpPr>
        <p:spPr bwMode="auto">
          <a:xfrm>
            <a:off x="6100763" y="1423685"/>
            <a:ext cx="2014537" cy="759149"/>
          </a:xfrm>
          <a:prstGeom prst="wedgeRoundRectCallout">
            <a:avLst>
              <a:gd name="adj1" fmla="val -71037"/>
              <a:gd name="adj2" fmla="val 49754"/>
              <a:gd name="adj3" fmla="val 16667"/>
            </a:avLst>
          </a:prstGeom>
          <a:solidFill>
            <a:schemeClr val="bg1">
              <a:lumMod val="95000"/>
            </a:schemeClr>
          </a:solidFill>
          <a:ln w="6350">
            <a:solidFill>
              <a:schemeClr val="hlink"/>
            </a:solidFill>
            <a:miter lim="800000"/>
            <a:headEnd/>
            <a:tailEnd/>
          </a:ln>
          <a:effectLst/>
        </p:spPr>
        <p:txBody>
          <a:bodyPr anchor="ctr"/>
          <a:lstStyle/>
          <a:p>
            <a:pPr algn="ctr"/>
            <a:r>
              <a:rPr lang="zh-CN" altLang="en-US" sz="2400" b="1">
                <a:solidFill>
                  <a:schemeClr val="accent2"/>
                </a:solidFill>
              </a:rPr>
              <a:t>边界条件</a:t>
            </a:r>
          </a:p>
        </p:txBody>
      </p:sp>
      <p:sp>
        <p:nvSpPr>
          <p:cNvPr id="9" name="AutoShape 9">
            <a:extLst>
              <a:ext uri="{FF2B5EF4-FFF2-40B4-BE49-F238E27FC236}">
                <a16:creationId xmlns:a16="http://schemas.microsoft.com/office/drawing/2014/main" id="{963DFFCB-5748-4041-A98D-0CEC6A6EBDBB}"/>
              </a:ext>
            </a:extLst>
          </p:cNvPr>
          <p:cNvSpPr>
            <a:spLocks noChangeArrowheads="1"/>
          </p:cNvSpPr>
          <p:nvPr/>
        </p:nvSpPr>
        <p:spPr bwMode="auto">
          <a:xfrm>
            <a:off x="6115050" y="2616222"/>
            <a:ext cx="2000250" cy="734647"/>
          </a:xfrm>
          <a:prstGeom prst="wedgeRoundRectCallout">
            <a:avLst>
              <a:gd name="adj1" fmla="val -74239"/>
              <a:gd name="adj2" fmla="val -2561"/>
              <a:gd name="adj3" fmla="val 16667"/>
            </a:avLst>
          </a:prstGeom>
          <a:solidFill>
            <a:schemeClr val="bg1">
              <a:lumMod val="95000"/>
            </a:schemeClr>
          </a:solidFill>
          <a:ln w="6350">
            <a:solidFill>
              <a:schemeClr val="hlink"/>
            </a:solidFill>
            <a:miter lim="800000"/>
            <a:headEnd/>
            <a:tailEnd/>
          </a:ln>
          <a:effectLst/>
        </p:spPr>
        <p:txBody>
          <a:bodyPr anchor="ctr"/>
          <a:lstStyle/>
          <a:p>
            <a:pPr algn="ctr"/>
            <a:r>
              <a:rPr lang="zh-CN" altLang="en-US" sz="2400" b="1" dirty="0">
                <a:solidFill>
                  <a:schemeClr val="accent2"/>
                </a:solidFill>
              </a:rPr>
              <a:t>递归方程</a:t>
            </a:r>
          </a:p>
        </p:txBody>
      </p:sp>
      <p:graphicFrame>
        <p:nvGraphicFramePr>
          <p:cNvPr id="10" name="Object 12">
            <a:extLst>
              <a:ext uri="{FF2B5EF4-FFF2-40B4-BE49-F238E27FC236}">
                <a16:creationId xmlns:a16="http://schemas.microsoft.com/office/drawing/2014/main" id="{9B46BD77-33D4-4073-AC73-BFD49E282818}"/>
              </a:ext>
            </a:extLst>
          </p:cNvPr>
          <p:cNvGraphicFramePr>
            <a:graphicFrameLocks noChangeAspect="1"/>
          </p:cNvGraphicFramePr>
          <p:nvPr>
            <p:extLst>
              <p:ext uri="{D42A27DB-BD31-4B8C-83A1-F6EECF244321}">
                <p14:modId xmlns:p14="http://schemas.microsoft.com/office/powerpoint/2010/main" val="560462662"/>
              </p:ext>
            </p:extLst>
          </p:nvPr>
        </p:nvGraphicFramePr>
        <p:xfrm>
          <a:off x="1204913" y="1751035"/>
          <a:ext cx="4464050" cy="1474787"/>
        </p:xfrm>
        <a:graphic>
          <a:graphicData uri="http://schemas.openxmlformats.org/presentationml/2006/ole">
            <mc:AlternateContent xmlns:mc="http://schemas.openxmlformats.org/markup-compatibility/2006">
              <mc:Choice xmlns:v="urn:schemas-microsoft-com:vml" Requires="v">
                <p:oleObj spid="_x0000_s1177" name="公式" r:id="rId3" imgW="2159000" imgH="711200" progId="Equation.3">
                  <p:embed/>
                </p:oleObj>
              </mc:Choice>
              <mc:Fallback>
                <p:oleObj name="公式" r:id="rId3" imgW="2159000" imgH="711200" progId="Equation.3">
                  <p:embed/>
                  <p:pic>
                    <p:nvPicPr>
                      <p:cNvPr id="1537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751035"/>
                        <a:ext cx="44640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流程图: 可选过程 11">
            <a:extLst>
              <a:ext uri="{FF2B5EF4-FFF2-40B4-BE49-F238E27FC236}">
                <a16:creationId xmlns:a16="http://schemas.microsoft.com/office/drawing/2014/main" id="{6A355764-A9DD-49E8-BCDF-976768224B68}"/>
              </a:ext>
            </a:extLst>
          </p:cNvPr>
          <p:cNvSpPr/>
          <p:nvPr/>
        </p:nvSpPr>
        <p:spPr>
          <a:xfrm>
            <a:off x="5249118" y="3778256"/>
            <a:ext cx="3674963" cy="2327129"/>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2400" b="1" dirty="0">
                <a:solidFill>
                  <a:schemeClr val="tx1"/>
                </a:solidFill>
                <a:ea typeface="微软雅黑 Light" panose="020B0502040204020203" pitchFamily="34" charset="-122"/>
              </a:rPr>
              <a:t>问题复杂性：  </a:t>
            </a:r>
            <a:r>
              <a:rPr lang="en-US" altLang="zh-CN" sz="2400" b="1" dirty="0">
                <a:solidFill>
                  <a:schemeClr val="tx1"/>
                </a:solidFill>
                <a:ea typeface="微软雅黑 Light" panose="020B0502040204020203" pitchFamily="34" charset="-122"/>
              </a:rPr>
              <a:t>O(n)</a:t>
            </a:r>
          </a:p>
          <a:p>
            <a:pPr>
              <a:lnSpc>
                <a:spcPct val="120000"/>
              </a:lnSpc>
            </a:pPr>
            <a:r>
              <a:rPr lang="zh-CN" altLang="en-US" sz="2400" b="1" dirty="0">
                <a:solidFill>
                  <a:schemeClr val="tx1"/>
                </a:solidFill>
                <a:ea typeface="微软雅黑 Light" panose="020B0502040204020203" pitchFamily="34" charset="-122"/>
              </a:rPr>
              <a:t>最优算法复杂性： </a:t>
            </a:r>
            <a:r>
              <a:rPr lang="en-US" altLang="zh-CN" sz="2400" b="1" dirty="0">
                <a:solidFill>
                  <a:schemeClr val="tx1"/>
                </a:solidFill>
                <a:ea typeface="微软雅黑 Light" panose="020B0502040204020203" pitchFamily="34" charset="-122"/>
              </a:rPr>
              <a:t>O(n)</a:t>
            </a:r>
          </a:p>
          <a:p>
            <a:pPr>
              <a:lnSpc>
                <a:spcPct val="120000"/>
              </a:lnSpc>
            </a:pPr>
            <a:endParaRPr lang="en-US" altLang="zh-CN" sz="2400" b="1" dirty="0">
              <a:solidFill>
                <a:schemeClr val="tx1"/>
              </a:solidFill>
              <a:ea typeface="微软雅黑 Light" panose="020B0502040204020203" pitchFamily="34" charset="-122"/>
            </a:endParaRPr>
          </a:p>
          <a:p>
            <a:pPr>
              <a:lnSpc>
                <a:spcPct val="120000"/>
              </a:lnSpc>
            </a:pPr>
            <a:r>
              <a:rPr lang="zh-CN" altLang="en-US" sz="2400" b="1" dirty="0">
                <a:solidFill>
                  <a:schemeClr val="tx1"/>
                </a:solidFill>
                <a:ea typeface="微软雅黑 Light" panose="020B0502040204020203" pitchFamily="34" charset="-122"/>
              </a:rPr>
              <a:t>结论：上述递归算法不是最优算法</a:t>
            </a:r>
          </a:p>
        </p:txBody>
      </p:sp>
    </p:spTree>
    <p:extLst>
      <p:ext uri="{BB962C8B-B14F-4D97-AF65-F5344CB8AC3E}">
        <p14:creationId xmlns:p14="http://schemas.microsoft.com/office/powerpoint/2010/main" val="21576034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2733176-230F-4B39-8E99-6BDF9123A14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4A47E03-2F4A-4A54-8152-539B525BEAB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DF407A5-AC16-40FB-89FC-62DCEE54E667}"/>
              </a:ext>
            </a:extLst>
          </p:cNvPr>
          <p:cNvSpPr>
            <a:spLocks noGrp="1"/>
          </p:cNvSpPr>
          <p:nvPr>
            <p:ph type="sldNum" sz="quarter" idx="12"/>
          </p:nvPr>
        </p:nvSpPr>
        <p:spPr/>
        <p:txBody>
          <a:bodyPr/>
          <a:lstStyle/>
          <a:p>
            <a:fld id="{EEA58A3B-43CE-4AA0-90B5-EB47AFAFEB34}" type="slidenum">
              <a:rPr lang="zh-CN" altLang="en-US" smtClean="0"/>
              <a:pPr/>
              <a:t>130</a:t>
            </a:fld>
            <a:endParaRPr lang="zh-CN" altLang="en-US" dirty="0"/>
          </a:p>
        </p:txBody>
      </p:sp>
      <p:sp>
        <p:nvSpPr>
          <p:cNvPr id="6" name="Rectangle 5">
            <a:extLst>
              <a:ext uri="{FF2B5EF4-FFF2-40B4-BE49-F238E27FC236}">
                <a16:creationId xmlns:a16="http://schemas.microsoft.com/office/drawing/2014/main" id="{C33628E9-4649-4A85-9206-C4B9216E9B01}"/>
              </a:ext>
            </a:extLst>
          </p:cNvPr>
          <p:cNvSpPr>
            <a:spLocks noChangeArrowheads="1"/>
          </p:cNvSpPr>
          <p:nvPr/>
        </p:nvSpPr>
        <p:spPr bwMode="auto">
          <a:xfrm>
            <a:off x="228600" y="1200150"/>
            <a:ext cx="8583613" cy="38131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pPr>
            <a:r>
              <a:rPr kumimoji="1" lang="en-US" altLang="zh-CN">
                <a:solidFill>
                  <a:srgbClr val="C00000"/>
                </a:solidFill>
                <a:ea typeface="微软雅黑 Light" panose="020B0502040204020203" pitchFamily="34" charset="-122"/>
              </a:rPr>
              <a:t>for ( int i = 0; i&lt;=(r-p-4)/5; i++ )  </a:t>
            </a:r>
          </a:p>
          <a:p>
            <a:pPr>
              <a:lnSpc>
                <a:spcPct val="130000"/>
              </a:lnSpc>
            </a:pPr>
            <a:r>
              <a:rPr kumimoji="1" lang="en-US" altLang="zh-CN">
                <a:ea typeface="微软雅黑 Light" panose="020B0502040204020203" pitchFamily="34" charset="-122"/>
              </a:rPr>
              <a:t>    </a:t>
            </a:r>
            <a:r>
              <a:rPr kumimoji="1" lang="zh-CN" altLang="en-US">
                <a:ea typeface="微软雅黑 Light" panose="020B0502040204020203" pitchFamily="34" charset="-122"/>
              </a:rPr>
              <a:t>将</a:t>
            </a:r>
            <a:r>
              <a:rPr kumimoji="1" lang="en-US" altLang="zh-CN">
                <a:ea typeface="微软雅黑 Light" panose="020B0502040204020203" pitchFamily="34" charset="-122"/>
              </a:rPr>
              <a:t>a[p+5*i]</a:t>
            </a:r>
            <a:r>
              <a:rPr kumimoji="1" lang="zh-CN" altLang="en-US">
                <a:ea typeface="微软雅黑 Light" panose="020B0502040204020203" pitchFamily="34" charset="-122"/>
              </a:rPr>
              <a:t>至</a:t>
            </a:r>
            <a:r>
              <a:rPr kumimoji="1" lang="en-US" altLang="zh-CN">
                <a:ea typeface="微软雅黑 Light" panose="020B0502040204020203" pitchFamily="34" charset="-122"/>
              </a:rPr>
              <a:t>a[p+5*i+4]</a:t>
            </a:r>
            <a:r>
              <a:rPr kumimoji="1" lang="zh-CN" altLang="en-US">
                <a:ea typeface="微软雅黑 Light" panose="020B0502040204020203" pitchFamily="34" charset="-122"/>
              </a:rPr>
              <a:t>的第</a:t>
            </a:r>
            <a:r>
              <a:rPr kumimoji="1" lang="en-US" altLang="zh-CN">
                <a:ea typeface="微软雅黑 Light" panose="020B0502040204020203" pitchFamily="34" charset="-122"/>
              </a:rPr>
              <a:t>3</a:t>
            </a:r>
            <a:r>
              <a:rPr kumimoji="1" lang="zh-CN" altLang="en-US">
                <a:ea typeface="微软雅黑 Light" panose="020B0502040204020203" pitchFamily="34" charset="-122"/>
              </a:rPr>
              <a:t>小元素与</a:t>
            </a:r>
            <a:r>
              <a:rPr kumimoji="1" lang="en-US" altLang="zh-CN">
                <a:ea typeface="微软雅黑 Light" panose="020B0502040204020203" pitchFamily="34" charset="-122"/>
              </a:rPr>
              <a:t>a[p+i]</a:t>
            </a:r>
            <a:r>
              <a:rPr kumimoji="1" lang="zh-CN" altLang="en-US">
                <a:ea typeface="微软雅黑 Light" panose="020B0502040204020203" pitchFamily="34" charset="-122"/>
              </a:rPr>
              <a:t>交换位置</a:t>
            </a:r>
            <a:r>
              <a:rPr kumimoji="1" lang="en-US" altLang="zh-CN">
                <a:ea typeface="微软雅黑 Light" panose="020B0502040204020203" pitchFamily="34" charset="-122"/>
              </a:rPr>
              <a:t>;</a:t>
            </a:r>
          </a:p>
          <a:p>
            <a:pPr>
              <a:lnSpc>
                <a:spcPct val="130000"/>
              </a:lnSpc>
            </a:pPr>
            <a:r>
              <a:rPr kumimoji="1" lang="en-US" altLang="zh-CN" sz="2000" u="sng">
                <a:ea typeface="微软雅黑 Light" panose="020B0502040204020203" pitchFamily="34" charset="-122"/>
              </a:rPr>
              <a:t>Type </a:t>
            </a:r>
            <a:r>
              <a:rPr kumimoji="1" lang="en-US" altLang="zh-CN" sz="2000" b="1" u="sng">
                <a:solidFill>
                  <a:srgbClr val="C00000"/>
                </a:solidFill>
                <a:ea typeface="微软雅黑 Light" panose="020B0502040204020203" pitchFamily="34" charset="-122"/>
              </a:rPr>
              <a:t>x =</a:t>
            </a:r>
            <a:r>
              <a:rPr kumimoji="1" lang="en-US" altLang="zh-CN" sz="2000" u="sng">
                <a:ea typeface="微软雅黑 Light" panose="020B0502040204020203" pitchFamily="34" charset="-122"/>
              </a:rPr>
              <a:t> Select(a, p, p+(r-p-4)/5, (r-p-4)/10);</a:t>
            </a:r>
          </a:p>
          <a:p>
            <a:pPr>
              <a:lnSpc>
                <a:spcPct val="130000"/>
              </a:lnSpc>
            </a:pPr>
            <a:r>
              <a:rPr kumimoji="1" lang="en-US" altLang="zh-CN">
                <a:ea typeface="微软雅黑 Light" panose="020B0502040204020203" pitchFamily="34" charset="-122"/>
              </a:rPr>
              <a:t>    </a:t>
            </a:r>
          </a:p>
          <a:p>
            <a:pPr>
              <a:lnSpc>
                <a:spcPct val="130000"/>
              </a:lnSpc>
            </a:pPr>
            <a:r>
              <a:rPr kumimoji="1" lang="en-US" altLang="zh-CN">
                <a:ea typeface="微软雅黑 Light" panose="020B0502040204020203" pitchFamily="34" charset="-122"/>
              </a:rPr>
              <a:t>      </a:t>
            </a:r>
            <a:r>
              <a:rPr kumimoji="1" lang="en-US" altLang="zh-CN" sz="2000">
                <a:ea typeface="微软雅黑 Light" panose="020B0502040204020203" pitchFamily="34" charset="-122"/>
              </a:rPr>
              <a:t>int i=Partition(a, p, r, x),</a:t>
            </a:r>
          </a:p>
          <a:p>
            <a:pPr>
              <a:lnSpc>
                <a:spcPct val="130000"/>
              </a:lnSpc>
            </a:pPr>
            <a:r>
              <a:rPr kumimoji="1" lang="en-US" altLang="zh-CN" sz="2000">
                <a:ea typeface="微软雅黑 Light" panose="020B0502040204020203" pitchFamily="34" charset="-122"/>
              </a:rPr>
              <a:t>           j=i-p+1; </a:t>
            </a:r>
            <a:r>
              <a:rPr kumimoji="1" lang="en-US" altLang="zh-CN" sz="1600">
                <a:ea typeface="微软雅黑 Light" panose="020B0502040204020203" pitchFamily="34" charset="-122"/>
              </a:rPr>
              <a:t>//</a:t>
            </a:r>
            <a:r>
              <a:rPr kumimoji="1" lang="zh-CN" altLang="en-US" sz="1600">
                <a:ea typeface="微软雅黑 Light" panose="020B0502040204020203" pitchFamily="34" charset="-122"/>
              </a:rPr>
              <a:t>左子段长度</a:t>
            </a:r>
            <a:endParaRPr kumimoji="1" lang="en-US" altLang="zh-CN" sz="1600">
              <a:ea typeface="微软雅黑 Light" panose="020B0502040204020203" pitchFamily="34" charset="-122"/>
            </a:endParaRPr>
          </a:p>
          <a:p>
            <a:pPr>
              <a:lnSpc>
                <a:spcPct val="130000"/>
              </a:lnSpc>
            </a:pPr>
            <a:r>
              <a:rPr kumimoji="1" lang="en-US" altLang="zh-CN">
                <a:ea typeface="微软雅黑 Light" panose="020B0502040204020203" pitchFamily="34" charset="-122"/>
              </a:rPr>
              <a:t>      </a:t>
            </a:r>
          </a:p>
          <a:p>
            <a:pPr>
              <a:lnSpc>
                <a:spcPct val="130000"/>
              </a:lnSpc>
            </a:pPr>
            <a:r>
              <a:rPr kumimoji="1" lang="en-US" altLang="zh-CN">
                <a:ea typeface="微软雅黑 Light" panose="020B0502040204020203" pitchFamily="34" charset="-122"/>
              </a:rPr>
              <a:t>      if (k&lt;=j) return Select(a, p, i, k);</a:t>
            </a:r>
          </a:p>
          <a:p>
            <a:pPr>
              <a:lnSpc>
                <a:spcPct val="130000"/>
              </a:lnSpc>
            </a:pPr>
            <a:r>
              <a:rPr kumimoji="1" lang="en-US" altLang="zh-CN">
                <a:ea typeface="微软雅黑 Light" panose="020B0502040204020203" pitchFamily="34" charset="-122"/>
              </a:rPr>
              <a:t>      else return Select(a, i+1, r, k-j);</a:t>
            </a:r>
          </a:p>
          <a:p>
            <a:pPr>
              <a:lnSpc>
                <a:spcPct val="130000"/>
              </a:lnSpc>
            </a:pPr>
            <a:r>
              <a:rPr kumimoji="1" lang="en-US" altLang="zh-CN">
                <a:ea typeface="微软雅黑 Light" panose="020B0502040204020203" pitchFamily="34" charset="-122"/>
              </a:rPr>
              <a:t>}</a:t>
            </a:r>
          </a:p>
        </p:txBody>
      </p:sp>
      <p:sp>
        <p:nvSpPr>
          <p:cNvPr id="7" name="TextBox 48">
            <a:extLst>
              <a:ext uri="{FF2B5EF4-FFF2-40B4-BE49-F238E27FC236}">
                <a16:creationId xmlns:a16="http://schemas.microsoft.com/office/drawing/2014/main" id="{879774A2-A006-44BE-AC12-F9A48FFAE0F1}"/>
              </a:ext>
            </a:extLst>
          </p:cNvPr>
          <p:cNvSpPr txBox="1">
            <a:spLocks noChangeArrowheads="1"/>
          </p:cNvSpPr>
          <p:nvPr/>
        </p:nvSpPr>
        <p:spPr bwMode="auto">
          <a:xfrm>
            <a:off x="534988" y="117475"/>
            <a:ext cx="8029575" cy="400050"/>
          </a:xfrm>
          <a:prstGeom prst="rect">
            <a:avLst/>
          </a:prstGeom>
          <a:solidFill>
            <a:schemeClr val="bg1">
              <a:lumMod val="8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sz="2000" dirty="0">
                <a:latin typeface="+mn-lt"/>
                <a:ea typeface="微软雅黑 Light" panose="020B0502040204020203" pitchFamily="34" charset="-122"/>
              </a:rPr>
              <a:t>初始</a:t>
            </a:r>
            <a:r>
              <a:rPr lang="en-US" altLang="zh-CN" sz="2000" dirty="0">
                <a:latin typeface="+mn-lt"/>
                <a:ea typeface="微软雅黑 Light" panose="020B0502040204020203" pitchFamily="34" charset="-122"/>
              </a:rPr>
              <a:t>a[]:  a[0:n-1]=a[</a:t>
            </a:r>
            <a:r>
              <a:rPr lang="en-US" altLang="zh-CN" sz="2000" dirty="0" err="1">
                <a:latin typeface="+mn-lt"/>
                <a:ea typeface="微软雅黑 Light" panose="020B0502040204020203" pitchFamily="34" charset="-122"/>
              </a:rPr>
              <a:t>p:r</a:t>
            </a:r>
            <a:r>
              <a:rPr lang="en-US" altLang="zh-CN" sz="2000" dirty="0">
                <a:latin typeface="+mn-lt"/>
                <a:ea typeface="微软雅黑 Light" panose="020B0502040204020203" pitchFamily="34" charset="-122"/>
              </a:rPr>
              <a:t>];     n=p-r+1=18, p=0, r=17;      1&lt;= a[i] &lt;= 18</a:t>
            </a:r>
            <a:endParaRPr lang="zh-CN" altLang="en-US" sz="2000" dirty="0">
              <a:latin typeface="+mn-lt"/>
              <a:ea typeface="微软雅黑 Light" panose="020B0502040204020203" pitchFamily="34" charset="-122"/>
            </a:endParaRPr>
          </a:p>
        </p:txBody>
      </p:sp>
      <p:cxnSp>
        <p:nvCxnSpPr>
          <p:cNvPr id="8" name="直接箭头连接符 59">
            <a:extLst>
              <a:ext uri="{FF2B5EF4-FFF2-40B4-BE49-F238E27FC236}">
                <a16:creationId xmlns:a16="http://schemas.microsoft.com/office/drawing/2014/main" id="{D380060C-44C9-49C4-9318-D4EEA4398F4B}"/>
              </a:ext>
            </a:extLst>
          </p:cNvPr>
          <p:cNvCxnSpPr>
            <a:cxnSpLocks noChangeShapeType="1"/>
            <a:stCxn id="27" idx="1"/>
          </p:cNvCxnSpPr>
          <p:nvPr/>
        </p:nvCxnSpPr>
        <p:spPr bwMode="auto">
          <a:xfrm flipH="1">
            <a:off x="3478213" y="2913063"/>
            <a:ext cx="1171575" cy="19367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任意多边形 119846">
            <a:extLst>
              <a:ext uri="{FF2B5EF4-FFF2-40B4-BE49-F238E27FC236}">
                <a16:creationId xmlns:a16="http://schemas.microsoft.com/office/drawing/2014/main" id="{BF1F5E5E-8B73-41C6-811B-5019E526DCCD}"/>
              </a:ext>
            </a:extLst>
          </p:cNvPr>
          <p:cNvSpPr>
            <a:spLocks/>
          </p:cNvSpPr>
          <p:nvPr/>
        </p:nvSpPr>
        <p:spPr bwMode="auto">
          <a:xfrm>
            <a:off x="555625" y="2678113"/>
            <a:ext cx="2922588" cy="900112"/>
          </a:xfrm>
          <a:custGeom>
            <a:avLst/>
            <a:gdLst>
              <a:gd name="T0" fmla="*/ 199212 w 2922105"/>
              <a:gd name="T1" fmla="*/ 4770 h 1027043"/>
              <a:gd name="T2" fmla="*/ 365215 w 2922105"/>
              <a:gd name="T3" fmla="*/ 9540 h 1027043"/>
              <a:gd name="T4" fmla="*/ 484745 w 2922105"/>
              <a:gd name="T5" fmla="*/ 13117 h 1027043"/>
              <a:gd name="T6" fmla="*/ 783556 w 2922105"/>
              <a:gd name="T7" fmla="*/ 11925 h 1027043"/>
              <a:gd name="T8" fmla="*/ 949572 w 2922105"/>
              <a:gd name="T9" fmla="*/ 7155 h 1027043"/>
              <a:gd name="T10" fmla="*/ 1075737 w 2922105"/>
              <a:gd name="T11" fmla="*/ 3578 h 1027043"/>
              <a:gd name="T12" fmla="*/ 1673364 w 2922105"/>
              <a:gd name="T13" fmla="*/ 4770 h 1027043"/>
              <a:gd name="T14" fmla="*/ 1726488 w 2922105"/>
              <a:gd name="T15" fmla="*/ 8347 h 1027043"/>
              <a:gd name="T16" fmla="*/ 1852657 w 2922105"/>
              <a:gd name="T17" fmla="*/ 11925 h 1027043"/>
              <a:gd name="T18" fmla="*/ 2158110 w 2922105"/>
              <a:gd name="T19" fmla="*/ 8347 h 1027043"/>
              <a:gd name="T20" fmla="*/ 2304197 w 2922105"/>
              <a:gd name="T21" fmla="*/ 3578 h 1027043"/>
              <a:gd name="T22" fmla="*/ 2403804 w 2922105"/>
              <a:gd name="T23" fmla="*/ 0 h 1027043"/>
              <a:gd name="T24" fmla="*/ 2662776 w 2922105"/>
              <a:gd name="T25" fmla="*/ 3578 h 1027043"/>
              <a:gd name="T26" fmla="*/ 2715899 w 2922105"/>
              <a:gd name="T27" fmla="*/ 7155 h 1027043"/>
              <a:gd name="T28" fmla="*/ 2888548 w 2922105"/>
              <a:gd name="T29" fmla="*/ 10733 h 1027043"/>
              <a:gd name="T30" fmla="*/ 2928390 w 2922105"/>
              <a:gd name="T31" fmla="*/ 16696 h 1027043"/>
              <a:gd name="T32" fmla="*/ 2908469 w 2922105"/>
              <a:gd name="T33" fmla="*/ 40545 h 1027043"/>
              <a:gd name="T34" fmla="*/ 2901828 w 2922105"/>
              <a:gd name="T35" fmla="*/ 139523 h 1027043"/>
              <a:gd name="T36" fmla="*/ 2875267 w 2922105"/>
              <a:gd name="T37" fmla="*/ 156218 h 1027043"/>
              <a:gd name="T38" fmla="*/ 2609653 w 2922105"/>
              <a:gd name="T39" fmla="*/ 156218 h 1027043"/>
              <a:gd name="T40" fmla="*/ 2529969 w 2922105"/>
              <a:gd name="T41" fmla="*/ 152640 h 1027043"/>
              <a:gd name="T42" fmla="*/ 2370601 w 2922105"/>
              <a:gd name="T43" fmla="*/ 146678 h 1027043"/>
              <a:gd name="T44" fmla="*/ 2231154 w 2922105"/>
              <a:gd name="T45" fmla="*/ 149062 h 1027043"/>
              <a:gd name="T46" fmla="*/ 2164751 w 2922105"/>
              <a:gd name="T47" fmla="*/ 155026 h 1027043"/>
              <a:gd name="T48" fmla="*/ 2091707 w 2922105"/>
              <a:gd name="T49" fmla="*/ 159795 h 1027043"/>
              <a:gd name="T50" fmla="*/ 2058507 w 2922105"/>
              <a:gd name="T51" fmla="*/ 164565 h 1027043"/>
              <a:gd name="T52" fmla="*/ 2005382 w 2922105"/>
              <a:gd name="T53" fmla="*/ 168143 h 1027043"/>
              <a:gd name="T54" fmla="*/ 1958900 w 2922105"/>
              <a:gd name="T55" fmla="*/ 170529 h 1027043"/>
              <a:gd name="T56" fmla="*/ 1872574 w 2922105"/>
              <a:gd name="T57" fmla="*/ 174105 h 1027043"/>
              <a:gd name="T58" fmla="*/ 1826093 w 2922105"/>
              <a:gd name="T59" fmla="*/ 180068 h 1027043"/>
              <a:gd name="T60" fmla="*/ 1753049 w 2922105"/>
              <a:gd name="T61" fmla="*/ 183646 h 1027043"/>
              <a:gd name="T62" fmla="*/ 1580402 w 2922105"/>
              <a:gd name="T63" fmla="*/ 181261 h 1027043"/>
              <a:gd name="T64" fmla="*/ 1527276 w 2922105"/>
              <a:gd name="T65" fmla="*/ 178876 h 1027043"/>
              <a:gd name="T66" fmla="*/ 1421034 w 2922105"/>
              <a:gd name="T67" fmla="*/ 174105 h 1027043"/>
              <a:gd name="T68" fmla="*/ 1155422 w 2922105"/>
              <a:gd name="T69" fmla="*/ 174105 h 1027043"/>
              <a:gd name="T70" fmla="*/ 730441 w 2922105"/>
              <a:gd name="T71" fmla="*/ 177684 h 1027043"/>
              <a:gd name="T72" fmla="*/ 484745 w 2922105"/>
              <a:gd name="T73" fmla="*/ 175298 h 1027043"/>
              <a:gd name="T74" fmla="*/ 405063 w 2922105"/>
              <a:gd name="T75" fmla="*/ 171721 h 1027043"/>
              <a:gd name="T76" fmla="*/ 345298 w 2922105"/>
              <a:gd name="T77" fmla="*/ 164565 h 1027043"/>
              <a:gd name="T78" fmla="*/ 232407 w 2922105"/>
              <a:gd name="T79" fmla="*/ 151447 h 1027043"/>
              <a:gd name="T80" fmla="*/ 172650 w 2922105"/>
              <a:gd name="T81" fmla="*/ 149062 h 1027043"/>
              <a:gd name="T82" fmla="*/ 126169 w 2922105"/>
              <a:gd name="T83" fmla="*/ 146678 h 1027043"/>
              <a:gd name="T84" fmla="*/ 73043 w 2922105"/>
              <a:gd name="T85" fmla="*/ 144294 h 1027043"/>
              <a:gd name="T86" fmla="*/ 26557 w 2922105"/>
              <a:gd name="T87" fmla="*/ 139523 h 1027043"/>
              <a:gd name="T88" fmla="*/ 6639 w 2922105"/>
              <a:gd name="T89" fmla="*/ 115673 h 1027043"/>
              <a:gd name="T90" fmla="*/ 26557 w 2922105"/>
              <a:gd name="T91" fmla="*/ 107325 h 1027043"/>
              <a:gd name="T92" fmla="*/ 59765 w 2922105"/>
              <a:gd name="T93" fmla="*/ 100170 h 1027043"/>
              <a:gd name="T94" fmla="*/ 79682 w 2922105"/>
              <a:gd name="T95" fmla="*/ 93015 h 1027043"/>
              <a:gd name="T96" fmla="*/ 112891 w 2922105"/>
              <a:gd name="T97" fmla="*/ 81089 h 1027043"/>
              <a:gd name="T98" fmla="*/ 152725 w 2922105"/>
              <a:gd name="T99" fmla="*/ 60817 h 1027043"/>
              <a:gd name="T100" fmla="*/ 192573 w 2922105"/>
              <a:gd name="T101" fmla="*/ 39352 h 1027043"/>
              <a:gd name="T102" fmla="*/ 159364 w 2922105"/>
              <a:gd name="T103" fmla="*/ 4770 h 10270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22105" h="1027043">
                <a:moveTo>
                  <a:pt x="92766" y="13252"/>
                </a:moveTo>
                <a:cubicBezTo>
                  <a:pt x="128105" y="17669"/>
                  <a:pt x="163654" y="20649"/>
                  <a:pt x="198783" y="26504"/>
                </a:cubicBezTo>
                <a:cubicBezTo>
                  <a:pt x="335012" y="49209"/>
                  <a:pt x="166200" y="19987"/>
                  <a:pt x="265044" y="39756"/>
                </a:cubicBezTo>
                <a:cubicBezTo>
                  <a:pt x="302224" y="47192"/>
                  <a:pt x="324653" y="48588"/>
                  <a:pt x="364435" y="53008"/>
                </a:cubicBezTo>
                <a:cubicBezTo>
                  <a:pt x="378065" y="57551"/>
                  <a:pt x="396949" y="64411"/>
                  <a:pt x="410818" y="66260"/>
                </a:cubicBezTo>
                <a:cubicBezTo>
                  <a:pt x="435000" y="69484"/>
                  <a:pt x="459409" y="70678"/>
                  <a:pt x="483705" y="72887"/>
                </a:cubicBezTo>
                <a:cubicBezTo>
                  <a:pt x="567654" y="89677"/>
                  <a:pt x="511261" y="81117"/>
                  <a:pt x="675861" y="72887"/>
                </a:cubicBezTo>
                <a:cubicBezTo>
                  <a:pt x="711225" y="71119"/>
                  <a:pt x="746540" y="68469"/>
                  <a:pt x="781879" y="66260"/>
                </a:cubicBezTo>
                <a:cubicBezTo>
                  <a:pt x="838574" y="47362"/>
                  <a:pt x="761913" y="71091"/>
                  <a:pt x="894522" y="53008"/>
                </a:cubicBezTo>
                <a:cubicBezTo>
                  <a:pt x="912568" y="50547"/>
                  <a:pt x="929458" y="42015"/>
                  <a:pt x="947531" y="39756"/>
                </a:cubicBezTo>
                <a:cubicBezTo>
                  <a:pt x="993608" y="33996"/>
                  <a:pt x="998263" y="34146"/>
                  <a:pt x="1040296" y="26504"/>
                </a:cubicBezTo>
                <a:cubicBezTo>
                  <a:pt x="1051376" y="24489"/>
                  <a:pt x="1062176" y="20401"/>
                  <a:pt x="1073426" y="19878"/>
                </a:cubicBezTo>
                <a:cubicBezTo>
                  <a:pt x="1157295" y="15977"/>
                  <a:pt x="1241287" y="15461"/>
                  <a:pt x="1325218" y="13252"/>
                </a:cubicBezTo>
                <a:cubicBezTo>
                  <a:pt x="1445445" y="15866"/>
                  <a:pt x="1555953" y="3740"/>
                  <a:pt x="1669774" y="26504"/>
                </a:cubicBezTo>
                <a:cubicBezTo>
                  <a:pt x="1678704" y="28290"/>
                  <a:pt x="1687444" y="30921"/>
                  <a:pt x="1696279" y="33130"/>
                </a:cubicBezTo>
                <a:cubicBezTo>
                  <a:pt x="1705114" y="37547"/>
                  <a:pt x="1713412" y="43258"/>
                  <a:pt x="1722783" y="46382"/>
                </a:cubicBezTo>
                <a:cubicBezTo>
                  <a:pt x="1741766" y="52710"/>
                  <a:pt x="1794716" y="57605"/>
                  <a:pt x="1808922" y="59634"/>
                </a:cubicBezTo>
                <a:cubicBezTo>
                  <a:pt x="1822222" y="61534"/>
                  <a:pt x="1835427" y="64051"/>
                  <a:pt x="1848679" y="66260"/>
                </a:cubicBezTo>
                <a:cubicBezTo>
                  <a:pt x="1932609" y="64051"/>
                  <a:pt x="2016689" y="65098"/>
                  <a:pt x="2100470" y="59634"/>
                </a:cubicBezTo>
                <a:cubicBezTo>
                  <a:pt x="2118645" y="58449"/>
                  <a:pt x="2135809" y="50799"/>
                  <a:pt x="2153479" y="46382"/>
                </a:cubicBezTo>
                <a:cubicBezTo>
                  <a:pt x="2197260" y="35437"/>
                  <a:pt x="2170945" y="40886"/>
                  <a:pt x="2232992" y="33130"/>
                </a:cubicBezTo>
                <a:cubicBezTo>
                  <a:pt x="2265188" y="25081"/>
                  <a:pt x="2261345" y="25293"/>
                  <a:pt x="2299252" y="19878"/>
                </a:cubicBezTo>
                <a:cubicBezTo>
                  <a:pt x="2316880" y="17360"/>
                  <a:pt x="2334696" y="16179"/>
                  <a:pt x="2352261" y="13252"/>
                </a:cubicBezTo>
                <a:cubicBezTo>
                  <a:pt x="2368903" y="10478"/>
                  <a:pt x="2382888" y="5252"/>
                  <a:pt x="2398644" y="0"/>
                </a:cubicBezTo>
                <a:cubicBezTo>
                  <a:pt x="2475948" y="2209"/>
                  <a:pt x="2553449" y="695"/>
                  <a:pt x="2630557" y="6626"/>
                </a:cubicBezTo>
                <a:cubicBezTo>
                  <a:pt x="2640405" y="7384"/>
                  <a:pt x="2647812" y="16410"/>
                  <a:pt x="2657061" y="19878"/>
                </a:cubicBezTo>
                <a:cubicBezTo>
                  <a:pt x="2665588" y="23076"/>
                  <a:pt x="2674731" y="24295"/>
                  <a:pt x="2683566" y="26504"/>
                </a:cubicBezTo>
                <a:cubicBezTo>
                  <a:pt x="2692401" y="30921"/>
                  <a:pt x="2700821" y="36288"/>
                  <a:pt x="2710070" y="39756"/>
                </a:cubicBezTo>
                <a:cubicBezTo>
                  <a:pt x="2746583" y="53448"/>
                  <a:pt x="2822132" y="51729"/>
                  <a:pt x="2842592" y="53008"/>
                </a:cubicBezTo>
                <a:lnTo>
                  <a:pt x="2882348" y="59634"/>
                </a:lnTo>
                <a:cubicBezTo>
                  <a:pt x="2893429" y="61649"/>
                  <a:pt x="2906827" y="59050"/>
                  <a:pt x="2915479" y="66260"/>
                </a:cubicBezTo>
                <a:cubicBezTo>
                  <a:pt x="2922475" y="72090"/>
                  <a:pt x="2919896" y="83930"/>
                  <a:pt x="2922105" y="92765"/>
                </a:cubicBezTo>
                <a:cubicBezTo>
                  <a:pt x="2914975" y="121287"/>
                  <a:pt x="2912913" y="126539"/>
                  <a:pt x="2908852" y="159026"/>
                </a:cubicBezTo>
                <a:cubicBezTo>
                  <a:pt x="2906099" y="181052"/>
                  <a:pt x="2904435" y="203200"/>
                  <a:pt x="2902226" y="225287"/>
                </a:cubicBezTo>
                <a:cubicBezTo>
                  <a:pt x="2908222" y="471130"/>
                  <a:pt x="2913772" y="512912"/>
                  <a:pt x="2902226" y="755373"/>
                </a:cubicBezTo>
                <a:cubicBezTo>
                  <a:pt x="2901894" y="762350"/>
                  <a:pt x="2897809" y="768626"/>
                  <a:pt x="2895600" y="775252"/>
                </a:cubicBezTo>
                <a:cubicBezTo>
                  <a:pt x="2893391" y="803965"/>
                  <a:pt x="2896885" y="833701"/>
                  <a:pt x="2888974" y="861391"/>
                </a:cubicBezTo>
                <a:cubicBezTo>
                  <a:pt x="2887055" y="868107"/>
                  <a:pt x="2875914" y="866502"/>
                  <a:pt x="2869096" y="868017"/>
                </a:cubicBezTo>
                <a:cubicBezTo>
                  <a:pt x="2855981" y="870931"/>
                  <a:pt x="2842591" y="872434"/>
                  <a:pt x="2829339" y="874643"/>
                </a:cubicBezTo>
                <a:cubicBezTo>
                  <a:pt x="2754243" y="872434"/>
                  <a:pt x="2678989" y="873370"/>
                  <a:pt x="2604052" y="868017"/>
                </a:cubicBezTo>
                <a:cubicBezTo>
                  <a:pt x="2585885" y="866719"/>
                  <a:pt x="2568713" y="859182"/>
                  <a:pt x="2551044" y="854765"/>
                </a:cubicBezTo>
                <a:lnTo>
                  <a:pt x="2524539" y="848139"/>
                </a:lnTo>
                <a:cubicBezTo>
                  <a:pt x="2515704" y="843722"/>
                  <a:pt x="2507206" y="838556"/>
                  <a:pt x="2498035" y="834887"/>
                </a:cubicBezTo>
                <a:cubicBezTo>
                  <a:pt x="2442900" y="812832"/>
                  <a:pt x="2441074" y="820405"/>
                  <a:pt x="2365513" y="815008"/>
                </a:cubicBezTo>
                <a:cubicBezTo>
                  <a:pt x="2325757" y="817217"/>
                  <a:pt x="2285882" y="817859"/>
                  <a:pt x="2246244" y="821634"/>
                </a:cubicBezTo>
                <a:cubicBezTo>
                  <a:pt x="2239291" y="822296"/>
                  <a:pt x="2233082" y="826341"/>
                  <a:pt x="2226366" y="828260"/>
                </a:cubicBezTo>
                <a:cubicBezTo>
                  <a:pt x="2217609" y="830762"/>
                  <a:pt x="2208696" y="832678"/>
                  <a:pt x="2199861" y="834887"/>
                </a:cubicBezTo>
                <a:lnTo>
                  <a:pt x="2160105" y="861391"/>
                </a:lnTo>
                <a:cubicBezTo>
                  <a:pt x="2154293" y="865265"/>
                  <a:pt x="2146646" y="865266"/>
                  <a:pt x="2140226" y="868017"/>
                </a:cubicBezTo>
                <a:cubicBezTo>
                  <a:pt x="2091715" y="888807"/>
                  <a:pt x="2136085" y="875678"/>
                  <a:pt x="2087218" y="887895"/>
                </a:cubicBezTo>
                <a:cubicBezTo>
                  <a:pt x="2080592" y="892312"/>
                  <a:pt x="2073558" y="896172"/>
                  <a:pt x="2067339" y="901147"/>
                </a:cubicBezTo>
                <a:cubicBezTo>
                  <a:pt x="2062461" y="905050"/>
                  <a:pt x="2059675" y="911606"/>
                  <a:pt x="2054087" y="914400"/>
                </a:cubicBezTo>
                <a:cubicBezTo>
                  <a:pt x="2045942" y="918473"/>
                  <a:pt x="2036110" y="917828"/>
                  <a:pt x="2027583" y="921026"/>
                </a:cubicBezTo>
                <a:cubicBezTo>
                  <a:pt x="2018334" y="924494"/>
                  <a:pt x="2010328" y="930810"/>
                  <a:pt x="2001079" y="934278"/>
                </a:cubicBezTo>
                <a:cubicBezTo>
                  <a:pt x="1992552" y="937476"/>
                  <a:pt x="1983331" y="938402"/>
                  <a:pt x="1974574" y="940904"/>
                </a:cubicBezTo>
                <a:cubicBezTo>
                  <a:pt x="1967858" y="942823"/>
                  <a:pt x="1961514" y="946015"/>
                  <a:pt x="1954696" y="947530"/>
                </a:cubicBezTo>
                <a:cubicBezTo>
                  <a:pt x="1941581" y="950444"/>
                  <a:pt x="1928113" y="951521"/>
                  <a:pt x="1914939" y="954156"/>
                </a:cubicBezTo>
                <a:cubicBezTo>
                  <a:pt x="1894140" y="958316"/>
                  <a:pt x="1887502" y="961093"/>
                  <a:pt x="1868557" y="967408"/>
                </a:cubicBezTo>
                <a:cubicBezTo>
                  <a:pt x="1861931" y="974034"/>
                  <a:pt x="1856304" y="981840"/>
                  <a:pt x="1848679" y="987287"/>
                </a:cubicBezTo>
                <a:cubicBezTo>
                  <a:pt x="1840641" y="993028"/>
                  <a:pt x="1831545" y="997415"/>
                  <a:pt x="1822174" y="1000539"/>
                </a:cubicBezTo>
                <a:cubicBezTo>
                  <a:pt x="1804895" y="1006298"/>
                  <a:pt x="1786835" y="1009374"/>
                  <a:pt x="1769166" y="1013791"/>
                </a:cubicBezTo>
                <a:cubicBezTo>
                  <a:pt x="1762390" y="1015485"/>
                  <a:pt x="1756191" y="1019355"/>
                  <a:pt x="1749287" y="1020417"/>
                </a:cubicBezTo>
                <a:cubicBezTo>
                  <a:pt x="1727348" y="1023792"/>
                  <a:pt x="1705113" y="1024834"/>
                  <a:pt x="1683026" y="1027043"/>
                </a:cubicBezTo>
                <a:cubicBezTo>
                  <a:pt x="1611946" y="1018158"/>
                  <a:pt x="1647292" y="1024736"/>
                  <a:pt x="1577009" y="1007165"/>
                </a:cubicBezTo>
                <a:lnTo>
                  <a:pt x="1550505" y="1000539"/>
                </a:lnTo>
                <a:lnTo>
                  <a:pt x="1524000" y="993913"/>
                </a:lnTo>
                <a:cubicBezTo>
                  <a:pt x="1477214" y="970518"/>
                  <a:pt x="1515148" y="985811"/>
                  <a:pt x="1444487" y="974034"/>
                </a:cubicBezTo>
                <a:cubicBezTo>
                  <a:pt x="1435504" y="972537"/>
                  <a:pt x="1426913" y="969194"/>
                  <a:pt x="1417983" y="967408"/>
                </a:cubicBezTo>
                <a:cubicBezTo>
                  <a:pt x="1386140" y="961039"/>
                  <a:pt x="1357789" y="958227"/>
                  <a:pt x="1325218" y="954156"/>
                </a:cubicBezTo>
                <a:lnTo>
                  <a:pt x="1152939" y="967408"/>
                </a:lnTo>
                <a:cubicBezTo>
                  <a:pt x="1044745" y="970843"/>
                  <a:pt x="936487" y="971825"/>
                  <a:pt x="828261" y="974034"/>
                </a:cubicBezTo>
                <a:cubicBezTo>
                  <a:pt x="795131" y="978452"/>
                  <a:pt x="762269" y="986002"/>
                  <a:pt x="728870" y="987287"/>
                </a:cubicBezTo>
                <a:cubicBezTo>
                  <a:pt x="704492" y="988225"/>
                  <a:pt x="680343" y="981977"/>
                  <a:pt x="655983" y="980660"/>
                </a:cubicBezTo>
                <a:cubicBezTo>
                  <a:pt x="598598" y="977558"/>
                  <a:pt x="541131" y="976243"/>
                  <a:pt x="483705" y="974034"/>
                </a:cubicBezTo>
                <a:cubicBezTo>
                  <a:pt x="470453" y="971825"/>
                  <a:pt x="456982" y="970666"/>
                  <a:pt x="443948" y="967408"/>
                </a:cubicBezTo>
                <a:cubicBezTo>
                  <a:pt x="430396" y="964020"/>
                  <a:pt x="404192" y="954156"/>
                  <a:pt x="404192" y="954156"/>
                </a:cubicBezTo>
                <a:cubicBezTo>
                  <a:pt x="397566" y="947530"/>
                  <a:pt x="392110" y="939476"/>
                  <a:pt x="384313" y="934278"/>
                </a:cubicBezTo>
                <a:cubicBezTo>
                  <a:pt x="331409" y="899010"/>
                  <a:pt x="399288" y="961312"/>
                  <a:pt x="344557" y="914400"/>
                </a:cubicBezTo>
                <a:cubicBezTo>
                  <a:pt x="304538" y="880098"/>
                  <a:pt x="334699" y="893444"/>
                  <a:pt x="298174" y="881269"/>
                </a:cubicBezTo>
                <a:cubicBezTo>
                  <a:pt x="283049" y="871186"/>
                  <a:pt x="252290" y="848305"/>
                  <a:pt x="231913" y="841513"/>
                </a:cubicBezTo>
                <a:cubicBezTo>
                  <a:pt x="221229" y="837952"/>
                  <a:pt x="209777" y="837330"/>
                  <a:pt x="198783" y="834887"/>
                </a:cubicBezTo>
                <a:cubicBezTo>
                  <a:pt x="189893" y="832911"/>
                  <a:pt x="181035" y="830762"/>
                  <a:pt x="172279" y="828260"/>
                </a:cubicBezTo>
                <a:cubicBezTo>
                  <a:pt x="165563" y="826341"/>
                  <a:pt x="159116" y="823553"/>
                  <a:pt x="152400" y="821634"/>
                </a:cubicBezTo>
                <a:cubicBezTo>
                  <a:pt x="143644" y="819132"/>
                  <a:pt x="134652" y="817510"/>
                  <a:pt x="125896" y="815008"/>
                </a:cubicBezTo>
                <a:cubicBezTo>
                  <a:pt x="119180" y="813089"/>
                  <a:pt x="112794" y="810076"/>
                  <a:pt x="106018" y="808382"/>
                </a:cubicBezTo>
                <a:cubicBezTo>
                  <a:pt x="95092" y="805651"/>
                  <a:pt x="83931" y="803965"/>
                  <a:pt x="72887" y="801756"/>
                </a:cubicBezTo>
                <a:cubicBezTo>
                  <a:pt x="64052" y="795130"/>
                  <a:pt x="55971" y="787357"/>
                  <a:pt x="46383" y="781878"/>
                </a:cubicBezTo>
                <a:cubicBezTo>
                  <a:pt x="40319" y="778413"/>
                  <a:pt x="32188" y="779312"/>
                  <a:pt x="26505" y="775252"/>
                </a:cubicBezTo>
                <a:cubicBezTo>
                  <a:pt x="16338" y="767990"/>
                  <a:pt x="0" y="748747"/>
                  <a:pt x="0" y="748747"/>
                </a:cubicBezTo>
                <a:cubicBezTo>
                  <a:pt x="2209" y="713408"/>
                  <a:pt x="3103" y="677962"/>
                  <a:pt x="6626" y="642730"/>
                </a:cubicBezTo>
                <a:cubicBezTo>
                  <a:pt x="7532" y="633669"/>
                  <a:pt x="9665" y="624596"/>
                  <a:pt x="13252" y="616226"/>
                </a:cubicBezTo>
                <a:cubicBezTo>
                  <a:pt x="16389" y="608906"/>
                  <a:pt x="20874" y="601978"/>
                  <a:pt x="26505" y="596347"/>
                </a:cubicBezTo>
                <a:cubicBezTo>
                  <a:pt x="32136" y="590716"/>
                  <a:pt x="39757" y="587512"/>
                  <a:pt x="46383" y="583095"/>
                </a:cubicBezTo>
                <a:cubicBezTo>
                  <a:pt x="50800" y="574260"/>
                  <a:pt x="56167" y="565840"/>
                  <a:pt x="59635" y="556591"/>
                </a:cubicBezTo>
                <a:cubicBezTo>
                  <a:pt x="62833" y="548064"/>
                  <a:pt x="62189" y="538232"/>
                  <a:pt x="66261" y="530087"/>
                </a:cubicBezTo>
                <a:cubicBezTo>
                  <a:pt x="69055" y="524499"/>
                  <a:pt x="75096" y="521252"/>
                  <a:pt x="79513" y="516834"/>
                </a:cubicBezTo>
                <a:cubicBezTo>
                  <a:pt x="81722" y="510208"/>
                  <a:pt x="83015" y="503203"/>
                  <a:pt x="86139" y="496956"/>
                </a:cubicBezTo>
                <a:cubicBezTo>
                  <a:pt x="110049" y="449139"/>
                  <a:pt x="89409" y="508661"/>
                  <a:pt x="112644" y="450573"/>
                </a:cubicBezTo>
                <a:cubicBezTo>
                  <a:pt x="145393" y="368700"/>
                  <a:pt x="108071" y="446466"/>
                  <a:pt x="139148" y="384313"/>
                </a:cubicBezTo>
                <a:cubicBezTo>
                  <a:pt x="142511" y="370862"/>
                  <a:pt x="146696" y="351239"/>
                  <a:pt x="152400" y="337930"/>
                </a:cubicBezTo>
                <a:cubicBezTo>
                  <a:pt x="168850" y="299547"/>
                  <a:pt x="166841" y="319926"/>
                  <a:pt x="178905" y="271669"/>
                </a:cubicBezTo>
                <a:lnTo>
                  <a:pt x="192157" y="218660"/>
                </a:lnTo>
                <a:cubicBezTo>
                  <a:pt x="188263" y="148560"/>
                  <a:pt x="194448" y="124695"/>
                  <a:pt x="178905" y="72887"/>
                </a:cubicBezTo>
                <a:cubicBezTo>
                  <a:pt x="166699" y="32201"/>
                  <a:pt x="175075" y="42553"/>
                  <a:pt x="159026" y="26504"/>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10" name="矩形 119848">
            <a:extLst>
              <a:ext uri="{FF2B5EF4-FFF2-40B4-BE49-F238E27FC236}">
                <a16:creationId xmlns:a16="http://schemas.microsoft.com/office/drawing/2014/main" id="{072AF255-3C8F-440C-B608-A489B67BC08C}"/>
              </a:ext>
            </a:extLst>
          </p:cNvPr>
          <p:cNvSpPr>
            <a:spLocks noChangeArrowheads="1"/>
          </p:cNvSpPr>
          <p:nvPr/>
        </p:nvSpPr>
        <p:spPr bwMode="auto">
          <a:xfrm>
            <a:off x="32543" y="5300163"/>
            <a:ext cx="4716463" cy="1295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cxnSp>
        <p:nvCxnSpPr>
          <p:cNvPr id="11" name="直接连接符 28">
            <a:extLst>
              <a:ext uri="{FF2B5EF4-FFF2-40B4-BE49-F238E27FC236}">
                <a16:creationId xmlns:a16="http://schemas.microsoft.com/office/drawing/2014/main" id="{CAD3DF1D-4744-44FF-A8CA-A5DC090502D7}"/>
              </a:ext>
            </a:extLst>
          </p:cNvPr>
          <p:cNvCxnSpPr>
            <a:cxnSpLocks noChangeShapeType="1"/>
          </p:cNvCxnSpPr>
          <p:nvPr/>
        </p:nvCxnSpPr>
        <p:spPr bwMode="auto">
          <a:xfrm>
            <a:off x="8743156" y="5785938"/>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76">
            <a:extLst>
              <a:ext uri="{FF2B5EF4-FFF2-40B4-BE49-F238E27FC236}">
                <a16:creationId xmlns:a16="http://schemas.microsoft.com/office/drawing/2014/main" id="{649C5E7D-F97C-45A5-9EC4-4F06EE8BF65E}"/>
              </a:ext>
            </a:extLst>
          </p:cNvPr>
          <p:cNvSpPr txBox="1">
            <a:spLocks noChangeArrowheads="1"/>
          </p:cNvSpPr>
          <p:nvPr/>
        </p:nvSpPr>
        <p:spPr bwMode="auto">
          <a:xfrm>
            <a:off x="8520906" y="5406526"/>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cxnSp>
        <p:nvCxnSpPr>
          <p:cNvPr id="13" name="直接连接符 28">
            <a:extLst>
              <a:ext uri="{FF2B5EF4-FFF2-40B4-BE49-F238E27FC236}">
                <a16:creationId xmlns:a16="http://schemas.microsoft.com/office/drawing/2014/main" id="{ED059869-BC12-4798-A17C-0BBB5450F7FA}"/>
              </a:ext>
            </a:extLst>
          </p:cNvPr>
          <p:cNvCxnSpPr>
            <a:cxnSpLocks noChangeShapeType="1"/>
          </p:cNvCxnSpPr>
          <p:nvPr/>
        </p:nvCxnSpPr>
        <p:spPr bwMode="auto">
          <a:xfrm>
            <a:off x="173831" y="5774826"/>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80">
            <a:extLst>
              <a:ext uri="{FF2B5EF4-FFF2-40B4-BE49-F238E27FC236}">
                <a16:creationId xmlns:a16="http://schemas.microsoft.com/office/drawing/2014/main" id="{8D018B88-EA2E-4F94-A412-F3387AC5B4EB}"/>
              </a:ext>
            </a:extLst>
          </p:cNvPr>
          <p:cNvSpPr txBox="1">
            <a:spLocks noChangeArrowheads="1"/>
          </p:cNvSpPr>
          <p:nvPr/>
        </p:nvSpPr>
        <p:spPr bwMode="auto">
          <a:xfrm>
            <a:off x="2380" y="5449388"/>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cxnSp>
        <p:nvCxnSpPr>
          <p:cNvPr id="15" name="直接连接符 28">
            <a:extLst>
              <a:ext uri="{FF2B5EF4-FFF2-40B4-BE49-F238E27FC236}">
                <a16:creationId xmlns:a16="http://schemas.microsoft.com/office/drawing/2014/main" id="{42B7C8A3-2FFF-4AA1-8AC6-B92CE67C70E6}"/>
              </a:ext>
            </a:extLst>
          </p:cNvPr>
          <p:cNvCxnSpPr>
            <a:cxnSpLocks noChangeShapeType="1"/>
          </p:cNvCxnSpPr>
          <p:nvPr/>
        </p:nvCxnSpPr>
        <p:spPr bwMode="auto">
          <a:xfrm>
            <a:off x="4026694" y="5790231"/>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82">
            <a:extLst>
              <a:ext uri="{FF2B5EF4-FFF2-40B4-BE49-F238E27FC236}">
                <a16:creationId xmlns:a16="http://schemas.microsoft.com/office/drawing/2014/main" id="{07F89DE1-4A99-4561-94E1-431DC02E9414}"/>
              </a:ext>
            </a:extLst>
          </p:cNvPr>
          <p:cNvSpPr txBox="1">
            <a:spLocks noChangeArrowheads="1"/>
          </p:cNvSpPr>
          <p:nvPr/>
        </p:nvSpPr>
        <p:spPr bwMode="auto">
          <a:xfrm>
            <a:off x="3529704" y="5261941"/>
            <a:ext cx="644728" cy="58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err="1">
                <a:latin typeface="+mn-lt"/>
                <a:ea typeface="微软雅黑 Light" panose="020B0502040204020203" pitchFamily="34" charset="-122"/>
              </a:rPr>
              <a:t>i</a:t>
            </a:r>
            <a:r>
              <a:rPr lang="en-US" altLang="zh-CN" sz="1600" dirty="0">
                <a:latin typeface="+mn-lt"/>
                <a:ea typeface="微软雅黑 Light" panose="020B0502040204020203" pitchFamily="34" charset="-122"/>
              </a:rPr>
              <a:t>=9,</a:t>
            </a:r>
          </a:p>
          <a:p>
            <a:pPr eaLnBrk="1" hangingPunct="1"/>
            <a:r>
              <a:rPr lang="en-US" altLang="zh-CN" sz="1600" dirty="0">
                <a:latin typeface="+mn-lt"/>
                <a:ea typeface="微软雅黑 Light" panose="020B0502040204020203" pitchFamily="34" charset="-122"/>
              </a:rPr>
              <a:t>x=a[</a:t>
            </a:r>
            <a:r>
              <a:rPr lang="en-US" altLang="zh-CN" sz="1600" dirty="0" err="1">
                <a:latin typeface="+mn-lt"/>
                <a:ea typeface="微软雅黑 Light" panose="020B0502040204020203" pitchFamily="34" charset="-122"/>
              </a:rPr>
              <a:t>i</a:t>
            </a:r>
            <a:r>
              <a:rPr lang="en-US" altLang="zh-CN" sz="1600" dirty="0">
                <a:latin typeface="+mn-lt"/>
                <a:ea typeface="微软雅黑 Light" panose="020B0502040204020203" pitchFamily="34" charset="-122"/>
              </a:rPr>
              <a:t>]</a:t>
            </a:r>
            <a:endParaRPr lang="zh-CN" altLang="en-US" sz="1600" dirty="0">
              <a:latin typeface="+mn-lt"/>
              <a:ea typeface="微软雅黑 Light" panose="020B0502040204020203" pitchFamily="34" charset="-122"/>
            </a:endParaRPr>
          </a:p>
        </p:txBody>
      </p:sp>
      <p:cxnSp>
        <p:nvCxnSpPr>
          <p:cNvPr id="17" name="直接连接符 28">
            <a:extLst>
              <a:ext uri="{FF2B5EF4-FFF2-40B4-BE49-F238E27FC236}">
                <a16:creationId xmlns:a16="http://schemas.microsoft.com/office/drawing/2014/main" id="{D9EEE04C-182C-4232-8548-FE2078972DA3}"/>
              </a:ext>
            </a:extLst>
          </p:cNvPr>
          <p:cNvCxnSpPr>
            <a:cxnSpLocks noChangeShapeType="1"/>
          </p:cNvCxnSpPr>
          <p:nvPr/>
        </p:nvCxnSpPr>
        <p:spPr bwMode="auto">
          <a:xfrm>
            <a:off x="136525" y="371475"/>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8">
            <a:extLst>
              <a:ext uri="{FF2B5EF4-FFF2-40B4-BE49-F238E27FC236}">
                <a16:creationId xmlns:a16="http://schemas.microsoft.com/office/drawing/2014/main" id="{DEF4764D-B5A9-4C51-898C-A5E533675089}"/>
              </a:ext>
            </a:extLst>
          </p:cNvPr>
          <p:cNvCxnSpPr>
            <a:cxnSpLocks noChangeShapeType="1"/>
          </p:cNvCxnSpPr>
          <p:nvPr/>
        </p:nvCxnSpPr>
        <p:spPr bwMode="auto">
          <a:xfrm>
            <a:off x="8704263" y="361950"/>
            <a:ext cx="0" cy="287338"/>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31">
            <a:extLst>
              <a:ext uri="{FF2B5EF4-FFF2-40B4-BE49-F238E27FC236}">
                <a16:creationId xmlns:a16="http://schemas.microsoft.com/office/drawing/2014/main" id="{4799F1AD-58EE-400E-BF89-7EE87933EC97}"/>
              </a:ext>
            </a:extLst>
          </p:cNvPr>
          <p:cNvSpPr txBox="1">
            <a:spLocks noChangeArrowheads="1"/>
          </p:cNvSpPr>
          <p:nvPr/>
        </p:nvSpPr>
        <p:spPr bwMode="auto">
          <a:xfrm>
            <a:off x="-12700" y="6350"/>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sp>
        <p:nvSpPr>
          <p:cNvPr id="20" name="TextBox 32">
            <a:extLst>
              <a:ext uri="{FF2B5EF4-FFF2-40B4-BE49-F238E27FC236}">
                <a16:creationId xmlns:a16="http://schemas.microsoft.com/office/drawing/2014/main" id="{0777DEFF-62F9-4128-A312-B9F74CCD3505}"/>
              </a:ext>
            </a:extLst>
          </p:cNvPr>
          <p:cNvSpPr txBox="1">
            <a:spLocks noChangeArrowheads="1"/>
          </p:cNvSpPr>
          <p:nvPr/>
        </p:nvSpPr>
        <p:spPr bwMode="auto">
          <a:xfrm>
            <a:off x="8558213" y="20638"/>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sp>
        <p:nvSpPr>
          <p:cNvPr id="21" name="TextBox 33">
            <a:extLst>
              <a:ext uri="{FF2B5EF4-FFF2-40B4-BE49-F238E27FC236}">
                <a16:creationId xmlns:a16="http://schemas.microsoft.com/office/drawing/2014/main" id="{93349074-36D6-4C15-8A09-E7B0C2D61B48}"/>
              </a:ext>
            </a:extLst>
          </p:cNvPr>
          <p:cNvSpPr txBox="1">
            <a:spLocks noChangeArrowheads="1"/>
          </p:cNvSpPr>
          <p:nvPr/>
        </p:nvSpPr>
        <p:spPr bwMode="auto">
          <a:xfrm>
            <a:off x="4108451" y="3684588"/>
            <a:ext cx="5041900" cy="1631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solidFill>
                  <a:srgbClr val="C00000"/>
                </a:solidFill>
                <a:latin typeface="+mn-lt"/>
                <a:ea typeface="微软雅黑 Light" panose="020B0502040204020203" pitchFamily="34" charset="-122"/>
              </a:rPr>
              <a:t>Step4</a:t>
            </a:r>
            <a:r>
              <a:rPr lang="en-US" altLang="zh-CN" sz="1600" dirty="0">
                <a:latin typeface="+mn-lt"/>
                <a:ea typeface="微软雅黑 Light" panose="020B0502040204020203" pitchFamily="34" charset="-122"/>
              </a:rPr>
              <a:t>. </a:t>
            </a:r>
            <a:r>
              <a:rPr lang="zh-CN" altLang="en-US" sz="1600" dirty="0">
                <a:latin typeface="+mn-lt"/>
                <a:ea typeface="微软雅黑 Light" panose="020B0502040204020203" pitchFamily="34" charset="-122"/>
              </a:rPr>
              <a:t>根据</a:t>
            </a:r>
            <a:r>
              <a:rPr lang="en-US" altLang="zh-CN" sz="1600" dirty="0">
                <a:latin typeface="+mn-lt"/>
                <a:ea typeface="微软雅黑 Light" panose="020B0502040204020203" pitchFamily="34" charset="-122"/>
              </a:rPr>
              <a:t>k</a:t>
            </a:r>
            <a:r>
              <a:rPr lang="zh-CN" altLang="en-US" sz="1600" dirty="0">
                <a:latin typeface="+mn-lt"/>
                <a:ea typeface="微软雅黑 Light" panose="020B0502040204020203" pitchFamily="34" charset="-122"/>
              </a:rPr>
              <a:t>与左子段长度</a:t>
            </a:r>
            <a:r>
              <a:rPr lang="en-US" altLang="zh-CN" sz="1600" dirty="0">
                <a:latin typeface="+mn-lt"/>
                <a:ea typeface="微软雅黑 Light" panose="020B0502040204020203" pitchFamily="34" charset="-122"/>
              </a:rPr>
              <a:t>j</a:t>
            </a:r>
            <a:r>
              <a:rPr lang="zh-CN" altLang="en-US" sz="1600" dirty="0">
                <a:latin typeface="+mn-lt"/>
                <a:ea typeface="微软雅黑 Light" panose="020B0502040204020203" pitchFamily="34" charset="-122"/>
              </a:rPr>
              <a:t>的比较，采用减治法，</a:t>
            </a:r>
            <a:endParaRPr lang="en-US" altLang="zh-CN" sz="1600" dirty="0">
              <a:latin typeface="+mn-lt"/>
              <a:ea typeface="微软雅黑 Light" panose="020B0502040204020203" pitchFamily="34" charset="-122"/>
            </a:endParaRPr>
          </a:p>
          <a:p>
            <a:pPr eaLnBrk="1" hangingPunct="1"/>
            <a:r>
              <a:rPr lang="en-US" altLang="zh-CN" sz="1600" dirty="0">
                <a:latin typeface="+mn-lt"/>
                <a:ea typeface="微软雅黑 Light" panose="020B0502040204020203" pitchFamily="34" charset="-122"/>
              </a:rPr>
              <a:t>1. </a:t>
            </a:r>
            <a:r>
              <a:rPr lang="zh-CN" altLang="en-US" sz="1600" dirty="0">
                <a:latin typeface="+mn-lt"/>
                <a:ea typeface="微软雅黑 Light" panose="020B0502040204020203" pitchFamily="34" charset="-122"/>
              </a:rPr>
              <a:t>左子段搜索第</a:t>
            </a:r>
            <a:r>
              <a:rPr lang="en-US" altLang="zh-CN" sz="1600" dirty="0">
                <a:latin typeface="+mn-lt"/>
                <a:ea typeface="微软雅黑 Light" panose="020B0502040204020203" pitchFamily="34" charset="-122"/>
              </a:rPr>
              <a:t>k</a:t>
            </a:r>
            <a:r>
              <a:rPr lang="zh-CN" altLang="en-US" sz="1600" dirty="0">
                <a:latin typeface="+mn-lt"/>
                <a:ea typeface="微软雅黑 Light" panose="020B0502040204020203" pitchFamily="34" charset="-122"/>
              </a:rPr>
              <a:t>小元素</a:t>
            </a:r>
            <a:endParaRPr lang="en-US" altLang="zh-CN" sz="1600" dirty="0">
              <a:latin typeface="+mn-lt"/>
              <a:ea typeface="微软雅黑 Light" panose="020B0502040204020203" pitchFamily="34" charset="-122"/>
            </a:endParaRPr>
          </a:p>
          <a:p>
            <a:pPr eaLnBrk="1" hangingPunct="1"/>
            <a:r>
              <a:rPr lang="en-US" altLang="zh-CN" sz="1600" dirty="0">
                <a:latin typeface="+mn-lt"/>
                <a:ea typeface="微软雅黑 Light" panose="020B0502040204020203" pitchFamily="34" charset="-122"/>
              </a:rPr>
              <a:t>2. </a:t>
            </a:r>
            <a:r>
              <a:rPr lang="zh-CN" altLang="en-US" sz="1600" dirty="0">
                <a:latin typeface="+mn-lt"/>
                <a:ea typeface="微软雅黑 Light" panose="020B0502040204020203" pitchFamily="34" charset="-122"/>
              </a:rPr>
              <a:t>右子段中搜索第</a:t>
            </a:r>
            <a:r>
              <a:rPr lang="en-US" altLang="zh-CN" sz="1600" dirty="0">
                <a:latin typeface="+mn-lt"/>
                <a:ea typeface="微软雅黑 Light" panose="020B0502040204020203" pitchFamily="34" charset="-122"/>
              </a:rPr>
              <a:t>k-j</a:t>
            </a:r>
            <a:r>
              <a:rPr lang="zh-CN" altLang="en-US" sz="1600" dirty="0">
                <a:latin typeface="+mn-lt"/>
                <a:ea typeface="微软雅黑 Light" panose="020B0502040204020203" pitchFamily="34" charset="-122"/>
              </a:rPr>
              <a:t>小元素</a:t>
            </a:r>
            <a:endParaRPr lang="en-US" altLang="zh-CN" sz="1600" dirty="0">
              <a:latin typeface="+mn-lt"/>
              <a:ea typeface="微软雅黑 Light" panose="020B0502040204020203" pitchFamily="34" charset="-122"/>
            </a:endParaRPr>
          </a:p>
          <a:p>
            <a:pPr eaLnBrk="1" hangingPunct="1"/>
            <a:r>
              <a:rPr kumimoji="1" lang="en-US" altLang="zh-CN" sz="1600" dirty="0">
                <a:latin typeface="+mn-lt"/>
                <a:ea typeface="微软雅黑 Light" panose="020B0502040204020203" pitchFamily="34" charset="-122"/>
              </a:rPr>
              <a:t>e.g. </a:t>
            </a:r>
            <a:r>
              <a:rPr kumimoji="1" lang="en-US" altLang="zh-CN" sz="2000" b="1" dirty="0">
                <a:solidFill>
                  <a:srgbClr val="C00000"/>
                </a:solidFill>
                <a:latin typeface="+mn-lt"/>
                <a:ea typeface="微软雅黑 Light" panose="020B0502040204020203" pitchFamily="34" charset="-122"/>
              </a:rPr>
              <a:t>x</a:t>
            </a:r>
            <a:r>
              <a:rPr kumimoji="1" lang="en-US" altLang="zh-CN" sz="1600" dirty="0">
                <a:latin typeface="+mn-lt"/>
                <a:ea typeface="微软雅黑 Light" panose="020B0502040204020203" pitchFamily="34" charset="-122"/>
              </a:rPr>
              <a:t>=10, i=9, j=i-p+1=9-0+1=10, </a:t>
            </a:r>
          </a:p>
          <a:p>
            <a:pPr eaLnBrk="1" hangingPunct="1"/>
            <a:r>
              <a:rPr kumimoji="1" lang="en-US" altLang="zh-CN" sz="1600" u="sng" dirty="0">
                <a:latin typeface="+mn-lt"/>
                <a:ea typeface="微软雅黑 Light" panose="020B0502040204020203" pitchFamily="34" charset="-122"/>
              </a:rPr>
              <a:t>k=2</a:t>
            </a:r>
            <a:r>
              <a:rPr kumimoji="1" lang="en-US" altLang="zh-CN" sz="1600" dirty="0">
                <a:latin typeface="+mn-lt"/>
                <a:ea typeface="微软雅黑 Light" panose="020B0502040204020203" pitchFamily="34" charset="-122"/>
              </a:rPr>
              <a:t>, </a:t>
            </a:r>
            <a:r>
              <a:rPr kumimoji="1" lang="zh-CN" altLang="en-US" sz="1600" dirty="0">
                <a:latin typeface="+mn-lt"/>
                <a:ea typeface="微软雅黑 Light" panose="020B0502040204020203" pitchFamily="34" charset="-122"/>
              </a:rPr>
              <a:t>在左子段</a:t>
            </a:r>
            <a:r>
              <a:rPr kumimoji="1" lang="en-US" altLang="zh-CN" sz="1600" dirty="0">
                <a:latin typeface="+mn-lt"/>
                <a:ea typeface="微软雅黑 Light" panose="020B0502040204020203" pitchFamily="34" charset="-122"/>
              </a:rPr>
              <a:t>a[0:9]</a:t>
            </a:r>
            <a:r>
              <a:rPr kumimoji="1" lang="zh-CN" altLang="en-US" sz="1600" dirty="0">
                <a:latin typeface="+mn-lt"/>
                <a:ea typeface="微软雅黑 Light" panose="020B0502040204020203" pitchFamily="34" charset="-122"/>
              </a:rPr>
              <a:t>中找第</a:t>
            </a:r>
            <a:r>
              <a:rPr kumimoji="1" lang="en-US" altLang="zh-CN" sz="1600" dirty="0">
                <a:latin typeface="+mn-lt"/>
                <a:ea typeface="微软雅黑 Light" panose="020B0502040204020203" pitchFamily="34" charset="-122"/>
              </a:rPr>
              <a:t>2</a:t>
            </a:r>
            <a:r>
              <a:rPr kumimoji="1" lang="zh-CN" altLang="en-US" sz="1600" dirty="0">
                <a:latin typeface="+mn-lt"/>
                <a:ea typeface="微软雅黑 Light" panose="020B0502040204020203" pitchFamily="34" charset="-122"/>
              </a:rPr>
              <a:t>小元素</a:t>
            </a:r>
            <a:r>
              <a:rPr kumimoji="1" lang="en-US" altLang="zh-CN" sz="1600" dirty="0">
                <a:latin typeface="+mn-lt"/>
                <a:ea typeface="微软雅黑 Light" panose="020B0502040204020203" pitchFamily="34" charset="-122"/>
              </a:rPr>
              <a:t>a[5]=2</a:t>
            </a:r>
            <a:r>
              <a:rPr kumimoji="1" lang="zh-CN" altLang="en-US" sz="1600" dirty="0">
                <a:latin typeface="+mn-lt"/>
                <a:ea typeface="微软雅黑 Light" panose="020B0502040204020203" pitchFamily="34" charset="-122"/>
              </a:rPr>
              <a:t>；</a:t>
            </a:r>
            <a:endParaRPr kumimoji="1" lang="en-US" altLang="zh-CN" sz="1600" dirty="0">
              <a:latin typeface="+mn-lt"/>
              <a:ea typeface="微软雅黑 Light" panose="020B0502040204020203" pitchFamily="34" charset="-122"/>
            </a:endParaRPr>
          </a:p>
          <a:p>
            <a:pPr eaLnBrk="1" hangingPunct="1"/>
            <a:r>
              <a:rPr kumimoji="1" lang="en-US" altLang="zh-CN" sz="1600" u="sng" dirty="0">
                <a:latin typeface="+mn-lt"/>
                <a:ea typeface="微软雅黑 Light" panose="020B0502040204020203" pitchFamily="34" charset="-122"/>
              </a:rPr>
              <a:t>k=11</a:t>
            </a:r>
            <a:r>
              <a:rPr kumimoji="1" lang="zh-CN" altLang="en-US" sz="1600" dirty="0">
                <a:latin typeface="+mn-lt"/>
                <a:ea typeface="微软雅黑 Light" panose="020B0502040204020203" pitchFamily="34" charset="-122"/>
              </a:rPr>
              <a:t>，</a:t>
            </a:r>
            <a:r>
              <a:rPr kumimoji="1" lang="en-US" altLang="zh-CN" sz="1600" dirty="0">
                <a:latin typeface="+mn-lt"/>
                <a:ea typeface="微软雅黑 Light" panose="020B0502040204020203" pitchFamily="34" charset="-122"/>
              </a:rPr>
              <a:t>k-j=1, </a:t>
            </a:r>
            <a:r>
              <a:rPr kumimoji="1" lang="zh-CN" altLang="en-US" sz="1600" dirty="0">
                <a:latin typeface="+mn-lt"/>
                <a:ea typeface="微软雅黑 Light" panose="020B0502040204020203" pitchFamily="34" charset="-122"/>
              </a:rPr>
              <a:t>在右子段</a:t>
            </a:r>
            <a:r>
              <a:rPr kumimoji="1" lang="en-US" altLang="zh-CN" sz="1600" dirty="0">
                <a:latin typeface="+mn-lt"/>
                <a:ea typeface="微软雅黑 Light" panose="020B0502040204020203" pitchFamily="34" charset="-122"/>
              </a:rPr>
              <a:t>a[10:17]</a:t>
            </a:r>
            <a:r>
              <a:rPr kumimoji="1" lang="zh-CN" altLang="en-US" sz="1600" dirty="0">
                <a:latin typeface="+mn-lt"/>
                <a:ea typeface="微软雅黑 Light" panose="020B0502040204020203" pitchFamily="34" charset="-122"/>
              </a:rPr>
              <a:t>中找第</a:t>
            </a:r>
            <a:r>
              <a:rPr kumimoji="1" lang="en-US" altLang="zh-CN" sz="1600" dirty="0">
                <a:latin typeface="+mn-lt"/>
                <a:ea typeface="微软雅黑 Light" panose="020B0502040204020203" pitchFamily="34" charset="-122"/>
              </a:rPr>
              <a:t>1</a:t>
            </a:r>
            <a:r>
              <a:rPr kumimoji="1" lang="zh-CN" altLang="en-US" sz="1600" dirty="0">
                <a:latin typeface="+mn-lt"/>
                <a:ea typeface="微软雅黑 Light" panose="020B0502040204020203" pitchFamily="34" charset="-122"/>
              </a:rPr>
              <a:t>小元素</a:t>
            </a:r>
            <a:r>
              <a:rPr kumimoji="1" lang="en-US" altLang="zh-CN" sz="1600" dirty="0">
                <a:latin typeface="+mn-lt"/>
                <a:ea typeface="微软雅黑 Light" panose="020B0502040204020203" pitchFamily="34" charset="-122"/>
              </a:rPr>
              <a:t>a[17]=11</a:t>
            </a:r>
          </a:p>
        </p:txBody>
      </p:sp>
      <p:sp>
        <p:nvSpPr>
          <p:cNvPr id="22" name="任意多边形 34">
            <a:extLst>
              <a:ext uri="{FF2B5EF4-FFF2-40B4-BE49-F238E27FC236}">
                <a16:creationId xmlns:a16="http://schemas.microsoft.com/office/drawing/2014/main" id="{1D805799-F20B-452A-BB5F-7C176B3AA34C}"/>
              </a:ext>
            </a:extLst>
          </p:cNvPr>
          <p:cNvSpPr>
            <a:spLocks/>
          </p:cNvSpPr>
          <p:nvPr/>
        </p:nvSpPr>
        <p:spPr bwMode="auto">
          <a:xfrm>
            <a:off x="555625" y="3789363"/>
            <a:ext cx="3389313" cy="901700"/>
          </a:xfrm>
          <a:custGeom>
            <a:avLst/>
            <a:gdLst>
              <a:gd name="T0" fmla="*/ 1367057 w 2922105"/>
              <a:gd name="T1" fmla="*/ 4881 h 1027043"/>
              <a:gd name="T2" fmla="*/ 2506264 w 2922105"/>
              <a:gd name="T3" fmla="*/ 9761 h 1027043"/>
              <a:gd name="T4" fmla="*/ 3326490 w 2922105"/>
              <a:gd name="T5" fmla="*/ 13421 h 1027043"/>
              <a:gd name="T6" fmla="*/ 5377075 w 2922105"/>
              <a:gd name="T7" fmla="*/ 12202 h 1027043"/>
              <a:gd name="T8" fmla="*/ 6516276 w 2922105"/>
              <a:gd name="T9" fmla="*/ 7320 h 1027043"/>
              <a:gd name="T10" fmla="*/ 7382067 w 2922105"/>
              <a:gd name="T11" fmla="*/ 3661 h 1027043"/>
              <a:gd name="T12" fmla="*/ 11483226 w 2922105"/>
              <a:gd name="T13" fmla="*/ 4881 h 1027043"/>
              <a:gd name="T14" fmla="*/ 11847777 w 2922105"/>
              <a:gd name="T15" fmla="*/ 8542 h 1027043"/>
              <a:gd name="T16" fmla="*/ 12713571 w 2922105"/>
              <a:gd name="T17" fmla="*/ 12202 h 1027043"/>
              <a:gd name="T18" fmla="*/ 14809715 w 2922105"/>
              <a:gd name="T19" fmla="*/ 8542 h 1027043"/>
              <a:gd name="T20" fmla="*/ 15812219 w 2922105"/>
              <a:gd name="T21" fmla="*/ 3661 h 1027043"/>
              <a:gd name="T22" fmla="*/ 16495747 w 2922105"/>
              <a:gd name="T23" fmla="*/ 0 h 1027043"/>
              <a:gd name="T24" fmla="*/ 18272909 w 2922105"/>
              <a:gd name="T25" fmla="*/ 3661 h 1027043"/>
              <a:gd name="T26" fmla="*/ 18637456 w 2922105"/>
              <a:gd name="T27" fmla="*/ 7320 h 1027043"/>
              <a:gd name="T28" fmla="*/ 19822233 w 2922105"/>
              <a:gd name="T29" fmla="*/ 10981 h 1027043"/>
              <a:gd name="T30" fmla="*/ 20095651 w 2922105"/>
              <a:gd name="T31" fmla="*/ 17082 h 1027043"/>
              <a:gd name="T32" fmla="*/ 19958933 w 2922105"/>
              <a:gd name="T33" fmla="*/ 41485 h 1027043"/>
              <a:gd name="T34" fmla="*/ 19913367 w 2922105"/>
              <a:gd name="T35" fmla="*/ 142757 h 1027043"/>
              <a:gd name="T36" fmla="*/ 19731102 w 2922105"/>
              <a:gd name="T37" fmla="*/ 159840 h 1027043"/>
              <a:gd name="T38" fmla="*/ 17908358 w 2922105"/>
              <a:gd name="T39" fmla="*/ 159840 h 1027043"/>
              <a:gd name="T40" fmla="*/ 17361538 w 2922105"/>
              <a:gd name="T41" fmla="*/ 156179 h 1027043"/>
              <a:gd name="T42" fmla="*/ 16267906 w 2922105"/>
              <a:gd name="T43" fmla="*/ 150078 h 1027043"/>
              <a:gd name="T44" fmla="*/ 15310972 w 2922105"/>
              <a:gd name="T45" fmla="*/ 152519 h 1027043"/>
              <a:gd name="T46" fmla="*/ 14855290 w 2922105"/>
              <a:gd name="T47" fmla="*/ 158619 h 1027043"/>
              <a:gd name="T48" fmla="*/ 14354037 w 2922105"/>
              <a:gd name="T49" fmla="*/ 163499 h 1027043"/>
              <a:gd name="T50" fmla="*/ 14126195 w 2922105"/>
              <a:gd name="T51" fmla="*/ 168380 h 1027043"/>
              <a:gd name="T52" fmla="*/ 13761646 w 2922105"/>
              <a:gd name="T53" fmla="*/ 172040 h 1027043"/>
              <a:gd name="T54" fmla="*/ 13442663 w 2922105"/>
              <a:gd name="T55" fmla="*/ 174480 h 1027043"/>
              <a:gd name="T56" fmla="*/ 12850282 w 2922105"/>
              <a:gd name="T57" fmla="*/ 178140 h 1027043"/>
              <a:gd name="T58" fmla="*/ 12531301 w 2922105"/>
              <a:gd name="T59" fmla="*/ 184242 h 1027043"/>
              <a:gd name="T60" fmla="*/ 12030048 w 2922105"/>
              <a:gd name="T61" fmla="*/ 187902 h 1027043"/>
              <a:gd name="T62" fmla="*/ 10845273 w 2922105"/>
              <a:gd name="T63" fmla="*/ 185462 h 1027043"/>
              <a:gd name="T64" fmla="*/ 10480726 w 2922105"/>
              <a:gd name="T65" fmla="*/ 183023 h 1027043"/>
              <a:gd name="T66" fmla="*/ 9751630 w 2922105"/>
              <a:gd name="T67" fmla="*/ 178140 h 1027043"/>
              <a:gd name="T68" fmla="*/ 7928899 w 2922105"/>
              <a:gd name="T69" fmla="*/ 178140 h 1027043"/>
              <a:gd name="T70" fmla="*/ 5012518 w 2922105"/>
              <a:gd name="T71" fmla="*/ 181801 h 1027043"/>
              <a:gd name="T72" fmla="*/ 3326490 w 2922105"/>
              <a:gd name="T73" fmla="*/ 179361 h 1027043"/>
              <a:gd name="T74" fmla="*/ 2779675 w 2922105"/>
              <a:gd name="T75" fmla="*/ 175701 h 1027043"/>
              <a:gd name="T76" fmla="*/ 2369557 w 2922105"/>
              <a:gd name="T77" fmla="*/ 168380 h 1027043"/>
              <a:gd name="T78" fmla="*/ 1594892 w 2922105"/>
              <a:gd name="T79" fmla="*/ 154959 h 1027043"/>
              <a:gd name="T80" fmla="*/ 1184781 w 2922105"/>
              <a:gd name="T81" fmla="*/ 152519 h 1027043"/>
              <a:gd name="T82" fmla="*/ 865805 w 2922105"/>
              <a:gd name="T83" fmla="*/ 150078 h 1027043"/>
              <a:gd name="T84" fmla="*/ 501255 w 2922105"/>
              <a:gd name="T85" fmla="*/ 147637 h 1027043"/>
              <a:gd name="T86" fmla="*/ 182275 w 2922105"/>
              <a:gd name="T87" fmla="*/ 142757 h 1027043"/>
              <a:gd name="T88" fmla="*/ 45564 w 2922105"/>
              <a:gd name="T89" fmla="*/ 118355 h 1027043"/>
              <a:gd name="T90" fmla="*/ 182275 w 2922105"/>
              <a:gd name="T91" fmla="*/ 109812 h 1027043"/>
              <a:gd name="T92" fmla="*/ 410119 w 2922105"/>
              <a:gd name="T93" fmla="*/ 102492 h 1027043"/>
              <a:gd name="T94" fmla="*/ 546820 w 2922105"/>
              <a:gd name="T95" fmla="*/ 95171 h 1027043"/>
              <a:gd name="T96" fmla="*/ 774668 w 2922105"/>
              <a:gd name="T97" fmla="*/ 82969 h 1027043"/>
              <a:gd name="T98" fmla="*/ 1048077 w 2922105"/>
              <a:gd name="T99" fmla="*/ 62227 h 1027043"/>
              <a:gd name="T100" fmla="*/ 1321481 w 2922105"/>
              <a:gd name="T101" fmla="*/ 40266 h 1027043"/>
              <a:gd name="T102" fmla="*/ 1093638 w 2922105"/>
              <a:gd name="T103" fmla="*/ 4881 h 10270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22105" h="1027043">
                <a:moveTo>
                  <a:pt x="92766" y="13252"/>
                </a:moveTo>
                <a:cubicBezTo>
                  <a:pt x="128105" y="17669"/>
                  <a:pt x="163654" y="20649"/>
                  <a:pt x="198783" y="26504"/>
                </a:cubicBezTo>
                <a:cubicBezTo>
                  <a:pt x="335012" y="49209"/>
                  <a:pt x="166200" y="19987"/>
                  <a:pt x="265044" y="39756"/>
                </a:cubicBezTo>
                <a:cubicBezTo>
                  <a:pt x="302224" y="47192"/>
                  <a:pt x="324653" y="48588"/>
                  <a:pt x="364435" y="53008"/>
                </a:cubicBezTo>
                <a:cubicBezTo>
                  <a:pt x="378065" y="57551"/>
                  <a:pt x="396949" y="64411"/>
                  <a:pt x="410818" y="66260"/>
                </a:cubicBezTo>
                <a:cubicBezTo>
                  <a:pt x="435000" y="69484"/>
                  <a:pt x="459409" y="70678"/>
                  <a:pt x="483705" y="72887"/>
                </a:cubicBezTo>
                <a:cubicBezTo>
                  <a:pt x="567654" y="89677"/>
                  <a:pt x="511261" y="81117"/>
                  <a:pt x="675861" y="72887"/>
                </a:cubicBezTo>
                <a:cubicBezTo>
                  <a:pt x="711225" y="71119"/>
                  <a:pt x="746540" y="68469"/>
                  <a:pt x="781879" y="66260"/>
                </a:cubicBezTo>
                <a:cubicBezTo>
                  <a:pt x="838574" y="47362"/>
                  <a:pt x="761913" y="71091"/>
                  <a:pt x="894522" y="53008"/>
                </a:cubicBezTo>
                <a:cubicBezTo>
                  <a:pt x="912568" y="50547"/>
                  <a:pt x="929458" y="42015"/>
                  <a:pt x="947531" y="39756"/>
                </a:cubicBezTo>
                <a:cubicBezTo>
                  <a:pt x="993608" y="33996"/>
                  <a:pt x="998263" y="34146"/>
                  <a:pt x="1040296" y="26504"/>
                </a:cubicBezTo>
                <a:cubicBezTo>
                  <a:pt x="1051376" y="24489"/>
                  <a:pt x="1062176" y="20401"/>
                  <a:pt x="1073426" y="19878"/>
                </a:cubicBezTo>
                <a:cubicBezTo>
                  <a:pt x="1157295" y="15977"/>
                  <a:pt x="1241287" y="15461"/>
                  <a:pt x="1325218" y="13252"/>
                </a:cubicBezTo>
                <a:cubicBezTo>
                  <a:pt x="1445445" y="15866"/>
                  <a:pt x="1555953" y="3740"/>
                  <a:pt x="1669774" y="26504"/>
                </a:cubicBezTo>
                <a:cubicBezTo>
                  <a:pt x="1678704" y="28290"/>
                  <a:pt x="1687444" y="30921"/>
                  <a:pt x="1696279" y="33130"/>
                </a:cubicBezTo>
                <a:cubicBezTo>
                  <a:pt x="1705114" y="37547"/>
                  <a:pt x="1713412" y="43258"/>
                  <a:pt x="1722783" y="46382"/>
                </a:cubicBezTo>
                <a:cubicBezTo>
                  <a:pt x="1741766" y="52710"/>
                  <a:pt x="1794716" y="57605"/>
                  <a:pt x="1808922" y="59634"/>
                </a:cubicBezTo>
                <a:cubicBezTo>
                  <a:pt x="1822222" y="61534"/>
                  <a:pt x="1835427" y="64051"/>
                  <a:pt x="1848679" y="66260"/>
                </a:cubicBezTo>
                <a:cubicBezTo>
                  <a:pt x="1932609" y="64051"/>
                  <a:pt x="2016689" y="65098"/>
                  <a:pt x="2100470" y="59634"/>
                </a:cubicBezTo>
                <a:cubicBezTo>
                  <a:pt x="2118645" y="58449"/>
                  <a:pt x="2135809" y="50799"/>
                  <a:pt x="2153479" y="46382"/>
                </a:cubicBezTo>
                <a:cubicBezTo>
                  <a:pt x="2197260" y="35437"/>
                  <a:pt x="2170945" y="40886"/>
                  <a:pt x="2232992" y="33130"/>
                </a:cubicBezTo>
                <a:cubicBezTo>
                  <a:pt x="2265188" y="25081"/>
                  <a:pt x="2261345" y="25293"/>
                  <a:pt x="2299252" y="19878"/>
                </a:cubicBezTo>
                <a:cubicBezTo>
                  <a:pt x="2316880" y="17360"/>
                  <a:pt x="2334696" y="16179"/>
                  <a:pt x="2352261" y="13252"/>
                </a:cubicBezTo>
                <a:cubicBezTo>
                  <a:pt x="2368903" y="10478"/>
                  <a:pt x="2382888" y="5252"/>
                  <a:pt x="2398644" y="0"/>
                </a:cubicBezTo>
                <a:cubicBezTo>
                  <a:pt x="2475948" y="2209"/>
                  <a:pt x="2553449" y="695"/>
                  <a:pt x="2630557" y="6626"/>
                </a:cubicBezTo>
                <a:cubicBezTo>
                  <a:pt x="2640405" y="7384"/>
                  <a:pt x="2647812" y="16410"/>
                  <a:pt x="2657061" y="19878"/>
                </a:cubicBezTo>
                <a:cubicBezTo>
                  <a:pt x="2665588" y="23076"/>
                  <a:pt x="2674731" y="24295"/>
                  <a:pt x="2683566" y="26504"/>
                </a:cubicBezTo>
                <a:cubicBezTo>
                  <a:pt x="2692401" y="30921"/>
                  <a:pt x="2700821" y="36288"/>
                  <a:pt x="2710070" y="39756"/>
                </a:cubicBezTo>
                <a:cubicBezTo>
                  <a:pt x="2746583" y="53448"/>
                  <a:pt x="2822132" y="51729"/>
                  <a:pt x="2842592" y="53008"/>
                </a:cubicBezTo>
                <a:lnTo>
                  <a:pt x="2882348" y="59634"/>
                </a:lnTo>
                <a:cubicBezTo>
                  <a:pt x="2893429" y="61649"/>
                  <a:pt x="2906827" y="59050"/>
                  <a:pt x="2915479" y="66260"/>
                </a:cubicBezTo>
                <a:cubicBezTo>
                  <a:pt x="2922475" y="72090"/>
                  <a:pt x="2919896" y="83930"/>
                  <a:pt x="2922105" y="92765"/>
                </a:cubicBezTo>
                <a:cubicBezTo>
                  <a:pt x="2914975" y="121287"/>
                  <a:pt x="2912913" y="126539"/>
                  <a:pt x="2908852" y="159026"/>
                </a:cubicBezTo>
                <a:cubicBezTo>
                  <a:pt x="2906099" y="181052"/>
                  <a:pt x="2904435" y="203200"/>
                  <a:pt x="2902226" y="225287"/>
                </a:cubicBezTo>
                <a:cubicBezTo>
                  <a:pt x="2908222" y="471130"/>
                  <a:pt x="2913772" y="512912"/>
                  <a:pt x="2902226" y="755373"/>
                </a:cubicBezTo>
                <a:cubicBezTo>
                  <a:pt x="2901894" y="762350"/>
                  <a:pt x="2897809" y="768626"/>
                  <a:pt x="2895600" y="775252"/>
                </a:cubicBezTo>
                <a:cubicBezTo>
                  <a:pt x="2893391" y="803965"/>
                  <a:pt x="2896885" y="833701"/>
                  <a:pt x="2888974" y="861391"/>
                </a:cubicBezTo>
                <a:cubicBezTo>
                  <a:pt x="2887055" y="868107"/>
                  <a:pt x="2875914" y="866502"/>
                  <a:pt x="2869096" y="868017"/>
                </a:cubicBezTo>
                <a:cubicBezTo>
                  <a:pt x="2855981" y="870931"/>
                  <a:pt x="2842591" y="872434"/>
                  <a:pt x="2829339" y="874643"/>
                </a:cubicBezTo>
                <a:cubicBezTo>
                  <a:pt x="2754243" y="872434"/>
                  <a:pt x="2678989" y="873370"/>
                  <a:pt x="2604052" y="868017"/>
                </a:cubicBezTo>
                <a:cubicBezTo>
                  <a:pt x="2585885" y="866719"/>
                  <a:pt x="2568713" y="859182"/>
                  <a:pt x="2551044" y="854765"/>
                </a:cubicBezTo>
                <a:lnTo>
                  <a:pt x="2524539" y="848139"/>
                </a:lnTo>
                <a:cubicBezTo>
                  <a:pt x="2515704" y="843722"/>
                  <a:pt x="2507206" y="838556"/>
                  <a:pt x="2498035" y="834887"/>
                </a:cubicBezTo>
                <a:cubicBezTo>
                  <a:pt x="2442900" y="812832"/>
                  <a:pt x="2441074" y="820405"/>
                  <a:pt x="2365513" y="815008"/>
                </a:cubicBezTo>
                <a:cubicBezTo>
                  <a:pt x="2325757" y="817217"/>
                  <a:pt x="2285882" y="817859"/>
                  <a:pt x="2246244" y="821634"/>
                </a:cubicBezTo>
                <a:cubicBezTo>
                  <a:pt x="2239291" y="822296"/>
                  <a:pt x="2233082" y="826341"/>
                  <a:pt x="2226366" y="828260"/>
                </a:cubicBezTo>
                <a:cubicBezTo>
                  <a:pt x="2217609" y="830762"/>
                  <a:pt x="2208696" y="832678"/>
                  <a:pt x="2199861" y="834887"/>
                </a:cubicBezTo>
                <a:lnTo>
                  <a:pt x="2160105" y="861391"/>
                </a:lnTo>
                <a:cubicBezTo>
                  <a:pt x="2154293" y="865265"/>
                  <a:pt x="2146646" y="865266"/>
                  <a:pt x="2140226" y="868017"/>
                </a:cubicBezTo>
                <a:cubicBezTo>
                  <a:pt x="2091715" y="888807"/>
                  <a:pt x="2136085" y="875678"/>
                  <a:pt x="2087218" y="887895"/>
                </a:cubicBezTo>
                <a:cubicBezTo>
                  <a:pt x="2080592" y="892312"/>
                  <a:pt x="2073558" y="896172"/>
                  <a:pt x="2067339" y="901147"/>
                </a:cubicBezTo>
                <a:cubicBezTo>
                  <a:pt x="2062461" y="905050"/>
                  <a:pt x="2059675" y="911606"/>
                  <a:pt x="2054087" y="914400"/>
                </a:cubicBezTo>
                <a:cubicBezTo>
                  <a:pt x="2045942" y="918473"/>
                  <a:pt x="2036110" y="917828"/>
                  <a:pt x="2027583" y="921026"/>
                </a:cubicBezTo>
                <a:cubicBezTo>
                  <a:pt x="2018334" y="924494"/>
                  <a:pt x="2010328" y="930810"/>
                  <a:pt x="2001079" y="934278"/>
                </a:cubicBezTo>
                <a:cubicBezTo>
                  <a:pt x="1992552" y="937476"/>
                  <a:pt x="1983331" y="938402"/>
                  <a:pt x="1974574" y="940904"/>
                </a:cubicBezTo>
                <a:cubicBezTo>
                  <a:pt x="1967858" y="942823"/>
                  <a:pt x="1961514" y="946015"/>
                  <a:pt x="1954696" y="947530"/>
                </a:cubicBezTo>
                <a:cubicBezTo>
                  <a:pt x="1941581" y="950444"/>
                  <a:pt x="1928113" y="951521"/>
                  <a:pt x="1914939" y="954156"/>
                </a:cubicBezTo>
                <a:cubicBezTo>
                  <a:pt x="1894140" y="958316"/>
                  <a:pt x="1887502" y="961093"/>
                  <a:pt x="1868557" y="967408"/>
                </a:cubicBezTo>
                <a:cubicBezTo>
                  <a:pt x="1861931" y="974034"/>
                  <a:pt x="1856304" y="981840"/>
                  <a:pt x="1848679" y="987287"/>
                </a:cubicBezTo>
                <a:cubicBezTo>
                  <a:pt x="1840641" y="993028"/>
                  <a:pt x="1831545" y="997415"/>
                  <a:pt x="1822174" y="1000539"/>
                </a:cubicBezTo>
                <a:cubicBezTo>
                  <a:pt x="1804895" y="1006298"/>
                  <a:pt x="1786835" y="1009374"/>
                  <a:pt x="1769166" y="1013791"/>
                </a:cubicBezTo>
                <a:cubicBezTo>
                  <a:pt x="1762390" y="1015485"/>
                  <a:pt x="1756191" y="1019355"/>
                  <a:pt x="1749287" y="1020417"/>
                </a:cubicBezTo>
                <a:cubicBezTo>
                  <a:pt x="1727348" y="1023792"/>
                  <a:pt x="1705113" y="1024834"/>
                  <a:pt x="1683026" y="1027043"/>
                </a:cubicBezTo>
                <a:cubicBezTo>
                  <a:pt x="1611946" y="1018158"/>
                  <a:pt x="1647292" y="1024736"/>
                  <a:pt x="1577009" y="1007165"/>
                </a:cubicBezTo>
                <a:lnTo>
                  <a:pt x="1550505" y="1000539"/>
                </a:lnTo>
                <a:lnTo>
                  <a:pt x="1524000" y="993913"/>
                </a:lnTo>
                <a:cubicBezTo>
                  <a:pt x="1477214" y="970518"/>
                  <a:pt x="1515148" y="985811"/>
                  <a:pt x="1444487" y="974034"/>
                </a:cubicBezTo>
                <a:cubicBezTo>
                  <a:pt x="1435504" y="972537"/>
                  <a:pt x="1426913" y="969194"/>
                  <a:pt x="1417983" y="967408"/>
                </a:cubicBezTo>
                <a:cubicBezTo>
                  <a:pt x="1386140" y="961039"/>
                  <a:pt x="1357789" y="958227"/>
                  <a:pt x="1325218" y="954156"/>
                </a:cubicBezTo>
                <a:lnTo>
                  <a:pt x="1152939" y="967408"/>
                </a:lnTo>
                <a:cubicBezTo>
                  <a:pt x="1044745" y="970843"/>
                  <a:pt x="936487" y="971825"/>
                  <a:pt x="828261" y="974034"/>
                </a:cubicBezTo>
                <a:cubicBezTo>
                  <a:pt x="795131" y="978452"/>
                  <a:pt x="762269" y="986002"/>
                  <a:pt x="728870" y="987287"/>
                </a:cubicBezTo>
                <a:cubicBezTo>
                  <a:pt x="704492" y="988225"/>
                  <a:pt x="680343" y="981977"/>
                  <a:pt x="655983" y="980660"/>
                </a:cubicBezTo>
                <a:cubicBezTo>
                  <a:pt x="598598" y="977558"/>
                  <a:pt x="541131" y="976243"/>
                  <a:pt x="483705" y="974034"/>
                </a:cubicBezTo>
                <a:cubicBezTo>
                  <a:pt x="470453" y="971825"/>
                  <a:pt x="456982" y="970666"/>
                  <a:pt x="443948" y="967408"/>
                </a:cubicBezTo>
                <a:cubicBezTo>
                  <a:pt x="430396" y="964020"/>
                  <a:pt x="404192" y="954156"/>
                  <a:pt x="404192" y="954156"/>
                </a:cubicBezTo>
                <a:cubicBezTo>
                  <a:pt x="397566" y="947530"/>
                  <a:pt x="392110" y="939476"/>
                  <a:pt x="384313" y="934278"/>
                </a:cubicBezTo>
                <a:cubicBezTo>
                  <a:pt x="331409" y="899010"/>
                  <a:pt x="399288" y="961312"/>
                  <a:pt x="344557" y="914400"/>
                </a:cubicBezTo>
                <a:cubicBezTo>
                  <a:pt x="304538" y="880098"/>
                  <a:pt x="334699" y="893444"/>
                  <a:pt x="298174" y="881269"/>
                </a:cubicBezTo>
                <a:cubicBezTo>
                  <a:pt x="283049" y="871186"/>
                  <a:pt x="252290" y="848305"/>
                  <a:pt x="231913" y="841513"/>
                </a:cubicBezTo>
                <a:cubicBezTo>
                  <a:pt x="221229" y="837952"/>
                  <a:pt x="209777" y="837330"/>
                  <a:pt x="198783" y="834887"/>
                </a:cubicBezTo>
                <a:cubicBezTo>
                  <a:pt x="189893" y="832911"/>
                  <a:pt x="181035" y="830762"/>
                  <a:pt x="172279" y="828260"/>
                </a:cubicBezTo>
                <a:cubicBezTo>
                  <a:pt x="165563" y="826341"/>
                  <a:pt x="159116" y="823553"/>
                  <a:pt x="152400" y="821634"/>
                </a:cubicBezTo>
                <a:cubicBezTo>
                  <a:pt x="143644" y="819132"/>
                  <a:pt x="134652" y="817510"/>
                  <a:pt x="125896" y="815008"/>
                </a:cubicBezTo>
                <a:cubicBezTo>
                  <a:pt x="119180" y="813089"/>
                  <a:pt x="112794" y="810076"/>
                  <a:pt x="106018" y="808382"/>
                </a:cubicBezTo>
                <a:cubicBezTo>
                  <a:pt x="95092" y="805651"/>
                  <a:pt x="83931" y="803965"/>
                  <a:pt x="72887" y="801756"/>
                </a:cubicBezTo>
                <a:cubicBezTo>
                  <a:pt x="64052" y="795130"/>
                  <a:pt x="55971" y="787357"/>
                  <a:pt x="46383" y="781878"/>
                </a:cubicBezTo>
                <a:cubicBezTo>
                  <a:pt x="40319" y="778413"/>
                  <a:pt x="32188" y="779312"/>
                  <a:pt x="26505" y="775252"/>
                </a:cubicBezTo>
                <a:cubicBezTo>
                  <a:pt x="16338" y="767990"/>
                  <a:pt x="0" y="748747"/>
                  <a:pt x="0" y="748747"/>
                </a:cubicBezTo>
                <a:cubicBezTo>
                  <a:pt x="2209" y="713408"/>
                  <a:pt x="3103" y="677962"/>
                  <a:pt x="6626" y="642730"/>
                </a:cubicBezTo>
                <a:cubicBezTo>
                  <a:pt x="7532" y="633669"/>
                  <a:pt x="9665" y="624596"/>
                  <a:pt x="13252" y="616226"/>
                </a:cubicBezTo>
                <a:cubicBezTo>
                  <a:pt x="16389" y="608906"/>
                  <a:pt x="20874" y="601978"/>
                  <a:pt x="26505" y="596347"/>
                </a:cubicBezTo>
                <a:cubicBezTo>
                  <a:pt x="32136" y="590716"/>
                  <a:pt x="39757" y="587512"/>
                  <a:pt x="46383" y="583095"/>
                </a:cubicBezTo>
                <a:cubicBezTo>
                  <a:pt x="50800" y="574260"/>
                  <a:pt x="56167" y="565840"/>
                  <a:pt x="59635" y="556591"/>
                </a:cubicBezTo>
                <a:cubicBezTo>
                  <a:pt x="62833" y="548064"/>
                  <a:pt x="62189" y="538232"/>
                  <a:pt x="66261" y="530087"/>
                </a:cubicBezTo>
                <a:cubicBezTo>
                  <a:pt x="69055" y="524499"/>
                  <a:pt x="75096" y="521252"/>
                  <a:pt x="79513" y="516834"/>
                </a:cubicBezTo>
                <a:cubicBezTo>
                  <a:pt x="81722" y="510208"/>
                  <a:pt x="83015" y="503203"/>
                  <a:pt x="86139" y="496956"/>
                </a:cubicBezTo>
                <a:cubicBezTo>
                  <a:pt x="110049" y="449139"/>
                  <a:pt x="89409" y="508661"/>
                  <a:pt x="112644" y="450573"/>
                </a:cubicBezTo>
                <a:cubicBezTo>
                  <a:pt x="145393" y="368700"/>
                  <a:pt x="108071" y="446466"/>
                  <a:pt x="139148" y="384313"/>
                </a:cubicBezTo>
                <a:cubicBezTo>
                  <a:pt x="142511" y="370862"/>
                  <a:pt x="146696" y="351239"/>
                  <a:pt x="152400" y="337930"/>
                </a:cubicBezTo>
                <a:cubicBezTo>
                  <a:pt x="168850" y="299547"/>
                  <a:pt x="166841" y="319926"/>
                  <a:pt x="178905" y="271669"/>
                </a:cubicBezTo>
                <a:lnTo>
                  <a:pt x="192157" y="218660"/>
                </a:lnTo>
                <a:cubicBezTo>
                  <a:pt x="188263" y="148560"/>
                  <a:pt x="194448" y="124695"/>
                  <a:pt x="178905" y="72887"/>
                </a:cubicBezTo>
                <a:cubicBezTo>
                  <a:pt x="166699" y="32201"/>
                  <a:pt x="175075" y="42553"/>
                  <a:pt x="159026" y="26504"/>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cxnSp>
        <p:nvCxnSpPr>
          <p:cNvPr id="23" name="直接箭头连接符 35">
            <a:extLst>
              <a:ext uri="{FF2B5EF4-FFF2-40B4-BE49-F238E27FC236}">
                <a16:creationId xmlns:a16="http://schemas.microsoft.com/office/drawing/2014/main" id="{6F5B5A82-2649-4DBD-B83A-5266663B5C0A}"/>
              </a:ext>
            </a:extLst>
          </p:cNvPr>
          <p:cNvCxnSpPr>
            <a:cxnSpLocks noChangeShapeType="1"/>
            <a:stCxn id="21" idx="1"/>
          </p:cNvCxnSpPr>
          <p:nvPr/>
        </p:nvCxnSpPr>
        <p:spPr bwMode="auto">
          <a:xfrm flipH="1" flipV="1">
            <a:off x="3944939" y="4240213"/>
            <a:ext cx="163512" cy="26035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9">
            <a:extLst>
              <a:ext uri="{FF2B5EF4-FFF2-40B4-BE49-F238E27FC236}">
                <a16:creationId xmlns:a16="http://schemas.microsoft.com/office/drawing/2014/main" id="{3D617BE7-45AB-45FB-8044-E413FE624673}"/>
              </a:ext>
            </a:extLst>
          </p:cNvPr>
          <p:cNvCxnSpPr>
            <a:cxnSpLocks noChangeShapeType="1"/>
          </p:cNvCxnSpPr>
          <p:nvPr/>
        </p:nvCxnSpPr>
        <p:spPr bwMode="auto">
          <a:xfrm flipH="1">
            <a:off x="2507457" y="4902201"/>
            <a:ext cx="1724791" cy="114885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41">
            <a:extLst>
              <a:ext uri="{FF2B5EF4-FFF2-40B4-BE49-F238E27FC236}">
                <a16:creationId xmlns:a16="http://schemas.microsoft.com/office/drawing/2014/main" id="{B34419EB-DAE4-424C-AC5B-98220BB7C8E2}"/>
              </a:ext>
            </a:extLst>
          </p:cNvPr>
          <p:cNvCxnSpPr>
            <a:cxnSpLocks noChangeShapeType="1"/>
          </p:cNvCxnSpPr>
          <p:nvPr/>
        </p:nvCxnSpPr>
        <p:spPr bwMode="auto">
          <a:xfrm>
            <a:off x="4471193" y="5234532"/>
            <a:ext cx="3652838" cy="838744"/>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6" name="Group 41">
            <a:extLst>
              <a:ext uri="{FF2B5EF4-FFF2-40B4-BE49-F238E27FC236}">
                <a16:creationId xmlns:a16="http://schemas.microsoft.com/office/drawing/2014/main" id="{4531705C-3D1C-47BF-8E3F-1DD206811257}"/>
              </a:ext>
            </a:extLst>
          </p:cNvPr>
          <p:cNvGraphicFramePr>
            <a:graphicFrameLocks noGrp="1"/>
          </p:cNvGraphicFramePr>
          <p:nvPr>
            <p:extLst>
              <p:ext uri="{D42A27DB-BD31-4B8C-83A1-F6EECF244321}">
                <p14:modId xmlns:p14="http://schemas.microsoft.com/office/powerpoint/2010/main" val="509379371"/>
              </p:ext>
            </p:extLst>
          </p:nvPr>
        </p:nvGraphicFramePr>
        <p:xfrm>
          <a:off x="61913" y="688975"/>
          <a:ext cx="8974137" cy="512763"/>
        </p:xfrm>
        <a:graphic>
          <a:graphicData uri="http://schemas.openxmlformats.org/drawingml/2006/table">
            <a:tbl>
              <a:tblPr/>
              <a:tblGrid>
                <a:gridCol w="394112">
                  <a:extLst>
                    <a:ext uri="{9D8B030D-6E8A-4147-A177-3AD203B41FA5}">
                      <a16:colId xmlns:a16="http://schemas.microsoft.com/office/drawing/2014/main" val="20000"/>
                    </a:ext>
                  </a:extLst>
                </a:gridCol>
                <a:gridCol w="498367">
                  <a:extLst>
                    <a:ext uri="{9D8B030D-6E8A-4147-A177-3AD203B41FA5}">
                      <a16:colId xmlns:a16="http://schemas.microsoft.com/office/drawing/2014/main" val="20001"/>
                    </a:ext>
                  </a:extLst>
                </a:gridCol>
                <a:gridCol w="479853">
                  <a:extLst>
                    <a:ext uri="{9D8B030D-6E8A-4147-A177-3AD203B41FA5}">
                      <a16:colId xmlns:a16="http://schemas.microsoft.com/office/drawing/2014/main" val="20002"/>
                    </a:ext>
                  </a:extLst>
                </a:gridCol>
                <a:gridCol w="359995">
                  <a:extLst>
                    <a:ext uri="{9D8B030D-6E8A-4147-A177-3AD203B41FA5}">
                      <a16:colId xmlns:a16="http://schemas.microsoft.com/office/drawing/2014/main" val="20003"/>
                    </a:ext>
                  </a:extLst>
                </a:gridCol>
                <a:gridCol w="431994">
                  <a:extLst>
                    <a:ext uri="{9D8B030D-6E8A-4147-A177-3AD203B41FA5}">
                      <a16:colId xmlns:a16="http://schemas.microsoft.com/office/drawing/2014/main" val="20004"/>
                    </a:ext>
                  </a:extLst>
                </a:gridCol>
                <a:gridCol w="503993">
                  <a:extLst>
                    <a:ext uri="{9D8B030D-6E8A-4147-A177-3AD203B41FA5}">
                      <a16:colId xmlns:a16="http://schemas.microsoft.com/office/drawing/2014/main" val="20005"/>
                    </a:ext>
                  </a:extLst>
                </a:gridCol>
                <a:gridCol w="384151">
                  <a:extLst>
                    <a:ext uri="{9D8B030D-6E8A-4147-A177-3AD203B41FA5}">
                      <a16:colId xmlns:a16="http://schemas.microsoft.com/office/drawing/2014/main" val="20006"/>
                    </a:ext>
                  </a:extLst>
                </a:gridCol>
                <a:gridCol w="360040">
                  <a:extLst>
                    <a:ext uri="{9D8B030D-6E8A-4147-A177-3AD203B41FA5}">
                      <a16:colId xmlns:a16="http://schemas.microsoft.com/office/drawing/2014/main" val="20007"/>
                    </a:ext>
                  </a:extLst>
                </a:gridCol>
                <a:gridCol w="432048">
                  <a:extLst>
                    <a:ext uri="{9D8B030D-6E8A-4147-A177-3AD203B41FA5}">
                      <a16:colId xmlns:a16="http://schemas.microsoft.com/office/drawing/2014/main" val="20008"/>
                    </a:ext>
                  </a:extLst>
                </a:gridCol>
                <a:gridCol w="720080">
                  <a:extLst>
                    <a:ext uri="{9D8B030D-6E8A-4147-A177-3AD203B41FA5}">
                      <a16:colId xmlns:a16="http://schemas.microsoft.com/office/drawing/2014/main" val="20009"/>
                    </a:ext>
                  </a:extLst>
                </a:gridCol>
                <a:gridCol w="551647">
                  <a:extLst>
                    <a:ext uri="{9D8B030D-6E8A-4147-A177-3AD203B41FA5}">
                      <a16:colId xmlns:a16="http://schemas.microsoft.com/office/drawing/2014/main" val="20010"/>
                    </a:ext>
                  </a:extLst>
                </a:gridCol>
                <a:gridCol w="575992">
                  <a:extLst>
                    <a:ext uri="{9D8B030D-6E8A-4147-A177-3AD203B41FA5}">
                      <a16:colId xmlns:a16="http://schemas.microsoft.com/office/drawing/2014/main" val="20011"/>
                    </a:ext>
                  </a:extLst>
                </a:gridCol>
                <a:gridCol w="503993">
                  <a:extLst>
                    <a:ext uri="{9D8B030D-6E8A-4147-A177-3AD203B41FA5}">
                      <a16:colId xmlns:a16="http://schemas.microsoft.com/office/drawing/2014/main" val="20012"/>
                    </a:ext>
                  </a:extLst>
                </a:gridCol>
                <a:gridCol w="503993">
                  <a:extLst>
                    <a:ext uri="{9D8B030D-6E8A-4147-A177-3AD203B41FA5}">
                      <a16:colId xmlns:a16="http://schemas.microsoft.com/office/drawing/2014/main" val="20013"/>
                    </a:ext>
                  </a:extLst>
                </a:gridCol>
                <a:gridCol w="575992">
                  <a:extLst>
                    <a:ext uri="{9D8B030D-6E8A-4147-A177-3AD203B41FA5}">
                      <a16:colId xmlns:a16="http://schemas.microsoft.com/office/drawing/2014/main" val="20014"/>
                    </a:ext>
                  </a:extLst>
                </a:gridCol>
                <a:gridCol w="503993">
                  <a:extLst>
                    <a:ext uri="{9D8B030D-6E8A-4147-A177-3AD203B41FA5}">
                      <a16:colId xmlns:a16="http://schemas.microsoft.com/office/drawing/2014/main" val="20015"/>
                    </a:ext>
                  </a:extLst>
                </a:gridCol>
                <a:gridCol w="575992">
                  <a:extLst>
                    <a:ext uri="{9D8B030D-6E8A-4147-A177-3AD203B41FA5}">
                      <a16:colId xmlns:a16="http://schemas.microsoft.com/office/drawing/2014/main" val="20016"/>
                    </a:ext>
                  </a:extLst>
                </a:gridCol>
                <a:gridCol w="617902">
                  <a:extLst>
                    <a:ext uri="{9D8B030D-6E8A-4147-A177-3AD203B41FA5}">
                      <a16:colId xmlns:a16="http://schemas.microsoft.com/office/drawing/2014/main" val="20017"/>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3</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9</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7</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1" u="sng"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400" b="0" i="1" u="sng" strike="noStrike" kern="1200" cap="none" normalizeH="0" baseline="0" dirty="0">
                        <a:ln>
                          <a:noFill/>
                        </a:ln>
                        <a:solidFill>
                          <a:srgbClr val="C00000"/>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11</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7" name="TextBox 56">
            <a:extLst>
              <a:ext uri="{FF2B5EF4-FFF2-40B4-BE49-F238E27FC236}">
                <a16:creationId xmlns:a16="http://schemas.microsoft.com/office/drawing/2014/main" id="{D5BE2D83-F353-475F-9E39-6096CD62E305}"/>
              </a:ext>
            </a:extLst>
          </p:cNvPr>
          <p:cNvSpPr txBox="1">
            <a:spLocks noChangeArrowheads="1"/>
          </p:cNvSpPr>
          <p:nvPr/>
        </p:nvSpPr>
        <p:spPr bwMode="auto">
          <a:xfrm>
            <a:off x="4649788" y="2220913"/>
            <a:ext cx="4500562" cy="1384300"/>
          </a:xfrm>
          <a:prstGeom prst="rect">
            <a:avLst/>
          </a:prstGeom>
          <a:solidFill>
            <a:srgbClr val="FFFF00"/>
          </a:solidFill>
          <a:ln w="6350">
            <a:solidFill>
              <a:srgbClr val="FF0000"/>
            </a:solidFill>
            <a:prstDash val="dash"/>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solidFill>
                  <a:srgbClr val="C00000"/>
                </a:solidFill>
                <a:latin typeface="+mn-lt"/>
                <a:ea typeface="微软雅黑 Light" panose="020B0502040204020203" pitchFamily="34" charset="-122"/>
              </a:rPr>
              <a:t>Step3</a:t>
            </a:r>
            <a:r>
              <a:rPr lang="en-US" altLang="zh-CN" sz="1600">
                <a:latin typeface="+mn-lt"/>
                <a:ea typeface="微软雅黑 Light" panose="020B0502040204020203" pitchFamily="34" charset="-122"/>
              </a:rPr>
              <a:t>. </a:t>
            </a:r>
            <a:r>
              <a:rPr lang="zh-CN" altLang="en-US" sz="1600">
                <a:latin typeface="+mn-lt"/>
                <a:ea typeface="微软雅黑 Light" panose="020B0502040204020203" pitchFamily="34" charset="-122"/>
              </a:rPr>
              <a:t>根据划分基准</a:t>
            </a:r>
            <a:r>
              <a:rPr lang="en-US" altLang="zh-CN" sz="1600">
                <a:latin typeface="+mn-lt"/>
                <a:ea typeface="微软雅黑 Light" panose="020B0502040204020203" pitchFamily="34" charset="-122"/>
              </a:rPr>
              <a:t>x=10</a:t>
            </a:r>
            <a:r>
              <a:rPr lang="zh-CN" altLang="en-US" sz="1600">
                <a:latin typeface="+mn-lt"/>
                <a:ea typeface="微软雅黑 Light" panose="020B0502040204020203" pitchFamily="34" charset="-122"/>
              </a:rPr>
              <a:t>，将</a:t>
            </a:r>
            <a:r>
              <a:rPr lang="en-US" altLang="zh-CN" sz="1600">
                <a:latin typeface="+mn-lt"/>
                <a:ea typeface="微软雅黑 Light" panose="020B0502040204020203" pitchFamily="34" charset="-122"/>
              </a:rPr>
              <a:t>a[p:r]</a:t>
            </a:r>
            <a:r>
              <a:rPr lang="zh-CN" altLang="en-US" sz="1600">
                <a:latin typeface="+mn-lt"/>
                <a:ea typeface="微软雅黑 Light" panose="020B0502040204020203" pitchFamily="34" charset="-122"/>
              </a:rPr>
              <a:t>划分为</a:t>
            </a:r>
            <a:r>
              <a:rPr lang="en-US" altLang="zh-CN" sz="1600">
                <a:latin typeface="+mn-lt"/>
                <a:ea typeface="微软雅黑 Light" panose="020B0502040204020203" pitchFamily="34" charset="-122"/>
              </a:rPr>
              <a:t>2</a:t>
            </a:r>
            <a:r>
              <a:rPr lang="zh-CN" altLang="en-US" sz="1600">
                <a:latin typeface="+mn-lt"/>
                <a:ea typeface="微软雅黑 Light" panose="020B0502040204020203" pitchFamily="34" charset="-122"/>
              </a:rPr>
              <a:t>部分：</a:t>
            </a:r>
            <a:r>
              <a:rPr lang="en-US" altLang="zh-CN" sz="1600">
                <a:latin typeface="+mn-lt"/>
                <a:ea typeface="微软雅黑 Light" panose="020B0502040204020203" pitchFamily="34" charset="-122"/>
              </a:rPr>
              <a:t>1.</a:t>
            </a:r>
            <a:r>
              <a:rPr lang="zh-CN" altLang="en-US" sz="1600">
                <a:latin typeface="+mn-lt"/>
                <a:ea typeface="微软雅黑 Light" panose="020B0502040204020203" pitchFamily="34" charset="-122"/>
              </a:rPr>
              <a:t>左子段为</a:t>
            </a:r>
            <a:r>
              <a:rPr lang="en-US" altLang="zh-CN" sz="1600">
                <a:latin typeface="+mn-lt"/>
                <a:ea typeface="微软雅黑 Light" panose="020B0502040204020203" pitchFamily="34" charset="-122"/>
              </a:rPr>
              <a:t>a[p:r]</a:t>
            </a:r>
            <a:r>
              <a:rPr lang="zh-CN" altLang="en-US" sz="1600">
                <a:latin typeface="+mn-lt"/>
                <a:ea typeface="微软雅黑 Light" panose="020B0502040204020203" pitchFamily="34" charset="-122"/>
              </a:rPr>
              <a:t>，左子段长度</a:t>
            </a:r>
            <a:r>
              <a:rPr lang="en-US" altLang="zh-CN" sz="1600">
                <a:latin typeface="+mn-lt"/>
                <a:ea typeface="微软雅黑 Light" panose="020B0502040204020203" pitchFamily="34" charset="-122"/>
              </a:rPr>
              <a:t>j=i-p+1; </a:t>
            </a:r>
          </a:p>
          <a:p>
            <a:pPr eaLnBrk="1" hangingPunct="1"/>
            <a:r>
              <a:rPr lang="en-US" altLang="zh-CN" sz="1600">
                <a:latin typeface="+mn-lt"/>
                <a:ea typeface="微软雅黑 Light" panose="020B0502040204020203" pitchFamily="34" charset="-122"/>
              </a:rPr>
              <a:t>2.</a:t>
            </a:r>
            <a:r>
              <a:rPr lang="zh-CN" altLang="en-US" sz="1600">
                <a:latin typeface="+mn-lt"/>
                <a:ea typeface="微软雅黑 Light" panose="020B0502040204020203" pitchFamily="34" charset="-122"/>
              </a:rPr>
              <a:t>右子段为</a:t>
            </a:r>
            <a:r>
              <a:rPr lang="en-US" altLang="zh-CN" sz="1600">
                <a:latin typeface="+mn-lt"/>
                <a:ea typeface="微软雅黑 Light" panose="020B0502040204020203" pitchFamily="34" charset="-122"/>
              </a:rPr>
              <a:t>a[i+1,r]</a:t>
            </a:r>
            <a:r>
              <a:rPr lang="zh-CN" altLang="en-US" sz="1600">
                <a:latin typeface="+mn-lt"/>
                <a:ea typeface="微软雅黑 Light" panose="020B0502040204020203" pitchFamily="34" charset="-122"/>
              </a:rPr>
              <a:t>，长度</a:t>
            </a:r>
            <a:r>
              <a:rPr lang="en-US" altLang="zh-CN" sz="1600">
                <a:latin typeface="+mn-lt"/>
                <a:ea typeface="微软雅黑 Light" panose="020B0502040204020203" pitchFamily="34" charset="-122"/>
              </a:rPr>
              <a:t>r-I</a:t>
            </a:r>
          </a:p>
          <a:p>
            <a:pPr eaLnBrk="1" hangingPunct="1"/>
            <a:r>
              <a:rPr lang="en-US" altLang="zh-CN" sz="1600">
                <a:latin typeface="+mn-lt"/>
                <a:ea typeface="微软雅黑 Light" panose="020B0502040204020203" pitchFamily="34" charset="-122"/>
              </a:rPr>
              <a:t>  </a:t>
            </a:r>
            <a:r>
              <a:rPr lang="zh-CN" altLang="en-US" sz="1600">
                <a:latin typeface="+mn-lt"/>
                <a:ea typeface="微软雅黑 Light" panose="020B0502040204020203" pitchFamily="34" charset="-122"/>
              </a:rPr>
              <a:t>基准</a:t>
            </a:r>
            <a:r>
              <a:rPr lang="en-US" altLang="zh-CN" sz="1600">
                <a:latin typeface="+mn-lt"/>
                <a:ea typeface="微软雅黑 Light" panose="020B0502040204020203" pitchFamily="34" charset="-122"/>
              </a:rPr>
              <a:t>x</a:t>
            </a:r>
            <a:r>
              <a:rPr lang="zh-CN" altLang="en-US" sz="1600">
                <a:latin typeface="+mn-lt"/>
                <a:ea typeface="微软雅黑 Light" panose="020B0502040204020203" pitchFamily="34" charset="-122"/>
              </a:rPr>
              <a:t>位于</a:t>
            </a:r>
            <a:r>
              <a:rPr lang="en-US" altLang="zh-CN" sz="1600">
                <a:latin typeface="+mn-lt"/>
                <a:ea typeface="微软雅黑 Light" panose="020B0502040204020203" pitchFamily="34" charset="-122"/>
              </a:rPr>
              <a:t>a[i], </a:t>
            </a:r>
            <a:r>
              <a:rPr lang="zh-CN" altLang="en-US" sz="1600">
                <a:latin typeface="+mn-lt"/>
                <a:ea typeface="微软雅黑 Light" panose="020B0502040204020203" pitchFamily="34" charset="-122"/>
              </a:rPr>
              <a:t>下标为</a:t>
            </a:r>
            <a:r>
              <a:rPr lang="en-US" altLang="zh-CN" sz="1600">
                <a:latin typeface="+mn-lt"/>
                <a:ea typeface="微软雅黑 Light" panose="020B0502040204020203" pitchFamily="34" charset="-122"/>
              </a:rPr>
              <a:t>I</a:t>
            </a:r>
          </a:p>
          <a:p>
            <a:pPr eaLnBrk="1" hangingPunct="1"/>
            <a:r>
              <a:rPr kumimoji="1" lang="en-US" altLang="zh-CN" sz="1600">
                <a:latin typeface="+mn-lt"/>
                <a:ea typeface="微软雅黑 Light" panose="020B0502040204020203" pitchFamily="34" charset="-122"/>
              </a:rPr>
              <a:t>e.g. </a:t>
            </a:r>
            <a:r>
              <a:rPr kumimoji="1" lang="en-US" altLang="zh-CN" sz="2000" b="1">
                <a:solidFill>
                  <a:srgbClr val="C00000"/>
                </a:solidFill>
                <a:latin typeface="+mn-lt"/>
                <a:ea typeface="微软雅黑 Light" panose="020B0502040204020203" pitchFamily="34" charset="-122"/>
              </a:rPr>
              <a:t>x</a:t>
            </a:r>
            <a:r>
              <a:rPr kumimoji="1" lang="en-US" altLang="zh-CN" sz="1600">
                <a:latin typeface="+mn-lt"/>
                <a:ea typeface="微软雅黑 Light" panose="020B0502040204020203" pitchFamily="34" charset="-122"/>
              </a:rPr>
              <a:t>=10, i=9, j=i-p+1=9-0+1=10</a:t>
            </a:r>
          </a:p>
        </p:txBody>
      </p:sp>
      <p:graphicFrame>
        <p:nvGraphicFramePr>
          <p:cNvPr id="28" name="Group 41">
            <a:extLst>
              <a:ext uri="{FF2B5EF4-FFF2-40B4-BE49-F238E27FC236}">
                <a16:creationId xmlns:a16="http://schemas.microsoft.com/office/drawing/2014/main" id="{65847F63-0EE5-4DC0-A4B2-928B71CD34C8}"/>
              </a:ext>
            </a:extLst>
          </p:cNvPr>
          <p:cNvGraphicFramePr>
            <a:graphicFrameLocks noGrp="1"/>
          </p:cNvGraphicFramePr>
          <p:nvPr>
            <p:extLst>
              <p:ext uri="{D42A27DB-BD31-4B8C-83A1-F6EECF244321}">
                <p14:modId xmlns:p14="http://schemas.microsoft.com/office/powerpoint/2010/main" val="3182325769"/>
              </p:ext>
            </p:extLst>
          </p:nvPr>
        </p:nvGraphicFramePr>
        <p:xfrm>
          <a:off x="84931" y="6097088"/>
          <a:ext cx="8974137" cy="512763"/>
        </p:xfrm>
        <a:graphic>
          <a:graphicData uri="http://schemas.openxmlformats.org/drawingml/2006/table">
            <a:tbl>
              <a:tblPr/>
              <a:tblGrid>
                <a:gridCol w="394112">
                  <a:extLst>
                    <a:ext uri="{9D8B030D-6E8A-4147-A177-3AD203B41FA5}">
                      <a16:colId xmlns:a16="http://schemas.microsoft.com/office/drawing/2014/main" val="20000"/>
                    </a:ext>
                  </a:extLst>
                </a:gridCol>
                <a:gridCol w="498367">
                  <a:extLst>
                    <a:ext uri="{9D8B030D-6E8A-4147-A177-3AD203B41FA5}">
                      <a16:colId xmlns:a16="http://schemas.microsoft.com/office/drawing/2014/main" val="20001"/>
                    </a:ext>
                  </a:extLst>
                </a:gridCol>
                <a:gridCol w="479853">
                  <a:extLst>
                    <a:ext uri="{9D8B030D-6E8A-4147-A177-3AD203B41FA5}">
                      <a16:colId xmlns:a16="http://schemas.microsoft.com/office/drawing/2014/main" val="20002"/>
                    </a:ext>
                  </a:extLst>
                </a:gridCol>
                <a:gridCol w="359995">
                  <a:extLst>
                    <a:ext uri="{9D8B030D-6E8A-4147-A177-3AD203B41FA5}">
                      <a16:colId xmlns:a16="http://schemas.microsoft.com/office/drawing/2014/main" val="20003"/>
                    </a:ext>
                  </a:extLst>
                </a:gridCol>
                <a:gridCol w="431994">
                  <a:extLst>
                    <a:ext uri="{9D8B030D-6E8A-4147-A177-3AD203B41FA5}">
                      <a16:colId xmlns:a16="http://schemas.microsoft.com/office/drawing/2014/main" val="20004"/>
                    </a:ext>
                  </a:extLst>
                </a:gridCol>
                <a:gridCol w="503993">
                  <a:extLst>
                    <a:ext uri="{9D8B030D-6E8A-4147-A177-3AD203B41FA5}">
                      <a16:colId xmlns:a16="http://schemas.microsoft.com/office/drawing/2014/main" val="20005"/>
                    </a:ext>
                  </a:extLst>
                </a:gridCol>
                <a:gridCol w="384151">
                  <a:extLst>
                    <a:ext uri="{9D8B030D-6E8A-4147-A177-3AD203B41FA5}">
                      <a16:colId xmlns:a16="http://schemas.microsoft.com/office/drawing/2014/main" val="20006"/>
                    </a:ext>
                  </a:extLst>
                </a:gridCol>
                <a:gridCol w="360040">
                  <a:extLst>
                    <a:ext uri="{9D8B030D-6E8A-4147-A177-3AD203B41FA5}">
                      <a16:colId xmlns:a16="http://schemas.microsoft.com/office/drawing/2014/main" val="20007"/>
                    </a:ext>
                  </a:extLst>
                </a:gridCol>
                <a:gridCol w="432048">
                  <a:extLst>
                    <a:ext uri="{9D8B030D-6E8A-4147-A177-3AD203B41FA5}">
                      <a16:colId xmlns:a16="http://schemas.microsoft.com/office/drawing/2014/main" val="20008"/>
                    </a:ext>
                  </a:extLst>
                </a:gridCol>
                <a:gridCol w="720080">
                  <a:extLst>
                    <a:ext uri="{9D8B030D-6E8A-4147-A177-3AD203B41FA5}">
                      <a16:colId xmlns:a16="http://schemas.microsoft.com/office/drawing/2014/main" val="20009"/>
                    </a:ext>
                  </a:extLst>
                </a:gridCol>
                <a:gridCol w="551647">
                  <a:extLst>
                    <a:ext uri="{9D8B030D-6E8A-4147-A177-3AD203B41FA5}">
                      <a16:colId xmlns:a16="http://schemas.microsoft.com/office/drawing/2014/main" val="20010"/>
                    </a:ext>
                  </a:extLst>
                </a:gridCol>
                <a:gridCol w="575992">
                  <a:extLst>
                    <a:ext uri="{9D8B030D-6E8A-4147-A177-3AD203B41FA5}">
                      <a16:colId xmlns:a16="http://schemas.microsoft.com/office/drawing/2014/main" val="20011"/>
                    </a:ext>
                  </a:extLst>
                </a:gridCol>
                <a:gridCol w="503993">
                  <a:extLst>
                    <a:ext uri="{9D8B030D-6E8A-4147-A177-3AD203B41FA5}">
                      <a16:colId xmlns:a16="http://schemas.microsoft.com/office/drawing/2014/main" val="20012"/>
                    </a:ext>
                  </a:extLst>
                </a:gridCol>
                <a:gridCol w="503993">
                  <a:extLst>
                    <a:ext uri="{9D8B030D-6E8A-4147-A177-3AD203B41FA5}">
                      <a16:colId xmlns:a16="http://schemas.microsoft.com/office/drawing/2014/main" val="20013"/>
                    </a:ext>
                  </a:extLst>
                </a:gridCol>
                <a:gridCol w="575992">
                  <a:extLst>
                    <a:ext uri="{9D8B030D-6E8A-4147-A177-3AD203B41FA5}">
                      <a16:colId xmlns:a16="http://schemas.microsoft.com/office/drawing/2014/main" val="20014"/>
                    </a:ext>
                  </a:extLst>
                </a:gridCol>
                <a:gridCol w="503993">
                  <a:extLst>
                    <a:ext uri="{9D8B030D-6E8A-4147-A177-3AD203B41FA5}">
                      <a16:colId xmlns:a16="http://schemas.microsoft.com/office/drawing/2014/main" val="20015"/>
                    </a:ext>
                  </a:extLst>
                </a:gridCol>
                <a:gridCol w="575992">
                  <a:extLst>
                    <a:ext uri="{9D8B030D-6E8A-4147-A177-3AD203B41FA5}">
                      <a16:colId xmlns:a16="http://schemas.microsoft.com/office/drawing/2014/main" val="20016"/>
                    </a:ext>
                  </a:extLst>
                </a:gridCol>
                <a:gridCol w="617902">
                  <a:extLst>
                    <a:ext uri="{9D8B030D-6E8A-4147-A177-3AD203B41FA5}">
                      <a16:colId xmlns:a16="http://schemas.microsoft.com/office/drawing/2014/main" val="20017"/>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3</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9</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2</a:t>
                      </a:r>
                      <a:endParaRPr kumimoji="0" lang="zh-CN" altLang="zh-CN" sz="2000" b="1" i="0" u="none" strike="noStrike" cap="none" normalizeH="0" baseline="0" dirty="0">
                        <a:ln>
                          <a:noFill/>
                        </a:ln>
                        <a:solidFill>
                          <a:srgbClr val="FF0000"/>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7</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1" u="sng"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400" b="0" i="1" u="sng" strike="noStrike" kern="1200" cap="none" normalizeH="0" baseline="0" dirty="0">
                        <a:ln>
                          <a:noFill/>
                        </a:ln>
                        <a:solidFill>
                          <a:srgbClr val="C00000"/>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0" marR="91410"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kern="1200" cap="none" normalizeH="0" baseline="0" dirty="0">
                          <a:ln>
                            <a:noFill/>
                          </a:ln>
                          <a:solidFill>
                            <a:srgbClr val="FF0000"/>
                          </a:solidFill>
                          <a:effectLst/>
                          <a:latin typeface="Arial" pitchFamily="34" charset="0"/>
                          <a:ea typeface="宋体" pitchFamily="2" charset="-122"/>
                          <a:cs typeface="+mn-cs"/>
                        </a:rPr>
                        <a:t>11</a:t>
                      </a:r>
                      <a:endParaRPr kumimoji="0" lang="zh-CN" altLang="zh-CN" sz="20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10" marR="91410"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6732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43679-2DEB-4A68-9C22-46238D305277}"/>
              </a:ext>
            </a:extLst>
          </p:cNvPr>
          <p:cNvSpPr>
            <a:spLocks noGrp="1"/>
          </p:cNvSpPr>
          <p:nvPr>
            <p:ph type="title"/>
          </p:nvPr>
        </p:nvSpPr>
        <p:spPr/>
        <p:txBody>
          <a:bodyPr/>
          <a:lstStyle/>
          <a:p>
            <a:r>
              <a:rPr lang="zh-CN" altLang="en-US" dirty="0"/>
              <a:t>算法改进：一分为三</a:t>
            </a:r>
          </a:p>
        </p:txBody>
      </p:sp>
      <p:sp>
        <p:nvSpPr>
          <p:cNvPr id="3" name="内容占位符 2">
            <a:extLst>
              <a:ext uri="{FF2B5EF4-FFF2-40B4-BE49-F238E27FC236}">
                <a16:creationId xmlns:a16="http://schemas.microsoft.com/office/drawing/2014/main" id="{9170E115-86F5-476E-817E-BC376FF005D7}"/>
              </a:ext>
            </a:extLst>
          </p:cNvPr>
          <p:cNvSpPr>
            <a:spLocks noGrp="1"/>
          </p:cNvSpPr>
          <p:nvPr>
            <p:ph idx="1"/>
          </p:nvPr>
        </p:nvSpPr>
        <p:spPr/>
        <p:txBody>
          <a:bodyPr/>
          <a:lstStyle/>
          <a:p>
            <a:r>
              <a:rPr kumimoji="1" lang="zh-CN" altLang="en-US" sz="2400" dirty="0">
                <a:solidFill>
                  <a:srgbClr val="FF0000"/>
                </a:solidFill>
                <a:latin typeface="微软雅黑 Light" panose="020B0502040204020203" pitchFamily="34" charset="-122"/>
              </a:rPr>
              <a:t>一分为三</a:t>
            </a:r>
            <a:r>
              <a:rPr kumimoji="1" lang="zh-CN" altLang="en-US" sz="2400" dirty="0">
                <a:latin typeface="微软雅黑 Light" panose="020B0502040204020203" pitchFamily="34" charset="-122"/>
              </a:rPr>
              <a:t>，减少递归深度</a:t>
            </a:r>
            <a:endParaRPr kumimoji="1" lang="en-US" altLang="zh-CN" sz="2400" dirty="0">
              <a:latin typeface="微软雅黑 Light" panose="020B0502040204020203" pitchFamily="34" charset="-122"/>
            </a:endParaRPr>
          </a:p>
          <a:p>
            <a:endParaRPr kumimoji="1" lang="en-US" altLang="zh-CN" dirty="0">
              <a:latin typeface="微软雅黑 Light" panose="020B0502040204020203" pitchFamily="34" charset="-122"/>
            </a:endParaRPr>
          </a:p>
          <a:p>
            <a:r>
              <a:rPr kumimoji="1" lang="en-US" altLang="zh-CN" sz="2400" dirty="0">
                <a:latin typeface="微软雅黑 Light" panose="020B0502040204020203" pitchFamily="34" charset="-122"/>
              </a:rPr>
              <a:t>!!!</a:t>
            </a:r>
            <a:r>
              <a:rPr kumimoji="1" lang="zh-CN" altLang="en-US" sz="2400" dirty="0">
                <a:latin typeface="微软雅黑 Light" panose="020B0502040204020203" pitchFamily="34" charset="-122"/>
              </a:rPr>
              <a:t>上机作业</a:t>
            </a:r>
            <a:endParaRPr kumimoji="1" lang="en-US" altLang="zh-CN" sz="2400" dirty="0">
              <a:latin typeface="微软雅黑 Light" panose="020B0502040204020203" pitchFamily="34" charset="-122"/>
            </a:endParaRPr>
          </a:p>
          <a:p>
            <a:endParaRPr kumimoji="1" lang="en-US" altLang="zh-CN" sz="2400" b="1" dirty="0"/>
          </a:p>
          <a:p>
            <a:endParaRPr lang="zh-CN" altLang="en-US" dirty="0"/>
          </a:p>
        </p:txBody>
      </p:sp>
      <p:sp>
        <p:nvSpPr>
          <p:cNvPr id="4" name="日期占位符 3">
            <a:extLst>
              <a:ext uri="{FF2B5EF4-FFF2-40B4-BE49-F238E27FC236}">
                <a16:creationId xmlns:a16="http://schemas.microsoft.com/office/drawing/2014/main" id="{C1EE291B-677C-4992-9663-73684FA9AE9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7EA26DD-6593-411B-A59E-9573960050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0555B6-DEE3-4DB0-8ADC-07F0BA095BDA}"/>
              </a:ext>
            </a:extLst>
          </p:cNvPr>
          <p:cNvSpPr>
            <a:spLocks noGrp="1"/>
          </p:cNvSpPr>
          <p:nvPr>
            <p:ph type="sldNum" sz="quarter" idx="12"/>
          </p:nvPr>
        </p:nvSpPr>
        <p:spPr/>
        <p:txBody>
          <a:bodyPr/>
          <a:lstStyle/>
          <a:p>
            <a:fld id="{EEA58A3B-43CE-4AA0-90B5-EB47AFAFEB34}" type="slidenum">
              <a:rPr lang="zh-CN" altLang="en-US" smtClean="0"/>
              <a:pPr/>
              <a:t>131</a:t>
            </a:fld>
            <a:endParaRPr lang="zh-CN" altLang="en-US" dirty="0"/>
          </a:p>
        </p:txBody>
      </p:sp>
      <p:sp>
        <p:nvSpPr>
          <p:cNvPr id="7" name="AutoShape 10">
            <a:hlinkClick r:id="rId2" action="ppaction://hlinksldjump" highlightClick="1"/>
            <a:extLst>
              <a:ext uri="{FF2B5EF4-FFF2-40B4-BE49-F238E27FC236}">
                <a16:creationId xmlns:a16="http://schemas.microsoft.com/office/drawing/2014/main" id="{7CA48FC0-C45D-4391-968E-218A3BF7834B}"/>
              </a:ext>
            </a:extLst>
          </p:cNvPr>
          <p:cNvSpPr>
            <a:spLocks noChangeArrowheads="1"/>
          </p:cNvSpPr>
          <p:nvPr/>
        </p:nvSpPr>
        <p:spPr bwMode="auto">
          <a:xfrm>
            <a:off x="3977452" y="902101"/>
            <a:ext cx="484187" cy="272729"/>
          </a:xfrm>
          <a:prstGeom prst="actionButtonForwardNext">
            <a:avLst/>
          </a:prstGeom>
          <a:solidFill>
            <a:schemeClr val="bg1">
              <a:lumMod val="85000"/>
            </a:schemeClr>
          </a:solidFill>
          <a:ln>
            <a:noFill/>
          </a:ln>
          <a:effectLst/>
        </p:spPr>
        <p:txBody>
          <a:bodyPr wrap="none" anchor="ctr"/>
          <a:lstStyle/>
          <a:p>
            <a:pPr eaLnBrk="0" hangingPunct="0">
              <a:defRPr/>
            </a:pPr>
            <a:endParaRPr lang="zh-CN" altLang="en-US"/>
          </a:p>
        </p:txBody>
      </p:sp>
    </p:spTree>
    <p:extLst>
      <p:ext uri="{BB962C8B-B14F-4D97-AF65-F5344CB8AC3E}">
        <p14:creationId xmlns:p14="http://schemas.microsoft.com/office/powerpoint/2010/main" val="25856720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6253285-42AC-44C1-9933-FA4D3799F917}"/>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834FD4F8-A13D-4ED3-8491-A825A035CC3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355177DC-DC47-4888-A646-B1C86BB9570A}"/>
              </a:ext>
            </a:extLst>
          </p:cNvPr>
          <p:cNvSpPr>
            <a:spLocks noGrp="1"/>
          </p:cNvSpPr>
          <p:nvPr>
            <p:ph type="sldNum" sz="quarter" idx="12"/>
          </p:nvPr>
        </p:nvSpPr>
        <p:spPr/>
        <p:txBody>
          <a:bodyPr/>
          <a:lstStyle/>
          <a:p>
            <a:fld id="{EEA58A3B-43CE-4AA0-90B5-EB47AFAFEB34}" type="slidenum">
              <a:rPr lang="zh-CN" altLang="en-US" smtClean="0"/>
              <a:pPr/>
              <a:t>132</a:t>
            </a:fld>
            <a:endParaRPr lang="zh-CN" altLang="en-US" dirty="0"/>
          </a:p>
        </p:txBody>
      </p:sp>
      <p:sp>
        <p:nvSpPr>
          <p:cNvPr id="6" name="Rectangle 5">
            <a:extLst>
              <a:ext uri="{FF2B5EF4-FFF2-40B4-BE49-F238E27FC236}">
                <a16:creationId xmlns:a16="http://schemas.microsoft.com/office/drawing/2014/main" id="{14BFDEDF-320B-4AE0-92D2-2D1BD0EB261B}"/>
              </a:ext>
            </a:extLst>
          </p:cNvPr>
          <p:cNvSpPr>
            <a:spLocks noChangeArrowheads="1"/>
          </p:cNvSpPr>
          <p:nvPr/>
        </p:nvSpPr>
        <p:spPr bwMode="auto">
          <a:xfrm>
            <a:off x="158750" y="-128588"/>
            <a:ext cx="8583613" cy="549275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30000"/>
              </a:lnSpc>
              <a:defRPr/>
            </a:pPr>
            <a:r>
              <a:rPr kumimoji="1" lang="en-US" altLang="zh-CN" dirty="0">
                <a:solidFill>
                  <a:srgbClr val="C00000"/>
                </a:solidFill>
                <a:ea typeface="微软雅黑 Light" panose="020B0502040204020203" pitchFamily="34" charset="-122"/>
              </a:rPr>
              <a:t>for ( </a:t>
            </a:r>
            <a:r>
              <a:rPr kumimoji="1" lang="en-US" altLang="zh-CN" dirty="0" err="1">
                <a:solidFill>
                  <a:srgbClr val="C00000"/>
                </a:solidFill>
                <a:ea typeface="微软雅黑 Light" panose="020B0502040204020203" pitchFamily="34" charset="-122"/>
              </a:rPr>
              <a:t>int</a:t>
            </a:r>
            <a:r>
              <a:rPr kumimoji="1" lang="en-US" altLang="zh-CN" dirty="0">
                <a:solidFill>
                  <a:srgbClr val="C00000"/>
                </a:solidFill>
                <a:ea typeface="微软雅黑 Light" panose="020B0502040204020203" pitchFamily="34" charset="-122"/>
              </a:rPr>
              <a:t> i = 0; i&lt;=(r-p-4)/5; i++ )  </a:t>
            </a:r>
          </a:p>
          <a:p>
            <a:pPr>
              <a:lnSpc>
                <a:spcPct val="130000"/>
              </a:lnSpc>
              <a:defRPr/>
            </a:pPr>
            <a:r>
              <a:rPr kumimoji="1" lang="en-US" altLang="zh-CN" dirty="0">
                <a:ea typeface="微软雅黑 Light" panose="020B0502040204020203" pitchFamily="34" charset="-122"/>
              </a:rPr>
              <a:t>    </a:t>
            </a:r>
            <a:r>
              <a:rPr kumimoji="1" lang="zh-CN" altLang="en-US" dirty="0">
                <a:ea typeface="微软雅黑 Light" panose="020B0502040204020203" pitchFamily="34" charset="-122"/>
              </a:rPr>
              <a:t>将</a:t>
            </a:r>
            <a:r>
              <a:rPr kumimoji="1" lang="en-US" altLang="zh-CN" dirty="0">
                <a:ea typeface="微软雅黑 Light" panose="020B0502040204020203" pitchFamily="34" charset="-122"/>
              </a:rPr>
              <a:t>a[p+5*i]</a:t>
            </a:r>
            <a:r>
              <a:rPr kumimoji="1" lang="zh-CN" altLang="en-US" dirty="0">
                <a:ea typeface="微软雅黑 Light" panose="020B0502040204020203" pitchFamily="34" charset="-122"/>
              </a:rPr>
              <a:t>至</a:t>
            </a:r>
            <a:r>
              <a:rPr kumimoji="1" lang="en-US" altLang="zh-CN" dirty="0">
                <a:ea typeface="微软雅黑 Light" panose="020B0502040204020203" pitchFamily="34" charset="-122"/>
              </a:rPr>
              <a:t>a[p+5*i+4]</a:t>
            </a:r>
            <a:r>
              <a:rPr kumimoji="1" lang="zh-CN" altLang="en-US" dirty="0">
                <a:ea typeface="微软雅黑 Light" panose="020B0502040204020203" pitchFamily="34" charset="-122"/>
              </a:rPr>
              <a:t>的第</a:t>
            </a:r>
            <a:r>
              <a:rPr kumimoji="1" lang="en-US" altLang="zh-CN" dirty="0">
                <a:ea typeface="微软雅黑 Light" panose="020B0502040204020203" pitchFamily="34" charset="-122"/>
              </a:rPr>
              <a:t>3</a:t>
            </a:r>
            <a:r>
              <a:rPr kumimoji="1" lang="zh-CN" altLang="en-US" dirty="0">
                <a:ea typeface="微软雅黑 Light" panose="020B0502040204020203" pitchFamily="34" charset="-122"/>
              </a:rPr>
              <a:t>小元素与</a:t>
            </a:r>
            <a:r>
              <a:rPr kumimoji="1" lang="en-US" altLang="zh-CN" dirty="0">
                <a:ea typeface="微软雅黑 Light" panose="020B0502040204020203" pitchFamily="34" charset="-122"/>
              </a:rPr>
              <a:t>a[</a:t>
            </a:r>
            <a:r>
              <a:rPr kumimoji="1" lang="en-US" altLang="zh-CN" dirty="0" err="1">
                <a:ea typeface="微软雅黑 Light" panose="020B0502040204020203" pitchFamily="34" charset="-122"/>
              </a:rPr>
              <a:t>p+i</a:t>
            </a:r>
            <a:r>
              <a:rPr kumimoji="1" lang="en-US" altLang="zh-CN" dirty="0">
                <a:ea typeface="微软雅黑 Light" panose="020B0502040204020203" pitchFamily="34" charset="-122"/>
              </a:rPr>
              <a:t>]</a:t>
            </a:r>
            <a:r>
              <a:rPr kumimoji="1" lang="zh-CN" altLang="en-US" dirty="0">
                <a:ea typeface="微软雅黑 Light" panose="020B0502040204020203" pitchFamily="34" charset="-122"/>
              </a:rPr>
              <a:t>交换位置</a:t>
            </a:r>
            <a:r>
              <a:rPr kumimoji="1" lang="en-US" altLang="zh-CN" dirty="0">
                <a:ea typeface="微软雅黑 Light" panose="020B0502040204020203" pitchFamily="34" charset="-122"/>
              </a:rPr>
              <a:t>;</a:t>
            </a:r>
          </a:p>
          <a:p>
            <a:pPr>
              <a:lnSpc>
                <a:spcPct val="130000"/>
              </a:lnSpc>
              <a:defRPr/>
            </a:pPr>
            <a:r>
              <a:rPr kumimoji="1" lang="en-US" altLang="zh-CN" sz="2000" u="sng" dirty="0">
                <a:ea typeface="微软雅黑 Light" panose="020B0502040204020203" pitchFamily="34" charset="-122"/>
              </a:rPr>
              <a:t>Type </a:t>
            </a:r>
            <a:r>
              <a:rPr kumimoji="1" lang="en-US" altLang="zh-CN" sz="2000" b="1" u="sng" dirty="0">
                <a:solidFill>
                  <a:srgbClr val="C00000"/>
                </a:solidFill>
                <a:ea typeface="微软雅黑 Light" panose="020B0502040204020203" pitchFamily="34" charset="-122"/>
              </a:rPr>
              <a:t>x =</a:t>
            </a:r>
            <a:r>
              <a:rPr kumimoji="1" lang="en-US" altLang="zh-CN" sz="2000" u="sng" dirty="0">
                <a:ea typeface="微软雅黑 Light" panose="020B0502040204020203" pitchFamily="34" charset="-122"/>
              </a:rPr>
              <a:t> Select(a, p, p+(r-p-4)/5, (r-p-4)/10);</a:t>
            </a:r>
          </a:p>
          <a:p>
            <a:pPr>
              <a:lnSpc>
                <a:spcPct val="130000"/>
              </a:lnSpc>
              <a:defRPr/>
            </a:pPr>
            <a:r>
              <a:rPr kumimoji="1" lang="en-US" altLang="zh-CN" dirty="0">
                <a:ea typeface="微软雅黑 Light" panose="020B0502040204020203" pitchFamily="34" charset="-122"/>
              </a:rPr>
              <a:t>    </a:t>
            </a:r>
          </a:p>
          <a:p>
            <a:pPr>
              <a:lnSpc>
                <a:spcPct val="130000"/>
              </a:lnSpc>
              <a:defRPr/>
            </a:pPr>
            <a:r>
              <a:rPr kumimoji="1" lang="en-US" altLang="zh-CN" dirty="0">
                <a:ea typeface="微软雅黑 Light" panose="020B0502040204020203" pitchFamily="34" charset="-122"/>
              </a:rPr>
              <a:t>      </a:t>
            </a:r>
            <a:r>
              <a:rPr kumimoji="1" lang="en-US" altLang="zh-CN" sz="2000" dirty="0" err="1">
                <a:ea typeface="微软雅黑 Light" panose="020B0502040204020203" pitchFamily="34" charset="-122"/>
              </a:rPr>
              <a:t>int</a:t>
            </a:r>
            <a:r>
              <a:rPr kumimoji="1" lang="en-US" altLang="zh-CN" sz="2000" dirty="0">
                <a:ea typeface="微软雅黑 Light" panose="020B0502040204020203" pitchFamily="34" charset="-122"/>
              </a:rPr>
              <a:t> i=Partition(a, p, r, x),  //i=9</a:t>
            </a:r>
          </a:p>
          <a:p>
            <a:pPr>
              <a:lnSpc>
                <a:spcPct val="130000"/>
              </a:lnSpc>
              <a:defRPr/>
            </a:pPr>
            <a:r>
              <a:rPr kumimoji="1" lang="en-US" altLang="zh-CN" sz="2000" dirty="0">
                <a:ea typeface="微软雅黑 Light" panose="020B0502040204020203" pitchFamily="34" charset="-122"/>
              </a:rPr>
              <a:t>           j=i-p+1; </a:t>
            </a:r>
            <a:r>
              <a:rPr kumimoji="1" lang="en-US" altLang="zh-CN" sz="1600" dirty="0">
                <a:ea typeface="微软雅黑 Light" panose="020B0502040204020203" pitchFamily="34" charset="-122"/>
              </a:rPr>
              <a:t>//</a:t>
            </a:r>
            <a:r>
              <a:rPr kumimoji="1" lang="zh-CN" altLang="en-US" sz="1600" dirty="0">
                <a:ea typeface="微软雅黑 Light" panose="020B0502040204020203" pitchFamily="34" charset="-122"/>
              </a:rPr>
              <a:t>左子段长度</a:t>
            </a:r>
            <a:r>
              <a:rPr kumimoji="1" lang="en-US" altLang="zh-CN" sz="1600" dirty="0">
                <a:ea typeface="微软雅黑 Light" panose="020B0502040204020203" pitchFamily="34" charset="-122"/>
              </a:rPr>
              <a:t>, </a:t>
            </a:r>
            <a:r>
              <a:rPr kumimoji="1" lang="en-US" altLang="zh-CN" dirty="0">
                <a:ea typeface="微软雅黑 Light" panose="020B0502040204020203" pitchFamily="34" charset="-122"/>
              </a:rPr>
              <a:t>e.g. j=9-0+1=10</a:t>
            </a:r>
          </a:p>
          <a:p>
            <a:pPr>
              <a:lnSpc>
                <a:spcPct val="130000"/>
              </a:lnSpc>
              <a:defRPr/>
            </a:pPr>
            <a:r>
              <a:rPr kumimoji="1" lang="en-US" altLang="zh-CN" dirty="0">
                <a:ea typeface="微软雅黑 Light" panose="020B0502040204020203" pitchFamily="34" charset="-122"/>
              </a:rPr>
              <a:t>      </a:t>
            </a:r>
          </a:p>
          <a:p>
            <a:pPr>
              <a:lnSpc>
                <a:spcPct val="130000"/>
              </a:lnSpc>
              <a:defRPr/>
            </a:pPr>
            <a:r>
              <a:rPr kumimoji="1" lang="en-US" altLang="zh-CN" dirty="0">
                <a:ea typeface="微软雅黑 Light" panose="020B0502040204020203" pitchFamily="34" charset="-122"/>
              </a:rPr>
              <a:t>      </a:t>
            </a:r>
            <a:r>
              <a:rPr kumimoji="1" lang="en-US" altLang="zh-CN" sz="2400" b="1" dirty="0">
                <a:solidFill>
                  <a:srgbClr val="C00000"/>
                </a:solidFill>
                <a:ea typeface="微软雅黑 Light" panose="020B0502040204020203" pitchFamily="34" charset="-122"/>
              </a:rPr>
              <a:t>if  (j=k)  return a[i]</a:t>
            </a:r>
          </a:p>
          <a:p>
            <a:pPr>
              <a:lnSpc>
                <a:spcPct val="130000"/>
              </a:lnSpc>
              <a:defRPr/>
            </a:pPr>
            <a:r>
              <a:rPr kumimoji="1" lang="en-US" altLang="zh-CN" sz="2400" b="1" dirty="0">
                <a:solidFill>
                  <a:srgbClr val="C00000"/>
                </a:solidFill>
                <a:ea typeface="微软雅黑 Light" panose="020B0502040204020203" pitchFamily="34" charset="-122"/>
              </a:rPr>
              <a:t>    else {</a:t>
            </a:r>
          </a:p>
          <a:p>
            <a:pPr>
              <a:lnSpc>
                <a:spcPct val="130000"/>
              </a:lnSpc>
              <a:defRPr/>
            </a:pPr>
            <a:r>
              <a:rPr kumimoji="1" lang="en-US" altLang="zh-CN" sz="2400" b="1" dirty="0">
                <a:solidFill>
                  <a:srgbClr val="C00000"/>
                </a:solidFill>
                <a:ea typeface="微软雅黑 Light" panose="020B0502040204020203" pitchFamily="34" charset="-122"/>
              </a:rPr>
              <a:t>     if  (k&lt;j) return Select(a, p, i</a:t>
            </a:r>
            <a:r>
              <a:rPr kumimoji="1" lang="en-US" altLang="zh-CN" sz="2400" b="1" dirty="0">
                <a:solidFill>
                  <a:schemeClr val="accent1">
                    <a:lumMod val="75000"/>
                  </a:schemeClr>
                </a:solidFill>
                <a:ea typeface="微软雅黑 Light" panose="020B0502040204020203" pitchFamily="34" charset="-122"/>
              </a:rPr>
              <a:t>-1</a:t>
            </a:r>
            <a:r>
              <a:rPr kumimoji="1" lang="en-US" altLang="zh-CN" sz="2400" b="1" dirty="0">
                <a:solidFill>
                  <a:srgbClr val="C00000"/>
                </a:solidFill>
                <a:ea typeface="微软雅黑 Light" panose="020B0502040204020203" pitchFamily="34" charset="-122"/>
              </a:rPr>
              <a:t>, k); </a:t>
            </a:r>
          </a:p>
          <a:p>
            <a:pPr>
              <a:lnSpc>
                <a:spcPct val="130000"/>
              </a:lnSpc>
              <a:defRPr/>
            </a:pPr>
            <a:r>
              <a:rPr kumimoji="1" lang="en-US" altLang="zh-CN" sz="2400" b="1" dirty="0">
                <a:solidFill>
                  <a:srgbClr val="C00000"/>
                </a:solidFill>
                <a:ea typeface="微软雅黑 Light" panose="020B0502040204020203" pitchFamily="34" charset="-122"/>
              </a:rPr>
              <a:t>      else return Select(a, i+1, r, k-j);</a:t>
            </a:r>
          </a:p>
          <a:p>
            <a:pPr>
              <a:lnSpc>
                <a:spcPct val="130000"/>
              </a:lnSpc>
              <a:defRPr/>
            </a:pPr>
            <a:r>
              <a:rPr kumimoji="1" lang="en-US" altLang="zh-CN" sz="2400" dirty="0">
                <a:ea typeface="微软雅黑 Light" panose="020B0502040204020203" pitchFamily="34" charset="-122"/>
              </a:rPr>
              <a:t>     </a:t>
            </a:r>
            <a:r>
              <a:rPr kumimoji="1" lang="en-US" altLang="zh-CN" sz="2400" b="1" dirty="0">
                <a:solidFill>
                  <a:srgbClr val="C00000"/>
                </a:solidFill>
                <a:ea typeface="微软雅黑 Light" panose="020B0502040204020203" pitchFamily="34" charset="-122"/>
              </a:rPr>
              <a:t>}</a:t>
            </a:r>
          </a:p>
          <a:p>
            <a:pPr>
              <a:lnSpc>
                <a:spcPct val="130000"/>
              </a:lnSpc>
              <a:defRPr/>
            </a:pPr>
            <a:r>
              <a:rPr kumimoji="1" lang="en-US" altLang="zh-CN" dirty="0">
                <a:ea typeface="微软雅黑 Light" panose="020B0502040204020203" pitchFamily="34" charset="-122"/>
              </a:rPr>
              <a:t>}</a:t>
            </a:r>
          </a:p>
        </p:txBody>
      </p:sp>
      <p:sp>
        <p:nvSpPr>
          <p:cNvPr id="7" name="矩形 119848">
            <a:extLst>
              <a:ext uri="{FF2B5EF4-FFF2-40B4-BE49-F238E27FC236}">
                <a16:creationId xmlns:a16="http://schemas.microsoft.com/office/drawing/2014/main" id="{B6D6F38B-66EC-45AF-9A1F-13AEF14F2A98}"/>
              </a:ext>
            </a:extLst>
          </p:cNvPr>
          <p:cNvSpPr>
            <a:spLocks noChangeArrowheads="1"/>
          </p:cNvSpPr>
          <p:nvPr/>
        </p:nvSpPr>
        <p:spPr bwMode="auto">
          <a:xfrm>
            <a:off x="9525" y="5400675"/>
            <a:ext cx="4716463" cy="1295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cxnSp>
        <p:nvCxnSpPr>
          <p:cNvPr id="8" name="直接连接符 28">
            <a:extLst>
              <a:ext uri="{FF2B5EF4-FFF2-40B4-BE49-F238E27FC236}">
                <a16:creationId xmlns:a16="http://schemas.microsoft.com/office/drawing/2014/main" id="{ADD5EE5B-33A3-4392-A485-29F38140FCDC}"/>
              </a:ext>
            </a:extLst>
          </p:cNvPr>
          <p:cNvCxnSpPr>
            <a:cxnSpLocks noChangeShapeType="1"/>
          </p:cNvCxnSpPr>
          <p:nvPr/>
        </p:nvCxnSpPr>
        <p:spPr bwMode="auto">
          <a:xfrm>
            <a:off x="8478838" y="5929313"/>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76">
            <a:extLst>
              <a:ext uri="{FF2B5EF4-FFF2-40B4-BE49-F238E27FC236}">
                <a16:creationId xmlns:a16="http://schemas.microsoft.com/office/drawing/2014/main" id="{2F585CC4-F370-408B-AEAF-194F57CE54B7}"/>
              </a:ext>
            </a:extLst>
          </p:cNvPr>
          <p:cNvSpPr txBox="1">
            <a:spLocks noChangeArrowheads="1"/>
          </p:cNvSpPr>
          <p:nvPr/>
        </p:nvSpPr>
        <p:spPr bwMode="auto">
          <a:xfrm>
            <a:off x="8256588" y="5548313"/>
            <a:ext cx="614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r=17</a:t>
            </a:r>
            <a:endParaRPr lang="zh-CN" altLang="en-US">
              <a:latin typeface="+mn-lt"/>
              <a:ea typeface="微软雅黑 Light" panose="020B0502040204020203" pitchFamily="34" charset="-122"/>
            </a:endParaRPr>
          </a:p>
        </p:txBody>
      </p:sp>
      <p:cxnSp>
        <p:nvCxnSpPr>
          <p:cNvPr id="10" name="直接连接符 28">
            <a:extLst>
              <a:ext uri="{FF2B5EF4-FFF2-40B4-BE49-F238E27FC236}">
                <a16:creationId xmlns:a16="http://schemas.microsoft.com/office/drawing/2014/main" id="{63710122-D163-4A41-A0A2-5D524767057F}"/>
              </a:ext>
            </a:extLst>
          </p:cNvPr>
          <p:cNvCxnSpPr>
            <a:cxnSpLocks noChangeShapeType="1"/>
          </p:cNvCxnSpPr>
          <p:nvPr/>
        </p:nvCxnSpPr>
        <p:spPr bwMode="auto">
          <a:xfrm>
            <a:off x="150813" y="5875338"/>
            <a:ext cx="0" cy="287337"/>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80">
            <a:extLst>
              <a:ext uri="{FF2B5EF4-FFF2-40B4-BE49-F238E27FC236}">
                <a16:creationId xmlns:a16="http://schemas.microsoft.com/office/drawing/2014/main" id="{B1B58546-16BE-494E-946C-570A27EB7187}"/>
              </a:ext>
            </a:extLst>
          </p:cNvPr>
          <p:cNvSpPr txBox="1">
            <a:spLocks noChangeArrowheads="1"/>
          </p:cNvSpPr>
          <p:nvPr/>
        </p:nvSpPr>
        <p:spPr bwMode="auto">
          <a:xfrm>
            <a:off x="-20638" y="5549900"/>
            <a:ext cx="538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p=0</a:t>
            </a:r>
            <a:endParaRPr lang="zh-CN" altLang="en-US">
              <a:latin typeface="+mn-lt"/>
              <a:ea typeface="微软雅黑 Light" panose="020B0502040204020203" pitchFamily="34" charset="-122"/>
            </a:endParaRPr>
          </a:p>
        </p:txBody>
      </p:sp>
      <p:cxnSp>
        <p:nvCxnSpPr>
          <p:cNvPr id="12" name="直接连接符 28">
            <a:extLst>
              <a:ext uri="{FF2B5EF4-FFF2-40B4-BE49-F238E27FC236}">
                <a16:creationId xmlns:a16="http://schemas.microsoft.com/office/drawing/2014/main" id="{A4CC03FF-3609-4ADF-B4A8-21137DE272DD}"/>
              </a:ext>
            </a:extLst>
          </p:cNvPr>
          <p:cNvCxnSpPr>
            <a:cxnSpLocks noChangeShapeType="1"/>
          </p:cNvCxnSpPr>
          <p:nvPr/>
        </p:nvCxnSpPr>
        <p:spPr bwMode="auto">
          <a:xfrm>
            <a:off x="3797300" y="5108575"/>
            <a:ext cx="0" cy="285750"/>
          </a:xfrm>
          <a:prstGeom prst="line">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82">
            <a:extLst>
              <a:ext uri="{FF2B5EF4-FFF2-40B4-BE49-F238E27FC236}">
                <a16:creationId xmlns:a16="http://schemas.microsoft.com/office/drawing/2014/main" id="{B646E195-1570-4DEC-921F-43B7B28D036E}"/>
              </a:ext>
            </a:extLst>
          </p:cNvPr>
          <p:cNvSpPr txBox="1">
            <a:spLocks noChangeArrowheads="1"/>
          </p:cNvSpPr>
          <p:nvPr/>
        </p:nvSpPr>
        <p:spPr bwMode="auto">
          <a:xfrm>
            <a:off x="3259138" y="4762500"/>
            <a:ext cx="995785"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mn-lt"/>
                <a:ea typeface="微软雅黑 Light" panose="020B0502040204020203" pitchFamily="34" charset="-122"/>
              </a:rPr>
              <a:t>x=a[i], i=9</a:t>
            </a:r>
            <a:endParaRPr lang="zh-CN" altLang="en-US" sz="1600">
              <a:latin typeface="+mn-lt"/>
              <a:ea typeface="微软雅黑 Light" panose="020B0502040204020203" pitchFamily="34" charset="-122"/>
            </a:endParaRPr>
          </a:p>
        </p:txBody>
      </p:sp>
      <p:sp>
        <p:nvSpPr>
          <p:cNvPr id="14" name="TextBox 33">
            <a:extLst>
              <a:ext uri="{FF2B5EF4-FFF2-40B4-BE49-F238E27FC236}">
                <a16:creationId xmlns:a16="http://schemas.microsoft.com/office/drawing/2014/main" id="{2FBBF786-AEDC-4140-ABD1-1CDF575BB843}"/>
              </a:ext>
            </a:extLst>
          </p:cNvPr>
          <p:cNvSpPr txBox="1"/>
          <p:nvPr/>
        </p:nvSpPr>
        <p:spPr>
          <a:xfrm>
            <a:off x="5891213" y="0"/>
            <a:ext cx="3262312" cy="1262063"/>
          </a:xfrm>
          <a:prstGeom prst="rect">
            <a:avLst/>
          </a:prstGeom>
          <a:solidFill>
            <a:srgbClr val="FFFF00"/>
          </a:solidFill>
        </p:spPr>
        <p:txBody>
          <a:bodyPr>
            <a:spAutoFit/>
          </a:bodyPr>
          <a:lstStyle/>
          <a:p>
            <a:pPr>
              <a:defRPr/>
            </a:pPr>
            <a:r>
              <a:rPr kumimoji="1" lang="zh-CN" altLang="en-US" sz="2800" dirty="0">
                <a:solidFill>
                  <a:srgbClr val="FF0000"/>
                </a:solidFill>
                <a:ea typeface="微软雅黑 Light" panose="020B0502040204020203" pitchFamily="34" charset="-122"/>
              </a:rPr>
              <a:t>改进</a:t>
            </a:r>
            <a:r>
              <a:rPr kumimoji="1" lang="en-US" altLang="zh-CN" sz="2800" dirty="0">
                <a:solidFill>
                  <a:srgbClr val="FF0000"/>
                </a:solidFill>
                <a:ea typeface="微软雅黑 Light" panose="020B0502040204020203" pitchFamily="34" charset="-122"/>
              </a:rPr>
              <a:t>: </a:t>
            </a:r>
          </a:p>
          <a:p>
            <a:pPr>
              <a:defRPr/>
            </a:pPr>
            <a:r>
              <a:rPr kumimoji="1" lang="zh-CN" altLang="en-US" sz="2400" dirty="0">
                <a:solidFill>
                  <a:srgbClr val="FF0000"/>
                </a:solidFill>
                <a:ea typeface="微软雅黑 Light" panose="020B0502040204020203" pitchFamily="34" charset="-122"/>
              </a:rPr>
              <a:t>一分为三，减少递归深度</a:t>
            </a:r>
            <a:endParaRPr kumimoji="1" lang="en-US" altLang="zh-CN" sz="2400" dirty="0">
              <a:solidFill>
                <a:srgbClr val="FF0000"/>
              </a:solidFill>
              <a:ea typeface="微软雅黑 Light" panose="020B0502040204020203" pitchFamily="34" charset="-122"/>
            </a:endParaRPr>
          </a:p>
        </p:txBody>
      </p:sp>
      <p:sp>
        <p:nvSpPr>
          <p:cNvPr id="15" name="任意多边形 34">
            <a:extLst>
              <a:ext uri="{FF2B5EF4-FFF2-40B4-BE49-F238E27FC236}">
                <a16:creationId xmlns:a16="http://schemas.microsoft.com/office/drawing/2014/main" id="{267D18EF-8881-4C6E-B7C2-E2B578BB9EDA}"/>
              </a:ext>
            </a:extLst>
          </p:cNvPr>
          <p:cNvSpPr>
            <a:spLocks/>
          </p:cNvSpPr>
          <p:nvPr/>
        </p:nvSpPr>
        <p:spPr bwMode="auto">
          <a:xfrm>
            <a:off x="382588" y="1376363"/>
            <a:ext cx="2965450" cy="901700"/>
          </a:xfrm>
          <a:custGeom>
            <a:avLst/>
            <a:gdLst>
              <a:gd name="T0" fmla="*/ 240720 w 2922105"/>
              <a:gd name="T1" fmla="*/ 4881 h 1027043"/>
              <a:gd name="T2" fmla="*/ 441319 w 2922105"/>
              <a:gd name="T3" fmla="*/ 9761 h 1027043"/>
              <a:gd name="T4" fmla="*/ 585750 w 2922105"/>
              <a:gd name="T5" fmla="*/ 13421 h 1027043"/>
              <a:gd name="T6" fmla="*/ 946829 w 2922105"/>
              <a:gd name="T7" fmla="*/ 12202 h 1027043"/>
              <a:gd name="T8" fmla="*/ 1147428 w 2922105"/>
              <a:gd name="T9" fmla="*/ 7320 h 1027043"/>
              <a:gd name="T10" fmla="*/ 1299884 w 2922105"/>
              <a:gd name="T11" fmla="*/ 3661 h 1027043"/>
              <a:gd name="T12" fmla="*/ 2022042 w 2922105"/>
              <a:gd name="T13" fmla="*/ 4881 h 1027043"/>
              <a:gd name="T14" fmla="*/ 2086233 w 2922105"/>
              <a:gd name="T15" fmla="*/ 8542 h 1027043"/>
              <a:gd name="T16" fmla="*/ 2238689 w 2922105"/>
              <a:gd name="T17" fmla="*/ 12202 h 1027043"/>
              <a:gd name="T18" fmla="*/ 2607791 w 2922105"/>
              <a:gd name="T19" fmla="*/ 8542 h 1027043"/>
              <a:gd name="T20" fmla="*/ 2784318 w 2922105"/>
              <a:gd name="T21" fmla="*/ 3661 h 1027043"/>
              <a:gd name="T22" fmla="*/ 2904679 w 2922105"/>
              <a:gd name="T23" fmla="*/ 0 h 1027043"/>
              <a:gd name="T24" fmla="*/ 3217613 w 2922105"/>
              <a:gd name="T25" fmla="*/ 3661 h 1027043"/>
              <a:gd name="T26" fmla="*/ 3281804 w 2922105"/>
              <a:gd name="T27" fmla="*/ 7320 h 1027043"/>
              <a:gd name="T28" fmla="*/ 3490426 w 2922105"/>
              <a:gd name="T29" fmla="*/ 10981 h 1027043"/>
              <a:gd name="T30" fmla="*/ 3538573 w 2922105"/>
              <a:gd name="T31" fmla="*/ 17082 h 1027043"/>
              <a:gd name="T32" fmla="*/ 3514499 w 2922105"/>
              <a:gd name="T33" fmla="*/ 41485 h 1027043"/>
              <a:gd name="T34" fmla="*/ 3506476 w 2922105"/>
              <a:gd name="T35" fmla="*/ 142757 h 1027043"/>
              <a:gd name="T36" fmla="*/ 3474381 w 2922105"/>
              <a:gd name="T37" fmla="*/ 159840 h 1027043"/>
              <a:gd name="T38" fmla="*/ 3153422 w 2922105"/>
              <a:gd name="T39" fmla="*/ 159840 h 1027043"/>
              <a:gd name="T40" fmla="*/ 3057133 w 2922105"/>
              <a:gd name="T41" fmla="*/ 156179 h 1027043"/>
              <a:gd name="T42" fmla="*/ 2864557 w 2922105"/>
              <a:gd name="T43" fmla="*/ 150078 h 1027043"/>
              <a:gd name="T44" fmla="*/ 2696054 w 2922105"/>
              <a:gd name="T45" fmla="*/ 152519 h 1027043"/>
              <a:gd name="T46" fmla="*/ 2615818 w 2922105"/>
              <a:gd name="T47" fmla="*/ 158619 h 1027043"/>
              <a:gd name="T48" fmla="*/ 2527550 w 2922105"/>
              <a:gd name="T49" fmla="*/ 163499 h 1027043"/>
              <a:gd name="T50" fmla="*/ 2487431 w 2922105"/>
              <a:gd name="T51" fmla="*/ 168380 h 1027043"/>
              <a:gd name="T52" fmla="*/ 2423242 w 2922105"/>
              <a:gd name="T53" fmla="*/ 172040 h 1027043"/>
              <a:gd name="T54" fmla="*/ 2367073 w 2922105"/>
              <a:gd name="T55" fmla="*/ 174480 h 1027043"/>
              <a:gd name="T56" fmla="*/ 2262760 w 2922105"/>
              <a:gd name="T57" fmla="*/ 178140 h 1027043"/>
              <a:gd name="T58" fmla="*/ 2206592 w 2922105"/>
              <a:gd name="T59" fmla="*/ 184242 h 1027043"/>
              <a:gd name="T60" fmla="*/ 2118328 w 2922105"/>
              <a:gd name="T61" fmla="*/ 187902 h 1027043"/>
              <a:gd name="T62" fmla="*/ 1909708 w 2922105"/>
              <a:gd name="T63" fmla="*/ 185462 h 1027043"/>
              <a:gd name="T64" fmla="*/ 1845513 w 2922105"/>
              <a:gd name="T65" fmla="*/ 183023 h 1027043"/>
              <a:gd name="T66" fmla="*/ 1717131 w 2922105"/>
              <a:gd name="T67" fmla="*/ 178140 h 1027043"/>
              <a:gd name="T68" fmla="*/ 1396171 w 2922105"/>
              <a:gd name="T69" fmla="*/ 178140 h 1027043"/>
              <a:gd name="T70" fmla="*/ 882639 w 2922105"/>
              <a:gd name="T71" fmla="*/ 181801 h 1027043"/>
              <a:gd name="T72" fmla="*/ 585750 w 2922105"/>
              <a:gd name="T73" fmla="*/ 179361 h 1027043"/>
              <a:gd name="T74" fmla="*/ 489464 w 2922105"/>
              <a:gd name="T75" fmla="*/ 175701 h 1027043"/>
              <a:gd name="T76" fmla="*/ 417248 w 2922105"/>
              <a:gd name="T77" fmla="*/ 168380 h 1027043"/>
              <a:gd name="T78" fmla="*/ 280840 w 2922105"/>
              <a:gd name="T79" fmla="*/ 154959 h 1027043"/>
              <a:gd name="T80" fmla="*/ 208625 w 2922105"/>
              <a:gd name="T81" fmla="*/ 152519 h 1027043"/>
              <a:gd name="T82" fmla="*/ 152455 w 2922105"/>
              <a:gd name="T83" fmla="*/ 150078 h 1027043"/>
              <a:gd name="T84" fmla="*/ 88263 w 2922105"/>
              <a:gd name="T85" fmla="*/ 147637 h 1027043"/>
              <a:gd name="T86" fmla="*/ 32096 w 2922105"/>
              <a:gd name="T87" fmla="*/ 142757 h 1027043"/>
              <a:gd name="T88" fmla="*/ 8024 w 2922105"/>
              <a:gd name="T89" fmla="*/ 118355 h 1027043"/>
              <a:gd name="T90" fmla="*/ 32096 w 2922105"/>
              <a:gd name="T91" fmla="*/ 109812 h 1027043"/>
              <a:gd name="T92" fmla="*/ 72217 w 2922105"/>
              <a:gd name="T93" fmla="*/ 102492 h 1027043"/>
              <a:gd name="T94" fmla="*/ 96289 w 2922105"/>
              <a:gd name="T95" fmla="*/ 95171 h 1027043"/>
              <a:gd name="T96" fmla="*/ 136409 w 2922105"/>
              <a:gd name="T97" fmla="*/ 82969 h 1027043"/>
              <a:gd name="T98" fmla="*/ 184551 w 2922105"/>
              <a:gd name="T99" fmla="*/ 62227 h 1027043"/>
              <a:gd name="T100" fmla="*/ 232697 w 2922105"/>
              <a:gd name="T101" fmla="*/ 40266 h 1027043"/>
              <a:gd name="T102" fmla="*/ 192575 w 2922105"/>
              <a:gd name="T103" fmla="*/ 4881 h 10270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22105" h="1027043">
                <a:moveTo>
                  <a:pt x="92766" y="13252"/>
                </a:moveTo>
                <a:cubicBezTo>
                  <a:pt x="128105" y="17669"/>
                  <a:pt x="163654" y="20649"/>
                  <a:pt x="198783" y="26504"/>
                </a:cubicBezTo>
                <a:cubicBezTo>
                  <a:pt x="335012" y="49209"/>
                  <a:pt x="166200" y="19987"/>
                  <a:pt x="265044" y="39756"/>
                </a:cubicBezTo>
                <a:cubicBezTo>
                  <a:pt x="302224" y="47192"/>
                  <a:pt x="324653" y="48588"/>
                  <a:pt x="364435" y="53008"/>
                </a:cubicBezTo>
                <a:cubicBezTo>
                  <a:pt x="378065" y="57551"/>
                  <a:pt x="396949" y="64411"/>
                  <a:pt x="410818" y="66260"/>
                </a:cubicBezTo>
                <a:cubicBezTo>
                  <a:pt x="435000" y="69484"/>
                  <a:pt x="459409" y="70678"/>
                  <a:pt x="483705" y="72887"/>
                </a:cubicBezTo>
                <a:cubicBezTo>
                  <a:pt x="567654" y="89677"/>
                  <a:pt x="511261" y="81117"/>
                  <a:pt x="675861" y="72887"/>
                </a:cubicBezTo>
                <a:cubicBezTo>
                  <a:pt x="711225" y="71119"/>
                  <a:pt x="746540" y="68469"/>
                  <a:pt x="781879" y="66260"/>
                </a:cubicBezTo>
                <a:cubicBezTo>
                  <a:pt x="838574" y="47362"/>
                  <a:pt x="761913" y="71091"/>
                  <a:pt x="894522" y="53008"/>
                </a:cubicBezTo>
                <a:cubicBezTo>
                  <a:pt x="912568" y="50547"/>
                  <a:pt x="929458" y="42015"/>
                  <a:pt x="947531" y="39756"/>
                </a:cubicBezTo>
                <a:cubicBezTo>
                  <a:pt x="993608" y="33996"/>
                  <a:pt x="998263" y="34146"/>
                  <a:pt x="1040296" y="26504"/>
                </a:cubicBezTo>
                <a:cubicBezTo>
                  <a:pt x="1051376" y="24489"/>
                  <a:pt x="1062176" y="20401"/>
                  <a:pt x="1073426" y="19878"/>
                </a:cubicBezTo>
                <a:cubicBezTo>
                  <a:pt x="1157295" y="15977"/>
                  <a:pt x="1241287" y="15461"/>
                  <a:pt x="1325218" y="13252"/>
                </a:cubicBezTo>
                <a:cubicBezTo>
                  <a:pt x="1445445" y="15866"/>
                  <a:pt x="1555953" y="3740"/>
                  <a:pt x="1669774" y="26504"/>
                </a:cubicBezTo>
                <a:cubicBezTo>
                  <a:pt x="1678704" y="28290"/>
                  <a:pt x="1687444" y="30921"/>
                  <a:pt x="1696279" y="33130"/>
                </a:cubicBezTo>
                <a:cubicBezTo>
                  <a:pt x="1705114" y="37547"/>
                  <a:pt x="1713412" y="43258"/>
                  <a:pt x="1722783" y="46382"/>
                </a:cubicBezTo>
                <a:cubicBezTo>
                  <a:pt x="1741766" y="52710"/>
                  <a:pt x="1794716" y="57605"/>
                  <a:pt x="1808922" y="59634"/>
                </a:cubicBezTo>
                <a:cubicBezTo>
                  <a:pt x="1822222" y="61534"/>
                  <a:pt x="1835427" y="64051"/>
                  <a:pt x="1848679" y="66260"/>
                </a:cubicBezTo>
                <a:cubicBezTo>
                  <a:pt x="1932609" y="64051"/>
                  <a:pt x="2016689" y="65098"/>
                  <a:pt x="2100470" y="59634"/>
                </a:cubicBezTo>
                <a:cubicBezTo>
                  <a:pt x="2118645" y="58449"/>
                  <a:pt x="2135809" y="50799"/>
                  <a:pt x="2153479" y="46382"/>
                </a:cubicBezTo>
                <a:cubicBezTo>
                  <a:pt x="2197260" y="35437"/>
                  <a:pt x="2170945" y="40886"/>
                  <a:pt x="2232992" y="33130"/>
                </a:cubicBezTo>
                <a:cubicBezTo>
                  <a:pt x="2265188" y="25081"/>
                  <a:pt x="2261345" y="25293"/>
                  <a:pt x="2299252" y="19878"/>
                </a:cubicBezTo>
                <a:cubicBezTo>
                  <a:pt x="2316880" y="17360"/>
                  <a:pt x="2334696" y="16179"/>
                  <a:pt x="2352261" y="13252"/>
                </a:cubicBezTo>
                <a:cubicBezTo>
                  <a:pt x="2368903" y="10478"/>
                  <a:pt x="2382888" y="5252"/>
                  <a:pt x="2398644" y="0"/>
                </a:cubicBezTo>
                <a:cubicBezTo>
                  <a:pt x="2475948" y="2209"/>
                  <a:pt x="2553449" y="695"/>
                  <a:pt x="2630557" y="6626"/>
                </a:cubicBezTo>
                <a:cubicBezTo>
                  <a:pt x="2640405" y="7384"/>
                  <a:pt x="2647812" y="16410"/>
                  <a:pt x="2657061" y="19878"/>
                </a:cubicBezTo>
                <a:cubicBezTo>
                  <a:pt x="2665588" y="23076"/>
                  <a:pt x="2674731" y="24295"/>
                  <a:pt x="2683566" y="26504"/>
                </a:cubicBezTo>
                <a:cubicBezTo>
                  <a:pt x="2692401" y="30921"/>
                  <a:pt x="2700821" y="36288"/>
                  <a:pt x="2710070" y="39756"/>
                </a:cubicBezTo>
                <a:cubicBezTo>
                  <a:pt x="2746583" y="53448"/>
                  <a:pt x="2822132" y="51729"/>
                  <a:pt x="2842592" y="53008"/>
                </a:cubicBezTo>
                <a:lnTo>
                  <a:pt x="2882348" y="59634"/>
                </a:lnTo>
                <a:cubicBezTo>
                  <a:pt x="2893429" y="61649"/>
                  <a:pt x="2906827" y="59050"/>
                  <a:pt x="2915479" y="66260"/>
                </a:cubicBezTo>
                <a:cubicBezTo>
                  <a:pt x="2922475" y="72090"/>
                  <a:pt x="2919896" y="83930"/>
                  <a:pt x="2922105" y="92765"/>
                </a:cubicBezTo>
                <a:cubicBezTo>
                  <a:pt x="2914975" y="121287"/>
                  <a:pt x="2912913" y="126539"/>
                  <a:pt x="2908852" y="159026"/>
                </a:cubicBezTo>
                <a:cubicBezTo>
                  <a:pt x="2906099" y="181052"/>
                  <a:pt x="2904435" y="203200"/>
                  <a:pt x="2902226" y="225287"/>
                </a:cubicBezTo>
                <a:cubicBezTo>
                  <a:pt x="2908222" y="471130"/>
                  <a:pt x="2913772" y="512912"/>
                  <a:pt x="2902226" y="755373"/>
                </a:cubicBezTo>
                <a:cubicBezTo>
                  <a:pt x="2901894" y="762350"/>
                  <a:pt x="2897809" y="768626"/>
                  <a:pt x="2895600" y="775252"/>
                </a:cubicBezTo>
                <a:cubicBezTo>
                  <a:pt x="2893391" y="803965"/>
                  <a:pt x="2896885" y="833701"/>
                  <a:pt x="2888974" y="861391"/>
                </a:cubicBezTo>
                <a:cubicBezTo>
                  <a:pt x="2887055" y="868107"/>
                  <a:pt x="2875914" y="866502"/>
                  <a:pt x="2869096" y="868017"/>
                </a:cubicBezTo>
                <a:cubicBezTo>
                  <a:pt x="2855981" y="870931"/>
                  <a:pt x="2842591" y="872434"/>
                  <a:pt x="2829339" y="874643"/>
                </a:cubicBezTo>
                <a:cubicBezTo>
                  <a:pt x="2754243" y="872434"/>
                  <a:pt x="2678989" y="873370"/>
                  <a:pt x="2604052" y="868017"/>
                </a:cubicBezTo>
                <a:cubicBezTo>
                  <a:pt x="2585885" y="866719"/>
                  <a:pt x="2568713" y="859182"/>
                  <a:pt x="2551044" y="854765"/>
                </a:cubicBezTo>
                <a:lnTo>
                  <a:pt x="2524539" y="848139"/>
                </a:lnTo>
                <a:cubicBezTo>
                  <a:pt x="2515704" y="843722"/>
                  <a:pt x="2507206" y="838556"/>
                  <a:pt x="2498035" y="834887"/>
                </a:cubicBezTo>
                <a:cubicBezTo>
                  <a:pt x="2442900" y="812832"/>
                  <a:pt x="2441074" y="820405"/>
                  <a:pt x="2365513" y="815008"/>
                </a:cubicBezTo>
                <a:cubicBezTo>
                  <a:pt x="2325757" y="817217"/>
                  <a:pt x="2285882" y="817859"/>
                  <a:pt x="2246244" y="821634"/>
                </a:cubicBezTo>
                <a:cubicBezTo>
                  <a:pt x="2239291" y="822296"/>
                  <a:pt x="2233082" y="826341"/>
                  <a:pt x="2226366" y="828260"/>
                </a:cubicBezTo>
                <a:cubicBezTo>
                  <a:pt x="2217609" y="830762"/>
                  <a:pt x="2208696" y="832678"/>
                  <a:pt x="2199861" y="834887"/>
                </a:cubicBezTo>
                <a:lnTo>
                  <a:pt x="2160105" y="861391"/>
                </a:lnTo>
                <a:cubicBezTo>
                  <a:pt x="2154293" y="865265"/>
                  <a:pt x="2146646" y="865266"/>
                  <a:pt x="2140226" y="868017"/>
                </a:cubicBezTo>
                <a:cubicBezTo>
                  <a:pt x="2091715" y="888807"/>
                  <a:pt x="2136085" y="875678"/>
                  <a:pt x="2087218" y="887895"/>
                </a:cubicBezTo>
                <a:cubicBezTo>
                  <a:pt x="2080592" y="892312"/>
                  <a:pt x="2073558" y="896172"/>
                  <a:pt x="2067339" y="901147"/>
                </a:cubicBezTo>
                <a:cubicBezTo>
                  <a:pt x="2062461" y="905050"/>
                  <a:pt x="2059675" y="911606"/>
                  <a:pt x="2054087" y="914400"/>
                </a:cubicBezTo>
                <a:cubicBezTo>
                  <a:pt x="2045942" y="918473"/>
                  <a:pt x="2036110" y="917828"/>
                  <a:pt x="2027583" y="921026"/>
                </a:cubicBezTo>
                <a:cubicBezTo>
                  <a:pt x="2018334" y="924494"/>
                  <a:pt x="2010328" y="930810"/>
                  <a:pt x="2001079" y="934278"/>
                </a:cubicBezTo>
                <a:cubicBezTo>
                  <a:pt x="1992552" y="937476"/>
                  <a:pt x="1983331" y="938402"/>
                  <a:pt x="1974574" y="940904"/>
                </a:cubicBezTo>
                <a:cubicBezTo>
                  <a:pt x="1967858" y="942823"/>
                  <a:pt x="1961514" y="946015"/>
                  <a:pt x="1954696" y="947530"/>
                </a:cubicBezTo>
                <a:cubicBezTo>
                  <a:pt x="1941581" y="950444"/>
                  <a:pt x="1928113" y="951521"/>
                  <a:pt x="1914939" y="954156"/>
                </a:cubicBezTo>
                <a:cubicBezTo>
                  <a:pt x="1894140" y="958316"/>
                  <a:pt x="1887502" y="961093"/>
                  <a:pt x="1868557" y="967408"/>
                </a:cubicBezTo>
                <a:cubicBezTo>
                  <a:pt x="1861931" y="974034"/>
                  <a:pt x="1856304" y="981840"/>
                  <a:pt x="1848679" y="987287"/>
                </a:cubicBezTo>
                <a:cubicBezTo>
                  <a:pt x="1840641" y="993028"/>
                  <a:pt x="1831545" y="997415"/>
                  <a:pt x="1822174" y="1000539"/>
                </a:cubicBezTo>
                <a:cubicBezTo>
                  <a:pt x="1804895" y="1006298"/>
                  <a:pt x="1786835" y="1009374"/>
                  <a:pt x="1769166" y="1013791"/>
                </a:cubicBezTo>
                <a:cubicBezTo>
                  <a:pt x="1762390" y="1015485"/>
                  <a:pt x="1756191" y="1019355"/>
                  <a:pt x="1749287" y="1020417"/>
                </a:cubicBezTo>
                <a:cubicBezTo>
                  <a:pt x="1727348" y="1023792"/>
                  <a:pt x="1705113" y="1024834"/>
                  <a:pt x="1683026" y="1027043"/>
                </a:cubicBezTo>
                <a:cubicBezTo>
                  <a:pt x="1611946" y="1018158"/>
                  <a:pt x="1647292" y="1024736"/>
                  <a:pt x="1577009" y="1007165"/>
                </a:cubicBezTo>
                <a:lnTo>
                  <a:pt x="1550505" y="1000539"/>
                </a:lnTo>
                <a:lnTo>
                  <a:pt x="1524000" y="993913"/>
                </a:lnTo>
                <a:cubicBezTo>
                  <a:pt x="1477214" y="970518"/>
                  <a:pt x="1515148" y="985811"/>
                  <a:pt x="1444487" y="974034"/>
                </a:cubicBezTo>
                <a:cubicBezTo>
                  <a:pt x="1435504" y="972537"/>
                  <a:pt x="1426913" y="969194"/>
                  <a:pt x="1417983" y="967408"/>
                </a:cubicBezTo>
                <a:cubicBezTo>
                  <a:pt x="1386140" y="961039"/>
                  <a:pt x="1357789" y="958227"/>
                  <a:pt x="1325218" y="954156"/>
                </a:cubicBezTo>
                <a:lnTo>
                  <a:pt x="1152939" y="967408"/>
                </a:lnTo>
                <a:cubicBezTo>
                  <a:pt x="1044745" y="970843"/>
                  <a:pt x="936487" y="971825"/>
                  <a:pt x="828261" y="974034"/>
                </a:cubicBezTo>
                <a:cubicBezTo>
                  <a:pt x="795131" y="978452"/>
                  <a:pt x="762269" y="986002"/>
                  <a:pt x="728870" y="987287"/>
                </a:cubicBezTo>
                <a:cubicBezTo>
                  <a:pt x="704492" y="988225"/>
                  <a:pt x="680343" y="981977"/>
                  <a:pt x="655983" y="980660"/>
                </a:cubicBezTo>
                <a:cubicBezTo>
                  <a:pt x="598598" y="977558"/>
                  <a:pt x="541131" y="976243"/>
                  <a:pt x="483705" y="974034"/>
                </a:cubicBezTo>
                <a:cubicBezTo>
                  <a:pt x="470453" y="971825"/>
                  <a:pt x="456982" y="970666"/>
                  <a:pt x="443948" y="967408"/>
                </a:cubicBezTo>
                <a:cubicBezTo>
                  <a:pt x="430396" y="964020"/>
                  <a:pt x="404192" y="954156"/>
                  <a:pt x="404192" y="954156"/>
                </a:cubicBezTo>
                <a:cubicBezTo>
                  <a:pt x="397566" y="947530"/>
                  <a:pt x="392110" y="939476"/>
                  <a:pt x="384313" y="934278"/>
                </a:cubicBezTo>
                <a:cubicBezTo>
                  <a:pt x="331409" y="899010"/>
                  <a:pt x="399288" y="961312"/>
                  <a:pt x="344557" y="914400"/>
                </a:cubicBezTo>
                <a:cubicBezTo>
                  <a:pt x="304538" y="880098"/>
                  <a:pt x="334699" y="893444"/>
                  <a:pt x="298174" y="881269"/>
                </a:cubicBezTo>
                <a:cubicBezTo>
                  <a:pt x="283049" y="871186"/>
                  <a:pt x="252290" y="848305"/>
                  <a:pt x="231913" y="841513"/>
                </a:cubicBezTo>
                <a:cubicBezTo>
                  <a:pt x="221229" y="837952"/>
                  <a:pt x="209777" y="837330"/>
                  <a:pt x="198783" y="834887"/>
                </a:cubicBezTo>
                <a:cubicBezTo>
                  <a:pt x="189893" y="832911"/>
                  <a:pt x="181035" y="830762"/>
                  <a:pt x="172279" y="828260"/>
                </a:cubicBezTo>
                <a:cubicBezTo>
                  <a:pt x="165563" y="826341"/>
                  <a:pt x="159116" y="823553"/>
                  <a:pt x="152400" y="821634"/>
                </a:cubicBezTo>
                <a:cubicBezTo>
                  <a:pt x="143644" y="819132"/>
                  <a:pt x="134652" y="817510"/>
                  <a:pt x="125896" y="815008"/>
                </a:cubicBezTo>
                <a:cubicBezTo>
                  <a:pt x="119180" y="813089"/>
                  <a:pt x="112794" y="810076"/>
                  <a:pt x="106018" y="808382"/>
                </a:cubicBezTo>
                <a:cubicBezTo>
                  <a:pt x="95092" y="805651"/>
                  <a:pt x="83931" y="803965"/>
                  <a:pt x="72887" y="801756"/>
                </a:cubicBezTo>
                <a:cubicBezTo>
                  <a:pt x="64052" y="795130"/>
                  <a:pt x="55971" y="787357"/>
                  <a:pt x="46383" y="781878"/>
                </a:cubicBezTo>
                <a:cubicBezTo>
                  <a:pt x="40319" y="778413"/>
                  <a:pt x="32188" y="779312"/>
                  <a:pt x="26505" y="775252"/>
                </a:cubicBezTo>
                <a:cubicBezTo>
                  <a:pt x="16338" y="767990"/>
                  <a:pt x="0" y="748747"/>
                  <a:pt x="0" y="748747"/>
                </a:cubicBezTo>
                <a:cubicBezTo>
                  <a:pt x="2209" y="713408"/>
                  <a:pt x="3103" y="677962"/>
                  <a:pt x="6626" y="642730"/>
                </a:cubicBezTo>
                <a:cubicBezTo>
                  <a:pt x="7532" y="633669"/>
                  <a:pt x="9665" y="624596"/>
                  <a:pt x="13252" y="616226"/>
                </a:cubicBezTo>
                <a:cubicBezTo>
                  <a:pt x="16389" y="608906"/>
                  <a:pt x="20874" y="601978"/>
                  <a:pt x="26505" y="596347"/>
                </a:cubicBezTo>
                <a:cubicBezTo>
                  <a:pt x="32136" y="590716"/>
                  <a:pt x="39757" y="587512"/>
                  <a:pt x="46383" y="583095"/>
                </a:cubicBezTo>
                <a:cubicBezTo>
                  <a:pt x="50800" y="574260"/>
                  <a:pt x="56167" y="565840"/>
                  <a:pt x="59635" y="556591"/>
                </a:cubicBezTo>
                <a:cubicBezTo>
                  <a:pt x="62833" y="548064"/>
                  <a:pt x="62189" y="538232"/>
                  <a:pt x="66261" y="530087"/>
                </a:cubicBezTo>
                <a:cubicBezTo>
                  <a:pt x="69055" y="524499"/>
                  <a:pt x="75096" y="521252"/>
                  <a:pt x="79513" y="516834"/>
                </a:cubicBezTo>
                <a:cubicBezTo>
                  <a:pt x="81722" y="510208"/>
                  <a:pt x="83015" y="503203"/>
                  <a:pt x="86139" y="496956"/>
                </a:cubicBezTo>
                <a:cubicBezTo>
                  <a:pt x="110049" y="449139"/>
                  <a:pt x="89409" y="508661"/>
                  <a:pt x="112644" y="450573"/>
                </a:cubicBezTo>
                <a:cubicBezTo>
                  <a:pt x="145393" y="368700"/>
                  <a:pt x="108071" y="446466"/>
                  <a:pt x="139148" y="384313"/>
                </a:cubicBezTo>
                <a:cubicBezTo>
                  <a:pt x="142511" y="370862"/>
                  <a:pt x="146696" y="351239"/>
                  <a:pt x="152400" y="337930"/>
                </a:cubicBezTo>
                <a:cubicBezTo>
                  <a:pt x="168850" y="299547"/>
                  <a:pt x="166841" y="319926"/>
                  <a:pt x="178905" y="271669"/>
                </a:cubicBezTo>
                <a:lnTo>
                  <a:pt x="192157" y="218660"/>
                </a:lnTo>
                <a:cubicBezTo>
                  <a:pt x="188263" y="148560"/>
                  <a:pt x="194448" y="124695"/>
                  <a:pt x="178905" y="72887"/>
                </a:cubicBezTo>
                <a:cubicBezTo>
                  <a:pt x="166699" y="32201"/>
                  <a:pt x="175075" y="42553"/>
                  <a:pt x="159026" y="26504"/>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cxnSp>
        <p:nvCxnSpPr>
          <p:cNvPr id="16" name="直接箭头连接符 35">
            <a:extLst>
              <a:ext uri="{FF2B5EF4-FFF2-40B4-BE49-F238E27FC236}">
                <a16:creationId xmlns:a16="http://schemas.microsoft.com/office/drawing/2014/main" id="{A042A89F-69DF-4480-ACB5-7E42CE0D006F}"/>
              </a:ext>
            </a:extLst>
          </p:cNvPr>
          <p:cNvCxnSpPr>
            <a:cxnSpLocks noChangeShapeType="1"/>
            <a:stCxn id="14" idx="1"/>
            <a:endCxn id="22" idx="0"/>
          </p:cNvCxnSpPr>
          <p:nvPr/>
        </p:nvCxnSpPr>
        <p:spPr bwMode="auto">
          <a:xfrm flipH="1">
            <a:off x="3017838" y="630238"/>
            <a:ext cx="2873375" cy="1935162"/>
          </a:xfrm>
          <a:prstGeom prst="straightConnector1">
            <a:avLst/>
          </a:prstGeom>
          <a:noFill/>
          <a:ln w="28575" algn="ctr">
            <a:solidFill>
              <a:srgbClr val="C00000"/>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41">
            <a:extLst>
              <a:ext uri="{FF2B5EF4-FFF2-40B4-BE49-F238E27FC236}">
                <a16:creationId xmlns:a16="http://schemas.microsoft.com/office/drawing/2014/main" id="{65FED771-2831-45C7-94D5-E3982C73AFFF}"/>
              </a:ext>
            </a:extLst>
          </p:cNvPr>
          <p:cNvCxnSpPr>
            <a:cxnSpLocks noChangeShapeType="1"/>
            <a:stCxn id="25" idx="2"/>
          </p:cNvCxnSpPr>
          <p:nvPr/>
        </p:nvCxnSpPr>
        <p:spPr bwMode="auto">
          <a:xfrm>
            <a:off x="7227888" y="4733925"/>
            <a:ext cx="1160462" cy="151130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10">
            <a:hlinkClick r:id="rId2" action="ppaction://hlinksldjump" highlightClick="1"/>
            <a:extLst>
              <a:ext uri="{FF2B5EF4-FFF2-40B4-BE49-F238E27FC236}">
                <a16:creationId xmlns:a16="http://schemas.microsoft.com/office/drawing/2014/main" id="{2A01B08B-8291-40DB-97F2-8BB936495BB3}"/>
              </a:ext>
            </a:extLst>
          </p:cNvPr>
          <p:cNvSpPr>
            <a:spLocks noChangeArrowheads="1"/>
          </p:cNvSpPr>
          <p:nvPr/>
        </p:nvSpPr>
        <p:spPr bwMode="auto">
          <a:xfrm>
            <a:off x="6875463" y="115888"/>
            <a:ext cx="431800" cy="288925"/>
          </a:xfrm>
          <a:prstGeom prst="actionButtonForwardNext">
            <a:avLst/>
          </a:prstGeom>
          <a:solidFill>
            <a:schemeClr val="bg1">
              <a:lumMod val="85000"/>
            </a:schemeClr>
          </a:solidFill>
          <a:ln>
            <a:noFill/>
          </a:ln>
        </p:spPr>
        <p:txBody>
          <a:bodyPr wrap="none" anchor="ctr"/>
          <a:lstStyle/>
          <a:p>
            <a:pPr eaLnBrk="0" hangingPunct="0"/>
            <a:endParaRPr lang="zh-CN" altLang="en-US">
              <a:ea typeface="微软雅黑 Light" panose="020B0502040204020203" pitchFamily="34" charset="-122"/>
            </a:endParaRPr>
          </a:p>
        </p:txBody>
      </p:sp>
      <p:graphicFrame>
        <p:nvGraphicFramePr>
          <p:cNvPr id="19" name="Group 41">
            <a:extLst>
              <a:ext uri="{FF2B5EF4-FFF2-40B4-BE49-F238E27FC236}">
                <a16:creationId xmlns:a16="http://schemas.microsoft.com/office/drawing/2014/main" id="{2AE645F1-B292-443D-AB87-6254D409D5E5}"/>
              </a:ext>
            </a:extLst>
          </p:cNvPr>
          <p:cNvGraphicFramePr>
            <a:graphicFrameLocks noGrp="1"/>
          </p:cNvGraphicFramePr>
          <p:nvPr>
            <p:extLst>
              <p:ext uri="{D42A27DB-BD31-4B8C-83A1-F6EECF244321}">
                <p14:modId xmlns:p14="http://schemas.microsoft.com/office/powerpoint/2010/main" val="1606876739"/>
              </p:ext>
            </p:extLst>
          </p:nvPr>
        </p:nvGraphicFramePr>
        <p:xfrm>
          <a:off x="3563938" y="5416550"/>
          <a:ext cx="685800" cy="457200"/>
        </p:xfrm>
        <a:graphic>
          <a:graphicData uri="http://schemas.openxmlformats.org/drawingml/2006/table">
            <a:tbl>
              <a:tblPr/>
              <a:tblGrid>
                <a:gridCol w="685800">
                  <a:extLst>
                    <a:ext uri="{9D8B030D-6E8A-4147-A177-3AD203B41FA5}">
                      <a16:colId xmlns:a16="http://schemas.microsoft.com/office/drawing/2014/main" val="20000"/>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1" u="sng" strike="noStrike" kern="1200" cap="none" normalizeH="0" baseline="0" dirty="0">
                          <a:ln>
                            <a:noFill/>
                          </a:ln>
                          <a:solidFill>
                            <a:srgbClr val="C00000"/>
                          </a:solidFill>
                          <a:effectLst/>
                          <a:latin typeface="Arial" pitchFamily="34" charset="0"/>
                          <a:ea typeface="宋体" pitchFamily="2" charset="-122"/>
                          <a:cs typeface="+mn-cs"/>
                        </a:rPr>
                        <a:t>10</a:t>
                      </a:r>
                      <a:endParaRPr kumimoji="0" lang="zh-CN" altLang="zh-CN" sz="2400" b="0" i="1" u="sng" strike="noStrike" kern="1200" cap="none" normalizeH="0" baseline="0" dirty="0">
                        <a:ln>
                          <a:noFill/>
                        </a:ln>
                        <a:solidFill>
                          <a:srgbClr val="C00000"/>
                        </a:solidFill>
                        <a:effectLst/>
                        <a:latin typeface="Arial" pitchFamily="34" charset="0"/>
                        <a:ea typeface="宋体" pitchFamily="2" charset="-122"/>
                        <a:cs typeface="+mn-cs"/>
                      </a:endParaRPr>
                    </a:p>
                  </a:txBody>
                  <a:tcPr marL="91708" marR="91708" marT="45497" marB="45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bl>
          </a:graphicData>
        </a:graphic>
      </p:graphicFrame>
      <p:sp>
        <p:nvSpPr>
          <p:cNvPr id="20" name="TextBox 17">
            <a:extLst>
              <a:ext uri="{FF2B5EF4-FFF2-40B4-BE49-F238E27FC236}">
                <a16:creationId xmlns:a16="http://schemas.microsoft.com/office/drawing/2014/main" id="{23DA0AA9-52F2-4382-B216-C94C5F794D6D}"/>
              </a:ext>
            </a:extLst>
          </p:cNvPr>
          <p:cNvSpPr txBox="1">
            <a:spLocks noChangeArrowheads="1"/>
          </p:cNvSpPr>
          <p:nvPr/>
        </p:nvSpPr>
        <p:spPr bwMode="auto">
          <a:xfrm>
            <a:off x="3444875" y="590708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21" name="TextBox 43">
            <a:extLst>
              <a:ext uri="{FF2B5EF4-FFF2-40B4-BE49-F238E27FC236}">
                <a16:creationId xmlns:a16="http://schemas.microsoft.com/office/drawing/2014/main" id="{1E1B3606-070D-4E69-B049-F45E2221562A}"/>
              </a:ext>
            </a:extLst>
          </p:cNvPr>
          <p:cNvSpPr txBox="1">
            <a:spLocks noChangeArrowheads="1"/>
          </p:cNvSpPr>
          <p:nvPr/>
        </p:nvSpPr>
        <p:spPr bwMode="auto">
          <a:xfrm>
            <a:off x="4597400" y="5875338"/>
            <a:ext cx="622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22" name="矩形 18">
            <a:extLst>
              <a:ext uri="{FF2B5EF4-FFF2-40B4-BE49-F238E27FC236}">
                <a16:creationId xmlns:a16="http://schemas.microsoft.com/office/drawing/2014/main" id="{64DDE9C0-019A-4710-8EA3-7C011CD6BD4A}"/>
              </a:ext>
            </a:extLst>
          </p:cNvPr>
          <p:cNvSpPr>
            <a:spLocks noChangeArrowheads="1"/>
          </p:cNvSpPr>
          <p:nvPr/>
        </p:nvSpPr>
        <p:spPr bwMode="auto">
          <a:xfrm>
            <a:off x="382588" y="2565400"/>
            <a:ext cx="5268912" cy="1943100"/>
          </a:xfrm>
          <a:prstGeom prst="rect">
            <a:avLst/>
          </a:prstGeom>
          <a:noFill/>
          <a:ln w="9525"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23" name="TextBox 21">
            <a:extLst>
              <a:ext uri="{FF2B5EF4-FFF2-40B4-BE49-F238E27FC236}">
                <a16:creationId xmlns:a16="http://schemas.microsoft.com/office/drawing/2014/main" id="{D5B3994C-A920-44C1-8703-31BFF7269F2A}"/>
              </a:ext>
            </a:extLst>
          </p:cNvPr>
          <p:cNvSpPr txBox="1">
            <a:spLocks noChangeArrowheads="1"/>
          </p:cNvSpPr>
          <p:nvPr/>
        </p:nvSpPr>
        <p:spPr bwMode="auto">
          <a:xfrm>
            <a:off x="3213100" y="2519363"/>
            <a:ext cx="5895975" cy="6461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//e.g. i=9, j=10, k=10, k=j, </a:t>
            </a:r>
            <a:r>
              <a:rPr lang="zh-CN" altLang="en-US">
                <a:latin typeface="+mn-lt"/>
                <a:ea typeface="微软雅黑 Light" panose="020B0502040204020203" pitchFamily="34" charset="-122"/>
              </a:rPr>
              <a:t>左子段最右端元素为</a:t>
            </a:r>
            <a:endParaRPr lang="en-US" altLang="zh-CN">
              <a:latin typeface="+mn-lt"/>
              <a:ea typeface="微软雅黑 Light" panose="020B0502040204020203" pitchFamily="34" charset="-122"/>
            </a:endParaRPr>
          </a:p>
          <a:p>
            <a:pPr eaLnBrk="1" hangingPunct="1"/>
            <a:r>
              <a:rPr lang="en-US" altLang="zh-CN">
                <a:latin typeface="+mn-lt"/>
                <a:ea typeface="微软雅黑 Light" panose="020B0502040204020203" pitchFamily="34" charset="-122"/>
              </a:rPr>
              <a:t>a[j-1]=a[k-1]=</a:t>
            </a:r>
            <a:r>
              <a:rPr lang="zh-CN" altLang="en-US">
                <a:latin typeface="+mn-lt"/>
                <a:ea typeface="微软雅黑 Light" panose="020B0502040204020203" pitchFamily="34" charset="-122"/>
              </a:rPr>
              <a:t>划分元素</a:t>
            </a:r>
            <a:r>
              <a:rPr lang="en-US" altLang="zh-CN">
                <a:latin typeface="+mn-lt"/>
                <a:ea typeface="微软雅黑 Light" panose="020B0502040204020203" pitchFamily="34" charset="-122"/>
              </a:rPr>
              <a:t>x=a[9],</a:t>
            </a:r>
            <a:r>
              <a:rPr lang="zh-CN" altLang="en-US">
                <a:latin typeface="+mn-lt"/>
                <a:ea typeface="微软雅黑 Light" panose="020B0502040204020203" pitchFamily="34" charset="-122"/>
              </a:rPr>
              <a:t>第</a:t>
            </a:r>
            <a:r>
              <a:rPr lang="en-US" altLang="zh-CN">
                <a:latin typeface="+mn-lt"/>
                <a:ea typeface="微软雅黑 Light" panose="020B0502040204020203" pitchFamily="34" charset="-122"/>
              </a:rPr>
              <a:t>k=10</a:t>
            </a:r>
            <a:r>
              <a:rPr lang="zh-CN" altLang="en-US">
                <a:latin typeface="+mn-lt"/>
                <a:ea typeface="微软雅黑 Light" panose="020B0502040204020203" pitchFamily="34" charset="-122"/>
              </a:rPr>
              <a:t>小元素</a:t>
            </a:r>
            <a:r>
              <a:rPr lang="en-US" altLang="zh-CN">
                <a:latin typeface="+mn-lt"/>
                <a:ea typeface="微软雅黑 Light" panose="020B0502040204020203" pitchFamily="34" charset="-122"/>
              </a:rPr>
              <a:t>=x=a[9]=10</a:t>
            </a:r>
            <a:endParaRPr lang="zh-CN" altLang="en-US">
              <a:latin typeface="+mn-lt"/>
              <a:ea typeface="微软雅黑 Light" panose="020B0502040204020203" pitchFamily="34" charset="-122"/>
            </a:endParaRPr>
          </a:p>
        </p:txBody>
      </p:sp>
      <p:sp>
        <p:nvSpPr>
          <p:cNvPr id="24" name="TextBox 48">
            <a:extLst>
              <a:ext uri="{FF2B5EF4-FFF2-40B4-BE49-F238E27FC236}">
                <a16:creationId xmlns:a16="http://schemas.microsoft.com/office/drawing/2014/main" id="{4F480FE8-C996-4973-B636-234EC719DBA3}"/>
              </a:ext>
            </a:extLst>
          </p:cNvPr>
          <p:cNvSpPr txBox="1">
            <a:spLocks noChangeArrowheads="1"/>
          </p:cNvSpPr>
          <p:nvPr/>
        </p:nvSpPr>
        <p:spPr bwMode="auto">
          <a:xfrm>
            <a:off x="5292725" y="3284538"/>
            <a:ext cx="3851275" cy="646112"/>
          </a:xfrm>
          <a:prstGeom prst="rect">
            <a:avLst/>
          </a:prstGeom>
          <a:solidFill>
            <a:srgbClr val="FFFF00"/>
          </a:solidFill>
          <a:ln w="9525">
            <a:solidFill>
              <a:srgbClr val="C000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//e.g. i=9, j=10, k=2, k&lt;j, </a:t>
            </a:r>
            <a:r>
              <a:rPr lang="zh-CN" altLang="en-US">
                <a:latin typeface="+mn-lt"/>
                <a:ea typeface="微软雅黑 Light" panose="020B0502040204020203" pitchFamily="34" charset="-122"/>
              </a:rPr>
              <a:t>从</a:t>
            </a:r>
            <a:r>
              <a:rPr lang="en-US" altLang="zh-CN">
                <a:latin typeface="+mn-lt"/>
                <a:ea typeface="微软雅黑 Light" panose="020B0502040204020203" pitchFamily="34" charset="-122"/>
              </a:rPr>
              <a:t>a[0:8]</a:t>
            </a:r>
            <a:r>
              <a:rPr lang="zh-CN" altLang="en-US">
                <a:latin typeface="+mn-lt"/>
                <a:ea typeface="微软雅黑 Light" panose="020B0502040204020203" pitchFamily="34" charset="-122"/>
              </a:rPr>
              <a:t>中找第</a:t>
            </a:r>
            <a:r>
              <a:rPr lang="en-US" altLang="zh-CN">
                <a:latin typeface="+mn-lt"/>
                <a:ea typeface="微软雅黑 Light" panose="020B0502040204020203" pitchFamily="34" charset="-122"/>
              </a:rPr>
              <a:t>k=2</a:t>
            </a:r>
            <a:r>
              <a:rPr lang="zh-CN" altLang="en-US">
                <a:latin typeface="+mn-lt"/>
                <a:ea typeface="微软雅黑 Light" panose="020B0502040204020203" pitchFamily="34" charset="-122"/>
              </a:rPr>
              <a:t>小元素</a:t>
            </a:r>
            <a:r>
              <a:rPr lang="en-US" altLang="zh-CN">
                <a:latin typeface="+mn-lt"/>
                <a:ea typeface="微软雅黑 Light" panose="020B0502040204020203" pitchFamily="34" charset="-122"/>
              </a:rPr>
              <a:t>a[5]=2</a:t>
            </a:r>
            <a:endParaRPr lang="zh-CN" altLang="en-US">
              <a:latin typeface="+mn-lt"/>
              <a:ea typeface="微软雅黑 Light" panose="020B0502040204020203" pitchFamily="34" charset="-122"/>
            </a:endParaRPr>
          </a:p>
        </p:txBody>
      </p:sp>
      <p:sp>
        <p:nvSpPr>
          <p:cNvPr id="25" name="TextBox 52">
            <a:extLst>
              <a:ext uri="{FF2B5EF4-FFF2-40B4-BE49-F238E27FC236}">
                <a16:creationId xmlns:a16="http://schemas.microsoft.com/office/drawing/2014/main" id="{FF8E406C-F142-4508-A38F-83905C7A36D1}"/>
              </a:ext>
            </a:extLst>
          </p:cNvPr>
          <p:cNvSpPr txBox="1">
            <a:spLocks noChangeArrowheads="1"/>
          </p:cNvSpPr>
          <p:nvPr/>
        </p:nvSpPr>
        <p:spPr bwMode="auto">
          <a:xfrm>
            <a:off x="5300663" y="4086225"/>
            <a:ext cx="3852862" cy="647700"/>
          </a:xfrm>
          <a:prstGeom prst="rect">
            <a:avLst/>
          </a:prstGeom>
          <a:solidFill>
            <a:srgbClr val="FFFF00"/>
          </a:solidFill>
          <a:ln w="9525">
            <a:solidFill>
              <a:srgbClr val="C000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//e.g. i=9, j=10, k=11, k&gt;j, </a:t>
            </a:r>
            <a:r>
              <a:rPr lang="zh-CN" altLang="en-US">
                <a:latin typeface="+mn-lt"/>
                <a:ea typeface="微软雅黑 Light" panose="020B0502040204020203" pitchFamily="34" charset="-122"/>
              </a:rPr>
              <a:t>从</a:t>
            </a:r>
            <a:r>
              <a:rPr lang="en-US" altLang="zh-CN">
                <a:latin typeface="+mn-lt"/>
                <a:ea typeface="微软雅黑 Light" panose="020B0502040204020203" pitchFamily="34" charset="-122"/>
              </a:rPr>
              <a:t>a[10:17]</a:t>
            </a:r>
            <a:r>
              <a:rPr lang="zh-CN" altLang="en-US">
                <a:latin typeface="+mn-lt"/>
                <a:ea typeface="微软雅黑 Light" panose="020B0502040204020203" pitchFamily="34" charset="-122"/>
              </a:rPr>
              <a:t>中找第</a:t>
            </a:r>
            <a:r>
              <a:rPr lang="en-US" altLang="zh-CN">
                <a:latin typeface="+mn-lt"/>
                <a:ea typeface="微软雅黑 Light" panose="020B0502040204020203" pitchFamily="34" charset="-122"/>
              </a:rPr>
              <a:t>(k-j)=1</a:t>
            </a:r>
            <a:r>
              <a:rPr lang="zh-CN" altLang="en-US">
                <a:latin typeface="+mn-lt"/>
                <a:ea typeface="微软雅黑 Light" panose="020B0502040204020203" pitchFamily="34" charset="-122"/>
              </a:rPr>
              <a:t>小元素</a:t>
            </a:r>
            <a:r>
              <a:rPr lang="en-US" altLang="zh-CN">
                <a:latin typeface="+mn-lt"/>
                <a:ea typeface="微软雅黑 Light" panose="020B0502040204020203" pitchFamily="34" charset="-122"/>
              </a:rPr>
              <a:t>a[17]=11</a:t>
            </a:r>
            <a:endParaRPr lang="zh-CN" altLang="en-US">
              <a:latin typeface="+mn-lt"/>
              <a:ea typeface="微软雅黑 Light" panose="020B0502040204020203" pitchFamily="34" charset="-122"/>
            </a:endParaRPr>
          </a:p>
        </p:txBody>
      </p:sp>
      <p:cxnSp>
        <p:nvCxnSpPr>
          <p:cNvPr id="26" name="直接箭头连接符 54">
            <a:extLst>
              <a:ext uri="{FF2B5EF4-FFF2-40B4-BE49-F238E27FC236}">
                <a16:creationId xmlns:a16="http://schemas.microsoft.com/office/drawing/2014/main" id="{6447F408-836C-452F-900E-BAE3C4E98FF0}"/>
              </a:ext>
            </a:extLst>
          </p:cNvPr>
          <p:cNvCxnSpPr>
            <a:cxnSpLocks noChangeShapeType="1"/>
          </p:cNvCxnSpPr>
          <p:nvPr/>
        </p:nvCxnSpPr>
        <p:spPr bwMode="auto">
          <a:xfrm flipH="1">
            <a:off x="2366963" y="3930650"/>
            <a:ext cx="2933700" cy="224313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119844">
            <a:extLst>
              <a:ext uri="{FF2B5EF4-FFF2-40B4-BE49-F238E27FC236}">
                <a16:creationId xmlns:a16="http://schemas.microsoft.com/office/drawing/2014/main" id="{057A91A0-1112-4E64-9A52-0E641FA5FFB2}"/>
              </a:ext>
            </a:extLst>
          </p:cNvPr>
          <p:cNvSpPr>
            <a:spLocks noChangeArrowheads="1"/>
          </p:cNvSpPr>
          <p:nvPr/>
        </p:nvSpPr>
        <p:spPr bwMode="auto">
          <a:xfrm>
            <a:off x="4335463" y="3500438"/>
            <a:ext cx="523875" cy="504825"/>
          </a:xfrm>
          <a:prstGeom prst="ellipse">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cxnSp>
        <p:nvCxnSpPr>
          <p:cNvPr id="28" name="直接箭头连接符 64">
            <a:extLst>
              <a:ext uri="{FF2B5EF4-FFF2-40B4-BE49-F238E27FC236}">
                <a16:creationId xmlns:a16="http://schemas.microsoft.com/office/drawing/2014/main" id="{CE72E50D-A966-4B65-86E3-F7CFBCD40C71}"/>
              </a:ext>
            </a:extLst>
          </p:cNvPr>
          <p:cNvCxnSpPr>
            <a:cxnSpLocks noChangeShapeType="1"/>
          </p:cNvCxnSpPr>
          <p:nvPr/>
        </p:nvCxnSpPr>
        <p:spPr bwMode="auto">
          <a:xfrm>
            <a:off x="1403350" y="2924175"/>
            <a:ext cx="2168525" cy="243998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9" name="Group 41">
            <a:extLst>
              <a:ext uri="{FF2B5EF4-FFF2-40B4-BE49-F238E27FC236}">
                <a16:creationId xmlns:a16="http://schemas.microsoft.com/office/drawing/2014/main" id="{9869166B-1F43-409B-9EDA-7795BFCEA0D4}"/>
              </a:ext>
            </a:extLst>
          </p:cNvPr>
          <p:cNvGraphicFramePr>
            <a:graphicFrameLocks noGrp="1"/>
          </p:cNvGraphicFramePr>
          <p:nvPr>
            <p:extLst>
              <p:ext uri="{D42A27DB-BD31-4B8C-83A1-F6EECF244321}">
                <p14:modId xmlns:p14="http://schemas.microsoft.com/office/powerpoint/2010/main" val="3701375197"/>
              </p:ext>
            </p:extLst>
          </p:nvPr>
        </p:nvGraphicFramePr>
        <p:xfrm>
          <a:off x="14288" y="6216650"/>
          <a:ext cx="3844925" cy="512763"/>
        </p:xfrm>
        <a:graphic>
          <a:graphicData uri="http://schemas.openxmlformats.org/drawingml/2006/table">
            <a:tbl>
              <a:tblPr/>
              <a:tblGrid>
                <a:gridCol w="394150">
                  <a:extLst>
                    <a:ext uri="{9D8B030D-6E8A-4147-A177-3AD203B41FA5}">
                      <a16:colId xmlns:a16="http://schemas.microsoft.com/office/drawing/2014/main" val="20000"/>
                    </a:ext>
                  </a:extLst>
                </a:gridCol>
                <a:gridCol w="498415">
                  <a:extLst>
                    <a:ext uri="{9D8B030D-6E8A-4147-A177-3AD203B41FA5}">
                      <a16:colId xmlns:a16="http://schemas.microsoft.com/office/drawing/2014/main" val="20001"/>
                    </a:ext>
                  </a:extLst>
                </a:gridCol>
                <a:gridCol w="479899">
                  <a:extLst>
                    <a:ext uri="{9D8B030D-6E8A-4147-A177-3AD203B41FA5}">
                      <a16:colId xmlns:a16="http://schemas.microsoft.com/office/drawing/2014/main" val="20002"/>
                    </a:ext>
                  </a:extLst>
                </a:gridCol>
                <a:gridCol w="360030">
                  <a:extLst>
                    <a:ext uri="{9D8B030D-6E8A-4147-A177-3AD203B41FA5}">
                      <a16:colId xmlns:a16="http://schemas.microsoft.com/office/drawing/2014/main" val="20003"/>
                    </a:ext>
                  </a:extLst>
                </a:gridCol>
                <a:gridCol w="432036">
                  <a:extLst>
                    <a:ext uri="{9D8B030D-6E8A-4147-A177-3AD203B41FA5}">
                      <a16:colId xmlns:a16="http://schemas.microsoft.com/office/drawing/2014/main" val="20004"/>
                    </a:ext>
                  </a:extLst>
                </a:gridCol>
                <a:gridCol w="504042">
                  <a:extLst>
                    <a:ext uri="{9D8B030D-6E8A-4147-A177-3AD203B41FA5}">
                      <a16:colId xmlns:a16="http://schemas.microsoft.com/office/drawing/2014/main" val="20005"/>
                    </a:ext>
                  </a:extLst>
                </a:gridCol>
                <a:gridCol w="384188">
                  <a:extLst>
                    <a:ext uri="{9D8B030D-6E8A-4147-A177-3AD203B41FA5}">
                      <a16:colId xmlns:a16="http://schemas.microsoft.com/office/drawing/2014/main" val="20006"/>
                    </a:ext>
                  </a:extLst>
                </a:gridCol>
                <a:gridCol w="360075">
                  <a:extLst>
                    <a:ext uri="{9D8B030D-6E8A-4147-A177-3AD203B41FA5}">
                      <a16:colId xmlns:a16="http://schemas.microsoft.com/office/drawing/2014/main" val="20007"/>
                    </a:ext>
                  </a:extLst>
                </a:gridCol>
                <a:gridCol w="432090">
                  <a:extLst>
                    <a:ext uri="{9D8B030D-6E8A-4147-A177-3AD203B41FA5}">
                      <a16:colId xmlns:a16="http://schemas.microsoft.com/office/drawing/2014/main" val="20008"/>
                    </a:ext>
                  </a:extLst>
                </a:gridCol>
              </a:tblGrid>
              <a:tr h="512763">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3</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9" marR="91419" marT="45442" marB="45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9</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8</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dirty="0">
                          <a:ln>
                            <a:noFill/>
                          </a:ln>
                          <a:solidFill>
                            <a:srgbClr val="FF0000"/>
                          </a:solidFill>
                          <a:effectLst/>
                          <a:latin typeface="Arial" pitchFamily="34" charset="0"/>
                          <a:ea typeface="宋体" pitchFamily="2" charset="-122"/>
                        </a:rPr>
                        <a:t>2</a:t>
                      </a:r>
                      <a:endParaRPr kumimoji="0" lang="zh-CN" altLang="zh-CN" sz="2000" b="1" i="0" u="none" strike="noStrike" cap="none" normalizeH="0" baseline="0" dirty="0">
                        <a:ln>
                          <a:noFill/>
                        </a:ln>
                        <a:solidFill>
                          <a:srgbClr val="FF0000"/>
                        </a:solidFill>
                        <a:effectLst/>
                        <a:latin typeface="Arial" pitchFamily="34" charset="0"/>
                        <a:ea typeface="宋体" pitchFamily="2" charset="-122"/>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7</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19" marR="91419"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30" name="Group 41">
            <a:extLst>
              <a:ext uri="{FF2B5EF4-FFF2-40B4-BE49-F238E27FC236}">
                <a16:creationId xmlns:a16="http://schemas.microsoft.com/office/drawing/2014/main" id="{EB8C857F-1258-4EF9-A81E-32B8D3007A7C}"/>
              </a:ext>
            </a:extLst>
          </p:cNvPr>
          <p:cNvGraphicFramePr>
            <a:graphicFrameLocks noGrp="1"/>
          </p:cNvGraphicFramePr>
          <p:nvPr>
            <p:extLst>
              <p:ext uri="{D42A27DB-BD31-4B8C-83A1-F6EECF244321}">
                <p14:modId xmlns:p14="http://schemas.microsoft.com/office/powerpoint/2010/main" val="176590377"/>
              </p:ext>
            </p:extLst>
          </p:nvPr>
        </p:nvGraphicFramePr>
        <p:xfrm>
          <a:off x="4597400" y="6208713"/>
          <a:ext cx="4410075" cy="512762"/>
        </p:xfrm>
        <a:graphic>
          <a:graphicData uri="http://schemas.openxmlformats.org/drawingml/2006/table">
            <a:tbl>
              <a:tblPr/>
              <a:tblGrid>
                <a:gridCol w="551718">
                  <a:extLst>
                    <a:ext uri="{9D8B030D-6E8A-4147-A177-3AD203B41FA5}">
                      <a16:colId xmlns:a16="http://schemas.microsoft.com/office/drawing/2014/main" val="20000"/>
                    </a:ext>
                  </a:extLst>
                </a:gridCol>
                <a:gridCol w="576067">
                  <a:extLst>
                    <a:ext uri="{9D8B030D-6E8A-4147-A177-3AD203B41FA5}">
                      <a16:colId xmlns:a16="http://schemas.microsoft.com/office/drawing/2014/main" val="20001"/>
                    </a:ext>
                  </a:extLst>
                </a:gridCol>
                <a:gridCol w="504058">
                  <a:extLst>
                    <a:ext uri="{9D8B030D-6E8A-4147-A177-3AD203B41FA5}">
                      <a16:colId xmlns:a16="http://schemas.microsoft.com/office/drawing/2014/main" val="20002"/>
                    </a:ext>
                  </a:extLst>
                </a:gridCol>
                <a:gridCol w="504058">
                  <a:extLst>
                    <a:ext uri="{9D8B030D-6E8A-4147-A177-3AD203B41FA5}">
                      <a16:colId xmlns:a16="http://schemas.microsoft.com/office/drawing/2014/main" val="20003"/>
                    </a:ext>
                  </a:extLst>
                </a:gridCol>
                <a:gridCol w="576067">
                  <a:extLst>
                    <a:ext uri="{9D8B030D-6E8A-4147-A177-3AD203B41FA5}">
                      <a16:colId xmlns:a16="http://schemas.microsoft.com/office/drawing/2014/main" val="20004"/>
                    </a:ext>
                  </a:extLst>
                </a:gridCol>
                <a:gridCol w="504058">
                  <a:extLst>
                    <a:ext uri="{9D8B030D-6E8A-4147-A177-3AD203B41FA5}">
                      <a16:colId xmlns:a16="http://schemas.microsoft.com/office/drawing/2014/main" val="20005"/>
                    </a:ext>
                  </a:extLst>
                </a:gridCol>
                <a:gridCol w="576067">
                  <a:extLst>
                    <a:ext uri="{9D8B030D-6E8A-4147-A177-3AD203B41FA5}">
                      <a16:colId xmlns:a16="http://schemas.microsoft.com/office/drawing/2014/main" val="20006"/>
                    </a:ext>
                  </a:extLst>
                </a:gridCol>
                <a:gridCol w="617982">
                  <a:extLst>
                    <a:ext uri="{9D8B030D-6E8A-4147-A177-3AD203B41FA5}">
                      <a16:colId xmlns:a16="http://schemas.microsoft.com/office/drawing/2014/main" val="20007"/>
                    </a:ext>
                  </a:extLst>
                </a:gridCol>
              </a:tblGrid>
              <a:tr h="512762">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16</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lvl1pPr>
                        <a:spcBef>
                          <a:spcPct val="20000"/>
                        </a:spcBef>
                        <a:buClr>
                          <a:schemeClr val="bg2"/>
                        </a:buClr>
                        <a:buSzPct val="75000"/>
                        <a:buFont typeface="Wingdings" pitchFamily="2" charset="2"/>
                        <a:defRPr sz="2800">
                          <a:solidFill>
                            <a:schemeClr val="tx1"/>
                          </a:solidFill>
                          <a:latin typeface="Arial" pitchFamily="34" charset="0"/>
                          <a:ea typeface="宋体" pitchFamily="2" charset="-122"/>
                        </a:defRPr>
                      </a:lvl1pPr>
                      <a:lvl2pPr marL="742950" indent="-285750">
                        <a:spcBef>
                          <a:spcPct val="20000"/>
                        </a:spcBef>
                        <a:buClr>
                          <a:schemeClr val="accent2"/>
                        </a:buClr>
                        <a:buSzPct val="80000"/>
                        <a:buFont typeface="Wingdings" pitchFamily="2" charset="2"/>
                        <a:defRPr sz="2400">
                          <a:solidFill>
                            <a:schemeClr val="tx1"/>
                          </a:solidFill>
                          <a:latin typeface="Arial" pitchFamily="34" charset="0"/>
                          <a:ea typeface="宋体" pitchFamily="2" charset="-122"/>
                        </a:defRPr>
                      </a:lvl2pPr>
                      <a:lvl3pPr marL="1143000" indent="-228600">
                        <a:spcBef>
                          <a:spcPct val="20000"/>
                        </a:spcBef>
                        <a:buClr>
                          <a:schemeClr val="bg2"/>
                        </a:buClr>
                        <a:buSzPct val="65000"/>
                        <a:buFont typeface="Wingdings" pitchFamily="2" charset="2"/>
                        <a:defRPr sz="2000">
                          <a:solidFill>
                            <a:schemeClr val="tx1"/>
                          </a:solidFill>
                          <a:latin typeface="Arial" pitchFamily="34" charset="0"/>
                          <a:ea typeface="宋体" pitchFamily="2" charset="-122"/>
                        </a:defRPr>
                      </a:lvl3pPr>
                      <a:lvl4pPr marL="1600200" indent="-22860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a:spcBef>
                          <a:spcPct val="20000"/>
                        </a:spcBef>
                        <a:buClr>
                          <a:schemeClr val="bg2"/>
                        </a:buClr>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14</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18</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L="91422" marR="91422" marT="45442" marB="45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kern="1200" cap="none" normalizeH="0" baseline="0" dirty="0">
                          <a:ln>
                            <a:noFill/>
                          </a:ln>
                          <a:solidFill>
                            <a:srgbClr val="FF0000"/>
                          </a:solidFill>
                          <a:effectLst/>
                          <a:latin typeface="Arial" pitchFamily="34" charset="0"/>
                          <a:ea typeface="宋体" pitchFamily="2" charset="-122"/>
                          <a:cs typeface="+mn-cs"/>
                        </a:rPr>
                        <a:t>11</a:t>
                      </a:r>
                      <a:endParaRPr kumimoji="0" lang="zh-CN" altLang="zh-CN" sz="2000" b="1" i="0" u="none" strike="noStrike" kern="1200" cap="none" normalizeH="0" baseline="0" dirty="0">
                        <a:ln>
                          <a:noFill/>
                        </a:ln>
                        <a:solidFill>
                          <a:srgbClr val="FF0000"/>
                        </a:solidFill>
                        <a:effectLst/>
                        <a:latin typeface="Arial" pitchFamily="34" charset="0"/>
                        <a:ea typeface="宋体" pitchFamily="2" charset="-122"/>
                        <a:cs typeface="+mn-cs"/>
                      </a:endParaRPr>
                    </a:p>
                  </a:txBody>
                  <a:tcPr marL="91422" marR="91422" marT="45442" marB="45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846109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616C7-8D71-4D86-B85F-5B837425DA71}"/>
              </a:ext>
            </a:extLst>
          </p:cNvPr>
          <p:cNvSpPr>
            <a:spLocks noGrp="1"/>
          </p:cNvSpPr>
          <p:nvPr>
            <p:ph type="title"/>
          </p:nvPr>
        </p:nvSpPr>
        <p:spPr/>
        <p:txBody>
          <a:bodyPr/>
          <a:lstStyle/>
          <a:p>
            <a:r>
              <a:rPr lang="zh-CN" altLang="en-US" dirty="0"/>
              <a:t>复杂度分析</a:t>
            </a:r>
          </a:p>
        </p:txBody>
      </p:sp>
      <p:sp>
        <p:nvSpPr>
          <p:cNvPr id="3" name="内容占位符 2">
            <a:extLst>
              <a:ext uri="{FF2B5EF4-FFF2-40B4-BE49-F238E27FC236}">
                <a16:creationId xmlns:a16="http://schemas.microsoft.com/office/drawing/2014/main" id="{6DF77198-2620-455D-AC03-E8EBACFC439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3A03A88-536F-4CDB-BAEA-5EFF673C17B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3B50997-3EA9-4A9B-8B3A-5E3866772C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EAA491-C62E-4A4F-9BF5-E16259776A39}"/>
              </a:ext>
            </a:extLst>
          </p:cNvPr>
          <p:cNvSpPr>
            <a:spLocks noGrp="1"/>
          </p:cNvSpPr>
          <p:nvPr>
            <p:ph type="sldNum" sz="quarter" idx="12"/>
          </p:nvPr>
        </p:nvSpPr>
        <p:spPr/>
        <p:txBody>
          <a:bodyPr/>
          <a:lstStyle/>
          <a:p>
            <a:fld id="{EEA58A3B-43CE-4AA0-90B5-EB47AFAFEB34}" type="slidenum">
              <a:rPr lang="zh-CN" altLang="en-US" smtClean="0"/>
              <a:pPr/>
              <a:t>133</a:t>
            </a:fld>
            <a:endParaRPr lang="zh-CN" altLang="en-US" dirty="0"/>
          </a:p>
        </p:txBody>
      </p:sp>
      <p:sp>
        <p:nvSpPr>
          <p:cNvPr id="7" name="Rectangle 3">
            <a:extLst>
              <a:ext uri="{FF2B5EF4-FFF2-40B4-BE49-F238E27FC236}">
                <a16:creationId xmlns:a16="http://schemas.microsoft.com/office/drawing/2014/main" id="{4793596F-C6E5-4389-804F-C2FF7215D3DC}"/>
              </a:ext>
            </a:extLst>
          </p:cNvPr>
          <p:cNvSpPr>
            <a:spLocks noChangeArrowheads="1"/>
          </p:cNvSpPr>
          <p:nvPr/>
        </p:nvSpPr>
        <p:spPr bwMode="auto">
          <a:xfrm>
            <a:off x="0" y="3811146"/>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grpSp>
        <p:nvGrpSpPr>
          <p:cNvPr id="8" name="Group 4">
            <a:extLst>
              <a:ext uri="{FF2B5EF4-FFF2-40B4-BE49-F238E27FC236}">
                <a16:creationId xmlns:a16="http://schemas.microsoft.com/office/drawing/2014/main" id="{24DD708A-2006-4406-ACD4-25D95E298BED}"/>
              </a:ext>
            </a:extLst>
          </p:cNvPr>
          <p:cNvGrpSpPr>
            <a:grpSpLocks/>
          </p:cNvGrpSpPr>
          <p:nvPr/>
        </p:nvGrpSpPr>
        <p:grpSpPr bwMode="auto">
          <a:xfrm>
            <a:off x="900113" y="1390208"/>
            <a:ext cx="6988175" cy="1749425"/>
            <a:chOff x="657" y="1253"/>
            <a:chExt cx="4402" cy="1102"/>
          </a:xfrm>
        </p:grpSpPr>
        <p:sp>
          <p:nvSpPr>
            <p:cNvPr id="9" name="AutoShape 5">
              <a:extLst>
                <a:ext uri="{FF2B5EF4-FFF2-40B4-BE49-F238E27FC236}">
                  <a16:creationId xmlns:a16="http://schemas.microsoft.com/office/drawing/2014/main" id="{88E95B53-390B-4945-AB0A-03F05B1CF429}"/>
                </a:ext>
              </a:extLst>
            </p:cNvPr>
            <p:cNvSpPr>
              <a:spLocks noChangeArrowheads="1"/>
            </p:cNvSpPr>
            <p:nvPr/>
          </p:nvSpPr>
          <p:spPr bwMode="auto">
            <a:xfrm>
              <a:off x="657" y="1253"/>
              <a:ext cx="4402" cy="1102"/>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sz="2400" b="1">
                  <a:ea typeface="黑体" pitchFamily="49" charset="-122"/>
                </a:rPr>
                <a:t>复杂度分析</a:t>
              </a:r>
            </a:p>
            <a:p>
              <a:pPr eaLnBrk="0" hangingPunct="0">
                <a:defRPr/>
              </a:pPr>
              <a:endParaRPr lang="zh-CN" altLang="en-US" sz="2400" b="1">
                <a:effectLst>
                  <a:outerShdw blurRad="38100" dist="38100" dir="2700000" algn="tl">
                    <a:srgbClr val="C0C0C0"/>
                  </a:outerShdw>
                </a:effectLst>
                <a:ea typeface="黑体" pitchFamily="49" charset="-122"/>
              </a:endParaRPr>
            </a:p>
            <a:p>
              <a:pPr eaLnBrk="0" hangingPunct="0">
                <a:defRPr/>
              </a:pPr>
              <a:endParaRPr lang="zh-CN" altLang="en-US" sz="2400" b="1"/>
            </a:p>
            <a:p>
              <a:pPr algn="ctr" eaLnBrk="0" hangingPunct="0">
                <a:defRPr/>
              </a:pPr>
              <a:r>
                <a:rPr lang="en-US" altLang="zh-CN" sz="2400"/>
                <a:t>T(n)=</a:t>
              </a:r>
              <a:r>
                <a:rPr lang="en-US" altLang="zh-CN" sz="2400" b="1"/>
                <a:t>O(n)</a:t>
              </a:r>
              <a:endParaRPr lang="en-US" altLang="zh-CN" sz="2400" b="1">
                <a:solidFill>
                  <a:srgbClr val="FF0000"/>
                </a:solidFill>
                <a:ea typeface="楷体_GB2312" pitchFamily="49" charset="-122"/>
                <a:sym typeface="Wingdings" pitchFamily="2" charset="2"/>
              </a:endParaRPr>
            </a:p>
          </p:txBody>
        </p:sp>
        <p:graphicFrame>
          <p:nvGraphicFramePr>
            <p:cNvPr id="10" name="Object 6">
              <a:extLst>
                <a:ext uri="{FF2B5EF4-FFF2-40B4-BE49-F238E27FC236}">
                  <a16:creationId xmlns:a16="http://schemas.microsoft.com/office/drawing/2014/main" id="{E781AE94-B84A-4814-A6B7-4040B0155102}"/>
                </a:ext>
              </a:extLst>
            </p:cNvPr>
            <p:cNvGraphicFramePr>
              <a:graphicFrameLocks noChangeAspect="1"/>
            </p:cNvGraphicFramePr>
            <p:nvPr/>
          </p:nvGraphicFramePr>
          <p:xfrm>
            <a:off x="1655" y="1480"/>
            <a:ext cx="2948" cy="563"/>
          </p:xfrm>
          <a:graphic>
            <a:graphicData uri="http://schemas.openxmlformats.org/presentationml/2006/ole">
              <mc:AlternateContent xmlns:mc="http://schemas.openxmlformats.org/markup-compatibility/2006">
                <mc:Choice xmlns:v="urn:schemas-microsoft-com:vml" Requires="v">
                  <p:oleObj spid="_x0000_s44126" name="公式" r:id="rId3" imgW="2540000" imgH="482600" progId="Equation.3">
                    <p:embed/>
                  </p:oleObj>
                </mc:Choice>
                <mc:Fallback>
                  <p:oleObj name="公式" r:id="rId3" imgW="2540000" imgH="482600" progId="Equation.3">
                    <p:embed/>
                    <p:pic>
                      <p:nvPicPr>
                        <p:cNvPr id="12903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480"/>
                          <a:ext cx="2948"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 name="任意多边形 1">
            <a:extLst>
              <a:ext uri="{FF2B5EF4-FFF2-40B4-BE49-F238E27FC236}">
                <a16:creationId xmlns:a16="http://schemas.microsoft.com/office/drawing/2014/main" id="{AC8B90B3-0AFB-417D-9AFF-9B29BE844014}"/>
              </a:ext>
            </a:extLst>
          </p:cNvPr>
          <p:cNvSpPr>
            <a:spLocks/>
          </p:cNvSpPr>
          <p:nvPr/>
        </p:nvSpPr>
        <p:spPr bwMode="auto">
          <a:xfrm>
            <a:off x="6084888" y="1390208"/>
            <a:ext cx="2016125" cy="1489075"/>
          </a:xfrm>
          <a:custGeom>
            <a:avLst/>
            <a:gdLst>
              <a:gd name="T0" fmla="*/ 6149339 w 1536118"/>
              <a:gd name="T1" fmla="*/ 3783081 h 1234440"/>
              <a:gd name="T2" fmla="*/ 4880669 w 1536118"/>
              <a:gd name="T3" fmla="*/ 3783081 h 1234440"/>
              <a:gd name="T4" fmla="*/ 4279716 w 1536118"/>
              <a:gd name="T5" fmla="*/ 3662344 h 1234440"/>
              <a:gd name="T6" fmla="*/ 3845701 w 1536118"/>
              <a:gd name="T7" fmla="*/ 3561731 h 1234440"/>
              <a:gd name="T8" fmla="*/ 3611998 w 1536118"/>
              <a:gd name="T9" fmla="*/ 3521483 h 1234440"/>
              <a:gd name="T10" fmla="*/ 2577033 w 1536118"/>
              <a:gd name="T11" fmla="*/ 3461116 h 1234440"/>
              <a:gd name="T12" fmla="*/ 2176393 w 1536118"/>
              <a:gd name="T13" fmla="*/ 3400752 h 1234440"/>
              <a:gd name="T14" fmla="*/ 1575452 w 1536118"/>
              <a:gd name="T15" fmla="*/ 3239765 h 1234440"/>
              <a:gd name="T16" fmla="*/ 1141424 w 1536118"/>
              <a:gd name="T17" fmla="*/ 2998294 h 1234440"/>
              <a:gd name="T18" fmla="*/ 774182 w 1536118"/>
              <a:gd name="T19" fmla="*/ 2776943 h 1234440"/>
              <a:gd name="T20" fmla="*/ 440316 w 1536118"/>
              <a:gd name="T21" fmla="*/ 2595835 h 1234440"/>
              <a:gd name="T22" fmla="*/ 273388 w 1536118"/>
              <a:gd name="T23" fmla="*/ 2414734 h 1234440"/>
              <a:gd name="T24" fmla="*/ 139842 w 1536118"/>
              <a:gd name="T25" fmla="*/ 2273874 h 1234440"/>
              <a:gd name="T26" fmla="*/ 39685 w 1536118"/>
              <a:gd name="T27" fmla="*/ 2052524 h 1234440"/>
              <a:gd name="T28" fmla="*/ 139842 w 1536118"/>
              <a:gd name="T29" fmla="*/ 1247612 h 1234440"/>
              <a:gd name="T30" fmla="*/ 240007 w 1536118"/>
              <a:gd name="T31" fmla="*/ 1126873 h 1234440"/>
              <a:gd name="T32" fmla="*/ 874340 w 1536118"/>
              <a:gd name="T33" fmla="*/ 724420 h 1234440"/>
              <a:gd name="T34" fmla="*/ 1274972 w 1536118"/>
              <a:gd name="T35" fmla="*/ 583560 h 1234440"/>
              <a:gd name="T36" fmla="*/ 1775757 w 1536118"/>
              <a:gd name="T37" fmla="*/ 422579 h 1234440"/>
              <a:gd name="T38" fmla="*/ 2076239 w 1536118"/>
              <a:gd name="T39" fmla="*/ 382330 h 1234440"/>
              <a:gd name="T40" fmla="*/ 2443486 w 1536118"/>
              <a:gd name="T41" fmla="*/ 342087 h 1234440"/>
              <a:gd name="T42" fmla="*/ 2710572 w 1536118"/>
              <a:gd name="T43" fmla="*/ 301842 h 1234440"/>
              <a:gd name="T44" fmla="*/ 3144592 w 1536118"/>
              <a:gd name="T45" fmla="*/ 201227 h 1234440"/>
              <a:gd name="T46" fmla="*/ 3411678 w 1536118"/>
              <a:gd name="T47" fmla="*/ 160985 h 1234440"/>
              <a:gd name="T48" fmla="*/ 3845701 w 1536118"/>
              <a:gd name="T49" fmla="*/ 60368 h 1234440"/>
              <a:gd name="T50" fmla="*/ 4780512 w 1536118"/>
              <a:gd name="T51" fmla="*/ 20123 h 1234440"/>
              <a:gd name="T52" fmla="*/ 5915633 w 1536118"/>
              <a:gd name="T53" fmla="*/ 20123 h 1234440"/>
              <a:gd name="T54" fmla="*/ 6316273 w 1536118"/>
              <a:gd name="T55" fmla="*/ 181108 h 1234440"/>
              <a:gd name="T56" fmla="*/ 6549974 w 1536118"/>
              <a:gd name="T57" fmla="*/ 301842 h 1234440"/>
              <a:gd name="T58" fmla="*/ 6850446 w 1536118"/>
              <a:gd name="T59" fmla="*/ 422579 h 1234440"/>
              <a:gd name="T60" fmla="*/ 7284465 w 1536118"/>
              <a:gd name="T61" fmla="*/ 623805 h 1234440"/>
              <a:gd name="T62" fmla="*/ 7518169 w 1536118"/>
              <a:gd name="T63" fmla="*/ 804909 h 1234440"/>
              <a:gd name="T64" fmla="*/ 7685096 w 1536118"/>
              <a:gd name="T65" fmla="*/ 945771 h 1234440"/>
              <a:gd name="T66" fmla="*/ 7852029 w 1536118"/>
              <a:gd name="T67" fmla="*/ 1287859 h 1234440"/>
              <a:gd name="T68" fmla="*/ 7651717 w 1536118"/>
              <a:gd name="T69" fmla="*/ 1650067 h 1234440"/>
              <a:gd name="T70" fmla="*/ 7418011 w 1536118"/>
              <a:gd name="T71" fmla="*/ 1891539 h 1234440"/>
              <a:gd name="T72" fmla="*/ 7217695 w 1536118"/>
              <a:gd name="T73" fmla="*/ 2133015 h 1234440"/>
              <a:gd name="T74" fmla="*/ 7117536 w 1536118"/>
              <a:gd name="T75" fmla="*/ 2354364 h 1234440"/>
              <a:gd name="T76" fmla="*/ 7050762 w 1536118"/>
              <a:gd name="T77" fmla="*/ 3139152 h 1234440"/>
              <a:gd name="T78" fmla="*/ 6917219 w 1536118"/>
              <a:gd name="T79" fmla="*/ 3380625 h 1234440"/>
              <a:gd name="T80" fmla="*/ 6483198 w 1536118"/>
              <a:gd name="T81" fmla="*/ 3501361 h 1234440"/>
              <a:gd name="T82" fmla="*/ 6316273 w 1536118"/>
              <a:gd name="T83" fmla="*/ 3622096 h 1234440"/>
              <a:gd name="T84" fmla="*/ 5949023 w 1536118"/>
              <a:gd name="T85" fmla="*/ 3762957 h 12344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36118" h="1234440">
                <a:moveTo>
                  <a:pt x="1287924" y="1221377"/>
                </a:moveTo>
                <a:cubicBezTo>
                  <a:pt x="1259621" y="1223554"/>
                  <a:pt x="1231246" y="1224937"/>
                  <a:pt x="1203015" y="1227909"/>
                </a:cubicBezTo>
                <a:cubicBezTo>
                  <a:pt x="1189845" y="1229295"/>
                  <a:pt x="1177070" y="1234440"/>
                  <a:pt x="1163827" y="1234440"/>
                </a:cubicBezTo>
                <a:cubicBezTo>
                  <a:pt x="1094124" y="1234440"/>
                  <a:pt x="1024490" y="1230086"/>
                  <a:pt x="954821" y="1227909"/>
                </a:cubicBezTo>
                <a:cubicBezTo>
                  <a:pt x="841268" y="1199520"/>
                  <a:pt x="946751" y="1229906"/>
                  <a:pt x="876444" y="1201783"/>
                </a:cubicBezTo>
                <a:cubicBezTo>
                  <a:pt x="863659" y="1196669"/>
                  <a:pt x="849790" y="1194418"/>
                  <a:pt x="837255" y="1188720"/>
                </a:cubicBezTo>
                <a:cubicBezTo>
                  <a:pt x="825698" y="1183467"/>
                  <a:pt x="816447" y="1173683"/>
                  <a:pt x="804598" y="1169126"/>
                </a:cubicBezTo>
                <a:cubicBezTo>
                  <a:pt x="787842" y="1162681"/>
                  <a:pt x="769764" y="1160417"/>
                  <a:pt x="752347" y="1156063"/>
                </a:cubicBezTo>
                <a:cubicBezTo>
                  <a:pt x="743638" y="1153886"/>
                  <a:pt x="734737" y="1152371"/>
                  <a:pt x="726221" y="1149532"/>
                </a:cubicBezTo>
                <a:cubicBezTo>
                  <a:pt x="719690" y="1147355"/>
                  <a:pt x="713348" y="1144494"/>
                  <a:pt x="706627" y="1143000"/>
                </a:cubicBezTo>
                <a:cubicBezTo>
                  <a:pt x="695869" y="1140609"/>
                  <a:pt x="629846" y="1130587"/>
                  <a:pt x="621718" y="1129937"/>
                </a:cubicBezTo>
                <a:cubicBezTo>
                  <a:pt x="582594" y="1126807"/>
                  <a:pt x="543341" y="1125583"/>
                  <a:pt x="504153" y="1123406"/>
                </a:cubicBezTo>
                <a:lnTo>
                  <a:pt x="464964" y="1110343"/>
                </a:lnTo>
                <a:cubicBezTo>
                  <a:pt x="452400" y="1106155"/>
                  <a:pt x="438761" y="1106409"/>
                  <a:pt x="425775" y="1103812"/>
                </a:cubicBezTo>
                <a:cubicBezTo>
                  <a:pt x="416973" y="1102052"/>
                  <a:pt x="408281" y="1099746"/>
                  <a:pt x="399650" y="1097280"/>
                </a:cubicBezTo>
                <a:cubicBezTo>
                  <a:pt x="366759" y="1087882"/>
                  <a:pt x="335975" y="1071392"/>
                  <a:pt x="308210" y="1051560"/>
                </a:cubicBezTo>
                <a:cubicBezTo>
                  <a:pt x="299352" y="1045233"/>
                  <a:pt x="290175" y="1039248"/>
                  <a:pt x="282084" y="1031966"/>
                </a:cubicBezTo>
                <a:lnTo>
                  <a:pt x="223301" y="973183"/>
                </a:lnTo>
                <a:lnTo>
                  <a:pt x="184113" y="933994"/>
                </a:lnTo>
                <a:cubicBezTo>
                  <a:pt x="166696" y="907868"/>
                  <a:pt x="177581" y="918754"/>
                  <a:pt x="151455" y="901337"/>
                </a:cubicBezTo>
                <a:cubicBezTo>
                  <a:pt x="147101" y="894806"/>
                  <a:pt x="144353" y="886851"/>
                  <a:pt x="138393" y="881743"/>
                </a:cubicBezTo>
                <a:cubicBezTo>
                  <a:pt x="99639" y="848526"/>
                  <a:pt x="113384" y="877580"/>
                  <a:pt x="86141" y="842554"/>
                </a:cubicBezTo>
                <a:cubicBezTo>
                  <a:pt x="76502" y="830162"/>
                  <a:pt x="60015" y="803366"/>
                  <a:pt x="60015" y="803366"/>
                </a:cubicBezTo>
                <a:cubicBezTo>
                  <a:pt x="57838" y="796835"/>
                  <a:pt x="56563" y="789930"/>
                  <a:pt x="53484" y="783772"/>
                </a:cubicBezTo>
                <a:cubicBezTo>
                  <a:pt x="49973" y="776751"/>
                  <a:pt x="44316" y="770993"/>
                  <a:pt x="40421" y="764177"/>
                </a:cubicBezTo>
                <a:cubicBezTo>
                  <a:pt x="35590" y="755724"/>
                  <a:pt x="31712" y="746760"/>
                  <a:pt x="27358" y="738052"/>
                </a:cubicBezTo>
                <a:cubicBezTo>
                  <a:pt x="25181" y="727166"/>
                  <a:pt x="23748" y="716104"/>
                  <a:pt x="20827" y="705394"/>
                </a:cubicBezTo>
                <a:cubicBezTo>
                  <a:pt x="17204" y="692110"/>
                  <a:pt x="7764" y="666206"/>
                  <a:pt x="7764" y="666206"/>
                </a:cubicBezTo>
                <a:cubicBezTo>
                  <a:pt x="-2434" y="564222"/>
                  <a:pt x="-2742" y="592506"/>
                  <a:pt x="7764" y="450669"/>
                </a:cubicBezTo>
                <a:cubicBezTo>
                  <a:pt x="10128" y="418753"/>
                  <a:pt x="14624" y="430416"/>
                  <a:pt x="27358" y="404949"/>
                </a:cubicBezTo>
                <a:cubicBezTo>
                  <a:pt x="30437" y="398791"/>
                  <a:pt x="30811" y="391512"/>
                  <a:pt x="33890" y="385354"/>
                </a:cubicBezTo>
                <a:cubicBezTo>
                  <a:pt x="37401" y="378333"/>
                  <a:pt x="43059" y="372576"/>
                  <a:pt x="46953" y="365760"/>
                </a:cubicBezTo>
                <a:cubicBezTo>
                  <a:pt x="63991" y="335942"/>
                  <a:pt x="55170" y="340664"/>
                  <a:pt x="79610" y="313509"/>
                </a:cubicBezTo>
                <a:cubicBezTo>
                  <a:pt x="117406" y="271514"/>
                  <a:pt x="123802" y="270568"/>
                  <a:pt x="171050" y="235132"/>
                </a:cubicBezTo>
                <a:cubicBezTo>
                  <a:pt x="204359" y="210150"/>
                  <a:pt x="186612" y="218178"/>
                  <a:pt x="223301" y="209006"/>
                </a:cubicBezTo>
                <a:cubicBezTo>
                  <a:pt x="232010" y="202475"/>
                  <a:pt x="240024" y="194897"/>
                  <a:pt x="249427" y="189412"/>
                </a:cubicBezTo>
                <a:cubicBezTo>
                  <a:pt x="249434" y="189408"/>
                  <a:pt x="314738" y="156756"/>
                  <a:pt x="327804" y="150223"/>
                </a:cubicBezTo>
                <a:cubicBezTo>
                  <a:pt x="334825" y="146712"/>
                  <a:pt x="340048" y="139916"/>
                  <a:pt x="347398" y="137160"/>
                </a:cubicBezTo>
                <a:cubicBezTo>
                  <a:pt x="357792" y="133262"/>
                  <a:pt x="369218" y="133037"/>
                  <a:pt x="380055" y="130629"/>
                </a:cubicBezTo>
                <a:cubicBezTo>
                  <a:pt x="388818" y="128682"/>
                  <a:pt x="397550" y="126563"/>
                  <a:pt x="406181" y="124097"/>
                </a:cubicBezTo>
                <a:cubicBezTo>
                  <a:pt x="412801" y="122206"/>
                  <a:pt x="419001" y="118798"/>
                  <a:pt x="425775" y="117566"/>
                </a:cubicBezTo>
                <a:cubicBezTo>
                  <a:pt x="443045" y="114426"/>
                  <a:pt x="460610" y="113211"/>
                  <a:pt x="478027" y="111034"/>
                </a:cubicBezTo>
                <a:cubicBezTo>
                  <a:pt x="484558" y="108857"/>
                  <a:pt x="490942" y="106173"/>
                  <a:pt x="497621" y="104503"/>
                </a:cubicBezTo>
                <a:cubicBezTo>
                  <a:pt x="508391" y="101811"/>
                  <a:pt x="519971" y="102095"/>
                  <a:pt x="530278" y="97972"/>
                </a:cubicBezTo>
                <a:cubicBezTo>
                  <a:pt x="542065" y="93257"/>
                  <a:pt x="551086" y="82934"/>
                  <a:pt x="562935" y="78377"/>
                </a:cubicBezTo>
                <a:cubicBezTo>
                  <a:pt x="579692" y="71932"/>
                  <a:pt x="597770" y="69668"/>
                  <a:pt x="615187" y="65314"/>
                </a:cubicBezTo>
                <a:lnTo>
                  <a:pt x="641313" y="58783"/>
                </a:lnTo>
                <a:lnTo>
                  <a:pt x="667438" y="52252"/>
                </a:lnTo>
                <a:lnTo>
                  <a:pt x="719690" y="26126"/>
                </a:lnTo>
                <a:cubicBezTo>
                  <a:pt x="729619" y="21161"/>
                  <a:pt x="741281" y="20479"/>
                  <a:pt x="752347" y="19594"/>
                </a:cubicBezTo>
                <a:cubicBezTo>
                  <a:pt x="795805" y="16117"/>
                  <a:pt x="839432" y="15240"/>
                  <a:pt x="882975" y="13063"/>
                </a:cubicBezTo>
                <a:lnTo>
                  <a:pt x="935227" y="6532"/>
                </a:lnTo>
                <a:cubicBezTo>
                  <a:pt x="950487" y="4497"/>
                  <a:pt x="965552" y="0"/>
                  <a:pt x="980947" y="0"/>
                </a:cubicBezTo>
                <a:cubicBezTo>
                  <a:pt x="1039770" y="0"/>
                  <a:pt x="1098512" y="4355"/>
                  <a:pt x="1157295" y="6532"/>
                </a:cubicBezTo>
                <a:cubicBezTo>
                  <a:pt x="1166004" y="8709"/>
                  <a:pt x="1175392" y="9049"/>
                  <a:pt x="1183421" y="13063"/>
                </a:cubicBezTo>
                <a:cubicBezTo>
                  <a:pt x="1199030" y="20867"/>
                  <a:pt x="1224896" y="46659"/>
                  <a:pt x="1235673" y="58783"/>
                </a:cubicBezTo>
                <a:cubicBezTo>
                  <a:pt x="1244934" y="69202"/>
                  <a:pt x="1251214" y="82368"/>
                  <a:pt x="1261798" y="91440"/>
                </a:cubicBezTo>
                <a:cubicBezTo>
                  <a:pt x="1267025" y="95921"/>
                  <a:pt x="1275235" y="94893"/>
                  <a:pt x="1281393" y="97972"/>
                </a:cubicBezTo>
                <a:cubicBezTo>
                  <a:pt x="1292748" y="103649"/>
                  <a:pt x="1303487" y="110524"/>
                  <a:pt x="1314050" y="117566"/>
                </a:cubicBezTo>
                <a:cubicBezTo>
                  <a:pt x="1323107" y="123604"/>
                  <a:pt x="1330944" y="131391"/>
                  <a:pt x="1340175" y="137160"/>
                </a:cubicBezTo>
                <a:cubicBezTo>
                  <a:pt x="1358624" y="148690"/>
                  <a:pt x="1366847" y="150405"/>
                  <a:pt x="1385895" y="156754"/>
                </a:cubicBezTo>
                <a:cubicBezTo>
                  <a:pt x="1455849" y="226708"/>
                  <a:pt x="1349674" y="118685"/>
                  <a:pt x="1425084" y="202474"/>
                </a:cubicBezTo>
                <a:cubicBezTo>
                  <a:pt x="1437442" y="216205"/>
                  <a:pt x="1464273" y="241663"/>
                  <a:pt x="1464273" y="241663"/>
                </a:cubicBezTo>
                <a:cubicBezTo>
                  <a:pt x="1466450" y="248194"/>
                  <a:pt x="1467388" y="255279"/>
                  <a:pt x="1470804" y="261257"/>
                </a:cubicBezTo>
                <a:cubicBezTo>
                  <a:pt x="1476205" y="270709"/>
                  <a:pt x="1484071" y="278525"/>
                  <a:pt x="1490398" y="287383"/>
                </a:cubicBezTo>
                <a:cubicBezTo>
                  <a:pt x="1494961" y="293771"/>
                  <a:pt x="1499107" y="300446"/>
                  <a:pt x="1503461" y="306977"/>
                </a:cubicBezTo>
                <a:cubicBezTo>
                  <a:pt x="1519867" y="372600"/>
                  <a:pt x="1510844" y="342187"/>
                  <a:pt x="1529587" y="398417"/>
                </a:cubicBezTo>
                <a:lnTo>
                  <a:pt x="1536118" y="418012"/>
                </a:lnTo>
                <a:cubicBezTo>
                  <a:pt x="1531625" y="458454"/>
                  <a:pt x="1534927" y="476327"/>
                  <a:pt x="1516524" y="509452"/>
                </a:cubicBezTo>
                <a:cubicBezTo>
                  <a:pt x="1511238" y="518968"/>
                  <a:pt x="1503461" y="526869"/>
                  <a:pt x="1496930" y="535577"/>
                </a:cubicBezTo>
                <a:cubicBezTo>
                  <a:pt x="1485433" y="570065"/>
                  <a:pt x="1494217" y="549444"/>
                  <a:pt x="1464273" y="594360"/>
                </a:cubicBezTo>
                <a:cubicBezTo>
                  <a:pt x="1459919" y="600891"/>
                  <a:pt x="1453692" y="606507"/>
                  <a:pt x="1451210" y="613954"/>
                </a:cubicBezTo>
                <a:lnTo>
                  <a:pt x="1438147" y="653143"/>
                </a:lnTo>
                <a:cubicBezTo>
                  <a:pt x="1433182" y="668037"/>
                  <a:pt x="1420730" y="679269"/>
                  <a:pt x="1412021" y="692332"/>
                </a:cubicBezTo>
                <a:lnTo>
                  <a:pt x="1398958" y="711926"/>
                </a:lnTo>
                <a:cubicBezTo>
                  <a:pt x="1396781" y="729343"/>
                  <a:pt x="1395313" y="746863"/>
                  <a:pt x="1392427" y="764177"/>
                </a:cubicBezTo>
                <a:cubicBezTo>
                  <a:pt x="1390951" y="773032"/>
                  <a:pt x="1386355" y="781338"/>
                  <a:pt x="1385895" y="790303"/>
                </a:cubicBezTo>
                <a:cubicBezTo>
                  <a:pt x="1381991" y="866434"/>
                  <a:pt x="1383171" y="942767"/>
                  <a:pt x="1379364" y="1018903"/>
                </a:cubicBezTo>
                <a:cubicBezTo>
                  <a:pt x="1378810" y="1029990"/>
                  <a:pt x="1375241" y="1040723"/>
                  <a:pt x="1372833" y="1051560"/>
                </a:cubicBezTo>
                <a:cubicBezTo>
                  <a:pt x="1369983" y="1064384"/>
                  <a:pt x="1366396" y="1088508"/>
                  <a:pt x="1353238" y="1097280"/>
                </a:cubicBezTo>
                <a:cubicBezTo>
                  <a:pt x="1345769" y="1102259"/>
                  <a:pt x="1335821" y="1101635"/>
                  <a:pt x="1327113" y="1103812"/>
                </a:cubicBezTo>
                <a:cubicBezTo>
                  <a:pt x="1282196" y="1133756"/>
                  <a:pt x="1302818" y="1124972"/>
                  <a:pt x="1268330" y="1136469"/>
                </a:cubicBezTo>
                <a:cubicBezTo>
                  <a:pt x="1261798" y="1143000"/>
                  <a:pt x="1254648" y="1148967"/>
                  <a:pt x="1248735" y="1156063"/>
                </a:cubicBezTo>
                <a:cubicBezTo>
                  <a:pt x="1243710" y="1162093"/>
                  <a:pt x="1240698" y="1169627"/>
                  <a:pt x="1235673" y="1175657"/>
                </a:cubicBezTo>
                <a:cubicBezTo>
                  <a:pt x="1225415" y="1187967"/>
                  <a:pt x="1189028" y="1221377"/>
                  <a:pt x="1176890" y="1221377"/>
                </a:cubicBezTo>
                <a:lnTo>
                  <a:pt x="1163827" y="1221377"/>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TextBox 2">
            <a:extLst>
              <a:ext uri="{FF2B5EF4-FFF2-40B4-BE49-F238E27FC236}">
                <a16:creationId xmlns:a16="http://schemas.microsoft.com/office/drawing/2014/main" id="{69D3BC5A-4FFD-49D4-BC83-BB5D0E9717C7}"/>
              </a:ext>
            </a:extLst>
          </p:cNvPr>
          <p:cNvSpPr txBox="1">
            <a:spLocks noChangeArrowheads="1"/>
          </p:cNvSpPr>
          <p:nvPr/>
        </p:nvSpPr>
        <p:spPr bwMode="auto">
          <a:xfrm>
            <a:off x="7308850" y="1677546"/>
            <a:ext cx="441325" cy="3698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rPr>
              <a:t>??</a:t>
            </a:r>
            <a:endParaRPr lang="zh-CN" altLang="en-US">
              <a:solidFill>
                <a:srgbClr val="FF0000"/>
              </a:solidFill>
            </a:endParaRPr>
          </a:p>
        </p:txBody>
      </p:sp>
    </p:spTree>
    <p:extLst>
      <p:ext uri="{BB962C8B-B14F-4D97-AF65-F5344CB8AC3E}">
        <p14:creationId xmlns:p14="http://schemas.microsoft.com/office/powerpoint/2010/main" val="27668017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4CC4C-DDFE-4E4B-B6E9-40884844CEAA}"/>
              </a:ext>
            </a:extLst>
          </p:cNvPr>
          <p:cNvSpPr>
            <a:spLocks noGrp="1"/>
          </p:cNvSpPr>
          <p:nvPr>
            <p:ph type="title"/>
          </p:nvPr>
        </p:nvSpPr>
        <p:spPr/>
        <p:txBody>
          <a:bodyPr>
            <a:normAutofit/>
          </a:bodyPr>
          <a:lstStyle/>
          <a:p>
            <a:r>
              <a:rPr lang="en-US" altLang="zh-CN" dirty="0"/>
              <a:t>2.10</a:t>
            </a:r>
            <a:r>
              <a:rPr lang="zh-CN" altLang="en-US" sz="2800" dirty="0">
                <a:effectLst>
                  <a:outerShdw blurRad="38100" dist="38100" dir="2700000" algn="tl">
                    <a:srgbClr val="C0C0C0"/>
                  </a:outerShdw>
                </a:effectLst>
                <a:latin typeface="黑体" pitchFamily="49" charset="-122"/>
                <a:ea typeface="黑体" pitchFamily="49" charset="-122"/>
              </a:rPr>
              <a:t>最接近点对问题</a:t>
            </a:r>
            <a:endParaRPr lang="zh-CN" altLang="en-US" dirty="0"/>
          </a:p>
        </p:txBody>
      </p:sp>
      <p:sp>
        <p:nvSpPr>
          <p:cNvPr id="3" name="内容占位符 2">
            <a:extLst>
              <a:ext uri="{FF2B5EF4-FFF2-40B4-BE49-F238E27FC236}">
                <a16:creationId xmlns:a16="http://schemas.microsoft.com/office/drawing/2014/main" id="{5312DDDC-C187-43B8-8785-3E94E1AF79D6}"/>
              </a:ext>
            </a:extLst>
          </p:cNvPr>
          <p:cNvSpPr>
            <a:spLocks noGrp="1"/>
          </p:cNvSpPr>
          <p:nvPr>
            <p:ph idx="1"/>
          </p:nvPr>
        </p:nvSpPr>
        <p:spPr/>
        <p:txBody>
          <a:bodyPr/>
          <a:lstStyle/>
          <a:p>
            <a:r>
              <a:rPr lang="zh-CN" altLang="en-US" dirty="0">
                <a:latin typeface="微软雅黑 Light" panose="020B0502040204020203" pitchFamily="34" charset="-122"/>
              </a:rPr>
              <a:t>问题</a:t>
            </a:r>
            <a:endParaRPr lang="en-US" altLang="zh-CN" dirty="0">
              <a:latin typeface="微软雅黑 Light" panose="020B0502040204020203" pitchFamily="34" charset="-122"/>
            </a:endParaRPr>
          </a:p>
          <a:p>
            <a:pPr lvl="1"/>
            <a:r>
              <a:rPr lang="zh-CN" altLang="en-US" dirty="0">
                <a:latin typeface="微软雅黑 Light" panose="020B0502040204020203" pitchFamily="34" charset="-122"/>
                <a:cs typeface="楷体_GB2312"/>
              </a:rPr>
              <a:t>给定平面上</a:t>
            </a:r>
            <a:r>
              <a:rPr lang="en-US" altLang="zh-CN" dirty="0">
                <a:latin typeface="微软雅黑 Light" panose="020B0502040204020203" pitchFamily="34" charset="-122"/>
                <a:cs typeface="楷体_GB2312"/>
              </a:rPr>
              <a:t>n</a:t>
            </a:r>
            <a:r>
              <a:rPr lang="zh-CN" altLang="en-US" dirty="0">
                <a:latin typeface="微软雅黑 Light" panose="020B0502040204020203" pitchFamily="34" charset="-122"/>
                <a:cs typeface="楷体_GB2312"/>
              </a:rPr>
              <a:t>个点的集合</a:t>
            </a:r>
            <a:r>
              <a:rPr lang="en-US" altLang="zh-CN" dirty="0">
                <a:latin typeface="微软雅黑 Light" panose="020B0502040204020203" pitchFamily="34" charset="-122"/>
                <a:cs typeface="楷体_GB2312"/>
              </a:rPr>
              <a:t>S</a:t>
            </a:r>
            <a:r>
              <a:rPr lang="zh-CN" altLang="en-US" dirty="0">
                <a:latin typeface="微软雅黑 Light" panose="020B0502040204020203" pitchFamily="34" charset="-122"/>
                <a:cs typeface="楷体_GB2312"/>
              </a:rPr>
              <a:t>，找其中的一对点，使得在</a:t>
            </a:r>
            <a:r>
              <a:rPr lang="en-US" altLang="zh-CN" dirty="0">
                <a:latin typeface="微软雅黑 Light" panose="020B0502040204020203" pitchFamily="34" charset="-122"/>
                <a:cs typeface="楷体_GB2312"/>
              </a:rPr>
              <a:t>n</a:t>
            </a:r>
            <a:r>
              <a:rPr lang="zh-CN" altLang="en-US" dirty="0">
                <a:latin typeface="微软雅黑 Light" panose="020B0502040204020203" pitchFamily="34" charset="-122"/>
                <a:cs typeface="楷体_GB2312"/>
              </a:rPr>
              <a:t>个点组成的所有点对中，该点对间的距离最小</a:t>
            </a:r>
            <a:endParaRPr lang="zh-CN" altLang="en-US" dirty="0">
              <a:latin typeface="微软雅黑 Light" panose="020B0502040204020203" pitchFamily="34" charset="-122"/>
            </a:endParaRPr>
          </a:p>
        </p:txBody>
      </p:sp>
      <p:sp>
        <p:nvSpPr>
          <p:cNvPr id="4" name="日期占位符 3">
            <a:extLst>
              <a:ext uri="{FF2B5EF4-FFF2-40B4-BE49-F238E27FC236}">
                <a16:creationId xmlns:a16="http://schemas.microsoft.com/office/drawing/2014/main" id="{0B98B0FB-728F-4B79-84A8-51F554EB2AC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95342AF-3EDD-4ADC-ACC7-0398CDF926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33EB72-6557-41C2-94E1-E5A1C9C136CA}"/>
              </a:ext>
            </a:extLst>
          </p:cNvPr>
          <p:cNvSpPr>
            <a:spLocks noGrp="1"/>
          </p:cNvSpPr>
          <p:nvPr>
            <p:ph type="sldNum" sz="quarter" idx="12"/>
          </p:nvPr>
        </p:nvSpPr>
        <p:spPr/>
        <p:txBody>
          <a:bodyPr/>
          <a:lstStyle/>
          <a:p>
            <a:fld id="{EEA58A3B-43CE-4AA0-90B5-EB47AFAFEB34}" type="slidenum">
              <a:rPr lang="zh-CN" altLang="en-US" smtClean="0"/>
              <a:pPr/>
              <a:t>134</a:t>
            </a:fld>
            <a:endParaRPr lang="zh-CN" altLang="en-US" dirty="0"/>
          </a:p>
        </p:txBody>
      </p:sp>
      <p:sp>
        <p:nvSpPr>
          <p:cNvPr id="7" name="Line 11">
            <a:extLst>
              <a:ext uri="{FF2B5EF4-FFF2-40B4-BE49-F238E27FC236}">
                <a16:creationId xmlns:a16="http://schemas.microsoft.com/office/drawing/2014/main" id="{0A715CEA-7E43-4F85-9D1A-EA437FDD1ECF}"/>
              </a:ext>
            </a:extLst>
          </p:cNvPr>
          <p:cNvSpPr>
            <a:spLocks noChangeShapeType="1"/>
          </p:cNvSpPr>
          <p:nvPr/>
        </p:nvSpPr>
        <p:spPr bwMode="auto">
          <a:xfrm>
            <a:off x="1584324" y="3401891"/>
            <a:ext cx="4319588" cy="1079500"/>
          </a:xfrm>
          <a:prstGeom prst="line">
            <a:avLst/>
          </a:prstGeom>
          <a:noFill/>
          <a:ln w="9525">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2">
            <a:extLst>
              <a:ext uri="{FF2B5EF4-FFF2-40B4-BE49-F238E27FC236}">
                <a16:creationId xmlns:a16="http://schemas.microsoft.com/office/drawing/2014/main" id="{5015C183-C0D0-46E0-85EA-65B521CC9458}"/>
              </a:ext>
            </a:extLst>
          </p:cNvPr>
          <p:cNvSpPr>
            <a:spLocks noChangeShapeType="1"/>
          </p:cNvSpPr>
          <p:nvPr/>
        </p:nvSpPr>
        <p:spPr bwMode="auto">
          <a:xfrm flipV="1">
            <a:off x="1584324" y="2609729"/>
            <a:ext cx="1655763" cy="792162"/>
          </a:xfrm>
          <a:prstGeom prst="line">
            <a:avLst/>
          </a:prstGeom>
          <a:noFill/>
          <a:ln w="19050">
            <a:solidFill>
              <a:srgbClr val="FF000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3">
            <a:extLst>
              <a:ext uri="{FF2B5EF4-FFF2-40B4-BE49-F238E27FC236}">
                <a16:creationId xmlns:a16="http://schemas.microsoft.com/office/drawing/2014/main" id="{66759FF6-7FF1-4322-A52A-1A81AA7F8352}"/>
              </a:ext>
            </a:extLst>
          </p:cNvPr>
          <p:cNvSpPr>
            <a:spLocks noChangeShapeType="1"/>
          </p:cNvSpPr>
          <p:nvPr/>
        </p:nvSpPr>
        <p:spPr bwMode="auto">
          <a:xfrm>
            <a:off x="3240087" y="2609729"/>
            <a:ext cx="2663825" cy="1871662"/>
          </a:xfrm>
          <a:prstGeom prst="line">
            <a:avLst/>
          </a:prstGeom>
          <a:noFill/>
          <a:ln w="9525">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0" name="直接连接符 2">
            <a:extLst>
              <a:ext uri="{FF2B5EF4-FFF2-40B4-BE49-F238E27FC236}">
                <a16:creationId xmlns:a16="http://schemas.microsoft.com/office/drawing/2014/main" id="{CBCA2D17-6BC8-47E3-B9C4-16A01376C038}"/>
              </a:ext>
            </a:extLst>
          </p:cNvPr>
          <p:cNvCxnSpPr>
            <a:cxnSpLocks noChangeShapeType="1"/>
            <a:stCxn id="9" idx="0"/>
          </p:cNvCxnSpPr>
          <p:nvPr/>
        </p:nvCxnSpPr>
        <p:spPr bwMode="auto">
          <a:xfrm flipH="1">
            <a:off x="3168649" y="2609729"/>
            <a:ext cx="71438" cy="3167062"/>
          </a:xfrm>
          <a:prstGeom prst="line">
            <a:avLst/>
          </a:prstGeom>
          <a:noFill/>
          <a:ln w="9525" algn="ctr">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8">
            <a:extLst>
              <a:ext uri="{FF2B5EF4-FFF2-40B4-BE49-F238E27FC236}">
                <a16:creationId xmlns:a16="http://schemas.microsoft.com/office/drawing/2014/main" id="{96861B9F-D733-43DE-8CD0-0D39BEB2FC16}"/>
              </a:ext>
            </a:extLst>
          </p:cNvPr>
          <p:cNvCxnSpPr>
            <a:cxnSpLocks noChangeShapeType="1"/>
          </p:cNvCxnSpPr>
          <p:nvPr/>
        </p:nvCxnSpPr>
        <p:spPr bwMode="auto">
          <a:xfrm flipH="1">
            <a:off x="3168649" y="4481391"/>
            <a:ext cx="2735263" cy="1295400"/>
          </a:xfrm>
          <a:prstGeom prst="line">
            <a:avLst/>
          </a:prstGeom>
          <a:noFill/>
          <a:ln w="9525" algn="ctr">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Line 11">
            <a:extLst>
              <a:ext uri="{FF2B5EF4-FFF2-40B4-BE49-F238E27FC236}">
                <a16:creationId xmlns:a16="http://schemas.microsoft.com/office/drawing/2014/main" id="{387B530B-A36D-466A-89E4-59B60BFCBAA6}"/>
              </a:ext>
            </a:extLst>
          </p:cNvPr>
          <p:cNvSpPr>
            <a:spLocks noChangeShapeType="1"/>
          </p:cNvSpPr>
          <p:nvPr/>
        </p:nvSpPr>
        <p:spPr bwMode="auto">
          <a:xfrm>
            <a:off x="1584324" y="3401891"/>
            <a:ext cx="1584325" cy="2374900"/>
          </a:xfrm>
          <a:prstGeom prst="line">
            <a:avLst/>
          </a:prstGeom>
          <a:noFill/>
          <a:ln w="9525">
            <a:solidFill>
              <a:schemeClr val="tx1"/>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1302554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8B46F-8D54-4BB4-B028-A45070AB40ED}"/>
              </a:ext>
            </a:extLst>
          </p:cNvPr>
          <p:cNvSpPr>
            <a:spLocks noGrp="1"/>
          </p:cNvSpPr>
          <p:nvPr>
            <p:ph type="title"/>
          </p:nvPr>
        </p:nvSpPr>
        <p:spPr/>
        <p:txBody>
          <a:bodyPr/>
          <a:lstStyle/>
          <a:p>
            <a:r>
              <a:rPr lang="zh-CN" altLang="en-US" sz="2800" b="1" dirty="0">
                <a:ea typeface="楷体_GB2312"/>
                <a:cs typeface="楷体_GB2312"/>
              </a:rPr>
              <a:t>情况</a:t>
            </a:r>
            <a:r>
              <a:rPr lang="en-US" altLang="zh-CN" sz="2800" b="1" dirty="0">
                <a:ea typeface="楷体_GB2312"/>
                <a:cs typeface="楷体_GB2312"/>
              </a:rPr>
              <a:t>1</a:t>
            </a:r>
            <a:r>
              <a:rPr lang="zh-CN" altLang="en-US" sz="2800" b="1" dirty="0">
                <a:ea typeface="楷体_GB2312"/>
                <a:cs typeface="楷体_GB2312"/>
              </a:rPr>
              <a:t>：一维</a:t>
            </a:r>
            <a:r>
              <a:rPr lang="zh-CN" altLang="en-US" sz="2800" dirty="0">
                <a:ea typeface="楷体_GB2312"/>
                <a:cs typeface="楷体_GB2312"/>
              </a:rPr>
              <a:t>情形</a:t>
            </a:r>
            <a:endParaRPr lang="zh-CN" altLang="en-US" dirty="0"/>
          </a:p>
        </p:txBody>
      </p:sp>
      <p:sp>
        <p:nvSpPr>
          <p:cNvPr id="3" name="内容占位符 2">
            <a:extLst>
              <a:ext uri="{FF2B5EF4-FFF2-40B4-BE49-F238E27FC236}">
                <a16:creationId xmlns:a16="http://schemas.microsoft.com/office/drawing/2014/main" id="{83C4B36E-0AB5-4990-B501-3DD71D491D19}"/>
              </a:ext>
            </a:extLst>
          </p:cNvPr>
          <p:cNvSpPr>
            <a:spLocks noGrp="1"/>
          </p:cNvSpPr>
          <p:nvPr>
            <p:ph idx="1"/>
          </p:nvPr>
        </p:nvSpPr>
        <p:spPr/>
        <p:txBody>
          <a:bodyPr/>
          <a:lstStyle/>
          <a:p>
            <a:r>
              <a:rPr lang="en-US" altLang="zh-CN" sz="2400" dirty="0">
                <a:cs typeface="楷体_GB2312"/>
              </a:rPr>
              <a:t>S</a:t>
            </a:r>
            <a:r>
              <a:rPr lang="zh-CN" altLang="en-US" sz="2400" dirty="0">
                <a:cs typeface="楷体_GB2312"/>
              </a:rPr>
              <a:t>中的</a:t>
            </a:r>
            <a:r>
              <a:rPr lang="en-US" altLang="zh-CN" sz="2400" dirty="0">
                <a:cs typeface="楷体_GB2312"/>
              </a:rPr>
              <a:t>n</a:t>
            </a:r>
            <a:r>
              <a:rPr lang="zh-CN" altLang="en-US" sz="2400" dirty="0">
                <a:cs typeface="楷体_GB2312"/>
              </a:rPr>
              <a:t>个点退化为</a:t>
            </a:r>
            <a:r>
              <a:rPr lang="en-US" altLang="zh-CN" sz="2400" dirty="0">
                <a:cs typeface="楷体_GB2312"/>
              </a:rPr>
              <a:t>x</a:t>
            </a:r>
            <a:r>
              <a:rPr lang="zh-CN" altLang="en-US" sz="2400" dirty="0">
                <a:cs typeface="楷体_GB2312"/>
              </a:rPr>
              <a:t>轴上的</a:t>
            </a:r>
            <a:r>
              <a:rPr lang="en-US" altLang="zh-CN" sz="2400" dirty="0">
                <a:cs typeface="楷体_GB2312"/>
              </a:rPr>
              <a:t>n</a:t>
            </a:r>
            <a:r>
              <a:rPr lang="zh-CN" altLang="en-US" sz="2400" dirty="0">
                <a:cs typeface="楷体_GB2312"/>
              </a:rPr>
              <a:t>个实数 </a:t>
            </a:r>
            <a:r>
              <a:rPr lang="en-US" altLang="zh-CN" sz="2400" dirty="0">
                <a:cs typeface="楷体_GB2312"/>
              </a:rPr>
              <a:t>x1,x2,…,</a:t>
            </a:r>
            <a:r>
              <a:rPr lang="en-US" altLang="zh-CN" sz="2400" dirty="0" err="1">
                <a:cs typeface="楷体_GB2312"/>
              </a:rPr>
              <a:t>xn</a:t>
            </a:r>
            <a:r>
              <a:rPr lang="zh-CN" altLang="en-US" dirty="0">
                <a:cs typeface="楷体_GB2312"/>
              </a:rPr>
              <a:t>，</a:t>
            </a:r>
            <a:r>
              <a:rPr lang="zh-CN" altLang="en-US" sz="2400" dirty="0">
                <a:cs typeface="楷体_GB2312"/>
              </a:rPr>
              <a:t>最接近点对即为这</a:t>
            </a:r>
            <a:r>
              <a:rPr lang="en-US" altLang="zh-CN" sz="2400" dirty="0">
                <a:cs typeface="楷体_GB2312"/>
              </a:rPr>
              <a:t>n</a:t>
            </a:r>
            <a:r>
              <a:rPr lang="zh-CN" altLang="en-US" sz="2400" dirty="0">
                <a:cs typeface="楷体_GB2312"/>
              </a:rPr>
              <a:t>个实数中相差最小的</a:t>
            </a:r>
            <a:r>
              <a:rPr lang="en-US" altLang="zh-CN" sz="2400" dirty="0">
                <a:cs typeface="楷体_GB2312"/>
              </a:rPr>
              <a:t>2</a:t>
            </a:r>
            <a:r>
              <a:rPr lang="zh-CN" altLang="en-US" sz="2400" dirty="0">
                <a:cs typeface="楷体_GB2312"/>
              </a:rPr>
              <a:t>个实数</a:t>
            </a:r>
            <a:endParaRPr lang="en-US" altLang="zh-CN" sz="2400" dirty="0">
              <a:cs typeface="楷体_GB2312"/>
            </a:endParaRPr>
          </a:p>
          <a:p>
            <a:r>
              <a:rPr lang="zh-CN" altLang="en-US" dirty="0"/>
              <a:t>假设用</a:t>
            </a:r>
            <a:r>
              <a:rPr lang="en-US" altLang="zh-CN" dirty="0"/>
              <a:t>x</a:t>
            </a:r>
            <a:r>
              <a:rPr lang="zh-CN" altLang="en-US" dirty="0"/>
              <a:t>轴上某个点</a:t>
            </a:r>
            <a:r>
              <a:rPr lang="en-US" altLang="zh-CN" dirty="0"/>
              <a:t>m</a:t>
            </a:r>
            <a:r>
              <a:rPr lang="zh-CN" altLang="en-US" dirty="0"/>
              <a:t>将</a:t>
            </a:r>
            <a:r>
              <a:rPr lang="en-US" altLang="zh-CN" dirty="0"/>
              <a:t>S</a:t>
            </a:r>
            <a:r>
              <a:rPr lang="zh-CN" altLang="en-US" dirty="0"/>
              <a:t>划分为</a:t>
            </a:r>
            <a:r>
              <a:rPr lang="en-US" altLang="zh-CN" dirty="0"/>
              <a:t>2</a:t>
            </a:r>
            <a:r>
              <a:rPr lang="zh-CN" altLang="en-US" dirty="0"/>
              <a:t>个子集</a:t>
            </a:r>
            <a:r>
              <a:rPr lang="en-US" altLang="zh-CN" dirty="0"/>
              <a:t>S1</a:t>
            </a:r>
            <a:r>
              <a:rPr lang="zh-CN" altLang="en-US" dirty="0"/>
              <a:t>和</a:t>
            </a:r>
            <a:r>
              <a:rPr lang="en-US" altLang="zh-CN" dirty="0"/>
              <a:t>S2 </a:t>
            </a:r>
            <a:r>
              <a:rPr lang="zh-CN" altLang="en-US" dirty="0"/>
              <a:t>，</a:t>
            </a:r>
            <a:r>
              <a:rPr lang="zh-CN" altLang="zh-CN" dirty="0"/>
              <a:t>基于平衡子问题的思想，用S中各点坐标的</a:t>
            </a:r>
            <a:r>
              <a:rPr lang="zh-CN" altLang="zh-CN" sz="2800" u="sng" dirty="0">
                <a:solidFill>
                  <a:srgbClr val="FF0000"/>
                </a:solidFill>
                <a:cs typeface="楷体_GB2312"/>
              </a:rPr>
              <a:t>中位数</a:t>
            </a:r>
            <a:r>
              <a:rPr lang="en-US" altLang="zh-CN" sz="2800" u="sng" dirty="0">
                <a:solidFill>
                  <a:srgbClr val="FF0000"/>
                </a:solidFill>
                <a:cs typeface="楷体_GB2312"/>
              </a:rPr>
              <a:t>m</a:t>
            </a:r>
            <a:r>
              <a:rPr lang="zh-CN" altLang="zh-CN" sz="2400" dirty="0">
                <a:cs typeface="楷体_GB2312"/>
              </a:rPr>
              <a:t>来作分割点</a:t>
            </a:r>
            <a:r>
              <a:rPr lang="zh-CN" altLang="en-US" sz="2400" dirty="0">
                <a:cs typeface="楷体_GB2312"/>
              </a:rPr>
              <a:t>，中位数</a:t>
            </a:r>
            <a:r>
              <a:rPr lang="en-US" altLang="zh-CN" sz="2400" dirty="0">
                <a:cs typeface="楷体_GB2312"/>
              </a:rPr>
              <a:t>m=p</a:t>
            </a:r>
            <a:r>
              <a:rPr lang="en-US" altLang="zh-CN" sz="2400" baseline="-25000" dirty="0">
                <a:cs typeface="楷体_GB2312"/>
              </a:rPr>
              <a:t>i</a:t>
            </a:r>
            <a:r>
              <a:rPr lang="zh-CN" altLang="en-US" sz="2400" dirty="0">
                <a:cs typeface="楷体_GB2312"/>
              </a:rPr>
              <a:t>位于左半段</a:t>
            </a:r>
            <a:r>
              <a:rPr lang="en-US" altLang="zh-CN" sz="2400" dirty="0">
                <a:cs typeface="楷体_GB2312"/>
              </a:rPr>
              <a:t>S1</a:t>
            </a:r>
            <a:r>
              <a:rPr lang="zh-CN" altLang="en-US" sz="2400" dirty="0">
                <a:cs typeface="楷体_GB2312"/>
              </a:rPr>
              <a:t>中</a:t>
            </a:r>
            <a:endParaRPr lang="en-US" altLang="zh-CN" sz="2400" dirty="0">
              <a:cs typeface="楷体_GB2312"/>
            </a:endParaRPr>
          </a:p>
          <a:p>
            <a:r>
              <a:rPr lang="zh-CN" altLang="en-US" sz="2400" dirty="0">
                <a:cs typeface="楷体_GB2312"/>
              </a:rPr>
              <a:t>递归地在</a:t>
            </a:r>
            <a:r>
              <a:rPr lang="en-US" altLang="zh-CN" sz="2400" dirty="0">
                <a:cs typeface="楷体_GB2312"/>
              </a:rPr>
              <a:t>S1</a:t>
            </a:r>
            <a:r>
              <a:rPr lang="zh-CN" altLang="en-US" sz="2400" dirty="0">
                <a:cs typeface="楷体_GB2312"/>
              </a:rPr>
              <a:t>和</a:t>
            </a:r>
            <a:r>
              <a:rPr lang="en-US" altLang="zh-CN" sz="2400" dirty="0">
                <a:cs typeface="楷体_GB2312"/>
              </a:rPr>
              <a:t>S2</a:t>
            </a:r>
            <a:r>
              <a:rPr lang="zh-CN" altLang="en-US" sz="2400" dirty="0">
                <a:cs typeface="楷体_GB2312"/>
              </a:rPr>
              <a:t>上找出其最接近点对</a:t>
            </a:r>
            <a:r>
              <a:rPr lang="en-US" altLang="zh-CN" sz="2400" dirty="0">
                <a:cs typeface="楷体_GB2312"/>
              </a:rPr>
              <a:t>{p1,p2}</a:t>
            </a:r>
            <a:r>
              <a:rPr lang="zh-CN" altLang="en-US" sz="2400" dirty="0">
                <a:cs typeface="楷体_GB2312"/>
              </a:rPr>
              <a:t>和</a:t>
            </a:r>
            <a:r>
              <a:rPr lang="en-US" altLang="zh-CN" sz="2400" dirty="0">
                <a:cs typeface="楷体_GB2312"/>
              </a:rPr>
              <a:t>{q1,q2}</a:t>
            </a:r>
            <a:r>
              <a:rPr lang="zh-CN" altLang="en-US" sz="2400" dirty="0">
                <a:cs typeface="楷体_GB2312"/>
              </a:rPr>
              <a:t>，并设</a:t>
            </a:r>
            <a:r>
              <a:rPr lang="en-US" altLang="zh-CN" sz="2400" b="1" dirty="0">
                <a:cs typeface="楷体_GB2312"/>
              </a:rPr>
              <a:t>d=min{|p1-p2|,|q1-q2|}</a:t>
            </a:r>
            <a:r>
              <a:rPr lang="zh-CN" altLang="en-US" sz="2400" dirty="0">
                <a:cs typeface="楷体_GB2312"/>
              </a:rPr>
              <a:t>，</a:t>
            </a:r>
            <a:r>
              <a:rPr lang="en-US" altLang="zh-CN" sz="2400" dirty="0">
                <a:cs typeface="楷体_GB2312"/>
              </a:rPr>
              <a:t>S</a:t>
            </a:r>
            <a:r>
              <a:rPr lang="zh-CN" altLang="en-US" sz="2400" dirty="0">
                <a:cs typeface="楷体_GB2312"/>
              </a:rPr>
              <a:t>中的最接近点对或者是</a:t>
            </a:r>
            <a:r>
              <a:rPr lang="en-US" altLang="zh-CN" sz="2400" dirty="0">
                <a:cs typeface="楷体_GB2312"/>
              </a:rPr>
              <a:t>{p1,p2}</a:t>
            </a:r>
            <a:r>
              <a:rPr lang="zh-CN" altLang="en-US" sz="2400" dirty="0">
                <a:cs typeface="楷体_GB2312"/>
              </a:rPr>
              <a:t>，或者是</a:t>
            </a:r>
            <a:r>
              <a:rPr lang="en-US" altLang="zh-CN" sz="2400" dirty="0">
                <a:cs typeface="楷体_GB2312"/>
              </a:rPr>
              <a:t>{q1,q2}</a:t>
            </a:r>
            <a:r>
              <a:rPr lang="zh-CN" altLang="en-US" sz="2400" dirty="0">
                <a:cs typeface="楷体_GB2312"/>
              </a:rPr>
              <a:t>，或者是某个</a:t>
            </a:r>
            <a:r>
              <a:rPr lang="zh-CN" altLang="en-US" sz="2400" dirty="0">
                <a:solidFill>
                  <a:srgbClr val="0000FF"/>
                </a:solidFill>
                <a:cs typeface="楷体_GB2312"/>
              </a:rPr>
              <a:t>跨段的</a:t>
            </a:r>
            <a:r>
              <a:rPr lang="en-US" altLang="zh-CN" sz="2400" dirty="0">
                <a:cs typeface="楷体_GB2312"/>
              </a:rPr>
              <a:t>{p3,q3}</a:t>
            </a:r>
            <a:r>
              <a:rPr lang="zh-CN" altLang="en-US" sz="2400" dirty="0">
                <a:cs typeface="楷体_GB2312"/>
              </a:rPr>
              <a:t>，其中</a:t>
            </a:r>
            <a:r>
              <a:rPr lang="en-US" altLang="zh-CN" sz="2400" dirty="0">
                <a:cs typeface="楷体_GB2312"/>
              </a:rPr>
              <a:t>p3=m∈S1</a:t>
            </a:r>
            <a:r>
              <a:rPr lang="zh-CN" altLang="en-US" sz="2400" dirty="0">
                <a:cs typeface="楷体_GB2312"/>
              </a:rPr>
              <a:t>且</a:t>
            </a:r>
            <a:r>
              <a:rPr lang="en-US" altLang="zh-CN" sz="2400" dirty="0">
                <a:cs typeface="楷体_GB2312"/>
              </a:rPr>
              <a:t>q3∈S2</a:t>
            </a:r>
            <a:endParaRPr lang="zh-CN" altLang="en-US" sz="2400" dirty="0">
              <a:cs typeface="楷体_GB2312"/>
            </a:endParaRPr>
          </a:p>
          <a:p>
            <a:r>
              <a:rPr lang="zh-CN" altLang="en-US" sz="2400" b="1" dirty="0">
                <a:solidFill>
                  <a:srgbClr val="FF0000"/>
                </a:solidFill>
                <a:cs typeface="楷体_GB2312"/>
              </a:rPr>
              <a:t>能否在线性时间内找到</a:t>
            </a:r>
            <a:r>
              <a:rPr lang="en-US" altLang="zh-CN" sz="2400" b="1" dirty="0">
                <a:solidFill>
                  <a:srgbClr val="FF0000"/>
                </a:solidFill>
                <a:cs typeface="楷体_GB2312"/>
              </a:rPr>
              <a:t>p3,q3</a:t>
            </a:r>
            <a:r>
              <a:rPr lang="zh-CN" altLang="en-US" sz="2400" b="1" dirty="0">
                <a:solidFill>
                  <a:srgbClr val="FF0000"/>
                </a:solidFill>
                <a:cs typeface="楷体_GB2312"/>
              </a:rPr>
              <a:t>？</a:t>
            </a:r>
          </a:p>
        </p:txBody>
      </p:sp>
      <p:sp>
        <p:nvSpPr>
          <p:cNvPr id="4" name="日期占位符 3">
            <a:extLst>
              <a:ext uri="{FF2B5EF4-FFF2-40B4-BE49-F238E27FC236}">
                <a16:creationId xmlns:a16="http://schemas.microsoft.com/office/drawing/2014/main" id="{C42274FF-761D-4735-9E7F-CB1AB000859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09801CA-346B-4C24-8FA7-A624A4144005}"/>
              </a:ext>
            </a:extLst>
          </p:cNvPr>
          <p:cNvSpPr>
            <a:spLocks noGrp="1"/>
          </p:cNvSpPr>
          <p:nvPr>
            <p:ph type="ftr" sz="quarter" idx="11"/>
          </p:nvPr>
        </p:nvSpPr>
        <p:spPr>
          <a:xfrm>
            <a:off x="3167847" y="6273316"/>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F16DB560-9903-4177-A9D1-FC2D958BD939}"/>
              </a:ext>
            </a:extLst>
          </p:cNvPr>
          <p:cNvSpPr>
            <a:spLocks noGrp="1"/>
          </p:cNvSpPr>
          <p:nvPr>
            <p:ph type="sldNum" sz="quarter" idx="12"/>
          </p:nvPr>
        </p:nvSpPr>
        <p:spPr/>
        <p:txBody>
          <a:bodyPr/>
          <a:lstStyle/>
          <a:p>
            <a:fld id="{EEA58A3B-43CE-4AA0-90B5-EB47AFAFEB34}" type="slidenum">
              <a:rPr lang="zh-CN" altLang="en-US" smtClean="0"/>
              <a:pPr/>
              <a:t>135</a:t>
            </a:fld>
            <a:endParaRPr lang="zh-CN" altLang="en-US" dirty="0"/>
          </a:p>
        </p:txBody>
      </p:sp>
      <p:grpSp>
        <p:nvGrpSpPr>
          <p:cNvPr id="7" name="组合 12">
            <a:extLst>
              <a:ext uri="{FF2B5EF4-FFF2-40B4-BE49-F238E27FC236}">
                <a16:creationId xmlns:a16="http://schemas.microsoft.com/office/drawing/2014/main" id="{9B6AFD8F-773A-4998-8F81-981BDF0922E6}"/>
              </a:ext>
            </a:extLst>
          </p:cNvPr>
          <p:cNvGrpSpPr>
            <a:grpSpLocks/>
          </p:cNvGrpSpPr>
          <p:nvPr/>
        </p:nvGrpSpPr>
        <p:grpSpPr bwMode="auto">
          <a:xfrm>
            <a:off x="678647" y="5131903"/>
            <a:ext cx="7445375" cy="1636539"/>
            <a:chOff x="539552" y="539388"/>
            <a:chExt cx="7445881" cy="1635772"/>
          </a:xfrm>
        </p:grpSpPr>
        <p:cxnSp>
          <p:nvCxnSpPr>
            <p:cNvPr id="8" name="直接连接符 13">
              <a:extLst>
                <a:ext uri="{FF2B5EF4-FFF2-40B4-BE49-F238E27FC236}">
                  <a16:creationId xmlns:a16="http://schemas.microsoft.com/office/drawing/2014/main" id="{E87BC8B4-3C24-4A5A-9C92-9CC804821E9E}"/>
                </a:ext>
              </a:extLst>
            </p:cNvPr>
            <p:cNvCxnSpPr>
              <a:cxnSpLocks noChangeShapeType="1"/>
            </p:cNvCxnSpPr>
            <p:nvPr/>
          </p:nvCxnSpPr>
          <p:spPr bwMode="auto">
            <a:xfrm>
              <a:off x="3701803" y="539388"/>
              <a:ext cx="0" cy="1345002"/>
            </a:xfrm>
            <a:prstGeom prst="line">
              <a:avLst/>
            </a:prstGeom>
            <a:noFill/>
            <a:ln w="1905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8">
              <a:extLst>
                <a:ext uri="{FF2B5EF4-FFF2-40B4-BE49-F238E27FC236}">
                  <a16:creationId xmlns:a16="http://schemas.microsoft.com/office/drawing/2014/main" id="{E996818A-9DD3-47FB-AC1B-4972C0FBF157}"/>
                </a:ext>
              </a:extLst>
            </p:cNvPr>
            <p:cNvSpPr>
              <a:spLocks/>
            </p:cNvSpPr>
            <p:nvPr/>
          </p:nvSpPr>
          <p:spPr bwMode="auto">
            <a:xfrm>
              <a:off x="2022233" y="1311664"/>
              <a:ext cx="1135702" cy="702005"/>
            </a:xfrm>
            <a:custGeom>
              <a:avLst/>
              <a:gdLst>
                <a:gd name="T0" fmla="*/ 2147483647 w 650"/>
                <a:gd name="T1" fmla="*/ 2147483647 h 409"/>
                <a:gd name="T2" fmla="*/ 2147483647 w 650"/>
                <a:gd name="T3" fmla="*/ 2147483647 h 409"/>
                <a:gd name="T4" fmla="*/ 2147483647 w 650"/>
                <a:gd name="T5" fmla="*/ 2147483647 h 409"/>
                <a:gd name="T6" fmla="*/ 2147483647 w 650"/>
                <a:gd name="T7" fmla="*/ 2147483647 h 409"/>
                <a:gd name="T8" fmla="*/ 2147483647 w 650"/>
                <a:gd name="T9" fmla="*/ 2147483647 h 409"/>
                <a:gd name="T10" fmla="*/ 2147483647 w 650"/>
                <a:gd name="T11" fmla="*/ 2147483647 h 409"/>
                <a:gd name="T12" fmla="*/ 2147483647 w 650"/>
                <a:gd name="T13" fmla="*/ 2147483647 h 409"/>
                <a:gd name="T14" fmla="*/ 2147483647 w 650"/>
                <a:gd name="T15" fmla="*/ 2147483647 h 409"/>
                <a:gd name="T16" fmla="*/ 2147483647 w 650"/>
                <a:gd name="T17" fmla="*/ 2147483647 h 409"/>
                <a:gd name="T18" fmla="*/ 2147483647 w 650"/>
                <a:gd name="T19" fmla="*/ 2147483647 h 409"/>
                <a:gd name="T20" fmla="*/ 2147483647 w 650"/>
                <a:gd name="T21" fmla="*/ 2147483647 h 409"/>
                <a:gd name="T22" fmla="*/ 2147483647 w 650"/>
                <a:gd name="T23" fmla="*/ 2147483647 h 409"/>
                <a:gd name="T24" fmla="*/ 2147483647 w 650"/>
                <a:gd name="T25" fmla="*/ 2147483647 h 409"/>
                <a:gd name="T26" fmla="*/ 2147483647 w 650"/>
                <a:gd name="T27" fmla="*/ 2147483647 h 409"/>
                <a:gd name="T28" fmla="*/ 2147483647 w 650"/>
                <a:gd name="T29" fmla="*/ 2147483647 h 4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0" h="409">
                  <a:moveTo>
                    <a:pt x="576" y="334"/>
                  </a:moveTo>
                  <a:cubicBezTo>
                    <a:pt x="452" y="377"/>
                    <a:pt x="650" y="306"/>
                    <a:pt x="518" y="363"/>
                  </a:cubicBezTo>
                  <a:cubicBezTo>
                    <a:pt x="486" y="377"/>
                    <a:pt x="418" y="379"/>
                    <a:pt x="394" y="382"/>
                  </a:cubicBezTo>
                  <a:cubicBezTo>
                    <a:pt x="294" y="375"/>
                    <a:pt x="179" y="409"/>
                    <a:pt x="96" y="354"/>
                  </a:cubicBezTo>
                  <a:cubicBezTo>
                    <a:pt x="74" y="340"/>
                    <a:pt x="35" y="284"/>
                    <a:pt x="29" y="267"/>
                  </a:cubicBezTo>
                  <a:cubicBezTo>
                    <a:pt x="23" y="248"/>
                    <a:pt x="10" y="210"/>
                    <a:pt x="10" y="210"/>
                  </a:cubicBezTo>
                  <a:cubicBezTo>
                    <a:pt x="17" y="132"/>
                    <a:pt x="0" y="39"/>
                    <a:pt x="86" y="8"/>
                  </a:cubicBezTo>
                  <a:cubicBezTo>
                    <a:pt x="217" y="11"/>
                    <a:pt x="349" y="13"/>
                    <a:pt x="480" y="18"/>
                  </a:cubicBezTo>
                  <a:cubicBezTo>
                    <a:pt x="528" y="20"/>
                    <a:pt x="584" y="0"/>
                    <a:pt x="624" y="27"/>
                  </a:cubicBezTo>
                  <a:cubicBezTo>
                    <a:pt x="646" y="42"/>
                    <a:pt x="610" y="78"/>
                    <a:pt x="605" y="104"/>
                  </a:cubicBezTo>
                  <a:cubicBezTo>
                    <a:pt x="581" y="233"/>
                    <a:pt x="608" y="140"/>
                    <a:pt x="586" y="210"/>
                  </a:cubicBezTo>
                  <a:cubicBezTo>
                    <a:pt x="589" y="223"/>
                    <a:pt x="591" y="235"/>
                    <a:pt x="595" y="248"/>
                  </a:cubicBezTo>
                  <a:cubicBezTo>
                    <a:pt x="598" y="258"/>
                    <a:pt x="607" y="267"/>
                    <a:pt x="605" y="277"/>
                  </a:cubicBezTo>
                  <a:cubicBezTo>
                    <a:pt x="603" y="288"/>
                    <a:pt x="591" y="296"/>
                    <a:pt x="586" y="306"/>
                  </a:cubicBezTo>
                  <a:cubicBezTo>
                    <a:pt x="582" y="315"/>
                    <a:pt x="576" y="334"/>
                    <a:pt x="576" y="334"/>
                  </a:cubicBez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9">
              <a:extLst>
                <a:ext uri="{FF2B5EF4-FFF2-40B4-BE49-F238E27FC236}">
                  <a16:creationId xmlns:a16="http://schemas.microsoft.com/office/drawing/2014/main" id="{DE094EB4-CDFD-4649-80E5-C6A35B55ECF2}"/>
                </a:ext>
              </a:extLst>
            </p:cNvPr>
            <p:cNvSpPr>
              <a:spLocks/>
            </p:cNvSpPr>
            <p:nvPr/>
          </p:nvSpPr>
          <p:spPr bwMode="auto">
            <a:xfrm>
              <a:off x="7078970" y="1292634"/>
              <a:ext cx="906463" cy="681046"/>
            </a:xfrm>
            <a:custGeom>
              <a:avLst/>
              <a:gdLst>
                <a:gd name="T0" fmla="*/ 2147483647 w 571"/>
                <a:gd name="T1" fmla="*/ 2147483647 h 346"/>
                <a:gd name="T2" fmla="*/ 2147483647 w 571"/>
                <a:gd name="T3" fmla="*/ 2147483647 h 346"/>
                <a:gd name="T4" fmla="*/ 2147483647 w 571"/>
                <a:gd name="T5" fmla="*/ 2147483647 h 346"/>
                <a:gd name="T6" fmla="*/ 0 w 571"/>
                <a:gd name="T7" fmla="*/ 2147483647 h 346"/>
                <a:gd name="T8" fmla="*/ 2147483647 w 571"/>
                <a:gd name="T9" fmla="*/ 2147483647 h 346"/>
                <a:gd name="T10" fmla="*/ 2147483647 w 571"/>
                <a:gd name="T11" fmla="*/ 2147483647 h 346"/>
                <a:gd name="T12" fmla="*/ 2147483647 w 571"/>
                <a:gd name="T13" fmla="*/ 2147483647 h 346"/>
                <a:gd name="T14" fmla="*/ 2147483647 w 571"/>
                <a:gd name="T15" fmla="*/ 2147483647 h 3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1" h="346">
                  <a:moveTo>
                    <a:pt x="518" y="310"/>
                  </a:moveTo>
                  <a:cubicBezTo>
                    <a:pt x="401" y="346"/>
                    <a:pt x="274" y="319"/>
                    <a:pt x="153" y="338"/>
                  </a:cubicBezTo>
                  <a:cubicBezTo>
                    <a:pt x="128" y="333"/>
                    <a:pt x="63" y="329"/>
                    <a:pt x="38" y="300"/>
                  </a:cubicBezTo>
                  <a:cubicBezTo>
                    <a:pt x="23" y="283"/>
                    <a:pt x="0" y="242"/>
                    <a:pt x="0" y="242"/>
                  </a:cubicBezTo>
                  <a:cubicBezTo>
                    <a:pt x="13" y="171"/>
                    <a:pt x="29" y="103"/>
                    <a:pt x="38" y="31"/>
                  </a:cubicBezTo>
                  <a:cubicBezTo>
                    <a:pt x="162" y="44"/>
                    <a:pt x="279" y="21"/>
                    <a:pt x="403" y="31"/>
                  </a:cubicBezTo>
                  <a:cubicBezTo>
                    <a:pt x="448" y="35"/>
                    <a:pt x="520" y="0"/>
                    <a:pt x="537" y="41"/>
                  </a:cubicBezTo>
                  <a:cubicBezTo>
                    <a:pt x="571" y="124"/>
                    <a:pt x="524" y="220"/>
                    <a:pt x="518" y="310"/>
                  </a:cubicBezTo>
                  <a:close/>
                </a:path>
              </a:pathLst>
            </a:custGeom>
            <a:noFill/>
            <a:ln w="95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10">
              <a:extLst>
                <a:ext uri="{FF2B5EF4-FFF2-40B4-BE49-F238E27FC236}">
                  <a16:creationId xmlns:a16="http://schemas.microsoft.com/office/drawing/2014/main" id="{3D9C7FC4-3D0A-4C67-8C69-43DB22E352DC}"/>
                </a:ext>
              </a:extLst>
            </p:cNvPr>
            <p:cNvSpPr>
              <a:spLocks/>
            </p:cNvSpPr>
            <p:nvPr/>
          </p:nvSpPr>
          <p:spPr bwMode="auto">
            <a:xfrm>
              <a:off x="3548157" y="1255745"/>
              <a:ext cx="1167859" cy="649288"/>
            </a:xfrm>
            <a:custGeom>
              <a:avLst/>
              <a:gdLst>
                <a:gd name="T0" fmla="*/ 2147483647 w 650"/>
                <a:gd name="T1" fmla="*/ 2147483647 h 409"/>
                <a:gd name="T2" fmla="*/ 2147483647 w 650"/>
                <a:gd name="T3" fmla="*/ 2147483647 h 409"/>
                <a:gd name="T4" fmla="*/ 2147483647 w 650"/>
                <a:gd name="T5" fmla="*/ 2147483647 h 409"/>
                <a:gd name="T6" fmla="*/ 2147483647 w 650"/>
                <a:gd name="T7" fmla="*/ 2147483647 h 409"/>
                <a:gd name="T8" fmla="*/ 2147483647 w 650"/>
                <a:gd name="T9" fmla="*/ 2147483647 h 409"/>
                <a:gd name="T10" fmla="*/ 2147483647 w 650"/>
                <a:gd name="T11" fmla="*/ 2147483647 h 409"/>
                <a:gd name="T12" fmla="*/ 2147483647 w 650"/>
                <a:gd name="T13" fmla="*/ 2147483647 h 409"/>
                <a:gd name="T14" fmla="*/ 2147483647 w 650"/>
                <a:gd name="T15" fmla="*/ 2147483647 h 409"/>
                <a:gd name="T16" fmla="*/ 2147483647 w 650"/>
                <a:gd name="T17" fmla="*/ 2147483647 h 409"/>
                <a:gd name="T18" fmla="*/ 2147483647 w 650"/>
                <a:gd name="T19" fmla="*/ 2147483647 h 409"/>
                <a:gd name="T20" fmla="*/ 2147483647 w 650"/>
                <a:gd name="T21" fmla="*/ 2147483647 h 409"/>
                <a:gd name="T22" fmla="*/ 2147483647 w 650"/>
                <a:gd name="T23" fmla="*/ 2147483647 h 409"/>
                <a:gd name="T24" fmla="*/ 2147483647 w 650"/>
                <a:gd name="T25" fmla="*/ 2147483647 h 409"/>
                <a:gd name="T26" fmla="*/ 2147483647 w 650"/>
                <a:gd name="T27" fmla="*/ 2147483647 h 409"/>
                <a:gd name="T28" fmla="*/ 2147483647 w 650"/>
                <a:gd name="T29" fmla="*/ 2147483647 h 4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0" h="409">
                  <a:moveTo>
                    <a:pt x="576" y="334"/>
                  </a:moveTo>
                  <a:cubicBezTo>
                    <a:pt x="452" y="377"/>
                    <a:pt x="650" y="306"/>
                    <a:pt x="518" y="363"/>
                  </a:cubicBezTo>
                  <a:cubicBezTo>
                    <a:pt x="486" y="377"/>
                    <a:pt x="418" y="379"/>
                    <a:pt x="394" y="382"/>
                  </a:cubicBezTo>
                  <a:cubicBezTo>
                    <a:pt x="294" y="375"/>
                    <a:pt x="179" y="409"/>
                    <a:pt x="96" y="354"/>
                  </a:cubicBezTo>
                  <a:cubicBezTo>
                    <a:pt x="74" y="340"/>
                    <a:pt x="35" y="284"/>
                    <a:pt x="29" y="267"/>
                  </a:cubicBezTo>
                  <a:cubicBezTo>
                    <a:pt x="23" y="248"/>
                    <a:pt x="10" y="210"/>
                    <a:pt x="10" y="210"/>
                  </a:cubicBezTo>
                  <a:cubicBezTo>
                    <a:pt x="17" y="132"/>
                    <a:pt x="0" y="39"/>
                    <a:pt x="86" y="8"/>
                  </a:cubicBezTo>
                  <a:cubicBezTo>
                    <a:pt x="217" y="11"/>
                    <a:pt x="349" y="13"/>
                    <a:pt x="480" y="18"/>
                  </a:cubicBezTo>
                  <a:cubicBezTo>
                    <a:pt x="528" y="20"/>
                    <a:pt x="584" y="0"/>
                    <a:pt x="624" y="27"/>
                  </a:cubicBezTo>
                  <a:cubicBezTo>
                    <a:pt x="646" y="42"/>
                    <a:pt x="610" y="78"/>
                    <a:pt x="605" y="104"/>
                  </a:cubicBezTo>
                  <a:cubicBezTo>
                    <a:pt x="581" y="233"/>
                    <a:pt x="608" y="140"/>
                    <a:pt x="586" y="210"/>
                  </a:cubicBezTo>
                  <a:cubicBezTo>
                    <a:pt x="589" y="223"/>
                    <a:pt x="591" y="235"/>
                    <a:pt x="595" y="248"/>
                  </a:cubicBezTo>
                  <a:cubicBezTo>
                    <a:pt x="598" y="258"/>
                    <a:pt x="607" y="267"/>
                    <a:pt x="605" y="277"/>
                  </a:cubicBezTo>
                  <a:cubicBezTo>
                    <a:pt x="603" y="288"/>
                    <a:pt x="591" y="296"/>
                    <a:pt x="586" y="306"/>
                  </a:cubicBezTo>
                  <a:cubicBezTo>
                    <a:pt x="582" y="315"/>
                    <a:pt x="576" y="334"/>
                    <a:pt x="576" y="334"/>
                  </a:cubicBez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Box 17">
              <a:extLst>
                <a:ext uri="{FF2B5EF4-FFF2-40B4-BE49-F238E27FC236}">
                  <a16:creationId xmlns:a16="http://schemas.microsoft.com/office/drawing/2014/main" id="{8F00CEC5-E864-4073-8473-B07A45972F80}"/>
                </a:ext>
              </a:extLst>
            </p:cNvPr>
            <p:cNvSpPr txBox="1"/>
            <p:nvPr/>
          </p:nvSpPr>
          <p:spPr>
            <a:xfrm>
              <a:off x="1749309" y="539388"/>
              <a:ext cx="866002" cy="369159"/>
            </a:xfrm>
            <a:prstGeom prst="rect">
              <a:avLst/>
            </a:prstGeom>
            <a:solidFill>
              <a:schemeClr val="bg1">
                <a:lumMod val="85000"/>
              </a:schemeClr>
            </a:solidFill>
          </p:spPr>
          <p:txBody>
            <a:bodyPr wrap="none">
              <a:spAutoFit/>
            </a:bodyPr>
            <a:lstStyle/>
            <a:p>
              <a:pPr>
                <a:defRPr/>
              </a:pPr>
              <a:r>
                <a:rPr lang="en-US" altLang="zh-CN" dirty="0"/>
                <a:t>S1, 5</a:t>
              </a:r>
              <a:r>
                <a:rPr lang="zh-CN" altLang="en-US" dirty="0"/>
                <a:t>个</a:t>
              </a:r>
            </a:p>
          </p:txBody>
        </p:sp>
        <p:cxnSp>
          <p:nvCxnSpPr>
            <p:cNvPr id="13" name="直接连接符 18">
              <a:extLst>
                <a:ext uri="{FF2B5EF4-FFF2-40B4-BE49-F238E27FC236}">
                  <a16:creationId xmlns:a16="http://schemas.microsoft.com/office/drawing/2014/main" id="{F2CA3BBF-E71F-4E3D-9AA4-792526CCA364}"/>
                </a:ext>
              </a:extLst>
            </p:cNvPr>
            <p:cNvCxnSpPr>
              <a:cxnSpLocks noChangeShapeType="1"/>
            </p:cNvCxnSpPr>
            <p:nvPr/>
          </p:nvCxnSpPr>
          <p:spPr bwMode="auto">
            <a:xfrm>
              <a:off x="539552" y="1499997"/>
              <a:ext cx="7346499" cy="0"/>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9">
              <a:extLst>
                <a:ext uri="{FF2B5EF4-FFF2-40B4-BE49-F238E27FC236}">
                  <a16:creationId xmlns:a16="http://schemas.microsoft.com/office/drawing/2014/main" id="{888A903A-C1BD-4F7C-ADE9-79674AA751FA}"/>
                </a:ext>
              </a:extLst>
            </p:cNvPr>
            <p:cNvSpPr>
              <a:spLocks noChangeArrowheads="1"/>
            </p:cNvSpPr>
            <p:nvPr/>
          </p:nvSpPr>
          <p:spPr bwMode="auto">
            <a:xfrm>
              <a:off x="611882" y="1427989"/>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5" name="椭圆 20">
              <a:extLst>
                <a:ext uri="{FF2B5EF4-FFF2-40B4-BE49-F238E27FC236}">
                  <a16:creationId xmlns:a16="http://schemas.microsoft.com/office/drawing/2014/main" id="{81481DA6-36D5-48FC-9187-18A69EAA5CE0}"/>
                </a:ext>
              </a:extLst>
            </p:cNvPr>
            <p:cNvSpPr>
              <a:spLocks noChangeArrowheads="1"/>
            </p:cNvSpPr>
            <p:nvPr/>
          </p:nvSpPr>
          <p:spPr bwMode="auto">
            <a:xfrm>
              <a:off x="1403648" y="1427989"/>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6" name="椭圆 21">
              <a:extLst>
                <a:ext uri="{FF2B5EF4-FFF2-40B4-BE49-F238E27FC236}">
                  <a16:creationId xmlns:a16="http://schemas.microsoft.com/office/drawing/2014/main" id="{FC7605EF-5743-4D4E-8BFB-BCE4F957A0E5}"/>
                </a:ext>
              </a:extLst>
            </p:cNvPr>
            <p:cNvSpPr>
              <a:spLocks noChangeArrowheads="1"/>
            </p:cNvSpPr>
            <p:nvPr/>
          </p:nvSpPr>
          <p:spPr bwMode="auto">
            <a:xfrm>
              <a:off x="2267744" y="1427989"/>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7" name="椭圆 22">
              <a:extLst>
                <a:ext uri="{FF2B5EF4-FFF2-40B4-BE49-F238E27FC236}">
                  <a16:creationId xmlns:a16="http://schemas.microsoft.com/office/drawing/2014/main" id="{767BA715-AE2F-4814-AF69-916E3DB018E2}"/>
                </a:ext>
              </a:extLst>
            </p:cNvPr>
            <p:cNvSpPr>
              <a:spLocks noChangeArrowheads="1"/>
            </p:cNvSpPr>
            <p:nvPr/>
          </p:nvSpPr>
          <p:spPr bwMode="auto">
            <a:xfrm>
              <a:off x="2727597" y="1432451"/>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8" name="椭圆 23">
              <a:extLst>
                <a:ext uri="{FF2B5EF4-FFF2-40B4-BE49-F238E27FC236}">
                  <a16:creationId xmlns:a16="http://schemas.microsoft.com/office/drawing/2014/main" id="{A3A47200-2FF8-4677-98E1-90B00C6449AD}"/>
                </a:ext>
              </a:extLst>
            </p:cNvPr>
            <p:cNvSpPr>
              <a:spLocks noChangeArrowheads="1"/>
            </p:cNvSpPr>
            <p:nvPr/>
          </p:nvSpPr>
          <p:spPr bwMode="auto">
            <a:xfrm>
              <a:off x="3638403" y="1432451"/>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9" name="椭圆 24">
              <a:extLst>
                <a:ext uri="{FF2B5EF4-FFF2-40B4-BE49-F238E27FC236}">
                  <a16:creationId xmlns:a16="http://schemas.microsoft.com/office/drawing/2014/main" id="{C90FDE38-3082-4FA8-9654-3B85B6B5E7C5}"/>
                </a:ext>
              </a:extLst>
            </p:cNvPr>
            <p:cNvSpPr>
              <a:spLocks noChangeArrowheads="1"/>
            </p:cNvSpPr>
            <p:nvPr/>
          </p:nvSpPr>
          <p:spPr bwMode="auto">
            <a:xfrm>
              <a:off x="4486376" y="1421403"/>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0" name="椭圆 25">
              <a:extLst>
                <a:ext uri="{FF2B5EF4-FFF2-40B4-BE49-F238E27FC236}">
                  <a16:creationId xmlns:a16="http://schemas.microsoft.com/office/drawing/2014/main" id="{6D21875C-365E-41B9-B301-760EBD29600B}"/>
                </a:ext>
              </a:extLst>
            </p:cNvPr>
            <p:cNvSpPr>
              <a:spLocks noChangeArrowheads="1"/>
            </p:cNvSpPr>
            <p:nvPr/>
          </p:nvSpPr>
          <p:spPr bwMode="auto">
            <a:xfrm>
              <a:off x="5580112" y="1436373"/>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1" name="椭圆 26">
              <a:extLst>
                <a:ext uri="{FF2B5EF4-FFF2-40B4-BE49-F238E27FC236}">
                  <a16:creationId xmlns:a16="http://schemas.microsoft.com/office/drawing/2014/main" id="{848FD579-DDAB-4064-B707-E1FE1362FE2B}"/>
                </a:ext>
              </a:extLst>
            </p:cNvPr>
            <p:cNvSpPr>
              <a:spLocks noChangeArrowheads="1"/>
            </p:cNvSpPr>
            <p:nvPr/>
          </p:nvSpPr>
          <p:spPr bwMode="auto">
            <a:xfrm>
              <a:off x="6509358" y="1421403"/>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2" name="椭圆 27">
              <a:extLst>
                <a:ext uri="{FF2B5EF4-FFF2-40B4-BE49-F238E27FC236}">
                  <a16:creationId xmlns:a16="http://schemas.microsoft.com/office/drawing/2014/main" id="{6E522F09-DECB-4067-8287-46B93CA3BA50}"/>
                </a:ext>
              </a:extLst>
            </p:cNvPr>
            <p:cNvSpPr>
              <a:spLocks noChangeArrowheads="1"/>
            </p:cNvSpPr>
            <p:nvPr/>
          </p:nvSpPr>
          <p:spPr bwMode="auto">
            <a:xfrm>
              <a:off x="7234439" y="1423256"/>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3" name="椭圆 28">
              <a:extLst>
                <a:ext uri="{FF2B5EF4-FFF2-40B4-BE49-F238E27FC236}">
                  <a16:creationId xmlns:a16="http://schemas.microsoft.com/office/drawing/2014/main" id="{7018E70A-A5BF-45BB-AA3C-DC3214DE42F5}"/>
                </a:ext>
              </a:extLst>
            </p:cNvPr>
            <p:cNvSpPr>
              <a:spLocks noChangeArrowheads="1"/>
            </p:cNvSpPr>
            <p:nvPr/>
          </p:nvSpPr>
          <p:spPr bwMode="auto">
            <a:xfrm>
              <a:off x="7613552" y="1436373"/>
              <a:ext cx="126800" cy="144016"/>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4" name="TextBox 29">
              <a:extLst>
                <a:ext uri="{FF2B5EF4-FFF2-40B4-BE49-F238E27FC236}">
                  <a16:creationId xmlns:a16="http://schemas.microsoft.com/office/drawing/2014/main" id="{134BF426-F831-4DF2-9B7E-9732C281DBE5}"/>
                </a:ext>
              </a:extLst>
            </p:cNvPr>
            <p:cNvSpPr txBox="1">
              <a:spLocks noChangeArrowheads="1"/>
            </p:cNvSpPr>
            <p:nvPr/>
          </p:nvSpPr>
          <p:spPr bwMode="auto">
            <a:xfrm>
              <a:off x="3368299" y="1806001"/>
              <a:ext cx="728133" cy="3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a:latin typeface="+mn-lt"/>
                </a:rPr>
                <a:t>m=p3</a:t>
              </a:r>
              <a:endParaRPr lang="zh-CN" altLang="en-US" b="1" dirty="0">
                <a:latin typeface="+mn-lt"/>
              </a:endParaRPr>
            </a:p>
          </p:txBody>
        </p:sp>
        <p:sp>
          <p:nvSpPr>
            <p:cNvPr id="25" name="TextBox 30">
              <a:extLst>
                <a:ext uri="{FF2B5EF4-FFF2-40B4-BE49-F238E27FC236}">
                  <a16:creationId xmlns:a16="http://schemas.microsoft.com/office/drawing/2014/main" id="{16DBD709-D291-46B9-BB9C-145F17F1390D}"/>
                </a:ext>
              </a:extLst>
            </p:cNvPr>
            <p:cNvSpPr txBox="1">
              <a:spLocks noChangeArrowheads="1"/>
            </p:cNvSpPr>
            <p:nvPr/>
          </p:nvSpPr>
          <p:spPr bwMode="auto">
            <a:xfrm>
              <a:off x="2068146" y="1644337"/>
              <a:ext cx="930126" cy="3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a:latin typeface="+mn-lt"/>
                </a:rPr>
                <a:t>p1     p2</a:t>
              </a:r>
              <a:endParaRPr lang="zh-CN" altLang="en-US" b="1" dirty="0">
                <a:latin typeface="+mn-lt"/>
              </a:endParaRPr>
            </a:p>
          </p:txBody>
        </p:sp>
        <p:sp>
          <p:nvSpPr>
            <p:cNvPr id="26" name="TextBox 31">
              <a:extLst>
                <a:ext uri="{FF2B5EF4-FFF2-40B4-BE49-F238E27FC236}">
                  <a16:creationId xmlns:a16="http://schemas.microsoft.com/office/drawing/2014/main" id="{94B79031-3FC0-49DB-9FA9-717F7CFC1ABE}"/>
                </a:ext>
              </a:extLst>
            </p:cNvPr>
            <p:cNvSpPr txBox="1">
              <a:spLocks noChangeArrowheads="1"/>
            </p:cNvSpPr>
            <p:nvPr/>
          </p:nvSpPr>
          <p:spPr bwMode="auto">
            <a:xfrm>
              <a:off x="7133918" y="1604348"/>
              <a:ext cx="771417" cy="3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mn-lt"/>
                </a:rPr>
                <a:t>q1  q2</a:t>
              </a:r>
              <a:endParaRPr lang="zh-CN" altLang="en-US" b="1">
                <a:latin typeface="+mn-lt"/>
              </a:endParaRPr>
            </a:p>
          </p:txBody>
        </p:sp>
        <p:sp>
          <p:nvSpPr>
            <p:cNvPr id="27" name="右大括号 32">
              <a:extLst>
                <a:ext uri="{FF2B5EF4-FFF2-40B4-BE49-F238E27FC236}">
                  <a16:creationId xmlns:a16="http://schemas.microsoft.com/office/drawing/2014/main" id="{CE846EA3-1395-4268-AB6A-F28F0521041A}"/>
                </a:ext>
              </a:extLst>
            </p:cNvPr>
            <p:cNvSpPr>
              <a:spLocks/>
            </p:cNvSpPr>
            <p:nvPr/>
          </p:nvSpPr>
          <p:spPr bwMode="auto">
            <a:xfrm rot="-5400000">
              <a:off x="2060231" y="-476228"/>
              <a:ext cx="287710" cy="3057607"/>
            </a:xfrm>
            <a:prstGeom prst="rightBrace">
              <a:avLst>
                <a:gd name="adj1" fmla="val 8315"/>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8" name="TextBox 33">
              <a:extLst>
                <a:ext uri="{FF2B5EF4-FFF2-40B4-BE49-F238E27FC236}">
                  <a16:creationId xmlns:a16="http://schemas.microsoft.com/office/drawing/2014/main" id="{C655B965-777E-43CC-BF88-9761C3173B9A}"/>
                </a:ext>
              </a:extLst>
            </p:cNvPr>
            <p:cNvSpPr txBox="1"/>
            <p:nvPr/>
          </p:nvSpPr>
          <p:spPr>
            <a:xfrm>
              <a:off x="5580208" y="539388"/>
              <a:ext cx="866002" cy="369159"/>
            </a:xfrm>
            <a:prstGeom prst="rect">
              <a:avLst/>
            </a:prstGeom>
            <a:solidFill>
              <a:schemeClr val="bg1">
                <a:lumMod val="85000"/>
              </a:schemeClr>
            </a:solidFill>
          </p:spPr>
          <p:txBody>
            <a:bodyPr wrap="none">
              <a:spAutoFit/>
            </a:bodyPr>
            <a:lstStyle/>
            <a:p>
              <a:pPr>
                <a:defRPr/>
              </a:pPr>
              <a:r>
                <a:rPr lang="en-US" altLang="zh-CN" dirty="0"/>
                <a:t>S2, 5</a:t>
              </a:r>
              <a:r>
                <a:rPr lang="zh-CN" altLang="en-US" dirty="0"/>
                <a:t>个</a:t>
              </a:r>
            </a:p>
          </p:txBody>
        </p:sp>
        <p:sp>
          <p:nvSpPr>
            <p:cNvPr id="29" name="右大括号 34">
              <a:extLst>
                <a:ext uri="{FF2B5EF4-FFF2-40B4-BE49-F238E27FC236}">
                  <a16:creationId xmlns:a16="http://schemas.microsoft.com/office/drawing/2014/main" id="{FC454EF3-9DB6-4C27-AECD-0378F175D989}"/>
                </a:ext>
              </a:extLst>
            </p:cNvPr>
            <p:cNvSpPr>
              <a:spLocks/>
            </p:cNvSpPr>
            <p:nvPr/>
          </p:nvSpPr>
          <p:spPr bwMode="auto">
            <a:xfrm rot="-5400000">
              <a:off x="5979263" y="-564661"/>
              <a:ext cx="287710" cy="3234473"/>
            </a:xfrm>
            <a:prstGeom prst="rightBrace">
              <a:avLst>
                <a:gd name="adj1" fmla="val 8328"/>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0" name="TextBox 35">
              <a:extLst>
                <a:ext uri="{FF2B5EF4-FFF2-40B4-BE49-F238E27FC236}">
                  <a16:creationId xmlns:a16="http://schemas.microsoft.com/office/drawing/2014/main" id="{0819AD0A-0AE1-4C0A-85B9-9D35ADA0D0D6}"/>
                </a:ext>
              </a:extLst>
            </p:cNvPr>
            <p:cNvSpPr txBox="1">
              <a:spLocks noChangeArrowheads="1"/>
            </p:cNvSpPr>
            <p:nvPr/>
          </p:nvSpPr>
          <p:spPr bwMode="auto">
            <a:xfrm>
              <a:off x="4322791" y="1616383"/>
              <a:ext cx="425145" cy="36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mn-lt"/>
                </a:rPr>
                <a:t>q3</a:t>
              </a:r>
              <a:endParaRPr lang="zh-CN" altLang="en-US" b="1">
                <a:latin typeface="+mn-lt"/>
              </a:endParaRPr>
            </a:p>
          </p:txBody>
        </p:sp>
      </p:grpSp>
    </p:spTree>
    <p:extLst>
      <p:ext uri="{BB962C8B-B14F-4D97-AF65-F5344CB8AC3E}">
        <p14:creationId xmlns:p14="http://schemas.microsoft.com/office/powerpoint/2010/main" val="10688985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D6DD60-904D-4461-B1BD-8ECB2EFE748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pPr>
              <a:spcBef>
                <a:spcPts val="0"/>
              </a:spcBef>
            </a:pPr>
            <a:r>
              <a:rPr lang="zh-CN" altLang="en-US" sz="2400" dirty="0">
                <a:latin typeface="+mn-lt"/>
                <a:cs typeface="楷体_GB2312"/>
              </a:rPr>
              <a:t>如果</a:t>
            </a:r>
            <a:r>
              <a:rPr lang="en-US" altLang="zh-CN" sz="2400" dirty="0">
                <a:latin typeface="+mn-lt"/>
                <a:cs typeface="楷体_GB2312"/>
              </a:rPr>
              <a:t>S</a:t>
            </a:r>
            <a:r>
              <a:rPr lang="zh-CN" altLang="en-US" sz="2400" dirty="0">
                <a:latin typeface="+mn-lt"/>
                <a:cs typeface="楷体_GB2312"/>
              </a:rPr>
              <a:t>的最接近点对是跨段的</a:t>
            </a:r>
            <a:r>
              <a:rPr lang="en-US" altLang="zh-CN" sz="2400" dirty="0">
                <a:latin typeface="+mn-lt"/>
                <a:cs typeface="楷体_GB2312"/>
              </a:rPr>
              <a:t>{p3,q3}</a:t>
            </a:r>
            <a:r>
              <a:rPr lang="zh-CN" altLang="en-US" sz="2400" dirty="0">
                <a:latin typeface="+mn-lt"/>
                <a:cs typeface="楷体_GB2312"/>
              </a:rPr>
              <a:t>，即</a:t>
            </a:r>
            <a:r>
              <a:rPr lang="en-US" altLang="zh-CN" sz="2400" dirty="0">
                <a:latin typeface="+mn-lt"/>
                <a:cs typeface="楷体_GB2312"/>
              </a:rPr>
              <a:t>|p3-q3|&lt;d</a:t>
            </a:r>
            <a:r>
              <a:rPr lang="zh-CN" altLang="en-US" sz="2400" dirty="0">
                <a:latin typeface="+mn-lt"/>
                <a:cs typeface="楷体_GB2312"/>
              </a:rPr>
              <a:t>，则</a:t>
            </a:r>
            <a:r>
              <a:rPr lang="en-US" altLang="zh-CN" sz="2400" dirty="0">
                <a:latin typeface="+mn-lt"/>
                <a:cs typeface="楷体_GB2312"/>
              </a:rPr>
              <a:t>p3=m</a:t>
            </a:r>
            <a:r>
              <a:rPr lang="zh-CN" altLang="en-US" sz="2400" dirty="0">
                <a:latin typeface="+mn-lt"/>
                <a:cs typeface="楷体_GB2312"/>
              </a:rPr>
              <a:t>与</a:t>
            </a:r>
            <a:r>
              <a:rPr lang="en-US" altLang="zh-CN" sz="2400" dirty="0">
                <a:latin typeface="+mn-lt"/>
                <a:cs typeface="楷体_GB2312"/>
              </a:rPr>
              <a:t>q3</a:t>
            </a:r>
            <a:r>
              <a:rPr lang="zh-CN" altLang="en-US" sz="2400" dirty="0">
                <a:latin typeface="+mn-lt"/>
                <a:cs typeface="楷体_GB2312"/>
              </a:rPr>
              <a:t>两者间距离不超过</a:t>
            </a:r>
            <a:r>
              <a:rPr lang="en-US" altLang="zh-CN" sz="2400" dirty="0">
                <a:latin typeface="+mn-lt"/>
                <a:cs typeface="楷体_GB2312"/>
              </a:rPr>
              <a:t>d</a:t>
            </a:r>
            <a:r>
              <a:rPr lang="zh-CN" altLang="en-US" sz="2400" dirty="0">
                <a:latin typeface="+mn-lt"/>
                <a:cs typeface="楷体_GB2312"/>
              </a:rPr>
              <a:t>，</a:t>
            </a:r>
            <a:r>
              <a:rPr lang="en-US" altLang="en-US" sz="2400" dirty="0">
                <a:latin typeface="+mn-lt"/>
                <a:cs typeface="楷体_GB2312"/>
              </a:rPr>
              <a:t>即</a:t>
            </a:r>
            <a:r>
              <a:rPr lang="en-US" altLang="zh-CN" sz="2400" dirty="0">
                <a:latin typeface="+mn-lt"/>
                <a:cs typeface="楷体_GB2312"/>
              </a:rPr>
              <a:t>:</a:t>
            </a:r>
            <a:endParaRPr lang="en-US" altLang="zh-CN" sz="2400" dirty="0">
              <a:latin typeface="+mn-lt"/>
            </a:endParaRPr>
          </a:p>
          <a:p>
            <a:pPr eaLnBrk="1" hangingPunct="1">
              <a:spcBef>
                <a:spcPts val="0"/>
              </a:spcBef>
              <a:buClr>
                <a:schemeClr val="accent2"/>
              </a:buClr>
              <a:buSzPct val="50000"/>
              <a:buFont typeface="Wingdings" pitchFamily="2" charset="2"/>
              <a:buNone/>
            </a:pPr>
            <a:r>
              <a:rPr lang="en-US" altLang="zh-CN" sz="2400" dirty="0">
                <a:latin typeface="+mn-lt"/>
              </a:rPr>
              <a:t>    |q3-m|&lt;=d,</a:t>
            </a:r>
            <a:r>
              <a:rPr lang="en-US" altLang="zh-CN" dirty="0">
                <a:latin typeface="+mn-lt"/>
              </a:rPr>
              <a:t>    </a:t>
            </a:r>
            <a:r>
              <a:rPr lang="en-US" altLang="zh-CN" sz="2400" dirty="0">
                <a:latin typeface="+mn-lt"/>
                <a:cs typeface="楷体_GB2312"/>
              </a:rPr>
              <a:t>m=p3</a:t>
            </a:r>
            <a:r>
              <a:rPr lang="zh-CN" altLang="en-US" sz="2400" dirty="0">
                <a:latin typeface="+mn-lt"/>
                <a:cs typeface="楷体_GB2312"/>
              </a:rPr>
              <a:t>，</a:t>
            </a:r>
            <a:r>
              <a:rPr lang="en-US" altLang="zh-CN" sz="2400" dirty="0">
                <a:latin typeface="+mn-lt"/>
                <a:cs typeface="楷体_GB2312"/>
              </a:rPr>
              <a:t>q3∈(m, </a:t>
            </a:r>
            <a:r>
              <a:rPr lang="en-US" altLang="zh-CN" sz="2400" dirty="0" err="1">
                <a:latin typeface="+mn-lt"/>
                <a:cs typeface="楷体_GB2312"/>
              </a:rPr>
              <a:t>m+d</a:t>
            </a:r>
            <a:r>
              <a:rPr lang="en-US" altLang="zh-CN" sz="2400" dirty="0">
                <a:latin typeface="+mn-lt"/>
                <a:cs typeface="楷体_GB2312"/>
              </a:rPr>
              <a:t>]</a:t>
            </a:r>
          </a:p>
          <a:p>
            <a:r>
              <a:rPr lang="zh-CN" altLang="en-US" sz="2400" dirty="0">
                <a:latin typeface="+mn-lt"/>
                <a:cs typeface="楷体_GB2312"/>
              </a:rPr>
              <a:t>由于在</a:t>
            </a:r>
            <a:r>
              <a:rPr lang="en-US" altLang="zh-CN" sz="2400" dirty="0">
                <a:latin typeface="+mn-lt"/>
                <a:cs typeface="楷体_GB2312"/>
              </a:rPr>
              <a:t>S2</a:t>
            </a:r>
            <a:r>
              <a:rPr lang="zh-CN" altLang="en-US" sz="2400" dirty="0">
                <a:latin typeface="+mn-lt"/>
                <a:cs typeface="楷体_GB2312"/>
              </a:rPr>
              <a:t>中，每个长度为</a:t>
            </a:r>
            <a:r>
              <a:rPr lang="en-US" altLang="zh-CN" sz="2400" dirty="0">
                <a:latin typeface="+mn-lt"/>
                <a:cs typeface="楷体_GB2312"/>
              </a:rPr>
              <a:t>d</a:t>
            </a:r>
            <a:r>
              <a:rPr lang="zh-CN" altLang="en-US" sz="2400" dirty="0">
                <a:latin typeface="+mn-lt"/>
                <a:cs typeface="楷体_GB2312"/>
              </a:rPr>
              <a:t>的半闭区间至多包含一个点（否则必有两点距离小于</a:t>
            </a:r>
            <a:r>
              <a:rPr lang="en-US" altLang="zh-CN" sz="2400" dirty="0">
                <a:latin typeface="+mn-lt"/>
                <a:cs typeface="楷体_GB2312"/>
              </a:rPr>
              <a:t>d</a:t>
            </a:r>
            <a:r>
              <a:rPr lang="zh-CN" altLang="en-US" sz="2400" dirty="0">
                <a:latin typeface="+mn-lt"/>
                <a:cs typeface="楷体_GB2312"/>
              </a:rPr>
              <a:t>），因此</a:t>
            </a:r>
            <a:r>
              <a:rPr lang="en-US" altLang="zh-CN" sz="2400" dirty="0">
                <a:latin typeface="+mn-lt"/>
                <a:cs typeface="楷体_GB2312"/>
              </a:rPr>
              <a:t>(m, </a:t>
            </a:r>
            <a:r>
              <a:rPr lang="en-US" altLang="zh-CN" sz="2400" dirty="0" err="1">
                <a:latin typeface="+mn-lt"/>
                <a:cs typeface="楷体_GB2312"/>
              </a:rPr>
              <a:t>m+d</a:t>
            </a:r>
            <a:r>
              <a:rPr lang="en-US" altLang="zh-CN" sz="2400" dirty="0">
                <a:latin typeface="+mn-lt"/>
                <a:cs typeface="楷体_GB2312"/>
              </a:rPr>
              <a:t>]</a:t>
            </a:r>
            <a:r>
              <a:rPr lang="zh-CN" altLang="en-US" sz="2400" dirty="0">
                <a:latin typeface="+mn-lt"/>
                <a:cs typeface="楷体_GB2312"/>
              </a:rPr>
              <a:t>中至多包含</a:t>
            </a:r>
            <a:r>
              <a:rPr lang="en-US" altLang="zh-CN" sz="2400" dirty="0">
                <a:latin typeface="+mn-lt"/>
                <a:cs typeface="楷体_GB2312"/>
              </a:rPr>
              <a:t>S2</a:t>
            </a:r>
            <a:r>
              <a:rPr lang="zh-CN" altLang="en-US" sz="2400" dirty="0">
                <a:latin typeface="+mn-lt"/>
                <a:cs typeface="楷体_GB2312"/>
              </a:rPr>
              <a:t>中的一个点。由图可以看出，则此点就是</a:t>
            </a:r>
            <a:r>
              <a:rPr lang="en-US" altLang="zh-CN" sz="2400" dirty="0">
                <a:latin typeface="+mn-lt"/>
                <a:cs typeface="楷体_GB2312"/>
              </a:rPr>
              <a:t>S2</a:t>
            </a:r>
            <a:r>
              <a:rPr lang="zh-CN" altLang="en-US" sz="2400" dirty="0">
                <a:latin typeface="+mn-lt"/>
                <a:cs typeface="楷体_GB2312"/>
              </a:rPr>
              <a:t>中最小点</a:t>
            </a:r>
            <a:r>
              <a:rPr lang="en-US" altLang="zh-CN" sz="2400" dirty="0">
                <a:latin typeface="+mn-lt"/>
                <a:cs typeface="楷体_GB2312"/>
              </a:rPr>
              <a:t>q3</a:t>
            </a:r>
          </a:p>
          <a:p>
            <a:r>
              <a:rPr lang="zh-CN" altLang="en-US" sz="2400" dirty="0">
                <a:latin typeface="+mn-lt"/>
                <a:cs typeface="楷体_GB2312"/>
              </a:rPr>
              <a:t>因此，用线性时间就能找到区间</a:t>
            </a:r>
            <a:r>
              <a:rPr lang="en-US" altLang="zh-CN" sz="2400" dirty="0">
                <a:latin typeface="+mn-lt"/>
                <a:cs typeface="楷体_GB2312"/>
              </a:rPr>
              <a:t>(</a:t>
            </a:r>
            <a:r>
              <a:rPr lang="en-US" altLang="zh-CN" sz="2400" dirty="0" err="1">
                <a:latin typeface="+mn-lt"/>
                <a:cs typeface="楷体_GB2312"/>
              </a:rPr>
              <a:t>m,m+d</a:t>
            </a:r>
            <a:r>
              <a:rPr lang="en-US" altLang="zh-CN" sz="2400" dirty="0">
                <a:latin typeface="+mn-lt"/>
                <a:cs typeface="楷体_GB2312"/>
              </a:rPr>
              <a:t>]</a:t>
            </a:r>
            <a:r>
              <a:rPr lang="zh-CN" altLang="en-US" sz="2400" dirty="0">
                <a:latin typeface="+mn-lt"/>
                <a:cs typeface="楷体_GB2312"/>
              </a:rPr>
              <a:t>中所有点，即</a:t>
            </a:r>
            <a:r>
              <a:rPr lang="en-US" altLang="zh-CN" sz="2400" dirty="0">
                <a:latin typeface="+mn-lt"/>
                <a:cs typeface="楷体_GB2312"/>
              </a:rPr>
              <a:t>q3</a:t>
            </a:r>
          </a:p>
          <a:p>
            <a:pPr lvl="1"/>
            <a:r>
              <a:rPr lang="zh-CN" altLang="en-US" dirty="0">
                <a:latin typeface="+mn-lt"/>
                <a:cs typeface="楷体_GB2312"/>
              </a:rPr>
              <a:t>用线性时间选择算法，找</a:t>
            </a:r>
            <a:r>
              <a:rPr lang="en-US" altLang="zh-CN" dirty="0">
                <a:latin typeface="+mn-lt"/>
                <a:cs typeface="楷体_GB2312"/>
              </a:rPr>
              <a:t>S2</a:t>
            </a:r>
            <a:r>
              <a:rPr lang="zh-CN" altLang="en-US" dirty="0">
                <a:latin typeface="+mn-lt"/>
                <a:cs typeface="楷体_GB2312"/>
              </a:rPr>
              <a:t>中的最小点，判断该点是否在区间中</a:t>
            </a:r>
            <a:endParaRPr lang="en-US" altLang="zh-CN" dirty="0">
              <a:latin typeface="+mn-lt"/>
            </a:endParaRPr>
          </a:p>
          <a:p>
            <a:r>
              <a:rPr lang="zh-CN" altLang="en-US" dirty="0">
                <a:latin typeface="+mn-lt"/>
              </a:rPr>
              <a:t>结论：在</a:t>
            </a:r>
            <a:r>
              <a:rPr lang="zh-CN" altLang="en-US" sz="2400" dirty="0">
                <a:latin typeface="+mn-lt"/>
                <a:cs typeface="楷体_GB2312"/>
              </a:rPr>
              <a:t>线性时间内可以将</a:t>
            </a:r>
            <a:r>
              <a:rPr lang="en-US" altLang="zh-CN" sz="2400" dirty="0">
                <a:latin typeface="+mn-lt"/>
                <a:cs typeface="楷体_GB2312"/>
              </a:rPr>
              <a:t>S1</a:t>
            </a:r>
            <a:r>
              <a:rPr lang="zh-CN" altLang="en-US" sz="2400" dirty="0">
                <a:latin typeface="+mn-lt"/>
                <a:cs typeface="楷体_GB2312"/>
              </a:rPr>
              <a:t>的解和</a:t>
            </a:r>
            <a:r>
              <a:rPr lang="en-US" altLang="zh-CN" sz="2400" dirty="0">
                <a:latin typeface="+mn-lt"/>
                <a:cs typeface="楷体_GB2312"/>
              </a:rPr>
              <a:t>S2</a:t>
            </a:r>
            <a:r>
              <a:rPr lang="zh-CN" altLang="en-US" sz="2400" dirty="0">
                <a:latin typeface="+mn-lt"/>
                <a:cs typeface="楷体_GB2312"/>
              </a:rPr>
              <a:t>的解合并成为</a:t>
            </a:r>
            <a:r>
              <a:rPr lang="en-US" altLang="zh-CN" sz="2400" dirty="0">
                <a:latin typeface="+mn-lt"/>
                <a:cs typeface="楷体_GB2312"/>
              </a:rPr>
              <a:t>S</a:t>
            </a:r>
            <a:r>
              <a:rPr lang="zh-CN" altLang="en-US" sz="2400" dirty="0">
                <a:latin typeface="+mn-lt"/>
                <a:cs typeface="楷体_GB2312"/>
              </a:rPr>
              <a:t>的解</a:t>
            </a:r>
            <a:endParaRPr lang="zh-CN" altLang="en-US" dirty="0">
              <a:latin typeface="+mn-lt"/>
            </a:endParaRPr>
          </a:p>
        </p:txBody>
      </p:sp>
      <p:sp>
        <p:nvSpPr>
          <p:cNvPr id="3" name="日期占位符 2">
            <a:extLst>
              <a:ext uri="{FF2B5EF4-FFF2-40B4-BE49-F238E27FC236}">
                <a16:creationId xmlns:a16="http://schemas.microsoft.com/office/drawing/2014/main" id="{15F1DD1A-E03A-402B-B880-59326ECA5988}"/>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E45FECD6-074D-4C1E-A6AD-E41F5D4A34A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B2F874A-6BE4-4942-BB46-80C3E6584CD2}"/>
              </a:ext>
            </a:extLst>
          </p:cNvPr>
          <p:cNvSpPr>
            <a:spLocks noGrp="1"/>
          </p:cNvSpPr>
          <p:nvPr>
            <p:ph type="sldNum" sz="quarter" idx="12"/>
          </p:nvPr>
        </p:nvSpPr>
        <p:spPr/>
        <p:txBody>
          <a:bodyPr/>
          <a:lstStyle/>
          <a:p>
            <a:fld id="{EEA58A3B-43CE-4AA0-90B5-EB47AFAFEB34}" type="slidenum">
              <a:rPr lang="zh-CN" altLang="en-US" smtClean="0"/>
              <a:pPr/>
              <a:t>136</a:t>
            </a:fld>
            <a:endParaRPr lang="zh-CN" altLang="en-US" dirty="0"/>
          </a:p>
        </p:txBody>
      </p:sp>
      <p:cxnSp>
        <p:nvCxnSpPr>
          <p:cNvPr id="6" name="直接连接符 11">
            <a:extLst>
              <a:ext uri="{FF2B5EF4-FFF2-40B4-BE49-F238E27FC236}">
                <a16:creationId xmlns:a16="http://schemas.microsoft.com/office/drawing/2014/main" id="{6D529F8B-3D26-43BB-A642-814D1871A0A5}"/>
              </a:ext>
            </a:extLst>
          </p:cNvPr>
          <p:cNvCxnSpPr>
            <a:cxnSpLocks noChangeShapeType="1"/>
          </p:cNvCxnSpPr>
          <p:nvPr/>
        </p:nvCxnSpPr>
        <p:spPr bwMode="auto">
          <a:xfrm>
            <a:off x="3657109" y="336550"/>
            <a:ext cx="0" cy="1344613"/>
          </a:xfrm>
          <a:prstGeom prst="line">
            <a:avLst/>
          </a:prstGeom>
          <a:noFill/>
          <a:ln w="1905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Freeform 8">
            <a:extLst>
              <a:ext uri="{FF2B5EF4-FFF2-40B4-BE49-F238E27FC236}">
                <a16:creationId xmlns:a16="http://schemas.microsoft.com/office/drawing/2014/main" id="{926D1E30-82E5-4CBC-8742-E59C1E645F4A}"/>
              </a:ext>
            </a:extLst>
          </p:cNvPr>
          <p:cNvSpPr>
            <a:spLocks/>
          </p:cNvSpPr>
          <p:nvPr/>
        </p:nvSpPr>
        <p:spPr bwMode="auto">
          <a:xfrm>
            <a:off x="1977534" y="1109663"/>
            <a:ext cx="1136650" cy="701675"/>
          </a:xfrm>
          <a:custGeom>
            <a:avLst/>
            <a:gdLst>
              <a:gd name="T0" fmla="*/ 2147483647 w 650"/>
              <a:gd name="T1" fmla="*/ 2147483647 h 409"/>
              <a:gd name="T2" fmla="*/ 2147483647 w 650"/>
              <a:gd name="T3" fmla="*/ 2147483647 h 409"/>
              <a:gd name="T4" fmla="*/ 2147483647 w 650"/>
              <a:gd name="T5" fmla="*/ 2147483647 h 409"/>
              <a:gd name="T6" fmla="*/ 2147483647 w 650"/>
              <a:gd name="T7" fmla="*/ 2147483647 h 409"/>
              <a:gd name="T8" fmla="*/ 2147483647 w 650"/>
              <a:gd name="T9" fmla="*/ 2147483647 h 409"/>
              <a:gd name="T10" fmla="*/ 2147483647 w 650"/>
              <a:gd name="T11" fmla="*/ 2147483647 h 409"/>
              <a:gd name="T12" fmla="*/ 2147483647 w 650"/>
              <a:gd name="T13" fmla="*/ 2147483647 h 409"/>
              <a:gd name="T14" fmla="*/ 2147483647 w 650"/>
              <a:gd name="T15" fmla="*/ 2147483647 h 409"/>
              <a:gd name="T16" fmla="*/ 2147483647 w 650"/>
              <a:gd name="T17" fmla="*/ 2147483647 h 409"/>
              <a:gd name="T18" fmla="*/ 2147483647 w 650"/>
              <a:gd name="T19" fmla="*/ 2147483647 h 409"/>
              <a:gd name="T20" fmla="*/ 2147483647 w 650"/>
              <a:gd name="T21" fmla="*/ 2147483647 h 409"/>
              <a:gd name="T22" fmla="*/ 2147483647 w 650"/>
              <a:gd name="T23" fmla="*/ 2147483647 h 409"/>
              <a:gd name="T24" fmla="*/ 2147483647 w 650"/>
              <a:gd name="T25" fmla="*/ 2147483647 h 409"/>
              <a:gd name="T26" fmla="*/ 2147483647 w 650"/>
              <a:gd name="T27" fmla="*/ 2147483647 h 409"/>
              <a:gd name="T28" fmla="*/ 2147483647 w 650"/>
              <a:gd name="T29" fmla="*/ 2147483647 h 4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0" h="409">
                <a:moveTo>
                  <a:pt x="576" y="334"/>
                </a:moveTo>
                <a:cubicBezTo>
                  <a:pt x="452" y="377"/>
                  <a:pt x="650" y="306"/>
                  <a:pt x="518" y="363"/>
                </a:cubicBezTo>
                <a:cubicBezTo>
                  <a:pt x="486" y="377"/>
                  <a:pt x="418" y="379"/>
                  <a:pt x="394" y="382"/>
                </a:cubicBezTo>
                <a:cubicBezTo>
                  <a:pt x="294" y="375"/>
                  <a:pt x="179" y="409"/>
                  <a:pt x="96" y="354"/>
                </a:cubicBezTo>
                <a:cubicBezTo>
                  <a:pt x="74" y="340"/>
                  <a:pt x="35" y="284"/>
                  <a:pt x="29" y="267"/>
                </a:cubicBezTo>
                <a:cubicBezTo>
                  <a:pt x="23" y="248"/>
                  <a:pt x="10" y="210"/>
                  <a:pt x="10" y="210"/>
                </a:cubicBezTo>
                <a:cubicBezTo>
                  <a:pt x="17" y="132"/>
                  <a:pt x="0" y="39"/>
                  <a:pt x="86" y="8"/>
                </a:cubicBezTo>
                <a:cubicBezTo>
                  <a:pt x="217" y="11"/>
                  <a:pt x="349" y="13"/>
                  <a:pt x="480" y="18"/>
                </a:cubicBezTo>
                <a:cubicBezTo>
                  <a:pt x="528" y="20"/>
                  <a:pt x="584" y="0"/>
                  <a:pt x="624" y="27"/>
                </a:cubicBezTo>
                <a:cubicBezTo>
                  <a:pt x="646" y="42"/>
                  <a:pt x="610" y="78"/>
                  <a:pt x="605" y="104"/>
                </a:cubicBezTo>
                <a:cubicBezTo>
                  <a:pt x="581" y="233"/>
                  <a:pt x="608" y="140"/>
                  <a:pt x="586" y="210"/>
                </a:cubicBezTo>
                <a:cubicBezTo>
                  <a:pt x="589" y="223"/>
                  <a:pt x="591" y="235"/>
                  <a:pt x="595" y="248"/>
                </a:cubicBezTo>
                <a:cubicBezTo>
                  <a:pt x="598" y="258"/>
                  <a:pt x="607" y="267"/>
                  <a:pt x="605" y="277"/>
                </a:cubicBezTo>
                <a:cubicBezTo>
                  <a:pt x="603" y="288"/>
                  <a:pt x="591" y="296"/>
                  <a:pt x="586" y="306"/>
                </a:cubicBezTo>
                <a:cubicBezTo>
                  <a:pt x="582" y="315"/>
                  <a:pt x="576" y="334"/>
                  <a:pt x="576" y="334"/>
                </a:cubicBez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Freeform 9">
            <a:extLst>
              <a:ext uri="{FF2B5EF4-FFF2-40B4-BE49-F238E27FC236}">
                <a16:creationId xmlns:a16="http://schemas.microsoft.com/office/drawing/2014/main" id="{2FF59009-F1B6-461B-8881-6AF6D70948E5}"/>
              </a:ext>
            </a:extLst>
          </p:cNvPr>
          <p:cNvSpPr>
            <a:spLocks/>
          </p:cNvSpPr>
          <p:nvPr/>
        </p:nvSpPr>
        <p:spPr bwMode="auto">
          <a:xfrm>
            <a:off x="7448059" y="1123950"/>
            <a:ext cx="1554162" cy="681038"/>
          </a:xfrm>
          <a:custGeom>
            <a:avLst/>
            <a:gdLst>
              <a:gd name="T0" fmla="*/ 2147483647 w 571"/>
              <a:gd name="T1" fmla="*/ 2147483647 h 346"/>
              <a:gd name="T2" fmla="*/ 2147483647 w 571"/>
              <a:gd name="T3" fmla="*/ 2147483647 h 346"/>
              <a:gd name="T4" fmla="*/ 2147483647 w 571"/>
              <a:gd name="T5" fmla="*/ 2147483647 h 346"/>
              <a:gd name="T6" fmla="*/ 0 w 571"/>
              <a:gd name="T7" fmla="*/ 2147483647 h 346"/>
              <a:gd name="T8" fmla="*/ 2147483647 w 571"/>
              <a:gd name="T9" fmla="*/ 2147483647 h 346"/>
              <a:gd name="T10" fmla="*/ 2147483647 w 571"/>
              <a:gd name="T11" fmla="*/ 2147483647 h 346"/>
              <a:gd name="T12" fmla="*/ 2147483647 w 571"/>
              <a:gd name="T13" fmla="*/ 2147483647 h 346"/>
              <a:gd name="T14" fmla="*/ 2147483647 w 571"/>
              <a:gd name="T15" fmla="*/ 2147483647 h 3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1" h="346">
                <a:moveTo>
                  <a:pt x="518" y="310"/>
                </a:moveTo>
                <a:cubicBezTo>
                  <a:pt x="401" y="346"/>
                  <a:pt x="274" y="319"/>
                  <a:pt x="153" y="338"/>
                </a:cubicBezTo>
                <a:cubicBezTo>
                  <a:pt x="128" y="333"/>
                  <a:pt x="63" y="329"/>
                  <a:pt x="38" y="300"/>
                </a:cubicBezTo>
                <a:cubicBezTo>
                  <a:pt x="23" y="283"/>
                  <a:pt x="0" y="242"/>
                  <a:pt x="0" y="242"/>
                </a:cubicBezTo>
                <a:cubicBezTo>
                  <a:pt x="13" y="171"/>
                  <a:pt x="29" y="103"/>
                  <a:pt x="38" y="31"/>
                </a:cubicBezTo>
                <a:cubicBezTo>
                  <a:pt x="162" y="44"/>
                  <a:pt x="279" y="21"/>
                  <a:pt x="403" y="31"/>
                </a:cubicBezTo>
                <a:cubicBezTo>
                  <a:pt x="448" y="35"/>
                  <a:pt x="520" y="0"/>
                  <a:pt x="537" y="41"/>
                </a:cubicBezTo>
                <a:cubicBezTo>
                  <a:pt x="571" y="124"/>
                  <a:pt x="524" y="220"/>
                  <a:pt x="518" y="310"/>
                </a:cubicBezTo>
                <a:close/>
              </a:path>
            </a:pathLst>
          </a:custGeom>
          <a:noFill/>
          <a:ln w="95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10">
            <a:extLst>
              <a:ext uri="{FF2B5EF4-FFF2-40B4-BE49-F238E27FC236}">
                <a16:creationId xmlns:a16="http://schemas.microsoft.com/office/drawing/2014/main" id="{C7E4650C-8646-491A-8E19-52FC73D9ED8E}"/>
              </a:ext>
            </a:extLst>
          </p:cNvPr>
          <p:cNvSpPr>
            <a:spLocks/>
          </p:cNvSpPr>
          <p:nvPr/>
        </p:nvSpPr>
        <p:spPr bwMode="auto">
          <a:xfrm>
            <a:off x="3503121" y="1052513"/>
            <a:ext cx="1033463" cy="649287"/>
          </a:xfrm>
          <a:custGeom>
            <a:avLst/>
            <a:gdLst>
              <a:gd name="T0" fmla="*/ 2147483647 w 650"/>
              <a:gd name="T1" fmla="*/ 2147483647 h 409"/>
              <a:gd name="T2" fmla="*/ 2147483647 w 650"/>
              <a:gd name="T3" fmla="*/ 2147483647 h 409"/>
              <a:gd name="T4" fmla="*/ 2147483647 w 650"/>
              <a:gd name="T5" fmla="*/ 2147483647 h 409"/>
              <a:gd name="T6" fmla="*/ 2147483647 w 650"/>
              <a:gd name="T7" fmla="*/ 2147483647 h 409"/>
              <a:gd name="T8" fmla="*/ 2147483647 w 650"/>
              <a:gd name="T9" fmla="*/ 2147483647 h 409"/>
              <a:gd name="T10" fmla="*/ 2147483647 w 650"/>
              <a:gd name="T11" fmla="*/ 2147483647 h 409"/>
              <a:gd name="T12" fmla="*/ 2147483647 w 650"/>
              <a:gd name="T13" fmla="*/ 2147483647 h 409"/>
              <a:gd name="T14" fmla="*/ 2147483647 w 650"/>
              <a:gd name="T15" fmla="*/ 2147483647 h 409"/>
              <a:gd name="T16" fmla="*/ 2147483647 w 650"/>
              <a:gd name="T17" fmla="*/ 2147483647 h 409"/>
              <a:gd name="T18" fmla="*/ 2147483647 w 650"/>
              <a:gd name="T19" fmla="*/ 2147483647 h 409"/>
              <a:gd name="T20" fmla="*/ 2147483647 w 650"/>
              <a:gd name="T21" fmla="*/ 2147483647 h 409"/>
              <a:gd name="T22" fmla="*/ 2147483647 w 650"/>
              <a:gd name="T23" fmla="*/ 2147483647 h 409"/>
              <a:gd name="T24" fmla="*/ 2147483647 w 650"/>
              <a:gd name="T25" fmla="*/ 2147483647 h 409"/>
              <a:gd name="T26" fmla="*/ 2147483647 w 650"/>
              <a:gd name="T27" fmla="*/ 2147483647 h 409"/>
              <a:gd name="T28" fmla="*/ 2147483647 w 650"/>
              <a:gd name="T29" fmla="*/ 2147483647 h 40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0" h="409">
                <a:moveTo>
                  <a:pt x="576" y="334"/>
                </a:moveTo>
                <a:cubicBezTo>
                  <a:pt x="452" y="377"/>
                  <a:pt x="650" y="306"/>
                  <a:pt x="518" y="363"/>
                </a:cubicBezTo>
                <a:cubicBezTo>
                  <a:pt x="486" y="377"/>
                  <a:pt x="418" y="379"/>
                  <a:pt x="394" y="382"/>
                </a:cubicBezTo>
                <a:cubicBezTo>
                  <a:pt x="294" y="375"/>
                  <a:pt x="179" y="409"/>
                  <a:pt x="96" y="354"/>
                </a:cubicBezTo>
                <a:cubicBezTo>
                  <a:pt x="74" y="340"/>
                  <a:pt x="35" y="284"/>
                  <a:pt x="29" y="267"/>
                </a:cubicBezTo>
                <a:cubicBezTo>
                  <a:pt x="23" y="248"/>
                  <a:pt x="10" y="210"/>
                  <a:pt x="10" y="210"/>
                </a:cubicBezTo>
                <a:cubicBezTo>
                  <a:pt x="17" y="132"/>
                  <a:pt x="0" y="39"/>
                  <a:pt x="86" y="8"/>
                </a:cubicBezTo>
                <a:cubicBezTo>
                  <a:pt x="217" y="11"/>
                  <a:pt x="349" y="13"/>
                  <a:pt x="480" y="18"/>
                </a:cubicBezTo>
                <a:cubicBezTo>
                  <a:pt x="528" y="20"/>
                  <a:pt x="584" y="0"/>
                  <a:pt x="624" y="27"/>
                </a:cubicBezTo>
                <a:cubicBezTo>
                  <a:pt x="646" y="42"/>
                  <a:pt x="610" y="78"/>
                  <a:pt x="605" y="104"/>
                </a:cubicBezTo>
                <a:cubicBezTo>
                  <a:pt x="581" y="233"/>
                  <a:pt x="608" y="140"/>
                  <a:pt x="586" y="210"/>
                </a:cubicBezTo>
                <a:cubicBezTo>
                  <a:pt x="589" y="223"/>
                  <a:pt x="591" y="235"/>
                  <a:pt x="595" y="248"/>
                </a:cubicBezTo>
                <a:cubicBezTo>
                  <a:pt x="598" y="258"/>
                  <a:pt x="607" y="267"/>
                  <a:pt x="605" y="277"/>
                </a:cubicBezTo>
                <a:cubicBezTo>
                  <a:pt x="603" y="288"/>
                  <a:pt x="591" y="296"/>
                  <a:pt x="586" y="306"/>
                </a:cubicBezTo>
                <a:cubicBezTo>
                  <a:pt x="582" y="315"/>
                  <a:pt x="576" y="334"/>
                  <a:pt x="576" y="334"/>
                </a:cubicBez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Box 15">
            <a:extLst>
              <a:ext uri="{FF2B5EF4-FFF2-40B4-BE49-F238E27FC236}">
                <a16:creationId xmlns:a16="http://schemas.microsoft.com/office/drawing/2014/main" id="{C2E584CA-C11B-46C8-9EDE-083C2E12D028}"/>
              </a:ext>
            </a:extLst>
          </p:cNvPr>
          <p:cNvSpPr txBox="1"/>
          <p:nvPr/>
        </p:nvSpPr>
        <p:spPr>
          <a:xfrm>
            <a:off x="1386984" y="300038"/>
            <a:ext cx="865943" cy="369332"/>
          </a:xfrm>
          <a:prstGeom prst="rect">
            <a:avLst/>
          </a:prstGeom>
          <a:solidFill>
            <a:schemeClr val="bg1">
              <a:lumMod val="85000"/>
            </a:schemeClr>
          </a:solidFill>
        </p:spPr>
        <p:txBody>
          <a:bodyPr wrap="none">
            <a:spAutoFit/>
          </a:bodyPr>
          <a:lstStyle/>
          <a:p>
            <a:pPr>
              <a:defRPr/>
            </a:pPr>
            <a:r>
              <a:rPr lang="en-US" altLang="zh-CN" dirty="0"/>
              <a:t>S1, 5</a:t>
            </a:r>
            <a:r>
              <a:rPr lang="zh-CN" altLang="en-US" dirty="0"/>
              <a:t>个</a:t>
            </a:r>
          </a:p>
        </p:txBody>
      </p:sp>
      <p:cxnSp>
        <p:nvCxnSpPr>
          <p:cNvPr id="11" name="直接连接符 16">
            <a:extLst>
              <a:ext uri="{FF2B5EF4-FFF2-40B4-BE49-F238E27FC236}">
                <a16:creationId xmlns:a16="http://schemas.microsoft.com/office/drawing/2014/main" id="{317CA567-9ED0-4F3C-B370-4390B0400F76}"/>
              </a:ext>
            </a:extLst>
          </p:cNvPr>
          <p:cNvCxnSpPr>
            <a:cxnSpLocks noChangeShapeType="1"/>
          </p:cNvCxnSpPr>
          <p:nvPr/>
        </p:nvCxnSpPr>
        <p:spPr bwMode="auto">
          <a:xfrm flipV="1">
            <a:off x="55071" y="1284288"/>
            <a:ext cx="8964613" cy="6350"/>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椭圆 17">
            <a:extLst>
              <a:ext uri="{FF2B5EF4-FFF2-40B4-BE49-F238E27FC236}">
                <a16:creationId xmlns:a16="http://schemas.microsoft.com/office/drawing/2014/main" id="{BD9C52C7-D593-42CB-95C9-29A290244209}"/>
              </a:ext>
            </a:extLst>
          </p:cNvPr>
          <p:cNvSpPr>
            <a:spLocks noChangeArrowheads="1"/>
          </p:cNvSpPr>
          <p:nvPr/>
        </p:nvSpPr>
        <p:spPr bwMode="auto">
          <a:xfrm>
            <a:off x="145559" y="1219200"/>
            <a:ext cx="127000" cy="144463"/>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3" name="椭圆 18">
            <a:extLst>
              <a:ext uri="{FF2B5EF4-FFF2-40B4-BE49-F238E27FC236}">
                <a16:creationId xmlns:a16="http://schemas.microsoft.com/office/drawing/2014/main" id="{7D058142-40B4-4DD0-BF46-3D5F14A85ED5}"/>
              </a:ext>
            </a:extLst>
          </p:cNvPr>
          <p:cNvSpPr>
            <a:spLocks noChangeArrowheads="1"/>
          </p:cNvSpPr>
          <p:nvPr/>
        </p:nvSpPr>
        <p:spPr bwMode="auto">
          <a:xfrm>
            <a:off x="1085359" y="1230313"/>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4" name="椭圆 19">
            <a:extLst>
              <a:ext uri="{FF2B5EF4-FFF2-40B4-BE49-F238E27FC236}">
                <a16:creationId xmlns:a16="http://schemas.microsoft.com/office/drawing/2014/main" id="{11873F6E-F481-41E0-AABA-12863B399B72}"/>
              </a:ext>
            </a:extLst>
          </p:cNvPr>
          <p:cNvSpPr>
            <a:spLocks noChangeArrowheads="1"/>
          </p:cNvSpPr>
          <p:nvPr/>
        </p:nvSpPr>
        <p:spPr bwMode="auto">
          <a:xfrm>
            <a:off x="2118821" y="1235075"/>
            <a:ext cx="127000" cy="144463"/>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5" name="椭圆 20">
            <a:extLst>
              <a:ext uri="{FF2B5EF4-FFF2-40B4-BE49-F238E27FC236}">
                <a16:creationId xmlns:a16="http://schemas.microsoft.com/office/drawing/2014/main" id="{21790A6D-C50F-47D1-82E9-29F3F3F79F35}"/>
              </a:ext>
            </a:extLst>
          </p:cNvPr>
          <p:cNvSpPr>
            <a:spLocks noChangeArrowheads="1"/>
          </p:cNvSpPr>
          <p:nvPr/>
        </p:nvSpPr>
        <p:spPr bwMode="auto">
          <a:xfrm>
            <a:off x="2809384" y="1230313"/>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6" name="椭圆 21">
            <a:extLst>
              <a:ext uri="{FF2B5EF4-FFF2-40B4-BE49-F238E27FC236}">
                <a16:creationId xmlns:a16="http://schemas.microsoft.com/office/drawing/2014/main" id="{82942FB9-47FC-4754-8569-5F272E8E2188}"/>
              </a:ext>
            </a:extLst>
          </p:cNvPr>
          <p:cNvSpPr>
            <a:spLocks noChangeArrowheads="1"/>
          </p:cNvSpPr>
          <p:nvPr/>
        </p:nvSpPr>
        <p:spPr bwMode="auto">
          <a:xfrm>
            <a:off x="3593609" y="1230313"/>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7" name="椭圆 22">
            <a:extLst>
              <a:ext uri="{FF2B5EF4-FFF2-40B4-BE49-F238E27FC236}">
                <a16:creationId xmlns:a16="http://schemas.microsoft.com/office/drawing/2014/main" id="{E0E5BD74-B7EB-4738-8096-A7B4DCE8DBCA}"/>
              </a:ext>
            </a:extLst>
          </p:cNvPr>
          <p:cNvSpPr>
            <a:spLocks noChangeArrowheads="1"/>
          </p:cNvSpPr>
          <p:nvPr/>
        </p:nvSpPr>
        <p:spPr bwMode="auto">
          <a:xfrm>
            <a:off x="4131771" y="1230313"/>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8" name="椭圆 23">
            <a:extLst>
              <a:ext uri="{FF2B5EF4-FFF2-40B4-BE49-F238E27FC236}">
                <a16:creationId xmlns:a16="http://schemas.microsoft.com/office/drawing/2014/main" id="{C3902B36-1153-484B-99BF-20D5E87F9568}"/>
              </a:ext>
            </a:extLst>
          </p:cNvPr>
          <p:cNvSpPr>
            <a:spLocks noChangeArrowheads="1"/>
          </p:cNvSpPr>
          <p:nvPr/>
        </p:nvSpPr>
        <p:spPr bwMode="auto">
          <a:xfrm>
            <a:off x="5141421" y="1230313"/>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19" name="椭圆 24">
            <a:extLst>
              <a:ext uri="{FF2B5EF4-FFF2-40B4-BE49-F238E27FC236}">
                <a16:creationId xmlns:a16="http://schemas.microsoft.com/office/drawing/2014/main" id="{A8AB7BDB-EDC3-4713-99B4-9949DA5A21E8}"/>
              </a:ext>
            </a:extLst>
          </p:cNvPr>
          <p:cNvSpPr>
            <a:spLocks noChangeArrowheads="1"/>
          </p:cNvSpPr>
          <p:nvPr/>
        </p:nvSpPr>
        <p:spPr bwMode="auto">
          <a:xfrm>
            <a:off x="6324109" y="1233488"/>
            <a:ext cx="127000" cy="144462"/>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0" name="椭圆 25">
            <a:extLst>
              <a:ext uri="{FF2B5EF4-FFF2-40B4-BE49-F238E27FC236}">
                <a16:creationId xmlns:a16="http://schemas.microsoft.com/office/drawing/2014/main" id="{3D222405-970B-4EE8-9E91-E1892C84A531}"/>
              </a:ext>
            </a:extLst>
          </p:cNvPr>
          <p:cNvSpPr>
            <a:spLocks noChangeArrowheads="1"/>
          </p:cNvSpPr>
          <p:nvPr/>
        </p:nvSpPr>
        <p:spPr bwMode="auto">
          <a:xfrm>
            <a:off x="7675071" y="1228725"/>
            <a:ext cx="127000" cy="144463"/>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1" name="椭圆 26">
            <a:extLst>
              <a:ext uri="{FF2B5EF4-FFF2-40B4-BE49-F238E27FC236}">
                <a16:creationId xmlns:a16="http://schemas.microsoft.com/office/drawing/2014/main" id="{AAF5ECCD-4F66-49FA-9C89-C1F958D8E899}"/>
              </a:ext>
            </a:extLst>
          </p:cNvPr>
          <p:cNvSpPr>
            <a:spLocks noChangeArrowheads="1"/>
          </p:cNvSpPr>
          <p:nvPr/>
        </p:nvSpPr>
        <p:spPr bwMode="auto">
          <a:xfrm>
            <a:off x="8587884" y="1212850"/>
            <a:ext cx="127000" cy="142875"/>
          </a:xfrm>
          <a:prstGeom prst="ellipse">
            <a:avLst/>
          </a:prstGeom>
          <a:solidFill>
            <a:schemeClr val="bg2"/>
          </a:solidFill>
          <a:ln w="9525" algn="ctr">
            <a:solidFill>
              <a:schemeClr val="tx1"/>
            </a:solidFill>
            <a:round/>
            <a:headEnd/>
            <a:tailEnd/>
          </a:ln>
        </p:spPr>
        <p:txBody>
          <a:bodyPr/>
          <a:lstStyle/>
          <a:p>
            <a:pPr eaLnBrk="0" hangingPunct="0"/>
            <a:endParaRPr lang="zh-CN" altLang="en-US"/>
          </a:p>
        </p:txBody>
      </p:sp>
      <p:sp>
        <p:nvSpPr>
          <p:cNvPr id="22" name="TextBox 27">
            <a:extLst>
              <a:ext uri="{FF2B5EF4-FFF2-40B4-BE49-F238E27FC236}">
                <a16:creationId xmlns:a16="http://schemas.microsoft.com/office/drawing/2014/main" id="{7600BAA4-2996-4D42-B637-C462B435CDC1}"/>
              </a:ext>
            </a:extLst>
          </p:cNvPr>
          <p:cNvSpPr txBox="1">
            <a:spLocks noChangeArrowheads="1"/>
          </p:cNvSpPr>
          <p:nvPr/>
        </p:nvSpPr>
        <p:spPr bwMode="auto">
          <a:xfrm>
            <a:off x="3323734" y="1603375"/>
            <a:ext cx="72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a:latin typeface="+mn-lt"/>
              </a:rPr>
              <a:t>m=p3</a:t>
            </a:r>
            <a:endParaRPr lang="zh-CN" altLang="en-US" b="1" dirty="0">
              <a:latin typeface="+mn-lt"/>
            </a:endParaRPr>
          </a:p>
        </p:txBody>
      </p:sp>
      <p:sp>
        <p:nvSpPr>
          <p:cNvPr id="23" name="TextBox 28">
            <a:extLst>
              <a:ext uri="{FF2B5EF4-FFF2-40B4-BE49-F238E27FC236}">
                <a16:creationId xmlns:a16="http://schemas.microsoft.com/office/drawing/2014/main" id="{D675E347-0891-4E40-89D8-9A126AF9C386}"/>
              </a:ext>
            </a:extLst>
          </p:cNvPr>
          <p:cNvSpPr txBox="1">
            <a:spLocks noChangeArrowheads="1"/>
          </p:cNvSpPr>
          <p:nvPr/>
        </p:nvSpPr>
        <p:spPr bwMode="auto">
          <a:xfrm>
            <a:off x="2023571" y="1441450"/>
            <a:ext cx="930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mn-lt"/>
              </a:rPr>
              <a:t>p1     p2</a:t>
            </a:r>
            <a:endParaRPr lang="zh-CN" altLang="en-US" b="1">
              <a:latin typeface="+mn-lt"/>
            </a:endParaRPr>
          </a:p>
        </p:txBody>
      </p:sp>
      <p:sp>
        <p:nvSpPr>
          <p:cNvPr id="24" name="TextBox 29">
            <a:extLst>
              <a:ext uri="{FF2B5EF4-FFF2-40B4-BE49-F238E27FC236}">
                <a16:creationId xmlns:a16="http://schemas.microsoft.com/office/drawing/2014/main" id="{92037EAF-643B-4B6A-A927-E3163B971D71}"/>
              </a:ext>
            </a:extLst>
          </p:cNvPr>
          <p:cNvSpPr txBox="1">
            <a:spLocks noChangeArrowheads="1"/>
          </p:cNvSpPr>
          <p:nvPr/>
        </p:nvSpPr>
        <p:spPr bwMode="auto">
          <a:xfrm>
            <a:off x="7448059" y="1401763"/>
            <a:ext cx="1427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mn-lt"/>
              </a:rPr>
              <a:t>q1           q2</a:t>
            </a:r>
            <a:endParaRPr lang="zh-CN" altLang="en-US" b="1">
              <a:latin typeface="+mn-lt"/>
            </a:endParaRPr>
          </a:p>
        </p:txBody>
      </p:sp>
      <p:sp>
        <p:nvSpPr>
          <p:cNvPr id="25" name="右大括号 30">
            <a:extLst>
              <a:ext uri="{FF2B5EF4-FFF2-40B4-BE49-F238E27FC236}">
                <a16:creationId xmlns:a16="http://schemas.microsoft.com/office/drawing/2014/main" id="{6026F66E-19D0-49D8-BCFB-F1AC09AF8048}"/>
              </a:ext>
            </a:extLst>
          </p:cNvPr>
          <p:cNvSpPr>
            <a:spLocks/>
          </p:cNvSpPr>
          <p:nvPr/>
        </p:nvSpPr>
        <p:spPr bwMode="auto">
          <a:xfrm rot="-5400000">
            <a:off x="1874346" y="-788987"/>
            <a:ext cx="287337" cy="3278188"/>
          </a:xfrm>
          <a:prstGeom prst="rightBrace">
            <a:avLst>
              <a:gd name="adj1" fmla="val 0"/>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6" name="TextBox 31">
            <a:extLst>
              <a:ext uri="{FF2B5EF4-FFF2-40B4-BE49-F238E27FC236}">
                <a16:creationId xmlns:a16="http://schemas.microsoft.com/office/drawing/2014/main" id="{359265A5-2772-47C5-8356-8DB9B37E1FDD}"/>
              </a:ext>
            </a:extLst>
          </p:cNvPr>
          <p:cNvSpPr txBox="1"/>
          <p:nvPr/>
        </p:nvSpPr>
        <p:spPr>
          <a:xfrm>
            <a:off x="5911359" y="355600"/>
            <a:ext cx="865943" cy="369332"/>
          </a:xfrm>
          <a:prstGeom prst="rect">
            <a:avLst/>
          </a:prstGeom>
          <a:solidFill>
            <a:schemeClr val="bg1">
              <a:lumMod val="85000"/>
            </a:schemeClr>
          </a:solidFill>
        </p:spPr>
        <p:txBody>
          <a:bodyPr wrap="none">
            <a:spAutoFit/>
          </a:bodyPr>
          <a:lstStyle/>
          <a:p>
            <a:pPr>
              <a:defRPr/>
            </a:pPr>
            <a:r>
              <a:rPr lang="en-US" altLang="zh-CN" dirty="0"/>
              <a:t>S2, 5</a:t>
            </a:r>
            <a:r>
              <a:rPr lang="zh-CN" altLang="en-US" dirty="0"/>
              <a:t>个</a:t>
            </a:r>
          </a:p>
        </p:txBody>
      </p:sp>
      <p:sp>
        <p:nvSpPr>
          <p:cNvPr id="27" name="右大括号 32">
            <a:extLst>
              <a:ext uri="{FF2B5EF4-FFF2-40B4-BE49-F238E27FC236}">
                <a16:creationId xmlns:a16="http://schemas.microsoft.com/office/drawing/2014/main" id="{142A8483-C55E-4FB8-9E59-1FC9A1F3A55D}"/>
              </a:ext>
            </a:extLst>
          </p:cNvPr>
          <p:cNvSpPr>
            <a:spLocks/>
          </p:cNvSpPr>
          <p:nvPr/>
        </p:nvSpPr>
        <p:spPr bwMode="auto">
          <a:xfrm rot="-5400000">
            <a:off x="6111384" y="-1190626"/>
            <a:ext cx="287337" cy="4119563"/>
          </a:xfrm>
          <a:prstGeom prst="rightBrace">
            <a:avLst>
              <a:gd name="adj1" fmla="val 0"/>
              <a:gd name="adj2" fmla="val 50000"/>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8" name="TextBox 33">
            <a:extLst>
              <a:ext uri="{FF2B5EF4-FFF2-40B4-BE49-F238E27FC236}">
                <a16:creationId xmlns:a16="http://schemas.microsoft.com/office/drawing/2014/main" id="{FE90A47A-AE4C-436F-B968-C5D5985B4B60}"/>
              </a:ext>
            </a:extLst>
          </p:cNvPr>
          <p:cNvSpPr txBox="1">
            <a:spLocks noChangeArrowheads="1"/>
          </p:cNvSpPr>
          <p:nvPr/>
        </p:nvSpPr>
        <p:spPr bwMode="auto">
          <a:xfrm>
            <a:off x="3968259" y="1414463"/>
            <a:ext cx="425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a:latin typeface="+mn-lt"/>
              </a:rPr>
              <a:t>q3</a:t>
            </a:r>
            <a:endParaRPr lang="zh-CN" altLang="en-US" b="1">
              <a:latin typeface="+mn-lt"/>
            </a:endParaRPr>
          </a:p>
        </p:txBody>
      </p:sp>
      <p:sp>
        <p:nvSpPr>
          <p:cNvPr id="29" name="矩形 28">
            <a:extLst>
              <a:ext uri="{FF2B5EF4-FFF2-40B4-BE49-F238E27FC236}">
                <a16:creationId xmlns:a16="http://schemas.microsoft.com/office/drawing/2014/main" id="{7397AC79-F287-40E7-B0B0-655F292649F8}"/>
              </a:ext>
            </a:extLst>
          </p:cNvPr>
          <p:cNvSpPr/>
          <p:nvPr/>
        </p:nvSpPr>
        <p:spPr bwMode="auto">
          <a:xfrm>
            <a:off x="3671396" y="403225"/>
            <a:ext cx="803275" cy="29686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p>
        </p:txBody>
      </p:sp>
      <p:sp>
        <p:nvSpPr>
          <p:cNvPr id="30" name="TextBox 2">
            <a:extLst>
              <a:ext uri="{FF2B5EF4-FFF2-40B4-BE49-F238E27FC236}">
                <a16:creationId xmlns:a16="http://schemas.microsoft.com/office/drawing/2014/main" id="{D40507A4-555A-4869-80A6-2760B248605B}"/>
              </a:ext>
            </a:extLst>
          </p:cNvPr>
          <p:cNvSpPr txBox="1">
            <a:spLocks noChangeArrowheads="1"/>
          </p:cNvSpPr>
          <p:nvPr/>
        </p:nvSpPr>
        <p:spPr bwMode="auto">
          <a:xfrm>
            <a:off x="3572971" y="76200"/>
            <a:ext cx="1558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m      m+d</a:t>
            </a:r>
            <a:endParaRPr lang="zh-CN" altLang="en-US">
              <a:latin typeface="+mn-lt"/>
            </a:endParaRPr>
          </a:p>
        </p:txBody>
      </p:sp>
      <p:sp>
        <p:nvSpPr>
          <p:cNvPr id="31" name="TextBox 6">
            <a:extLst>
              <a:ext uri="{FF2B5EF4-FFF2-40B4-BE49-F238E27FC236}">
                <a16:creationId xmlns:a16="http://schemas.microsoft.com/office/drawing/2014/main" id="{90B54AB1-789B-4DD0-98AF-3EDAA62F0F31}"/>
              </a:ext>
            </a:extLst>
          </p:cNvPr>
          <p:cNvSpPr txBox="1">
            <a:spLocks noChangeArrowheads="1"/>
          </p:cNvSpPr>
          <p:nvPr/>
        </p:nvSpPr>
        <p:spPr bwMode="auto">
          <a:xfrm>
            <a:off x="2415684" y="88900"/>
            <a:ext cx="1181734"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d=|p2-p1|</a:t>
            </a:r>
            <a:endParaRPr lang="zh-CN" altLang="en-US">
              <a:latin typeface="+mn-lt"/>
            </a:endParaRPr>
          </a:p>
        </p:txBody>
      </p:sp>
      <p:cxnSp>
        <p:nvCxnSpPr>
          <p:cNvPr id="32" name="直接箭头连接符 34">
            <a:extLst>
              <a:ext uri="{FF2B5EF4-FFF2-40B4-BE49-F238E27FC236}">
                <a16:creationId xmlns:a16="http://schemas.microsoft.com/office/drawing/2014/main" id="{E9BFDF8E-A2E9-48CD-AB1B-4E82DEB47C6F}"/>
              </a:ext>
            </a:extLst>
          </p:cNvPr>
          <p:cNvCxnSpPr>
            <a:cxnSpLocks noChangeShapeType="1"/>
            <a:stCxn id="31" idx="2"/>
          </p:cNvCxnSpPr>
          <p:nvPr/>
        </p:nvCxnSpPr>
        <p:spPr bwMode="auto">
          <a:xfrm flipH="1">
            <a:off x="2610946" y="458232"/>
            <a:ext cx="395605" cy="651431"/>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378943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EB395C-9BD9-4323-8AD6-AA157DA0ECF8}"/>
              </a:ext>
            </a:extLst>
          </p:cNvPr>
          <p:cNvSpPr>
            <a:spLocks noGrp="1"/>
          </p:cNvSpPr>
          <p:nvPr>
            <p:ph idx="1"/>
          </p:nvPr>
        </p:nvSpPr>
        <p:spPr/>
        <p:txBody>
          <a:bodyPr/>
          <a:lstStyle/>
          <a:p>
            <a:r>
              <a:rPr lang="zh-CN" altLang="en-US" sz="2400" b="1" dirty="0">
                <a:solidFill>
                  <a:srgbClr val="0033CC"/>
                </a:solidFill>
              </a:rPr>
              <a:t>面向一维线段的最近点对算法</a:t>
            </a:r>
            <a:endParaRPr lang="en-US" altLang="zh-CN" sz="2400" b="1" dirty="0">
              <a:solidFill>
                <a:srgbClr val="0033CC"/>
              </a:solidFill>
            </a:endParaRPr>
          </a:p>
          <a:p>
            <a:pPr marL="0" indent="0">
              <a:buNone/>
            </a:pPr>
            <a:endParaRPr lang="en-US" altLang="zh-CN" sz="2400" dirty="0"/>
          </a:p>
          <a:p>
            <a:pPr marL="609600" indent="-609600" eaLnBrk="1" hangingPunct="1">
              <a:lnSpc>
                <a:spcPct val="90000"/>
              </a:lnSpc>
              <a:buFont typeface="Wingdings" pitchFamily="2" charset="2"/>
              <a:buNone/>
            </a:pPr>
            <a:r>
              <a:rPr lang="en-US" altLang="zh-CN" sz="2400" dirty="0">
                <a:latin typeface="+mn-lt"/>
              </a:rPr>
              <a:t>CPair1(S, d)       //* S[0:n-1], </a:t>
            </a:r>
            <a:r>
              <a:rPr lang="zh-CN" altLang="en-US" sz="2400" dirty="0">
                <a:latin typeface="+mn-lt"/>
              </a:rPr>
              <a:t>存放</a:t>
            </a:r>
            <a:r>
              <a:rPr lang="en-US" altLang="zh-CN" sz="2400" dirty="0">
                <a:latin typeface="+mn-lt"/>
              </a:rPr>
              <a:t>n&gt;0</a:t>
            </a:r>
            <a:r>
              <a:rPr lang="zh-CN" altLang="en-US" sz="2400" dirty="0">
                <a:latin typeface="+mn-lt"/>
              </a:rPr>
              <a:t>个点；</a:t>
            </a:r>
            <a:r>
              <a:rPr lang="en-US" altLang="zh-CN" sz="2400" dirty="0">
                <a:latin typeface="+mn-lt"/>
              </a:rPr>
              <a:t>d</a:t>
            </a:r>
            <a:r>
              <a:rPr lang="en-US" altLang="zh-CN" dirty="0">
                <a:latin typeface="+mn-lt"/>
              </a:rPr>
              <a:t>:</a:t>
            </a:r>
            <a:r>
              <a:rPr lang="zh-CN" altLang="en-US" dirty="0">
                <a:latin typeface="+mn-lt"/>
              </a:rPr>
              <a:t> </a:t>
            </a:r>
            <a:r>
              <a:rPr lang="zh-CN" altLang="en-US" sz="2400" dirty="0">
                <a:latin typeface="+mn-lt"/>
              </a:rPr>
              <a:t>最近点对距离</a:t>
            </a:r>
          </a:p>
          <a:p>
            <a:pPr marL="609600" indent="-609600" eaLnBrk="1" hangingPunct="1">
              <a:lnSpc>
                <a:spcPct val="90000"/>
              </a:lnSpc>
              <a:buFont typeface="Wingdings" pitchFamily="2" charset="2"/>
              <a:buNone/>
            </a:pPr>
            <a:r>
              <a:rPr lang="en-US" altLang="zh-CN" sz="2400" dirty="0">
                <a:latin typeface="+mn-lt"/>
              </a:rPr>
              <a:t>(1) if   n=1 {d=</a:t>
            </a:r>
            <a:r>
              <a:rPr lang="en-US" altLang="en-US" dirty="0">
                <a:latin typeface="+mn-lt"/>
              </a:rPr>
              <a:t>∞</a:t>
            </a:r>
            <a:r>
              <a:rPr lang="en-US" altLang="zh-CN" sz="2400" dirty="0">
                <a:latin typeface="+mn-lt"/>
              </a:rPr>
              <a:t>; return false}                     //* O(1)</a:t>
            </a:r>
          </a:p>
          <a:p>
            <a:pPr marL="609600" indent="-609600" eaLnBrk="1" hangingPunct="1">
              <a:lnSpc>
                <a:spcPct val="90000"/>
              </a:lnSpc>
              <a:buFont typeface="Wingdings" pitchFamily="2" charset="2"/>
              <a:buNone/>
            </a:pPr>
            <a:r>
              <a:rPr lang="en-US" altLang="zh-CN" sz="2400" dirty="0">
                <a:latin typeface="+mn-lt"/>
              </a:rPr>
              <a:t>      if   n=2 {d=distance(p1,p2); return}      //* O(1)</a:t>
            </a:r>
          </a:p>
          <a:p>
            <a:pPr marL="609600" indent="-609600" eaLnBrk="1" hangingPunct="1">
              <a:lnSpc>
                <a:spcPct val="90000"/>
              </a:lnSpc>
              <a:buFont typeface="Wingdings" pitchFamily="2" charset="2"/>
              <a:buNone/>
            </a:pPr>
            <a:r>
              <a:rPr lang="en-US" altLang="zh-CN" sz="2400" dirty="0">
                <a:latin typeface="+mn-lt"/>
              </a:rPr>
              <a:t>(2) m=S</a:t>
            </a:r>
            <a:r>
              <a:rPr lang="zh-CN" altLang="en-US" sz="2400" dirty="0">
                <a:latin typeface="+mn-lt"/>
              </a:rPr>
              <a:t>中各点的中位数               </a:t>
            </a:r>
            <a:r>
              <a:rPr lang="en-US" altLang="zh-CN" sz="2400" dirty="0">
                <a:latin typeface="+mn-lt"/>
              </a:rPr>
              <a:t>//*</a:t>
            </a:r>
            <a:r>
              <a:rPr lang="zh-CN" altLang="en-US" sz="2400" dirty="0">
                <a:latin typeface="+mn-lt"/>
              </a:rPr>
              <a:t>用线性时间选择算法，</a:t>
            </a:r>
            <a:r>
              <a:rPr lang="en-US" altLang="zh-CN" sz="2400" dirty="0">
                <a:latin typeface="+mn-lt"/>
              </a:rPr>
              <a:t>O(n)</a:t>
            </a:r>
          </a:p>
          <a:p>
            <a:pPr marL="609600" indent="-609600" eaLnBrk="1" hangingPunct="1">
              <a:lnSpc>
                <a:spcPct val="90000"/>
              </a:lnSpc>
              <a:buFont typeface="Wingdings" pitchFamily="2" charset="2"/>
              <a:buNone/>
            </a:pPr>
            <a:r>
              <a:rPr lang="en-US" altLang="zh-CN" sz="2400" dirty="0">
                <a:latin typeface="+mn-lt"/>
              </a:rPr>
              <a:t>(3) </a:t>
            </a:r>
            <a:r>
              <a:rPr lang="zh-CN" altLang="en-US" sz="2400" dirty="0">
                <a:latin typeface="+mn-lt"/>
              </a:rPr>
              <a:t>构造</a:t>
            </a:r>
            <a:r>
              <a:rPr lang="en-US" altLang="zh-CN" sz="2400" dirty="0">
                <a:latin typeface="+mn-lt"/>
              </a:rPr>
              <a:t>S1</a:t>
            </a:r>
            <a:r>
              <a:rPr lang="zh-CN" altLang="en-US" sz="2400" dirty="0">
                <a:latin typeface="+mn-lt"/>
              </a:rPr>
              <a:t>、</a:t>
            </a:r>
            <a:r>
              <a:rPr lang="en-US" altLang="zh-CN" sz="2400" dirty="0">
                <a:latin typeface="+mn-lt"/>
              </a:rPr>
              <a:t>S2:                               //*</a:t>
            </a:r>
            <a:r>
              <a:rPr lang="zh-CN" altLang="en-US" sz="2400" dirty="0">
                <a:latin typeface="+mn-lt"/>
              </a:rPr>
              <a:t>问题分解， </a:t>
            </a:r>
            <a:r>
              <a:rPr lang="en-US" altLang="zh-CN" sz="2400" dirty="0">
                <a:latin typeface="+mn-lt"/>
              </a:rPr>
              <a:t>O(n)</a:t>
            </a:r>
          </a:p>
          <a:p>
            <a:pPr marL="609600" indent="-609600" eaLnBrk="1" hangingPunct="1">
              <a:lnSpc>
                <a:spcPct val="90000"/>
              </a:lnSpc>
              <a:buFont typeface="Wingdings" pitchFamily="2" charset="2"/>
              <a:buNone/>
            </a:pPr>
            <a:r>
              <a:rPr lang="en-US" altLang="zh-CN" sz="2400" dirty="0">
                <a:latin typeface="+mn-lt"/>
              </a:rPr>
              <a:t>     S1={</a:t>
            </a:r>
            <a:r>
              <a:rPr lang="en-US" altLang="zh-CN" sz="2400" dirty="0" err="1">
                <a:latin typeface="+mn-lt"/>
              </a:rPr>
              <a:t>x∈S</a:t>
            </a:r>
            <a:r>
              <a:rPr lang="en-US" altLang="zh-CN" sz="2400" dirty="0">
                <a:latin typeface="+mn-lt"/>
              </a:rPr>
              <a:t> | x&lt;=m } ;                   //*</a:t>
            </a:r>
            <a:r>
              <a:rPr lang="zh-CN" altLang="en-US" sz="2400" dirty="0">
                <a:latin typeface="+mn-lt"/>
              </a:rPr>
              <a:t>中位数在</a:t>
            </a:r>
            <a:r>
              <a:rPr lang="en-US" altLang="zh-CN" sz="2400" dirty="0">
                <a:latin typeface="+mn-lt"/>
              </a:rPr>
              <a:t>S1</a:t>
            </a:r>
            <a:r>
              <a:rPr lang="zh-CN" altLang="en-US" sz="2400" dirty="0">
                <a:latin typeface="+mn-lt"/>
              </a:rPr>
              <a:t>中</a:t>
            </a:r>
            <a:r>
              <a:rPr lang="en-US" altLang="zh-CN" sz="2400" dirty="0">
                <a:latin typeface="+mn-lt"/>
              </a:rPr>
              <a:t>   </a:t>
            </a:r>
          </a:p>
          <a:p>
            <a:pPr marL="609600" indent="-609600" eaLnBrk="1" hangingPunct="1">
              <a:lnSpc>
                <a:spcPct val="90000"/>
              </a:lnSpc>
              <a:buFont typeface="Wingdings" pitchFamily="2" charset="2"/>
              <a:buNone/>
            </a:pPr>
            <a:r>
              <a:rPr lang="en-US" altLang="zh-CN" sz="2400" dirty="0">
                <a:latin typeface="+mn-lt"/>
              </a:rPr>
              <a:t>     S2= {</a:t>
            </a:r>
            <a:r>
              <a:rPr lang="en-US" altLang="zh-CN" sz="2400" dirty="0" err="1">
                <a:latin typeface="+mn-lt"/>
              </a:rPr>
              <a:t>x∈S</a:t>
            </a:r>
            <a:r>
              <a:rPr lang="en-US" altLang="zh-CN" sz="2400" dirty="0">
                <a:latin typeface="+mn-lt"/>
              </a:rPr>
              <a:t> | x&gt;m }</a:t>
            </a:r>
            <a:r>
              <a:rPr lang="zh-CN" altLang="en-US" sz="2400" dirty="0">
                <a:latin typeface="+mn-lt"/>
              </a:rPr>
              <a:t>；</a:t>
            </a:r>
            <a:endParaRPr lang="en-US" altLang="zh-CN" sz="2400" dirty="0">
              <a:latin typeface="+mn-lt"/>
            </a:endParaRPr>
          </a:p>
          <a:p>
            <a:pPr marL="609600" indent="-609600" eaLnBrk="1" hangingPunct="1">
              <a:lnSpc>
                <a:spcPct val="90000"/>
              </a:lnSpc>
              <a:buFont typeface="Wingdings" pitchFamily="2" charset="2"/>
              <a:buNone/>
            </a:pPr>
            <a:r>
              <a:rPr lang="en-US" altLang="zh-CN" sz="2400" dirty="0">
                <a:latin typeface="+mn-lt"/>
              </a:rPr>
              <a:t>(4) CPair1(S1, d1) ;                          //*</a:t>
            </a:r>
            <a:r>
              <a:rPr lang="zh-CN" altLang="en-US" sz="2400" dirty="0">
                <a:latin typeface="+mn-lt"/>
              </a:rPr>
              <a:t>子问题求解</a:t>
            </a:r>
            <a:r>
              <a:rPr lang="en-US" altLang="zh-CN" sz="2400" dirty="0">
                <a:latin typeface="+mn-lt"/>
              </a:rPr>
              <a:t>,    2T(n/2)</a:t>
            </a:r>
          </a:p>
          <a:p>
            <a:pPr marL="609600" indent="-609600" eaLnBrk="1" hangingPunct="1">
              <a:lnSpc>
                <a:spcPct val="90000"/>
              </a:lnSpc>
              <a:buFont typeface="Wingdings" pitchFamily="2" charset="2"/>
              <a:buNone/>
            </a:pPr>
            <a:r>
              <a:rPr lang="en-US" altLang="zh-CN" sz="2400" dirty="0">
                <a:latin typeface="+mn-lt"/>
              </a:rPr>
              <a:t>      CPair1(S2, d2);</a:t>
            </a:r>
          </a:p>
          <a:p>
            <a:pPr marL="609600" indent="-609600" eaLnBrk="1" hangingPunct="1">
              <a:lnSpc>
                <a:spcPct val="90000"/>
              </a:lnSpc>
              <a:buFont typeface="Wingdings" pitchFamily="2" charset="2"/>
              <a:buNone/>
            </a:pPr>
            <a:r>
              <a:rPr lang="en-US" altLang="zh-CN" sz="2400" dirty="0">
                <a:latin typeface="+mn-lt"/>
              </a:rPr>
              <a:t>(5)  p=max(S1) ;               </a:t>
            </a:r>
            <a:r>
              <a:rPr lang="en-US" altLang="zh-CN" sz="2000" dirty="0">
                <a:latin typeface="+mn-lt"/>
              </a:rPr>
              <a:t>//*</a:t>
            </a:r>
            <a:r>
              <a:rPr lang="zh-CN" altLang="en-US" sz="2000" dirty="0">
                <a:latin typeface="+mn-lt"/>
              </a:rPr>
              <a:t>用线性时间选择算法</a:t>
            </a:r>
            <a:r>
              <a:rPr lang="en-US" altLang="zh-CN" sz="2000" dirty="0">
                <a:latin typeface="+mn-lt"/>
              </a:rPr>
              <a:t>,O(n/2)</a:t>
            </a:r>
            <a:r>
              <a:rPr lang="zh-CN" altLang="en-US" sz="2000" dirty="0">
                <a:latin typeface="+mn-lt"/>
              </a:rPr>
              <a:t>；或者</a:t>
            </a:r>
            <a:r>
              <a:rPr lang="en-US" altLang="zh-CN" sz="2000" dirty="0">
                <a:latin typeface="+mn-lt"/>
              </a:rPr>
              <a:t>: p=m,</a:t>
            </a:r>
            <a:r>
              <a:rPr lang="zh-CN" altLang="en-US" sz="2000" dirty="0">
                <a:latin typeface="+mn-lt"/>
              </a:rPr>
              <a:t> </a:t>
            </a:r>
            <a:r>
              <a:rPr lang="en-US" altLang="zh-CN" sz="2000" dirty="0">
                <a:latin typeface="+mn-lt"/>
              </a:rPr>
              <a:t>O(1)</a:t>
            </a:r>
          </a:p>
          <a:p>
            <a:pPr marL="609600" indent="-609600" eaLnBrk="1" hangingPunct="1">
              <a:lnSpc>
                <a:spcPct val="90000"/>
              </a:lnSpc>
              <a:buFont typeface="Wingdings" pitchFamily="2" charset="2"/>
              <a:buNone/>
            </a:pPr>
            <a:r>
              <a:rPr lang="en-US" altLang="zh-CN" dirty="0">
                <a:latin typeface="+mn-lt"/>
              </a:rPr>
              <a:t>       q=min(S2);                   //*</a:t>
            </a:r>
            <a:r>
              <a:rPr lang="zh-CN" altLang="en-US" dirty="0">
                <a:latin typeface="+mn-lt"/>
              </a:rPr>
              <a:t>用线性时间选择算法</a:t>
            </a:r>
            <a:r>
              <a:rPr lang="en-US" altLang="zh-CN" dirty="0">
                <a:latin typeface="+mn-lt"/>
              </a:rPr>
              <a:t>,  O(n/2)</a:t>
            </a:r>
          </a:p>
          <a:p>
            <a:pPr marL="609600" indent="-609600" eaLnBrk="1" hangingPunct="1">
              <a:lnSpc>
                <a:spcPct val="90000"/>
              </a:lnSpc>
              <a:buFont typeface="Wingdings" pitchFamily="2" charset="2"/>
              <a:buNone/>
            </a:pPr>
            <a:r>
              <a:rPr lang="en-US" altLang="zh-CN" dirty="0">
                <a:latin typeface="+mn-lt"/>
              </a:rPr>
              <a:t>       d=min{d1, d2, q-p}     //* </a:t>
            </a:r>
            <a:r>
              <a:rPr lang="zh-CN" altLang="en-US" dirty="0">
                <a:latin typeface="+mn-lt"/>
              </a:rPr>
              <a:t>合并，得到原问题解</a:t>
            </a:r>
            <a:r>
              <a:rPr lang="en-US" altLang="zh-CN" dirty="0">
                <a:latin typeface="+mn-lt"/>
              </a:rPr>
              <a:t>, O(1)</a:t>
            </a:r>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en-US" altLang="zh-CN" dirty="0"/>
          </a:p>
          <a:p>
            <a:pPr marL="0" indent="0">
              <a:buNone/>
            </a:pPr>
            <a:endParaRPr lang="en-US" altLang="zh-CN" sz="2400" dirty="0"/>
          </a:p>
          <a:p>
            <a:pPr marL="0" indent="0">
              <a:buNone/>
            </a:pPr>
            <a:endParaRPr lang="zh-CN" altLang="en-US" sz="2400" dirty="0"/>
          </a:p>
          <a:p>
            <a:endParaRPr lang="zh-CN" altLang="en-US" dirty="0"/>
          </a:p>
        </p:txBody>
      </p:sp>
      <p:sp>
        <p:nvSpPr>
          <p:cNvPr id="3" name="日期占位符 2">
            <a:extLst>
              <a:ext uri="{FF2B5EF4-FFF2-40B4-BE49-F238E27FC236}">
                <a16:creationId xmlns:a16="http://schemas.microsoft.com/office/drawing/2014/main" id="{3446014D-B1BD-4A5A-85E0-D736AB621E6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DD522CF1-661F-434A-92DF-0FBED9560A8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49046BB-4728-49C6-809B-7F37123D859B}"/>
              </a:ext>
            </a:extLst>
          </p:cNvPr>
          <p:cNvSpPr>
            <a:spLocks noGrp="1"/>
          </p:cNvSpPr>
          <p:nvPr>
            <p:ph type="sldNum" sz="quarter" idx="12"/>
          </p:nvPr>
        </p:nvSpPr>
        <p:spPr/>
        <p:txBody>
          <a:bodyPr/>
          <a:lstStyle/>
          <a:p>
            <a:fld id="{EEA58A3B-43CE-4AA0-90B5-EB47AFAFEB34}" type="slidenum">
              <a:rPr lang="zh-CN" altLang="en-US" smtClean="0"/>
              <a:pPr/>
              <a:t>137</a:t>
            </a:fld>
            <a:endParaRPr lang="zh-CN" altLang="en-US" dirty="0"/>
          </a:p>
        </p:txBody>
      </p:sp>
    </p:spTree>
    <p:extLst>
      <p:ext uri="{BB962C8B-B14F-4D97-AF65-F5344CB8AC3E}">
        <p14:creationId xmlns:p14="http://schemas.microsoft.com/office/powerpoint/2010/main" val="38202088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39799-892C-4063-B5CD-6002FEE8EA8D}"/>
              </a:ext>
            </a:extLst>
          </p:cNvPr>
          <p:cNvSpPr>
            <a:spLocks noGrp="1"/>
          </p:cNvSpPr>
          <p:nvPr>
            <p:ph type="title"/>
          </p:nvPr>
        </p:nvSpPr>
        <p:spPr/>
        <p:txBody>
          <a:bodyPr/>
          <a:lstStyle/>
          <a:p>
            <a:r>
              <a:rPr lang="zh-CN" altLang="en-US" dirty="0"/>
              <a:t>算法复杂度</a:t>
            </a:r>
          </a:p>
        </p:txBody>
      </p:sp>
      <p:sp>
        <p:nvSpPr>
          <p:cNvPr id="3" name="内容占位符 2">
            <a:extLst>
              <a:ext uri="{FF2B5EF4-FFF2-40B4-BE49-F238E27FC236}">
                <a16:creationId xmlns:a16="http://schemas.microsoft.com/office/drawing/2014/main" id="{4E71D2DB-CF9B-4426-BD63-CD6ED5C2E5F1}"/>
              </a:ext>
            </a:extLst>
          </p:cNvPr>
          <p:cNvSpPr>
            <a:spLocks noGrp="1"/>
          </p:cNvSpPr>
          <p:nvPr>
            <p:ph idx="1"/>
          </p:nvPr>
        </p:nvSpPr>
        <p:spPr/>
        <p:txBody>
          <a:bodyPr/>
          <a:lstStyle/>
          <a:p>
            <a:r>
              <a:rPr lang="en-US" altLang="zh-CN" dirty="0"/>
              <a:t> </a:t>
            </a:r>
            <a:r>
              <a:rPr lang="en-US" altLang="zh-CN" sz="2400" dirty="0">
                <a:latin typeface="+mn-lt"/>
              </a:rPr>
              <a:t>T(n)=</a:t>
            </a:r>
            <a:r>
              <a:rPr lang="en-US" altLang="zh-CN" sz="2400" b="1" dirty="0">
                <a:latin typeface="+mn-lt"/>
              </a:rPr>
              <a:t>O(</a:t>
            </a:r>
            <a:r>
              <a:rPr lang="en-US" altLang="zh-CN" sz="2400" b="1" dirty="0" err="1">
                <a:latin typeface="+mn-lt"/>
              </a:rPr>
              <a:t>nlogn</a:t>
            </a:r>
            <a:r>
              <a:rPr lang="en-US" altLang="zh-CN" sz="2400" b="1" dirty="0">
                <a:latin typeface="+mn-lt"/>
              </a:rPr>
              <a:t>)</a:t>
            </a:r>
            <a:endParaRPr lang="en-US" altLang="zh-CN" sz="2400" b="1" dirty="0">
              <a:solidFill>
                <a:srgbClr val="FF0000"/>
              </a:solidFill>
              <a:latin typeface="+mn-lt"/>
              <a:ea typeface="楷体_GB2312" pitchFamily="49" charset="-122"/>
              <a:sym typeface="Wingdings" pitchFamily="2" charset="2"/>
            </a:endParaRPr>
          </a:p>
        </p:txBody>
      </p:sp>
      <p:sp>
        <p:nvSpPr>
          <p:cNvPr id="4" name="日期占位符 3">
            <a:extLst>
              <a:ext uri="{FF2B5EF4-FFF2-40B4-BE49-F238E27FC236}">
                <a16:creationId xmlns:a16="http://schemas.microsoft.com/office/drawing/2014/main" id="{CEF41817-1030-4FA4-AE92-A248F467150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F8F1922-EEAC-4CD6-9647-550E800323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68501E-4EFF-4C60-89CC-9F282D6631F0}"/>
              </a:ext>
            </a:extLst>
          </p:cNvPr>
          <p:cNvSpPr>
            <a:spLocks noGrp="1"/>
          </p:cNvSpPr>
          <p:nvPr>
            <p:ph type="sldNum" sz="quarter" idx="12"/>
          </p:nvPr>
        </p:nvSpPr>
        <p:spPr/>
        <p:txBody>
          <a:bodyPr/>
          <a:lstStyle/>
          <a:p>
            <a:fld id="{EEA58A3B-43CE-4AA0-90B5-EB47AFAFEB34}" type="slidenum">
              <a:rPr lang="zh-CN" altLang="en-US" smtClean="0"/>
              <a:pPr/>
              <a:t>138</a:t>
            </a:fld>
            <a:endParaRPr lang="zh-CN" altLang="en-US" dirty="0"/>
          </a:p>
        </p:txBody>
      </p:sp>
      <p:graphicFrame>
        <p:nvGraphicFramePr>
          <p:cNvPr id="8" name="Object 7">
            <a:extLst>
              <a:ext uri="{FF2B5EF4-FFF2-40B4-BE49-F238E27FC236}">
                <a16:creationId xmlns:a16="http://schemas.microsoft.com/office/drawing/2014/main" id="{6F2025FB-A8DE-4F93-8858-9A27483E62CF}"/>
              </a:ext>
            </a:extLst>
          </p:cNvPr>
          <p:cNvGraphicFramePr>
            <a:graphicFrameLocks noChangeAspect="1"/>
          </p:cNvGraphicFramePr>
          <p:nvPr>
            <p:extLst>
              <p:ext uri="{D42A27DB-BD31-4B8C-83A1-F6EECF244321}">
                <p14:modId xmlns:p14="http://schemas.microsoft.com/office/powerpoint/2010/main" val="100287331"/>
              </p:ext>
            </p:extLst>
          </p:nvPr>
        </p:nvGraphicFramePr>
        <p:xfrm>
          <a:off x="1162050" y="1818958"/>
          <a:ext cx="6480175" cy="2087562"/>
        </p:xfrm>
        <a:graphic>
          <a:graphicData uri="http://schemas.openxmlformats.org/presentationml/2006/ole">
            <mc:AlternateContent xmlns:mc="http://schemas.openxmlformats.org/markup-compatibility/2006">
              <mc:Choice xmlns:v="urn:schemas-microsoft-com:vml" Requires="v">
                <p:oleObj spid="_x0000_s45145" name="Equation" r:id="rId3" imgW="2946400" imgH="939800" progId="Equation.DSMT4">
                  <p:embed/>
                </p:oleObj>
              </mc:Choice>
              <mc:Fallback>
                <p:oleObj name="Equation" r:id="rId3" imgW="2946400" imgH="939800" progId="Equation.DSMT4">
                  <p:embed/>
                  <p:pic>
                    <p:nvPicPr>
                      <p:cNvPr id="13824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1818958"/>
                        <a:ext cx="64801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428641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t29">
            <a:extLst>
              <a:ext uri="{FF2B5EF4-FFF2-40B4-BE49-F238E27FC236}">
                <a16:creationId xmlns:a16="http://schemas.microsoft.com/office/drawing/2014/main" id="{3BE09EF9-B38C-41EF-91B9-5F6B08B6E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3159760"/>
            <a:ext cx="4284662"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0">
            <a:extLst>
              <a:ext uri="{FF2B5EF4-FFF2-40B4-BE49-F238E27FC236}">
                <a16:creationId xmlns:a16="http://schemas.microsoft.com/office/drawing/2014/main" id="{4EFC10FB-2BE9-4EB6-9E16-C5190593D2D6}"/>
              </a:ext>
            </a:extLst>
          </p:cNvPr>
          <p:cNvSpPr>
            <a:spLocks noChangeShapeType="1"/>
          </p:cNvSpPr>
          <p:nvPr/>
        </p:nvSpPr>
        <p:spPr bwMode="auto">
          <a:xfrm flipV="1">
            <a:off x="6718282" y="5039246"/>
            <a:ext cx="646977" cy="234720"/>
          </a:xfrm>
          <a:prstGeom prst="line">
            <a:avLst/>
          </a:prstGeom>
          <a:noFill/>
          <a:ln w="9525">
            <a:solidFill>
              <a:srgbClr val="FF0000"/>
            </a:solidFill>
            <a:prstDash val="dash"/>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1">
            <a:extLst>
              <a:ext uri="{FF2B5EF4-FFF2-40B4-BE49-F238E27FC236}">
                <a16:creationId xmlns:a16="http://schemas.microsoft.com/office/drawing/2014/main" id="{6F1A6CC1-E9C9-4761-87B2-E78932C76F67}"/>
              </a:ext>
            </a:extLst>
          </p:cNvPr>
          <p:cNvSpPr txBox="1">
            <a:spLocks noChangeArrowheads="1"/>
          </p:cNvSpPr>
          <p:nvPr/>
        </p:nvSpPr>
        <p:spPr bwMode="auto">
          <a:xfrm>
            <a:off x="6557875" y="5194576"/>
            <a:ext cx="311903" cy="36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p</a:t>
            </a:r>
          </a:p>
        </p:txBody>
      </p:sp>
      <p:sp>
        <p:nvSpPr>
          <p:cNvPr id="11" name="Text Box 12">
            <a:extLst>
              <a:ext uri="{FF2B5EF4-FFF2-40B4-BE49-F238E27FC236}">
                <a16:creationId xmlns:a16="http://schemas.microsoft.com/office/drawing/2014/main" id="{8A887D90-029F-404E-97BB-44726EA99E05}"/>
              </a:ext>
            </a:extLst>
          </p:cNvPr>
          <p:cNvSpPr txBox="1">
            <a:spLocks noChangeArrowheads="1"/>
          </p:cNvSpPr>
          <p:nvPr/>
        </p:nvSpPr>
        <p:spPr bwMode="auto">
          <a:xfrm>
            <a:off x="7204852" y="5039246"/>
            <a:ext cx="310121" cy="36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q</a:t>
            </a:r>
          </a:p>
        </p:txBody>
      </p:sp>
      <p:sp>
        <p:nvSpPr>
          <p:cNvPr id="12" name="AutoShape 11">
            <a:extLst>
              <a:ext uri="{FF2B5EF4-FFF2-40B4-BE49-F238E27FC236}">
                <a16:creationId xmlns:a16="http://schemas.microsoft.com/office/drawing/2014/main" id="{94A0CE8A-E6ED-4C22-A180-A7E0FC0CAE47}"/>
              </a:ext>
            </a:extLst>
          </p:cNvPr>
          <p:cNvSpPr>
            <a:spLocks/>
          </p:cNvSpPr>
          <p:nvPr/>
        </p:nvSpPr>
        <p:spPr bwMode="auto">
          <a:xfrm rot="-5400000">
            <a:off x="6841081" y="1849236"/>
            <a:ext cx="361950" cy="2840037"/>
          </a:xfrm>
          <a:prstGeom prst="rightBrace">
            <a:avLst>
              <a:gd name="adj1" fmla="val 65387"/>
              <a:gd name="adj2" fmla="val 50000"/>
            </a:avLst>
          </a:prstGeom>
          <a:noFill/>
          <a:ln w="9525">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E9CC5929-76AF-4897-8C6F-868D54DB88DC}"/>
              </a:ext>
            </a:extLst>
          </p:cNvPr>
          <p:cNvSpPr txBox="1">
            <a:spLocks noChangeArrowheads="1"/>
          </p:cNvSpPr>
          <p:nvPr/>
        </p:nvSpPr>
        <p:spPr bwMode="auto">
          <a:xfrm>
            <a:off x="5911599" y="2667592"/>
            <a:ext cx="2121093"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000">
                <a:latin typeface="+mn-lt"/>
                <a:ea typeface="微软雅黑 Light" panose="020B0502040204020203" pitchFamily="34" charset="-122"/>
              </a:rPr>
              <a:t>搜索区域：</a:t>
            </a:r>
            <a:r>
              <a:rPr lang="en-US" altLang="zh-CN" sz="2000">
                <a:latin typeface="+mn-lt"/>
                <a:ea typeface="微软雅黑 Light" panose="020B0502040204020203" pitchFamily="34" charset="-122"/>
              </a:rPr>
              <a:t>P1+P2</a:t>
            </a:r>
            <a:endParaRPr lang="en-US" altLang="zh-CN">
              <a:latin typeface="+mn-lt"/>
              <a:ea typeface="微软雅黑 Light" panose="020B0502040204020203" pitchFamily="34" charset="-122"/>
            </a:endParaRPr>
          </a:p>
        </p:txBody>
      </p:sp>
      <p:sp>
        <p:nvSpPr>
          <p:cNvPr id="2" name="标题 1">
            <a:extLst>
              <a:ext uri="{FF2B5EF4-FFF2-40B4-BE49-F238E27FC236}">
                <a16:creationId xmlns:a16="http://schemas.microsoft.com/office/drawing/2014/main" id="{14EE57F3-02D8-428F-AA5B-66EDA0E3FEC2}"/>
              </a:ext>
            </a:extLst>
          </p:cNvPr>
          <p:cNvSpPr>
            <a:spLocks noGrp="1"/>
          </p:cNvSpPr>
          <p:nvPr>
            <p:ph type="title"/>
          </p:nvPr>
        </p:nvSpPr>
        <p:spPr/>
        <p:txBody>
          <a:bodyPr/>
          <a:lstStyle/>
          <a:p>
            <a:r>
              <a:rPr lang="zh-CN" altLang="en-US" dirty="0"/>
              <a:t>二维平面最近点对</a:t>
            </a:r>
          </a:p>
        </p:txBody>
      </p:sp>
      <p:sp>
        <p:nvSpPr>
          <p:cNvPr id="3" name="内容占位符 2">
            <a:extLst>
              <a:ext uri="{FF2B5EF4-FFF2-40B4-BE49-F238E27FC236}">
                <a16:creationId xmlns:a16="http://schemas.microsoft.com/office/drawing/2014/main" id="{C9969BA6-C6FF-4E24-89F1-2E70A0986264}"/>
              </a:ext>
            </a:extLst>
          </p:cNvPr>
          <p:cNvSpPr>
            <a:spLocks noGrp="1"/>
          </p:cNvSpPr>
          <p:nvPr>
            <p:ph idx="1"/>
          </p:nvPr>
        </p:nvSpPr>
        <p:spPr/>
        <p:txBody>
          <a:bodyPr/>
          <a:lstStyle/>
          <a:p>
            <a:r>
              <a:rPr lang="zh-CN" altLang="en-US" sz="2400" dirty="0"/>
              <a:t>选取一垂直线</a:t>
            </a:r>
            <a:r>
              <a:rPr lang="en-US" altLang="zh-CN" sz="2400" b="1" dirty="0"/>
              <a:t>l:x=m</a:t>
            </a:r>
            <a:r>
              <a:rPr lang="zh-CN" altLang="en-US" sz="2400" dirty="0"/>
              <a:t>来作为分割直线。 其中</a:t>
            </a:r>
            <a:r>
              <a:rPr lang="en-US" altLang="zh-CN" sz="2400" b="1" u="sng" dirty="0">
                <a:solidFill>
                  <a:srgbClr val="FF0000"/>
                </a:solidFill>
              </a:rPr>
              <a:t>m</a:t>
            </a:r>
            <a:r>
              <a:rPr lang="zh-CN" altLang="en-US" sz="2400" b="1" u="sng" dirty="0">
                <a:solidFill>
                  <a:srgbClr val="FF0000"/>
                </a:solidFill>
              </a:rPr>
              <a:t>为</a:t>
            </a:r>
            <a:r>
              <a:rPr lang="en-US" altLang="zh-CN" sz="2400" b="1" u="sng" dirty="0">
                <a:solidFill>
                  <a:srgbClr val="FF0000"/>
                </a:solidFill>
              </a:rPr>
              <a:t>S</a:t>
            </a:r>
            <a:r>
              <a:rPr lang="zh-CN" altLang="en-US" sz="2400" b="1" u="sng" dirty="0">
                <a:solidFill>
                  <a:srgbClr val="FF0000"/>
                </a:solidFill>
              </a:rPr>
              <a:t>中在</a:t>
            </a:r>
            <a:r>
              <a:rPr lang="en-US" altLang="zh-CN" sz="2400" b="1" u="sng" dirty="0">
                <a:solidFill>
                  <a:srgbClr val="FF0000"/>
                </a:solidFill>
              </a:rPr>
              <a:t>x</a:t>
            </a:r>
            <a:r>
              <a:rPr lang="zh-CN" altLang="en-US" sz="2400" b="1" u="sng" dirty="0">
                <a:solidFill>
                  <a:srgbClr val="FF0000"/>
                </a:solidFill>
              </a:rPr>
              <a:t>坐标上</a:t>
            </a:r>
            <a:r>
              <a:rPr lang="zh-CN" altLang="en-US" sz="2400" b="1" u="sng" dirty="0">
                <a:solidFill>
                  <a:srgbClr val="FF0000"/>
                </a:solidFill>
                <a:cs typeface="楷体_GB2312"/>
              </a:rPr>
              <a:t>第</a:t>
            </a:r>
            <a:r>
              <a:rPr lang="en-US" altLang="zh-CN" sz="2400" b="1" u="sng" dirty="0">
                <a:solidFill>
                  <a:srgbClr val="FF0000"/>
                </a:solidFill>
                <a:sym typeface="Symbol" pitchFamily="18" charset="2"/>
              </a:rPr>
              <a:t>n/2 </a:t>
            </a:r>
            <a:r>
              <a:rPr lang="zh-CN" altLang="en-US" sz="2400" b="1" u="sng" dirty="0">
                <a:solidFill>
                  <a:srgbClr val="FF0000"/>
                </a:solidFill>
                <a:sym typeface="Symbol" pitchFamily="18" charset="2"/>
              </a:rPr>
              <a:t>小、第</a:t>
            </a:r>
            <a:r>
              <a:rPr lang="en-US" altLang="zh-CN" sz="2400" b="1" u="sng" dirty="0">
                <a:solidFill>
                  <a:srgbClr val="FF0000"/>
                </a:solidFill>
                <a:sym typeface="Symbol" pitchFamily="18" charset="2"/>
              </a:rPr>
              <a:t>(n/2 +1)</a:t>
            </a:r>
            <a:r>
              <a:rPr lang="zh-CN" altLang="en-US" sz="2400" b="1" u="sng" dirty="0">
                <a:solidFill>
                  <a:srgbClr val="FF0000"/>
                </a:solidFill>
                <a:sym typeface="Symbol" pitchFamily="18" charset="2"/>
              </a:rPr>
              <a:t>小</a:t>
            </a:r>
            <a:r>
              <a:rPr lang="zh-CN" altLang="en-US" sz="2400" b="1" u="sng" dirty="0">
                <a:solidFill>
                  <a:srgbClr val="FF0000"/>
                </a:solidFill>
              </a:rPr>
              <a:t>的</a:t>
            </a:r>
            <a:r>
              <a:rPr lang="en-US" altLang="zh-CN" sz="2400" b="1" u="sng" dirty="0">
                <a:solidFill>
                  <a:srgbClr val="FF0000"/>
                </a:solidFill>
              </a:rPr>
              <a:t>2</a:t>
            </a:r>
            <a:r>
              <a:rPr lang="zh-CN" altLang="en-US" sz="2400" b="1" u="sng" dirty="0">
                <a:solidFill>
                  <a:srgbClr val="FF0000"/>
                </a:solidFill>
              </a:rPr>
              <a:t>个点的</a:t>
            </a:r>
            <a:r>
              <a:rPr lang="en-US" altLang="zh-CN" sz="2400" b="1" u="sng" dirty="0">
                <a:solidFill>
                  <a:srgbClr val="FF0000"/>
                </a:solidFill>
              </a:rPr>
              <a:t>x</a:t>
            </a:r>
            <a:r>
              <a:rPr lang="zh-CN" altLang="en-US" sz="2400" b="1" u="sng" dirty="0">
                <a:solidFill>
                  <a:srgbClr val="FF0000"/>
                </a:solidFill>
              </a:rPr>
              <a:t>坐标的平均值</a:t>
            </a:r>
            <a:r>
              <a:rPr lang="zh-CN" altLang="en-US" sz="2400" dirty="0"/>
              <a:t>。由此将平面</a:t>
            </a:r>
            <a:r>
              <a:rPr lang="en-US" altLang="zh-CN" sz="2400" dirty="0"/>
              <a:t>S</a:t>
            </a:r>
            <a:r>
              <a:rPr lang="zh-CN" altLang="en-US" sz="2400" dirty="0"/>
              <a:t>分割为子平面</a:t>
            </a:r>
            <a:r>
              <a:rPr lang="en-US" altLang="zh-CN" sz="2400" dirty="0"/>
              <a:t>S1</a:t>
            </a:r>
            <a:r>
              <a:rPr lang="zh-CN" altLang="en-US" sz="2400" dirty="0"/>
              <a:t>和</a:t>
            </a:r>
            <a:r>
              <a:rPr lang="en-US" altLang="zh-CN" sz="2400" dirty="0"/>
              <a:t>S2</a:t>
            </a:r>
            <a:endParaRPr lang="en-US" altLang="zh-CN" dirty="0"/>
          </a:p>
          <a:p>
            <a:r>
              <a:rPr lang="zh-CN" altLang="en-US" sz="2400" dirty="0"/>
              <a:t>递归地在</a:t>
            </a:r>
            <a:r>
              <a:rPr lang="en-US" altLang="zh-CN" sz="2400" dirty="0"/>
              <a:t>S1</a:t>
            </a:r>
            <a:r>
              <a:rPr lang="zh-CN" altLang="en-US" sz="2400" dirty="0"/>
              <a:t>和</a:t>
            </a:r>
            <a:r>
              <a:rPr lang="en-US" altLang="zh-CN" sz="2400" dirty="0"/>
              <a:t>S2</a:t>
            </a:r>
            <a:r>
              <a:rPr lang="zh-CN" altLang="en-US" sz="2400" dirty="0"/>
              <a:t>上找出其最小距离</a:t>
            </a:r>
            <a:r>
              <a:rPr lang="en-US" altLang="zh-CN" sz="2400" dirty="0"/>
              <a:t>d1</a:t>
            </a:r>
            <a:r>
              <a:rPr lang="zh-CN" altLang="en-US" sz="2400" dirty="0"/>
              <a:t>和</a:t>
            </a:r>
            <a:r>
              <a:rPr lang="en-US" altLang="zh-CN" sz="2400" dirty="0"/>
              <a:t>d2</a:t>
            </a:r>
            <a:r>
              <a:rPr lang="zh-CN" altLang="en-US" sz="2400" dirty="0"/>
              <a:t>，并设</a:t>
            </a:r>
            <a:r>
              <a:rPr lang="en-US" altLang="zh-CN" sz="2400" b="1" dirty="0"/>
              <a:t>d=min{d1,d2}</a:t>
            </a:r>
            <a:r>
              <a:rPr lang="zh-CN" altLang="en-US" sz="2400" b="1" dirty="0"/>
              <a:t>，根据</a:t>
            </a:r>
            <a:r>
              <a:rPr lang="en-US" altLang="zh-CN" sz="2400" b="1" dirty="0"/>
              <a:t>d</a:t>
            </a:r>
            <a:r>
              <a:rPr lang="zh-CN" altLang="en-US" sz="2400" b="1" dirty="0"/>
              <a:t>构造点集</a:t>
            </a:r>
            <a:r>
              <a:rPr lang="en-US" altLang="zh-CN" sz="2400" b="1" dirty="0"/>
              <a:t>P1</a:t>
            </a:r>
            <a:r>
              <a:rPr lang="zh-CN" altLang="en-US" sz="2400" b="1" dirty="0"/>
              <a:t>、</a:t>
            </a:r>
            <a:r>
              <a:rPr lang="en-US" altLang="zh-CN" sz="2400" b="1" dirty="0"/>
              <a:t>P2</a:t>
            </a:r>
          </a:p>
          <a:p>
            <a:r>
              <a:rPr lang="en-US" altLang="zh-CN" sz="2400" dirty="0"/>
              <a:t>S</a:t>
            </a:r>
            <a:r>
              <a:rPr lang="zh-CN" altLang="en-US" sz="2400" dirty="0"/>
              <a:t>中的最接近点对</a:t>
            </a:r>
            <a:r>
              <a:rPr lang="en-US" altLang="zh-CN" sz="2400" dirty="0"/>
              <a:t>(p, q)</a:t>
            </a:r>
            <a:r>
              <a:rPr lang="zh-CN" altLang="en-US" sz="2400" dirty="0"/>
              <a:t>有</a:t>
            </a:r>
            <a:r>
              <a:rPr lang="en-US" altLang="zh-CN" sz="2400" dirty="0"/>
              <a:t>3</a:t>
            </a:r>
            <a:r>
              <a:rPr lang="zh-CN" altLang="en-US" sz="2400" dirty="0"/>
              <a:t>种情况</a:t>
            </a:r>
            <a:endParaRPr lang="en-US" altLang="zh-CN" sz="2400" dirty="0"/>
          </a:p>
          <a:p>
            <a:pPr lvl="1"/>
            <a:r>
              <a:rPr lang="en-US" altLang="zh-CN" dirty="0"/>
              <a:t>1) </a:t>
            </a:r>
            <a:r>
              <a:rPr lang="zh-CN" altLang="en-US" dirty="0"/>
              <a:t>位于左边的</a:t>
            </a:r>
            <a:r>
              <a:rPr lang="en-US" altLang="zh-CN" dirty="0"/>
              <a:t>S1</a:t>
            </a:r>
            <a:r>
              <a:rPr lang="zh-CN" altLang="en-US" dirty="0"/>
              <a:t>中，距离</a:t>
            </a:r>
            <a:r>
              <a:rPr lang="en-US" altLang="zh-CN" dirty="0"/>
              <a:t>d=d1</a:t>
            </a:r>
          </a:p>
          <a:p>
            <a:pPr lvl="1"/>
            <a:r>
              <a:rPr lang="en-US" altLang="zh-CN" sz="2400" dirty="0"/>
              <a:t>2)</a:t>
            </a:r>
            <a:r>
              <a:rPr lang="zh-CN" altLang="en-US" sz="2400" dirty="0"/>
              <a:t>位于右边的</a:t>
            </a:r>
            <a:r>
              <a:rPr lang="en-US" altLang="zh-CN" sz="2400" dirty="0"/>
              <a:t>S2</a:t>
            </a:r>
            <a:r>
              <a:rPr lang="zh-CN" altLang="en-US" sz="2400" dirty="0"/>
              <a:t>中，距离</a:t>
            </a:r>
            <a:r>
              <a:rPr lang="en-US" altLang="zh-CN" sz="2400" dirty="0"/>
              <a:t>d=d2</a:t>
            </a:r>
          </a:p>
          <a:p>
            <a:pPr lvl="1"/>
            <a:r>
              <a:rPr lang="en-US" altLang="zh-CN" sz="2400" dirty="0"/>
              <a:t>3)</a:t>
            </a:r>
            <a:r>
              <a:rPr lang="zh-CN" altLang="en-US" sz="2400" dirty="0"/>
              <a:t>某个</a:t>
            </a:r>
            <a:r>
              <a:rPr lang="en-US" altLang="zh-CN" sz="2400" dirty="0"/>
              <a:t>{p, q}</a:t>
            </a:r>
            <a:r>
              <a:rPr lang="zh-CN" altLang="en-US" sz="2400" dirty="0"/>
              <a:t>，</a:t>
            </a:r>
            <a:r>
              <a:rPr lang="en-US" altLang="zh-CN" sz="2400" dirty="0"/>
              <a:t>p∈</a:t>
            </a:r>
            <a:r>
              <a:rPr lang="zh-CN" altLang="en-US" sz="2400" dirty="0"/>
              <a:t>左边点集合</a:t>
            </a:r>
            <a:r>
              <a:rPr lang="en-US" altLang="zh-CN" sz="2400" dirty="0"/>
              <a:t>P1</a:t>
            </a:r>
          </a:p>
          <a:p>
            <a:pPr eaLnBrk="1" hangingPunct="1">
              <a:buClr>
                <a:schemeClr val="accent2"/>
              </a:buClr>
              <a:buFont typeface="Wingdings" pitchFamily="2" charset="2"/>
              <a:buNone/>
            </a:pPr>
            <a:r>
              <a:rPr lang="en-US" altLang="zh-CN" sz="2400" dirty="0"/>
              <a:t>    </a:t>
            </a:r>
            <a:r>
              <a:rPr lang="zh-CN" altLang="en-US" dirty="0"/>
              <a:t>，</a:t>
            </a:r>
            <a:r>
              <a:rPr lang="en-US" altLang="zh-CN" sz="2400" dirty="0"/>
              <a:t>q∈</a:t>
            </a:r>
            <a:r>
              <a:rPr lang="zh-CN" altLang="en-US" sz="2400" dirty="0"/>
              <a:t>右边点集合</a:t>
            </a:r>
            <a:r>
              <a:rPr lang="en-US" altLang="zh-CN" sz="2400" dirty="0"/>
              <a:t>P2</a:t>
            </a:r>
          </a:p>
          <a:p>
            <a:r>
              <a:rPr lang="zh-CN" altLang="en-US" sz="2400" b="1" dirty="0">
                <a:solidFill>
                  <a:srgbClr val="FF0000"/>
                </a:solidFill>
                <a:cs typeface="楷体_GB2312"/>
              </a:rPr>
              <a:t>能否在线性时间内找到第三种</a:t>
            </a:r>
            <a:endParaRPr lang="en-US" altLang="zh-CN" sz="2400" b="1" dirty="0">
              <a:solidFill>
                <a:srgbClr val="FF0000"/>
              </a:solidFill>
              <a:cs typeface="楷体_GB2312"/>
            </a:endParaRPr>
          </a:p>
          <a:p>
            <a:pPr marL="0" indent="0">
              <a:buNone/>
            </a:pPr>
            <a:r>
              <a:rPr lang="en-US" altLang="zh-CN" b="1" dirty="0">
                <a:solidFill>
                  <a:srgbClr val="FF0000"/>
                </a:solidFill>
                <a:cs typeface="楷体_GB2312"/>
              </a:rPr>
              <a:t>   </a:t>
            </a:r>
            <a:r>
              <a:rPr lang="zh-CN" altLang="en-US" sz="2400" b="1" dirty="0">
                <a:solidFill>
                  <a:srgbClr val="FF0000"/>
                </a:solidFill>
                <a:cs typeface="楷体_GB2312"/>
              </a:rPr>
              <a:t>情况下的</a:t>
            </a:r>
            <a:r>
              <a:rPr lang="en-US" altLang="zh-CN" sz="2400" b="1" dirty="0" err="1">
                <a:solidFill>
                  <a:srgbClr val="FF0000"/>
                </a:solidFill>
                <a:cs typeface="楷体_GB2312"/>
              </a:rPr>
              <a:t>p,q</a:t>
            </a:r>
            <a:r>
              <a:rPr lang="zh-CN" altLang="en-US" sz="2400" b="1" dirty="0">
                <a:solidFill>
                  <a:srgbClr val="FF0000"/>
                </a:solidFill>
                <a:cs typeface="楷体_GB2312"/>
              </a:rPr>
              <a:t>？</a:t>
            </a:r>
          </a:p>
          <a:p>
            <a:pPr marL="0" indent="0">
              <a:buNone/>
            </a:pPr>
            <a:endParaRPr lang="en-US" altLang="zh-CN" sz="2400" b="1"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4ABBFB4E-9212-40DE-A112-04DDFE80A0B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FD64EF8-F37D-47F8-AA97-C08107DC84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B2747A-57D2-4833-BFEA-6EB63EB0BFC2}"/>
              </a:ext>
            </a:extLst>
          </p:cNvPr>
          <p:cNvSpPr>
            <a:spLocks noGrp="1"/>
          </p:cNvSpPr>
          <p:nvPr>
            <p:ph type="sldNum" sz="quarter" idx="12"/>
          </p:nvPr>
        </p:nvSpPr>
        <p:spPr/>
        <p:txBody>
          <a:bodyPr/>
          <a:lstStyle/>
          <a:p>
            <a:fld id="{EEA58A3B-43CE-4AA0-90B5-EB47AFAFEB34}" type="slidenum">
              <a:rPr lang="zh-CN" altLang="en-US" smtClean="0"/>
              <a:pPr/>
              <a:t>139</a:t>
            </a:fld>
            <a:endParaRPr lang="zh-CN" altLang="en-US" dirty="0"/>
          </a:p>
        </p:txBody>
      </p:sp>
      <p:sp>
        <p:nvSpPr>
          <p:cNvPr id="14" name="TextBox 1">
            <a:extLst>
              <a:ext uri="{FF2B5EF4-FFF2-40B4-BE49-F238E27FC236}">
                <a16:creationId xmlns:a16="http://schemas.microsoft.com/office/drawing/2014/main" id="{7C25FACE-020E-4CD3-AA27-FC9DD795C900}"/>
              </a:ext>
            </a:extLst>
          </p:cNvPr>
          <p:cNvSpPr txBox="1">
            <a:spLocks noChangeArrowheads="1"/>
          </p:cNvSpPr>
          <p:nvPr/>
        </p:nvSpPr>
        <p:spPr bwMode="auto">
          <a:xfrm>
            <a:off x="6011863" y="0"/>
            <a:ext cx="3132137" cy="830263"/>
          </a:xfrm>
          <a:prstGeom prst="rect">
            <a:avLst/>
          </a:prstGeom>
          <a:solidFill>
            <a:srgbClr val="92D050"/>
          </a:solidFill>
          <a:ln w="9525">
            <a:solidFill>
              <a:srgbClr val="FF000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a:t>说明：为与书上后续描述和证明过程一致，</a:t>
            </a:r>
            <a:r>
              <a:rPr lang="en-US" altLang="zh-CN" sz="1600">
                <a:solidFill>
                  <a:srgbClr val="FF0000"/>
                </a:solidFill>
              </a:rPr>
              <a:t>m</a:t>
            </a:r>
            <a:r>
              <a:rPr lang="zh-CN" altLang="en-US" sz="1600"/>
              <a:t>没有取中位数，以保证在分割线</a:t>
            </a:r>
            <a:r>
              <a:rPr lang="en-US" altLang="zh-CN" sz="1600" i="1"/>
              <a:t>l</a:t>
            </a:r>
            <a:r>
              <a:rPr lang="zh-CN" altLang="en-US" sz="1600"/>
              <a:t>上没有</a:t>
            </a:r>
            <a:r>
              <a:rPr lang="en-US" altLang="zh-CN" sz="1600"/>
              <a:t>S</a:t>
            </a:r>
            <a:r>
              <a:rPr lang="zh-CN" altLang="en-US" sz="1600"/>
              <a:t>中的点</a:t>
            </a:r>
          </a:p>
        </p:txBody>
      </p:sp>
    </p:spTree>
    <p:extLst>
      <p:ext uri="{BB962C8B-B14F-4D97-AF65-F5344CB8AC3E}">
        <p14:creationId xmlns:p14="http://schemas.microsoft.com/office/powerpoint/2010/main" val="369466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0BE32-3E82-42B1-8F98-13876B11E98B}"/>
              </a:ext>
            </a:extLst>
          </p:cNvPr>
          <p:cNvSpPr>
            <a:spLocks noGrp="1"/>
          </p:cNvSpPr>
          <p:nvPr>
            <p:ph type="title"/>
          </p:nvPr>
        </p:nvSpPr>
        <p:spPr/>
        <p:txBody>
          <a:bodyPr/>
          <a:lstStyle/>
          <a:p>
            <a:r>
              <a:rPr lang="zh-CN" altLang="en-US" dirty="0"/>
              <a:t>自然界的</a:t>
            </a:r>
            <a:r>
              <a:rPr lang="en-US" altLang="zh-CN" sz="2800" b="1" dirty="0">
                <a:solidFill>
                  <a:schemeClr val="accent2"/>
                </a:solidFill>
              </a:rPr>
              <a:t>Fibonacci</a:t>
            </a:r>
            <a:r>
              <a:rPr lang="zh-CN" altLang="en-US" sz="2800" b="1" dirty="0">
                <a:solidFill>
                  <a:schemeClr val="accent2"/>
                </a:solidFill>
              </a:rPr>
              <a:t>数列</a:t>
            </a:r>
            <a:endParaRPr lang="zh-CN" altLang="en-US" dirty="0"/>
          </a:p>
        </p:txBody>
      </p:sp>
      <p:sp>
        <p:nvSpPr>
          <p:cNvPr id="3" name="内容占位符 2">
            <a:extLst>
              <a:ext uri="{FF2B5EF4-FFF2-40B4-BE49-F238E27FC236}">
                <a16:creationId xmlns:a16="http://schemas.microsoft.com/office/drawing/2014/main" id="{B46C40CB-B18B-46A6-92BF-17182B0EE710}"/>
              </a:ext>
            </a:extLst>
          </p:cNvPr>
          <p:cNvSpPr>
            <a:spLocks noGrp="1"/>
          </p:cNvSpPr>
          <p:nvPr>
            <p:ph idx="1"/>
          </p:nvPr>
        </p:nvSpPr>
        <p:spPr>
          <a:xfrm>
            <a:off x="123432" y="764364"/>
            <a:ext cx="5822465" cy="5768409"/>
          </a:xfrm>
        </p:spPr>
        <p:txBody>
          <a:bodyPr/>
          <a:lstStyle/>
          <a:p>
            <a:r>
              <a:rPr lang="zh-CN" altLang="en-US" dirty="0">
                <a:solidFill>
                  <a:srgbClr val="333333"/>
                </a:solidFill>
                <a:latin typeface="Helvetica Neue"/>
              </a:rPr>
              <a:t>斐波那契螺旋线</a:t>
            </a:r>
            <a:r>
              <a:rPr lang="en-US" altLang="zh-CN" dirty="0">
                <a:solidFill>
                  <a:srgbClr val="333333"/>
                </a:solidFill>
                <a:latin typeface="Helvetica Neue"/>
              </a:rPr>
              <a:t>/</a:t>
            </a:r>
            <a:r>
              <a:rPr lang="zh-CN" altLang="en-US" dirty="0">
                <a:solidFill>
                  <a:srgbClr val="333333"/>
                </a:solidFill>
                <a:latin typeface="Helvetica Neue"/>
              </a:rPr>
              <a:t>扇形</a:t>
            </a:r>
            <a:endParaRPr lang="en-US" altLang="zh-CN" dirty="0">
              <a:solidFill>
                <a:srgbClr val="333333"/>
              </a:solidFill>
              <a:latin typeface="Helvetica Neue"/>
            </a:endParaRPr>
          </a:p>
          <a:p>
            <a:pPr lvl="1"/>
            <a:r>
              <a:rPr lang="zh-CN" altLang="en-US" dirty="0">
                <a:solidFill>
                  <a:srgbClr val="333333"/>
                </a:solidFill>
                <a:latin typeface="Helvetica Neue"/>
              </a:rPr>
              <a:t>以斐波那契数</a:t>
            </a:r>
            <a:r>
              <a:rPr lang="zh-CN" altLang="en-US" b="0" i="0" dirty="0">
                <a:solidFill>
                  <a:srgbClr val="333333"/>
                </a:solidFill>
                <a:effectLst/>
                <a:latin typeface="Helvetica Neue"/>
              </a:rPr>
              <a:t>为边画</a:t>
            </a:r>
            <a:r>
              <a:rPr lang="zh-CN" altLang="en-US" dirty="0">
                <a:solidFill>
                  <a:srgbClr val="333333"/>
                </a:solidFill>
                <a:latin typeface="Helvetica Neue"/>
              </a:rPr>
              <a:t>正方形，正方形中画一个</a:t>
            </a:r>
            <a:r>
              <a:rPr lang="en-US" altLang="zh-CN" dirty="0">
                <a:solidFill>
                  <a:srgbClr val="333333"/>
                </a:solidFill>
                <a:latin typeface="Helvetica Neue"/>
              </a:rPr>
              <a:t>90</a:t>
            </a:r>
            <a:r>
              <a:rPr lang="zh-CN" altLang="en-US" dirty="0">
                <a:solidFill>
                  <a:srgbClr val="333333"/>
                </a:solidFill>
                <a:latin typeface="Helvetica Neue"/>
              </a:rPr>
              <a:t>度扇形</a:t>
            </a:r>
            <a:endParaRPr lang="en-US" altLang="zh-CN" dirty="0">
              <a:solidFill>
                <a:srgbClr val="333333"/>
              </a:solidFill>
              <a:latin typeface="Helvetica Neue"/>
            </a:endParaRPr>
          </a:p>
          <a:p>
            <a:pPr lvl="1"/>
            <a:r>
              <a:rPr lang="zh-CN" altLang="en-US" b="0" i="0" dirty="0">
                <a:solidFill>
                  <a:srgbClr val="333333"/>
                </a:solidFill>
                <a:effectLst/>
                <a:latin typeface="Helvetica Neue"/>
              </a:rPr>
              <a:t>拼接各个正方形，形成长方形</a:t>
            </a:r>
            <a:endParaRPr lang="en-US" altLang="zh-CN" b="0" i="0" dirty="0">
              <a:solidFill>
                <a:srgbClr val="333333"/>
              </a:solidFill>
              <a:effectLst/>
              <a:latin typeface="Helvetica Neue"/>
            </a:endParaRPr>
          </a:p>
          <a:p>
            <a:pPr lvl="1"/>
            <a:r>
              <a:rPr lang="zh-CN" altLang="en-US" dirty="0">
                <a:solidFill>
                  <a:srgbClr val="333333"/>
                </a:solidFill>
                <a:latin typeface="Helvetica Neue"/>
              </a:rPr>
              <a:t>长方形中，各扇形连接</a:t>
            </a:r>
            <a:r>
              <a:rPr lang="zh-CN" altLang="en-US" b="0" i="0" dirty="0">
                <a:solidFill>
                  <a:srgbClr val="333333"/>
                </a:solidFill>
                <a:effectLst/>
                <a:latin typeface="Helvetica Neue"/>
              </a:rPr>
              <a:t>得到的弧线</a:t>
            </a:r>
            <a:endParaRPr lang="en-US" altLang="zh-CN" b="0" i="0" dirty="0">
              <a:solidFill>
                <a:srgbClr val="333333"/>
              </a:solidFill>
              <a:effectLst/>
              <a:latin typeface="Helvetica Neue"/>
            </a:endParaRPr>
          </a:p>
          <a:p>
            <a:endParaRPr lang="zh-CN" altLang="en-US" dirty="0"/>
          </a:p>
        </p:txBody>
      </p:sp>
      <p:sp>
        <p:nvSpPr>
          <p:cNvPr id="4" name="日期占位符 3">
            <a:extLst>
              <a:ext uri="{FF2B5EF4-FFF2-40B4-BE49-F238E27FC236}">
                <a16:creationId xmlns:a16="http://schemas.microsoft.com/office/drawing/2014/main" id="{908097F0-750A-4419-8ADF-75BCBD24147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1B2514F-0254-46B9-9169-F117E63900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9FCB6F-351F-404D-BB56-BE2E316B8E8B}"/>
              </a:ext>
            </a:extLst>
          </p:cNvPr>
          <p:cNvSpPr>
            <a:spLocks noGrp="1"/>
          </p:cNvSpPr>
          <p:nvPr>
            <p:ph type="sldNum" sz="quarter" idx="12"/>
          </p:nvPr>
        </p:nvSpPr>
        <p:spPr/>
        <p:txBody>
          <a:bodyPr/>
          <a:lstStyle/>
          <a:p>
            <a:fld id="{EEA58A3B-43CE-4AA0-90B5-EB47AFAFEB34}" type="slidenum">
              <a:rPr lang="zh-CN" altLang="en-US" smtClean="0"/>
              <a:pPr/>
              <a:t>14</a:t>
            </a:fld>
            <a:endParaRPr lang="zh-CN" altLang="en-US" dirty="0"/>
          </a:p>
        </p:txBody>
      </p:sp>
      <p:pic>
        <p:nvPicPr>
          <p:cNvPr id="8" name="图片 7">
            <a:extLst>
              <a:ext uri="{FF2B5EF4-FFF2-40B4-BE49-F238E27FC236}">
                <a16:creationId xmlns:a16="http://schemas.microsoft.com/office/drawing/2014/main" id="{7FD706B3-69F4-4105-B6FC-A88F8B1B4857}"/>
              </a:ext>
            </a:extLst>
          </p:cNvPr>
          <p:cNvPicPr>
            <a:picLocks noChangeAspect="1"/>
          </p:cNvPicPr>
          <p:nvPr/>
        </p:nvPicPr>
        <p:blipFill>
          <a:blip r:embed="rId2"/>
          <a:stretch>
            <a:fillRect/>
          </a:stretch>
        </p:blipFill>
        <p:spPr>
          <a:xfrm>
            <a:off x="6060731" y="764364"/>
            <a:ext cx="3010341" cy="1876638"/>
          </a:xfrm>
          <a:prstGeom prst="rect">
            <a:avLst/>
          </a:prstGeom>
        </p:spPr>
      </p:pic>
      <p:pic>
        <p:nvPicPr>
          <p:cNvPr id="10" name="Picture 4">
            <a:extLst>
              <a:ext uri="{FF2B5EF4-FFF2-40B4-BE49-F238E27FC236}">
                <a16:creationId xmlns:a16="http://schemas.microsoft.com/office/drawing/2014/main" id="{908B735E-67CA-49FF-B635-1B32AF1C6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8" y="3185588"/>
            <a:ext cx="2712347" cy="27123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a:extLst>
              <a:ext uri="{FF2B5EF4-FFF2-40B4-BE49-F238E27FC236}">
                <a16:creationId xmlns:a16="http://schemas.microsoft.com/office/drawing/2014/main" id="{B0B27EE4-D702-4235-8FE9-D476929A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6081" y="3185588"/>
            <a:ext cx="3819993" cy="254400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5128D09-493C-4E21-8F95-5CB4B5C17287}"/>
              </a:ext>
            </a:extLst>
          </p:cNvPr>
          <p:cNvSpPr txBox="1"/>
          <p:nvPr/>
        </p:nvSpPr>
        <p:spPr>
          <a:xfrm>
            <a:off x="1028700" y="5897935"/>
            <a:ext cx="653769"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台风</a:t>
            </a:r>
          </a:p>
        </p:txBody>
      </p:sp>
      <p:sp>
        <p:nvSpPr>
          <p:cNvPr id="17" name="文本框 16">
            <a:extLst>
              <a:ext uri="{FF2B5EF4-FFF2-40B4-BE49-F238E27FC236}">
                <a16:creationId xmlns:a16="http://schemas.microsoft.com/office/drawing/2014/main" id="{C7685E31-3D21-44CA-9D3E-2A7534F326B5}"/>
              </a:ext>
            </a:extLst>
          </p:cNvPr>
          <p:cNvSpPr txBox="1"/>
          <p:nvPr/>
        </p:nvSpPr>
        <p:spPr>
          <a:xfrm>
            <a:off x="4435017" y="5724304"/>
            <a:ext cx="877163"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银河系</a:t>
            </a:r>
          </a:p>
        </p:txBody>
      </p:sp>
      <p:pic>
        <p:nvPicPr>
          <p:cNvPr id="20" name="图片 19">
            <a:extLst>
              <a:ext uri="{FF2B5EF4-FFF2-40B4-BE49-F238E27FC236}">
                <a16:creationId xmlns:a16="http://schemas.microsoft.com/office/drawing/2014/main" id="{B1E38AA9-DDB9-4196-A93F-2FF51F7F4277}"/>
              </a:ext>
            </a:extLst>
          </p:cNvPr>
          <p:cNvPicPr>
            <a:picLocks noChangeAspect="1"/>
          </p:cNvPicPr>
          <p:nvPr/>
        </p:nvPicPr>
        <p:blipFill>
          <a:blip r:embed="rId5"/>
          <a:stretch>
            <a:fillRect/>
          </a:stretch>
        </p:blipFill>
        <p:spPr>
          <a:xfrm>
            <a:off x="6627307" y="4664290"/>
            <a:ext cx="2253357" cy="2023013"/>
          </a:xfrm>
          <a:prstGeom prst="rect">
            <a:avLst/>
          </a:prstGeom>
        </p:spPr>
      </p:pic>
      <p:pic>
        <p:nvPicPr>
          <p:cNvPr id="13" name="图片 12">
            <a:extLst>
              <a:ext uri="{FF2B5EF4-FFF2-40B4-BE49-F238E27FC236}">
                <a16:creationId xmlns:a16="http://schemas.microsoft.com/office/drawing/2014/main" id="{C08A8F31-F7CB-485A-813B-40733E3BF51B}"/>
              </a:ext>
            </a:extLst>
          </p:cNvPr>
          <p:cNvPicPr>
            <a:picLocks noChangeAspect="1"/>
          </p:cNvPicPr>
          <p:nvPr/>
        </p:nvPicPr>
        <p:blipFill>
          <a:blip r:embed="rId6"/>
          <a:stretch>
            <a:fillRect/>
          </a:stretch>
        </p:blipFill>
        <p:spPr>
          <a:xfrm>
            <a:off x="6627306" y="2696048"/>
            <a:ext cx="2253357" cy="1982836"/>
          </a:xfrm>
          <a:prstGeom prst="rect">
            <a:avLst/>
          </a:prstGeom>
        </p:spPr>
      </p:pic>
    </p:spTree>
    <p:extLst>
      <p:ext uri="{BB962C8B-B14F-4D97-AF65-F5344CB8AC3E}">
        <p14:creationId xmlns:p14="http://schemas.microsoft.com/office/powerpoint/2010/main" val="2443116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1C1D76-E0F0-427E-8588-A90BB80BB45D}"/>
              </a:ext>
            </a:extLst>
          </p:cNvPr>
          <p:cNvSpPr>
            <a:spLocks noGrp="1"/>
          </p:cNvSpPr>
          <p:nvPr>
            <p:ph idx="1"/>
          </p:nvPr>
        </p:nvSpPr>
        <p:spPr>
          <a:xfrm>
            <a:off x="122548" y="215412"/>
            <a:ext cx="8897136" cy="6642588"/>
          </a:xfrm>
        </p:spPr>
        <p:txBody>
          <a:bodyPr>
            <a:normAutofit/>
          </a:bodyPr>
          <a:lstStyle/>
          <a:p>
            <a:r>
              <a:rPr lang="zh-CN" altLang="en-US" dirty="0">
                <a:latin typeface="+mn-lt"/>
                <a:cs typeface="楷体_GB2312"/>
              </a:rPr>
              <a:t>考虑</a:t>
            </a:r>
            <a:r>
              <a:rPr lang="en-US" altLang="zh-CN" dirty="0">
                <a:latin typeface="+mn-lt"/>
                <a:cs typeface="楷体_GB2312"/>
              </a:rPr>
              <a:t>P1</a:t>
            </a:r>
            <a:r>
              <a:rPr lang="zh-CN" altLang="en-US" dirty="0">
                <a:latin typeface="+mn-lt"/>
                <a:cs typeface="楷体_GB2312"/>
              </a:rPr>
              <a:t>中任意一点</a:t>
            </a:r>
            <a:r>
              <a:rPr lang="en-US" altLang="zh-CN" dirty="0">
                <a:latin typeface="+mn-lt"/>
                <a:cs typeface="楷体_GB2312"/>
              </a:rPr>
              <a:t>p</a:t>
            </a:r>
            <a:r>
              <a:rPr lang="zh-CN" altLang="en-US" dirty="0">
                <a:latin typeface="+mn-lt"/>
                <a:cs typeface="楷体_GB2312"/>
              </a:rPr>
              <a:t>，它若与</a:t>
            </a:r>
            <a:r>
              <a:rPr lang="en-US" altLang="zh-CN" dirty="0">
                <a:latin typeface="+mn-lt"/>
                <a:cs typeface="楷体_GB2312"/>
              </a:rPr>
              <a:t>P2</a:t>
            </a:r>
            <a:r>
              <a:rPr lang="zh-CN" altLang="en-US" dirty="0">
                <a:latin typeface="+mn-lt"/>
                <a:cs typeface="楷体_GB2312"/>
              </a:rPr>
              <a:t>中的点</a:t>
            </a:r>
            <a:r>
              <a:rPr lang="en-US" altLang="zh-CN" dirty="0">
                <a:latin typeface="+mn-lt"/>
                <a:cs typeface="楷体_GB2312"/>
              </a:rPr>
              <a:t>q</a:t>
            </a:r>
            <a:r>
              <a:rPr lang="zh-CN" altLang="en-US" dirty="0">
                <a:latin typeface="+mn-lt"/>
                <a:cs typeface="楷体_GB2312"/>
              </a:rPr>
              <a:t>构成</a:t>
            </a:r>
            <a:r>
              <a:rPr lang="zh-CN" altLang="en-US" b="1" dirty="0">
                <a:solidFill>
                  <a:srgbClr val="FF0000"/>
                </a:solidFill>
                <a:latin typeface="+mn-lt"/>
                <a:cs typeface="楷体_GB2312"/>
              </a:rPr>
              <a:t>全局</a:t>
            </a:r>
            <a:r>
              <a:rPr lang="zh-CN" altLang="en-US" dirty="0">
                <a:latin typeface="+mn-lt"/>
                <a:cs typeface="楷体_GB2312"/>
              </a:rPr>
              <a:t>最接近点对的候选者，则必有</a:t>
            </a:r>
            <a:r>
              <a:rPr lang="en-US" altLang="zh-CN" dirty="0">
                <a:latin typeface="+mn-lt"/>
                <a:cs typeface="楷体_GB2312"/>
              </a:rPr>
              <a:t>distance(p, q)</a:t>
            </a:r>
            <a:r>
              <a:rPr lang="zh-CN" altLang="en-US" dirty="0">
                <a:latin typeface="+mn-lt"/>
                <a:cs typeface="楷体_GB2312"/>
              </a:rPr>
              <a:t>＜</a:t>
            </a:r>
            <a:r>
              <a:rPr lang="en-US" altLang="zh-CN" dirty="0">
                <a:latin typeface="+mn-lt"/>
                <a:cs typeface="楷体_GB2312"/>
              </a:rPr>
              <a:t>d, </a:t>
            </a:r>
            <a:r>
              <a:rPr lang="zh-CN" altLang="en-US" dirty="0">
                <a:latin typeface="+mn-lt"/>
                <a:cs typeface="楷体_GB2312"/>
              </a:rPr>
              <a:t>因此</a:t>
            </a:r>
            <a:endParaRPr lang="en-US" altLang="zh-CN" dirty="0">
              <a:latin typeface="+mn-lt"/>
              <a:cs typeface="楷体_GB2312"/>
            </a:endParaRPr>
          </a:p>
          <a:p>
            <a:pPr lvl="1"/>
            <a:r>
              <a:rPr lang="en-US" altLang="zh-CN" dirty="0">
                <a:latin typeface="+mn-lt"/>
                <a:cs typeface="楷体_GB2312"/>
              </a:rPr>
              <a:t>P1</a:t>
            </a:r>
            <a:r>
              <a:rPr lang="zh-CN" altLang="en-US" dirty="0">
                <a:latin typeface="+mn-lt"/>
                <a:cs typeface="楷体_GB2312"/>
              </a:rPr>
              <a:t>中的点</a:t>
            </a:r>
            <a:r>
              <a:rPr lang="en-US" altLang="zh-CN" dirty="0">
                <a:latin typeface="+mn-lt"/>
                <a:cs typeface="楷体_GB2312"/>
              </a:rPr>
              <a:t>p</a:t>
            </a:r>
            <a:r>
              <a:rPr lang="zh-CN" altLang="en-US" dirty="0">
                <a:latin typeface="+mn-lt"/>
                <a:cs typeface="楷体_GB2312"/>
              </a:rPr>
              <a:t>在距垂线</a:t>
            </a:r>
            <a:r>
              <a:rPr lang="en-US" altLang="zh-CN" i="1" dirty="0">
                <a:latin typeface="+mn-lt"/>
                <a:cs typeface="楷体_GB2312"/>
              </a:rPr>
              <a:t>l</a:t>
            </a:r>
            <a:r>
              <a:rPr lang="zh-CN" altLang="en-US" dirty="0">
                <a:latin typeface="+mn-lt"/>
                <a:cs typeface="楷体_GB2312"/>
              </a:rPr>
              <a:t>不超过</a:t>
            </a:r>
            <a:r>
              <a:rPr lang="en-US" altLang="zh-CN" dirty="0">
                <a:latin typeface="+mn-lt"/>
                <a:cs typeface="楷体_GB2312"/>
              </a:rPr>
              <a:t>d</a:t>
            </a:r>
            <a:r>
              <a:rPr lang="zh-CN" altLang="en-US" dirty="0">
                <a:latin typeface="+mn-lt"/>
                <a:cs typeface="楷体_GB2312"/>
              </a:rPr>
              <a:t>的范围内，此范围之外的点为</a:t>
            </a:r>
            <a:r>
              <a:rPr lang="en-US" altLang="zh-CN" dirty="0">
                <a:solidFill>
                  <a:srgbClr val="FF0000"/>
                </a:solidFill>
                <a:latin typeface="+mn-lt"/>
                <a:cs typeface="楷体_GB2312"/>
              </a:rPr>
              <a:t>p’</a:t>
            </a:r>
          </a:p>
          <a:p>
            <a:pPr lvl="1"/>
            <a:r>
              <a:rPr lang="en-US" altLang="zh-CN" dirty="0">
                <a:latin typeface="+mn-lt"/>
                <a:cs typeface="楷体_GB2312"/>
              </a:rPr>
              <a:t>(2) P2</a:t>
            </a:r>
            <a:r>
              <a:rPr lang="zh-CN" altLang="en-US" dirty="0">
                <a:latin typeface="+mn-lt"/>
                <a:cs typeface="楷体_GB2312"/>
              </a:rPr>
              <a:t>中的点</a:t>
            </a:r>
            <a:r>
              <a:rPr lang="en-US" altLang="zh-CN" b="1" dirty="0">
                <a:solidFill>
                  <a:srgbClr val="0033CC"/>
                </a:solidFill>
                <a:latin typeface="+mn-lt"/>
                <a:cs typeface="楷体_GB2312"/>
              </a:rPr>
              <a:t>q</a:t>
            </a:r>
            <a:r>
              <a:rPr lang="zh-CN" altLang="en-US" dirty="0">
                <a:latin typeface="+mn-lt"/>
                <a:cs typeface="楷体_GB2312"/>
              </a:rPr>
              <a:t>一定落在一个对称于过</a:t>
            </a:r>
            <a:r>
              <a:rPr lang="en-US" altLang="zh-CN" dirty="0">
                <a:latin typeface="+mn-lt"/>
                <a:cs typeface="楷体_GB2312"/>
              </a:rPr>
              <a:t>p</a:t>
            </a:r>
            <a:r>
              <a:rPr lang="zh-CN" altLang="en-US" dirty="0">
                <a:latin typeface="+mn-lt"/>
                <a:cs typeface="楷体_GB2312"/>
              </a:rPr>
              <a:t>点的水平线的</a:t>
            </a:r>
            <a:r>
              <a:rPr lang="en-US" altLang="zh-CN" dirty="0">
                <a:latin typeface="+mn-lt"/>
                <a:cs typeface="楷体_GB2312"/>
              </a:rPr>
              <a:t>d×2d</a:t>
            </a:r>
            <a:r>
              <a:rPr lang="zh-CN" altLang="en-US" dirty="0">
                <a:latin typeface="+mn-lt"/>
                <a:cs typeface="楷体_GB2312"/>
              </a:rPr>
              <a:t>的</a:t>
            </a:r>
            <a:r>
              <a:rPr lang="zh-CN" altLang="en-US" u="sng" dirty="0">
                <a:latin typeface="+mn-lt"/>
                <a:cs typeface="楷体_GB2312"/>
              </a:rPr>
              <a:t>矩形</a:t>
            </a:r>
            <a:r>
              <a:rPr lang="en-US" altLang="zh-CN" u="sng" dirty="0">
                <a:latin typeface="+mn-lt"/>
                <a:cs typeface="楷体_GB2312"/>
              </a:rPr>
              <a:t>R</a:t>
            </a:r>
            <a:r>
              <a:rPr lang="zh-CN" altLang="en-US" dirty="0">
                <a:latin typeface="+mn-lt"/>
                <a:cs typeface="楷体_GB2312"/>
              </a:rPr>
              <a:t>中</a:t>
            </a:r>
            <a:r>
              <a:rPr lang="en-US" altLang="zh-CN" dirty="0">
                <a:latin typeface="+mn-lt"/>
                <a:cs typeface="楷体_GB2312"/>
              </a:rPr>
              <a:t>—q</a:t>
            </a:r>
            <a:r>
              <a:rPr lang="zh-CN" altLang="en-US" dirty="0">
                <a:latin typeface="+mn-lt"/>
                <a:cs typeface="楷体_GB2312"/>
              </a:rPr>
              <a:t>矩形</a:t>
            </a:r>
            <a:r>
              <a:rPr lang="en-US" altLang="zh-CN" dirty="0">
                <a:latin typeface="+mn-lt"/>
                <a:cs typeface="楷体_GB2312"/>
              </a:rPr>
              <a:t>R</a:t>
            </a:r>
            <a:r>
              <a:rPr lang="zh-CN" altLang="en-US" dirty="0">
                <a:latin typeface="+mn-lt"/>
                <a:cs typeface="楷体_GB2312"/>
              </a:rPr>
              <a:t>之外的</a:t>
            </a:r>
            <a:r>
              <a:rPr lang="en-US" altLang="zh-CN" dirty="0">
                <a:latin typeface="+mn-lt"/>
                <a:cs typeface="楷体_GB2312"/>
              </a:rPr>
              <a:t>q’</a:t>
            </a:r>
            <a:endParaRPr lang="zh-CN" altLang="en-US" dirty="0">
              <a:latin typeface="+mn-lt"/>
            </a:endParaRPr>
          </a:p>
          <a:p>
            <a:endParaRPr lang="en-US" altLang="zh-CN" sz="2400" dirty="0">
              <a:latin typeface="+mn-lt"/>
              <a:cs typeface="楷体_GB2312"/>
            </a:endParaRPr>
          </a:p>
          <a:p>
            <a:endParaRPr lang="en-US" altLang="zh-CN" dirty="0">
              <a:latin typeface="+mn-lt"/>
              <a:cs typeface="楷体_GB2312"/>
            </a:endParaRPr>
          </a:p>
          <a:p>
            <a:endParaRPr lang="en-US" altLang="zh-CN" sz="2400" dirty="0">
              <a:latin typeface="+mn-lt"/>
              <a:cs typeface="楷体_GB2312"/>
            </a:endParaRPr>
          </a:p>
          <a:p>
            <a:endParaRPr lang="en-US" altLang="zh-CN" dirty="0">
              <a:latin typeface="+mn-lt"/>
              <a:cs typeface="楷体_GB2312"/>
            </a:endParaRPr>
          </a:p>
          <a:p>
            <a:endParaRPr lang="en-US" altLang="zh-CN" sz="2400" dirty="0">
              <a:latin typeface="+mn-lt"/>
              <a:cs typeface="楷体_GB2312"/>
            </a:endParaRPr>
          </a:p>
          <a:p>
            <a:endParaRPr lang="en-US" altLang="zh-CN" dirty="0">
              <a:latin typeface="+mn-lt"/>
              <a:cs typeface="楷体_GB2312"/>
            </a:endParaRPr>
          </a:p>
          <a:p>
            <a:pPr marL="0" indent="0">
              <a:buNone/>
            </a:pPr>
            <a:endParaRPr lang="en-US" altLang="zh-CN" sz="2400" dirty="0">
              <a:latin typeface="+mn-lt"/>
              <a:cs typeface="楷体_GB2312"/>
            </a:endParaRPr>
          </a:p>
          <a:p>
            <a:pPr marL="0" indent="0">
              <a:buNone/>
            </a:pPr>
            <a:endParaRPr lang="en-US" altLang="zh-CN" sz="2400" dirty="0">
              <a:latin typeface="+mn-lt"/>
              <a:cs typeface="楷体_GB2312"/>
            </a:endParaRPr>
          </a:p>
          <a:p>
            <a:pPr>
              <a:lnSpc>
                <a:spcPct val="50000"/>
              </a:lnSpc>
              <a:spcBef>
                <a:spcPts val="0"/>
              </a:spcBef>
            </a:pPr>
            <a:r>
              <a:rPr lang="zh-CN" altLang="en-US" sz="2400" b="1" dirty="0">
                <a:latin typeface="+mn-lt"/>
                <a:cs typeface="楷体_GB2312"/>
              </a:rPr>
              <a:t>由于假设最近点对跨区域，因此</a:t>
            </a:r>
            <a:r>
              <a:rPr lang="en-US" altLang="zh-CN" sz="2400" b="1" dirty="0">
                <a:latin typeface="+mn-lt"/>
                <a:cs typeface="楷体_GB2312"/>
              </a:rPr>
              <a:t>P2</a:t>
            </a:r>
            <a:r>
              <a:rPr lang="zh-CN" altLang="en-US" sz="2400" b="1" dirty="0">
                <a:latin typeface="+mn-lt"/>
                <a:cs typeface="楷体_GB2312"/>
              </a:rPr>
              <a:t>中不存在最近点对</a:t>
            </a:r>
            <a:endParaRPr lang="en-US" altLang="zh-CN" sz="2400" b="1" dirty="0">
              <a:latin typeface="+mn-lt"/>
              <a:cs typeface="楷体_GB2312"/>
            </a:endParaRPr>
          </a:p>
        </p:txBody>
      </p:sp>
      <p:sp>
        <p:nvSpPr>
          <p:cNvPr id="3" name="日期占位符 2">
            <a:extLst>
              <a:ext uri="{FF2B5EF4-FFF2-40B4-BE49-F238E27FC236}">
                <a16:creationId xmlns:a16="http://schemas.microsoft.com/office/drawing/2014/main" id="{44A3313F-AB10-407D-BB80-731360F91CC5}"/>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B87D056B-8A33-4682-9CE5-180CC5F3A02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46FDA99-430B-4E0C-BDE7-EDC6A4D08F50}"/>
              </a:ext>
            </a:extLst>
          </p:cNvPr>
          <p:cNvSpPr>
            <a:spLocks noGrp="1"/>
          </p:cNvSpPr>
          <p:nvPr>
            <p:ph type="sldNum" sz="quarter" idx="12"/>
          </p:nvPr>
        </p:nvSpPr>
        <p:spPr/>
        <p:txBody>
          <a:bodyPr/>
          <a:lstStyle/>
          <a:p>
            <a:fld id="{EEA58A3B-43CE-4AA0-90B5-EB47AFAFEB34}" type="slidenum">
              <a:rPr lang="zh-CN" altLang="en-US" smtClean="0"/>
              <a:pPr/>
              <a:t>140</a:t>
            </a:fld>
            <a:endParaRPr lang="zh-CN" altLang="en-US" dirty="0"/>
          </a:p>
        </p:txBody>
      </p:sp>
      <p:pic>
        <p:nvPicPr>
          <p:cNvPr id="6" name="Picture 8" descr="t210">
            <a:extLst>
              <a:ext uri="{FF2B5EF4-FFF2-40B4-BE49-F238E27FC236}">
                <a16:creationId xmlns:a16="http://schemas.microsoft.com/office/drawing/2014/main" id="{C1EAEDA0-3B2B-4807-BF66-97AF0461F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10" y="2287905"/>
            <a:ext cx="3148013"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211">
            <a:extLst>
              <a:ext uri="{FF2B5EF4-FFF2-40B4-BE49-F238E27FC236}">
                <a16:creationId xmlns:a16="http://schemas.microsoft.com/office/drawing/2014/main" id="{E7CE40B9-51AC-44FA-9864-00CB108B4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673" y="2072005"/>
            <a:ext cx="3816350"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1">
            <a:extLst>
              <a:ext uri="{FF2B5EF4-FFF2-40B4-BE49-F238E27FC236}">
                <a16:creationId xmlns:a16="http://schemas.microsoft.com/office/drawing/2014/main" id="{AEAD5B8C-9C44-4FE1-B76C-754A2CD2D858}"/>
              </a:ext>
            </a:extLst>
          </p:cNvPr>
          <p:cNvGraphicFramePr>
            <a:graphicFrameLocks noChangeAspect="1"/>
          </p:cNvGraphicFramePr>
          <p:nvPr>
            <p:extLst>
              <p:ext uri="{D42A27DB-BD31-4B8C-83A1-F6EECF244321}">
                <p14:modId xmlns:p14="http://schemas.microsoft.com/office/powerpoint/2010/main" val="1603811273"/>
              </p:ext>
            </p:extLst>
          </p:nvPr>
        </p:nvGraphicFramePr>
        <p:xfrm>
          <a:off x="2950210" y="5459730"/>
          <a:ext cx="5435600" cy="581025"/>
        </p:xfrm>
        <a:graphic>
          <a:graphicData uri="http://schemas.openxmlformats.org/presentationml/2006/ole">
            <mc:AlternateContent xmlns:mc="http://schemas.openxmlformats.org/markup-compatibility/2006">
              <mc:Choice xmlns:v="urn:schemas-microsoft-com:vml" Requires="v">
                <p:oleObj spid="_x0000_s46168" name="公式" r:id="rId5" imgW="3657600" imgH="393700" progId="Equation.3">
                  <p:embed/>
                </p:oleObj>
              </mc:Choice>
              <mc:Fallback>
                <p:oleObj name="公式" r:id="rId5" imgW="3657600" imgH="393700" progId="Equation.3">
                  <p:embed/>
                  <p:pic>
                    <p:nvPicPr>
                      <p:cNvPr id="140294"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210" y="5459730"/>
                        <a:ext cx="5435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Line 11">
            <a:extLst>
              <a:ext uri="{FF2B5EF4-FFF2-40B4-BE49-F238E27FC236}">
                <a16:creationId xmlns:a16="http://schemas.microsoft.com/office/drawing/2014/main" id="{7725772D-FE57-414F-B8D3-CF38096ABC64}"/>
              </a:ext>
            </a:extLst>
          </p:cNvPr>
          <p:cNvSpPr>
            <a:spLocks noChangeShapeType="1"/>
          </p:cNvSpPr>
          <p:nvPr/>
        </p:nvSpPr>
        <p:spPr bwMode="auto">
          <a:xfrm>
            <a:off x="1102359" y="2175365"/>
            <a:ext cx="1565275" cy="72848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Box 1">
            <a:extLst>
              <a:ext uri="{FF2B5EF4-FFF2-40B4-BE49-F238E27FC236}">
                <a16:creationId xmlns:a16="http://schemas.microsoft.com/office/drawing/2014/main" id="{0951A8C4-6B9C-4FAE-9153-92F30E913CDA}"/>
              </a:ext>
            </a:extLst>
          </p:cNvPr>
          <p:cNvSpPr txBox="1">
            <a:spLocks noChangeArrowheads="1"/>
          </p:cNvSpPr>
          <p:nvPr/>
        </p:nvSpPr>
        <p:spPr bwMode="auto">
          <a:xfrm>
            <a:off x="2162810" y="3264218"/>
            <a:ext cx="32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a:solidFill>
                  <a:srgbClr val="FF0000"/>
                </a:solidFill>
              </a:rPr>
              <a:t>q</a:t>
            </a:r>
            <a:endParaRPr lang="zh-CN" altLang="en-US" b="1">
              <a:solidFill>
                <a:srgbClr val="FF0000"/>
              </a:solidFill>
            </a:endParaRPr>
          </a:p>
        </p:txBody>
      </p:sp>
      <p:sp>
        <p:nvSpPr>
          <p:cNvPr id="11" name="椭圆 10">
            <a:extLst>
              <a:ext uri="{FF2B5EF4-FFF2-40B4-BE49-F238E27FC236}">
                <a16:creationId xmlns:a16="http://schemas.microsoft.com/office/drawing/2014/main" id="{B16A38EC-E450-4FE9-8E23-7D4D15F7DAF4}"/>
              </a:ext>
            </a:extLst>
          </p:cNvPr>
          <p:cNvSpPr/>
          <p:nvPr/>
        </p:nvSpPr>
        <p:spPr bwMode="auto">
          <a:xfrm>
            <a:off x="2135823" y="3526155"/>
            <a:ext cx="73025" cy="71438"/>
          </a:xfrm>
          <a:prstGeom prst="ellipse">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p>
        </p:txBody>
      </p:sp>
      <p:cxnSp>
        <p:nvCxnSpPr>
          <p:cNvPr id="12" name="直接连接符 4">
            <a:extLst>
              <a:ext uri="{FF2B5EF4-FFF2-40B4-BE49-F238E27FC236}">
                <a16:creationId xmlns:a16="http://schemas.microsoft.com/office/drawing/2014/main" id="{053ECE45-5EF6-49D7-8E01-356ED9C35142}"/>
              </a:ext>
            </a:extLst>
          </p:cNvPr>
          <p:cNvCxnSpPr>
            <a:cxnSpLocks noChangeShapeType="1"/>
          </p:cNvCxnSpPr>
          <p:nvPr/>
        </p:nvCxnSpPr>
        <p:spPr bwMode="auto">
          <a:xfrm flipV="1">
            <a:off x="1553210" y="3562668"/>
            <a:ext cx="611188" cy="252412"/>
          </a:xfrm>
          <a:prstGeom prst="line">
            <a:avLst/>
          </a:prstGeom>
          <a:noFill/>
          <a:ln w="9525" algn="ctr">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7">
            <a:extLst>
              <a:ext uri="{FF2B5EF4-FFF2-40B4-BE49-F238E27FC236}">
                <a16:creationId xmlns:a16="http://schemas.microsoft.com/office/drawing/2014/main" id="{617245E3-F856-4AE6-AEEF-4202D1AE9444}"/>
              </a:ext>
            </a:extLst>
          </p:cNvPr>
          <p:cNvSpPr txBox="1">
            <a:spLocks noChangeArrowheads="1"/>
          </p:cNvSpPr>
          <p:nvPr/>
        </p:nvSpPr>
        <p:spPr bwMode="auto">
          <a:xfrm>
            <a:off x="1531892" y="3554628"/>
            <a:ext cx="4238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i="1" dirty="0" err="1"/>
              <a:t>dist</a:t>
            </a:r>
            <a:endParaRPr lang="zh-CN" altLang="en-US" sz="1200" i="1" dirty="0"/>
          </a:p>
        </p:txBody>
      </p:sp>
      <p:sp>
        <p:nvSpPr>
          <p:cNvPr id="14" name="矩形 1">
            <a:extLst>
              <a:ext uri="{FF2B5EF4-FFF2-40B4-BE49-F238E27FC236}">
                <a16:creationId xmlns:a16="http://schemas.microsoft.com/office/drawing/2014/main" id="{C243B172-0320-4FA8-8D41-41FADEC04C90}"/>
              </a:ext>
            </a:extLst>
          </p:cNvPr>
          <p:cNvSpPr>
            <a:spLocks noChangeArrowheads="1"/>
          </p:cNvSpPr>
          <p:nvPr/>
        </p:nvSpPr>
        <p:spPr bwMode="auto">
          <a:xfrm>
            <a:off x="1938973" y="2903855"/>
            <a:ext cx="1089025" cy="1873250"/>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5" name="TextBox 3">
            <a:extLst>
              <a:ext uri="{FF2B5EF4-FFF2-40B4-BE49-F238E27FC236}">
                <a16:creationId xmlns:a16="http://schemas.microsoft.com/office/drawing/2014/main" id="{276E30BA-71A3-4A02-A2B5-87D85BCAB97C}"/>
              </a:ext>
            </a:extLst>
          </p:cNvPr>
          <p:cNvSpPr txBox="1"/>
          <p:nvPr/>
        </p:nvSpPr>
        <p:spPr>
          <a:xfrm>
            <a:off x="2277110" y="4797743"/>
            <a:ext cx="368300" cy="339725"/>
          </a:xfrm>
          <a:prstGeom prst="rect">
            <a:avLst/>
          </a:prstGeom>
          <a:solidFill>
            <a:schemeClr val="bg1">
              <a:lumMod val="85000"/>
            </a:schemeClr>
          </a:solidFill>
        </p:spPr>
        <p:txBody>
          <a:bodyPr wrap="none">
            <a:spAutoFit/>
          </a:bodyPr>
          <a:lstStyle/>
          <a:p>
            <a:pPr>
              <a:defRPr/>
            </a:pPr>
            <a:r>
              <a:rPr lang="en-US" altLang="zh-CN" sz="1600" b="1" dirty="0">
                <a:solidFill>
                  <a:schemeClr val="accent1">
                    <a:lumMod val="75000"/>
                  </a:schemeClr>
                </a:solidFill>
              </a:rPr>
              <a:t>q’</a:t>
            </a:r>
            <a:endParaRPr lang="zh-CN" altLang="en-US" sz="1600" b="1" dirty="0">
              <a:solidFill>
                <a:schemeClr val="accent1">
                  <a:lumMod val="75000"/>
                </a:schemeClr>
              </a:solidFill>
            </a:endParaRPr>
          </a:p>
        </p:txBody>
      </p:sp>
      <p:sp>
        <p:nvSpPr>
          <p:cNvPr id="16" name="椭圆 4">
            <a:extLst>
              <a:ext uri="{FF2B5EF4-FFF2-40B4-BE49-F238E27FC236}">
                <a16:creationId xmlns:a16="http://schemas.microsoft.com/office/drawing/2014/main" id="{3A27DA7B-D49B-4C40-8536-98A4B099CBB3}"/>
              </a:ext>
            </a:extLst>
          </p:cNvPr>
          <p:cNvSpPr>
            <a:spLocks noChangeArrowheads="1"/>
          </p:cNvSpPr>
          <p:nvPr/>
        </p:nvSpPr>
        <p:spPr bwMode="auto">
          <a:xfrm>
            <a:off x="2185035" y="4953318"/>
            <a:ext cx="77788" cy="73025"/>
          </a:xfrm>
          <a:prstGeom prst="ellipse">
            <a:avLst/>
          </a:prstGeom>
          <a:solidFill>
            <a:srgbClr val="0066FF"/>
          </a:solidFill>
          <a:ln w="9525" algn="ctr">
            <a:solidFill>
              <a:schemeClr val="tx1"/>
            </a:solidFill>
            <a:round/>
            <a:headEnd/>
            <a:tailEnd/>
          </a:ln>
        </p:spPr>
        <p:txBody>
          <a:bodyPr/>
          <a:lstStyle/>
          <a:p>
            <a:pPr eaLnBrk="0" hangingPunct="0"/>
            <a:endParaRPr lang="zh-CN" altLang="en-US"/>
          </a:p>
        </p:txBody>
      </p:sp>
      <p:cxnSp>
        <p:nvCxnSpPr>
          <p:cNvPr id="17" name="直接连接符 16">
            <a:extLst>
              <a:ext uri="{FF2B5EF4-FFF2-40B4-BE49-F238E27FC236}">
                <a16:creationId xmlns:a16="http://schemas.microsoft.com/office/drawing/2014/main" id="{E39C6B22-FC42-4E0D-B22C-96DBBFE2AAC8}"/>
              </a:ext>
            </a:extLst>
          </p:cNvPr>
          <p:cNvCxnSpPr>
            <a:endCxn id="16" idx="5"/>
          </p:cNvCxnSpPr>
          <p:nvPr/>
        </p:nvCxnSpPr>
        <p:spPr bwMode="auto">
          <a:xfrm>
            <a:off x="1553210" y="3840480"/>
            <a:ext cx="698500" cy="1174750"/>
          </a:xfrm>
          <a:prstGeom prst="line">
            <a:avLst/>
          </a:prstGeom>
          <a:solidFill>
            <a:schemeClr val="accent1"/>
          </a:solidFill>
          <a:ln w="19050" cap="flat" cmpd="sng" algn="ctr">
            <a:solidFill>
              <a:schemeClr val="bg2">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
            <a:extLst>
              <a:ext uri="{FF2B5EF4-FFF2-40B4-BE49-F238E27FC236}">
                <a16:creationId xmlns:a16="http://schemas.microsoft.com/office/drawing/2014/main" id="{BA680699-7800-4152-B871-674CBF2A16FE}"/>
              </a:ext>
            </a:extLst>
          </p:cNvPr>
          <p:cNvSpPr txBox="1"/>
          <p:nvPr/>
        </p:nvSpPr>
        <p:spPr>
          <a:xfrm>
            <a:off x="6018848" y="1964739"/>
            <a:ext cx="1977032" cy="646331"/>
          </a:xfrm>
          <a:prstGeom prst="rect">
            <a:avLst/>
          </a:prstGeom>
          <a:solidFill>
            <a:srgbClr val="FFFF00"/>
          </a:solidFill>
        </p:spPr>
        <p:txBody>
          <a:bodyPr wrap="square" rtlCol="0">
            <a:spAutoFit/>
          </a:bodyPr>
          <a:lstStyle/>
          <a:p>
            <a:r>
              <a:rPr lang="en-US" altLang="zh-CN" dirty="0">
                <a:ea typeface="微软雅黑 Light" panose="020B0502040204020203" pitchFamily="34" charset="-122"/>
              </a:rPr>
              <a:t>P2</a:t>
            </a:r>
            <a:r>
              <a:rPr lang="zh-CN" altLang="en-US" dirty="0">
                <a:ea typeface="微软雅黑 Light" panose="020B0502040204020203" pitchFamily="34" charset="-122"/>
              </a:rPr>
              <a:t>中最多只有</a:t>
            </a:r>
            <a:r>
              <a:rPr lang="en-US" altLang="zh-CN" dirty="0">
                <a:ea typeface="微软雅黑 Light" panose="020B0502040204020203" pitchFamily="34" charset="-122"/>
              </a:rPr>
              <a:t>6</a:t>
            </a:r>
            <a:r>
              <a:rPr lang="zh-CN" altLang="en-US" dirty="0">
                <a:ea typeface="微软雅黑 Light" panose="020B0502040204020203" pitchFamily="34" charset="-122"/>
              </a:rPr>
              <a:t>个这样的</a:t>
            </a:r>
            <a:r>
              <a:rPr lang="en-US" altLang="zh-CN" dirty="0">
                <a:ea typeface="微软雅黑 Light" panose="020B0502040204020203" pitchFamily="34" charset="-122"/>
              </a:rPr>
              <a:t>q</a:t>
            </a:r>
            <a:r>
              <a:rPr lang="zh-CN" altLang="en-US" dirty="0">
                <a:ea typeface="微软雅黑 Light" panose="020B0502040204020203" pitchFamily="34" charset="-122"/>
              </a:rPr>
              <a:t>点</a:t>
            </a:r>
          </a:p>
        </p:txBody>
      </p:sp>
      <p:sp>
        <p:nvSpPr>
          <p:cNvPr id="19" name="TextBox 8">
            <a:extLst>
              <a:ext uri="{FF2B5EF4-FFF2-40B4-BE49-F238E27FC236}">
                <a16:creationId xmlns:a16="http://schemas.microsoft.com/office/drawing/2014/main" id="{6F01019F-9146-42CC-B769-28D832663266}"/>
              </a:ext>
            </a:extLst>
          </p:cNvPr>
          <p:cNvSpPr txBox="1"/>
          <p:nvPr/>
        </p:nvSpPr>
        <p:spPr>
          <a:xfrm>
            <a:off x="550430" y="2903855"/>
            <a:ext cx="356188" cy="369332"/>
          </a:xfrm>
          <a:prstGeom prst="rect">
            <a:avLst/>
          </a:prstGeom>
          <a:noFill/>
        </p:spPr>
        <p:txBody>
          <a:bodyPr wrap="none" rtlCol="0">
            <a:spAutoFit/>
          </a:bodyPr>
          <a:lstStyle/>
          <a:p>
            <a:r>
              <a:rPr lang="en-US" altLang="zh-CN" dirty="0"/>
              <a:t>p'</a:t>
            </a:r>
            <a:endParaRPr lang="zh-CN" altLang="en-US" dirty="0"/>
          </a:p>
        </p:txBody>
      </p:sp>
      <p:sp>
        <p:nvSpPr>
          <p:cNvPr id="20" name="椭圆 19">
            <a:extLst>
              <a:ext uri="{FF2B5EF4-FFF2-40B4-BE49-F238E27FC236}">
                <a16:creationId xmlns:a16="http://schemas.microsoft.com/office/drawing/2014/main" id="{87383C67-8B52-47DA-A412-D3383E999439}"/>
              </a:ext>
            </a:extLst>
          </p:cNvPr>
          <p:cNvSpPr/>
          <p:nvPr/>
        </p:nvSpPr>
        <p:spPr bwMode="auto">
          <a:xfrm>
            <a:off x="728524" y="3252827"/>
            <a:ext cx="96023" cy="12397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cxnSp>
        <p:nvCxnSpPr>
          <p:cNvPr id="21" name="直接连接符 20">
            <a:extLst>
              <a:ext uri="{FF2B5EF4-FFF2-40B4-BE49-F238E27FC236}">
                <a16:creationId xmlns:a16="http://schemas.microsoft.com/office/drawing/2014/main" id="{F091BCAE-0CC2-4BA5-B503-F940B0B136D3}"/>
              </a:ext>
            </a:extLst>
          </p:cNvPr>
          <p:cNvCxnSpPr>
            <a:stCxn id="20" idx="6"/>
          </p:cNvCxnSpPr>
          <p:nvPr/>
        </p:nvCxnSpPr>
        <p:spPr bwMode="auto">
          <a:xfrm>
            <a:off x="824547" y="3314814"/>
            <a:ext cx="1296839" cy="1318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9B5856E1-1D36-4C32-B4E4-41ED6DCF3F63}"/>
              </a:ext>
            </a:extLst>
          </p:cNvPr>
          <p:cNvCxnSpPr>
            <a:stCxn id="20" idx="6"/>
            <a:endCxn id="11" idx="4"/>
          </p:cNvCxnSpPr>
          <p:nvPr/>
        </p:nvCxnSpPr>
        <p:spPr bwMode="auto">
          <a:xfrm>
            <a:off x="824547" y="3314814"/>
            <a:ext cx="1347789" cy="2827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54331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43A922-D95C-4605-AA9E-D3138225D74A}"/>
              </a:ext>
            </a:extLst>
          </p:cNvPr>
          <p:cNvSpPr>
            <a:spLocks noGrp="1"/>
          </p:cNvSpPr>
          <p:nvPr>
            <p:ph idx="1"/>
          </p:nvPr>
        </p:nvSpPr>
        <p:spPr/>
        <p:txBody>
          <a:bodyPr/>
          <a:lstStyle/>
          <a:p>
            <a:r>
              <a:rPr lang="zh-CN" altLang="en-US" sz="2400" dirty="0">
                <a:latin typeface="+mn-lt"/>
                <a:cs typeface="楷体_GB2312"/>
              </a:rPr>
              <a:t>由</a:t>
            </a:r>
            <a:r>
              <a:rPr lang="en-US" altLang="zh-CN" sz="2400" dirty="0">
                <a:latin typeface="+mn-lt"/>
                <a:cs typeface="楷体_GB2312"/>
              </a:rPr>
              <a:t>d</a:t>
            </a:r>
            <a:r>
              <a:rPr lang="zh-CN" altLang="en-US" sz="2400" dirty="0">
                <a:latin typeface="+mn-lt"/>
                <a:cs typeface="楷体_GB2312"/>
              </a:rPr>
              <a:t>的意义可知，</a:t>
            </a:r>
            <a:r>
              <a:rPr lang="en-US" altLang="zh-CN" sz="2400" dirty="0">
                <a:latin typeface="+mn-lt"/>
                <a:cs typeface="楷体_GB2312"/>
              </a:rPr>
              <a:t>P2</a:t>
            </a:r>
            <a:r>
              <a:rPr lang="zh-CN" altLang="en-US" sz="2400" dirty="0">
                <a:latin typeface="+mn-lt"/>
                <a:cs typeface="楷体_GB2312"/>
              </a:rPr>
              <a:t>中任何</a:t>
            </a:r>
            <a:r>
              <a:rPr lang="en-US" altLang="zh-CN" sz="2400" dirty="0">
                <a:latin typeface="+mn-lt"/>
                <a:cs typeface="楷体_GB2312"/>
              </a:rPr>
              <a:t>2</a:t>
            </a:r>
            <a:r>
              <a:rPr lang="zh-CN" altLang="en-US" sz="2400" dirty="0">
                <a:latin typeface="+mn-lt"/>
                <a:cs typeface="楷体_GB2312"/>
              </a:rPr>
              <a:t>个</a:t>
            </a:r>
            <a:r>
              <a:rPr lang="en-US" altLang="zh-CN" sz="2400" dirty="0">
                <a:latin typeface="+mn-lt"/>
                <a:cs typeface="楷体_GB2312"/>
              </a:rPr>
              <a:t>S</a:t>
            </a:r>
            <a:r>
              <a:rPr lang="zh-CN" altLang="en-US" sz="2400" dirty="0">
                <a:latin typeface="+mn-lt"/>
                <a:cs typeface="楷体_GB2312"/>
              </a:rPr>
              <a:t>中的点的距离都不小于</a:t>
            </a:r>
            <a:r>
              <a:rPr lang="en-US" altLang="zh-CN" sz="2400" dirty="0">
                <a:latin typeface="+mn-lt"/>
                <a:cs typeface="楷体_GB2312"/>
              </a:rPr>
              <a:t>d</a:t>
            </a:r>
            <a:r>
              <a:rPr lang="zh-CN" altLang="en-US" sz="2400" dirty="0">
                <a:latin typeface="+mn-lt"/>
                <a:cs typeface="楷体_GB2312"/>
              </a:rPr>
              <a:t>，由此可以推出</a:t>
            </a:r>
            <a:endParaRPr lang="en-US" altLang="zh-CN" sz="2400" dirty="0">
              <a:latin typeface="+mn-lt"/>
              <a:cs typeface="楷体_GB2312"/>
            </a:endParaRPr>
          </a:p>
          <a:p>
            <a:pPr lvl="1"/>
            <a:r>
              <a:rPr lang="zh-CN" altLang="en-US" u="sng" dirty="0">
                <a:latin typeface="+mn-lt"/>
                <a:cs typeface="楷体_GB2312"/>
              </a:rPr>
              <a:t>矩形</a:t>
            </a:r>
            <a:r>
              <a:rPr lang="en-US" altLang="zh-CN" u="sng" dirty="0">
                <a:latin typeface="+mn-lt"/>
                <a:cs typeface="楷体_GB2312"/>
              </a:rPr>
              <a:t>R</a:t>
            </a:r>
            <a:r>
              <a:rPr lang="zh-CN" altLang="en-US" u="sng" dirty="0">
                <a:latin typeface="+mn-lt"/>
                <a:cs typeface="楷体_GB2312"/>
              </a:rPr>
              <a:t>中最多只有</a:t>
            </a:r>
            <a:r>
              <a:rPr lang="en-US" altLang="zh-CN" u="sng" dirty="0">
                <a:latin typeface="+mn-lt"/>
                <a:cs typeface="楷体_GB2312"/>
              </a:rPr>
              <a:t>6</a:t>
            </a:r>
            <a:r>
              <a:rPr lang="zh-CN" altLang="en-US" u="sng" dirty="0">
                <a:latin typeface="+mn-lt"/>
                <a:cs typeface="楷体_GB2312"/>
              </a:rPr>
              <a:t>个</a:t>
            </a:r>
            <a:r>
              <a:rPr lang="en-US" altLang="zh-CN" u="sng" dirty="0">
                <a:latin typeface="+mn-lt"/>
                <a:cs typeface="楷体_GB2312"/>
              </a:rPr>
              <a:t>S</a:t>
            </a:r>
            <a:r>
              <a:rPr lang="zh-CN" altLang="en-US" u="sng" dirty="0">
                <a:latin typeface="+mn-lt"/>
                <a:cs typeface="楷体_GB2312"/>
              </a:rPr>
              <a:t>中的点，这些点可以是</a:t>
            </a:r>
            <a:r>
              <a:rPr lang="en-US" altLang="zh-CN" u="sng" dirty="0">
                <a:latin typeface="+mn-lt"/>
                <a:cs typeface="楷体_GB2312"/>
              </a:rPr>
              <a:t>2</a:t>
            </a:r>
            <a:r>
              <a:rPr lang="zh-CN" altLang="en-US" u="sng" dirty="0">
                <a:latin typeface="+mn-lt"/>
                <a:cs typeface="楷体_GB2312"/>
              </a:rPr>
              <a:t>个正方形的顶点，也可以不是顶点</a:t>
            </a:r>
            <a:endParaRPr lang="en-US" altLang="zh-CN" dirty="0">
              <a:latin typeface="+mn-lt"/>
              <a:cs typeface="楷体_GB2312"/>
            </a:endParaRPr>
          </a:p>
          <a:p>
            <a:r>
              <a:rPr lang="zh-CN" altLang="en-US" sz="2400" dirty="0">
                <a:latin typeface="+mn-lt"/>
                <a:cs typeface="楷体_GB2312"/>
              </a:rPr>
              <a:t>因此，在分治法的合并步骤中最多只需要检查</a:t>
            </a:r>
            <a:r>
              <a:rPr lang="en-US" altLang="zh-CN" sz="2400" dirty="0">
                <a:latin typeface="+mn-lt"/>
                <a:cs typeface="楷体_GB2312"/>
              </a:rPr>
              <a:t>n/2×6=3n</a:t>
            </a:r>
            <a:r>
              <a:rPr lang="zh-CN" altLang="en-US" sz="2400" dirty="0">
                <a:latin typeface="+mn-lt"/>
                <a:cs typeface="楷体_GB2312"/>
              </a:rPr>
              <a:t>个候选者： </a:t>
            </a:r>
            <a:r>
              <a:rPr lang="en-US" altLang="zh-CN" sz="2400" dirty="0">
                <a:latin typeface="+mn-lt"/>
              </a:rPr>
              <a:t>n/2</a:t>
            </a:r>
            <a:r>
              <a:rPr lang="zh-CN" altLang="en-US" sz="2400" dirty="0">
                <a:latin typeface="+mn-lt"/>
              </a:rPr>
              <a:t>为</a:t>
            </a:r>
            <a:r>
              <a:rPr lang="en-US" altLang="zh-CN" sz="2400" dirty="0">
                <a:latin typeface="+mn-lt"/>
              </a:rPr>
              <a:t>S1</a:t>
            </a:r>
            <a:r>
              <a:rPr lang="zh-CN" altLang="en-US" sz="2400" dirty="0">
                <a:latin typeface="+mn-lt"/>
              </a:rPr>
              <a:t>中要考虑的点数，</a:t>
            </a:r>
            <a:r>
              <a:rPr lang="en-US" altLang="zh-CN" sz="2400" dirty="0">
                <a:latin typeface="+mn-lt"/>
              </a:rPr>
              <a:t>6</a:t>
            </a:r>
            <a:r>
              <a:rPr lang="zh-CN" altLang="en-US" sz="2400" dirty="0">
                <a:latin typeface="+mn-lt"/>
              </a:rPr>
              <a:t>为针对</a:t>
            </a:r>
            <a:r>
              <a:rPr lang="en-US" altLang="zh-CN" sz="2400" dirty="0">
                <a:latin typeface="+mn-lt"/>
              </a:rPr>
              <a:t>S1</a:t>
            </a:r>
            <a:r>
              <a:rPr lang="zh-CN" altLang="en-US" sz="2400" dirty="0">
                <a:latin typeface="+mn-lt"/>
              </a:rPr>
              <a:t>中每个点，右半边</a:t>
            </a:r>
            <a:r>
              <a:rPr lang="en-US" altLang="zh-CN" sz="2400" dirty="0">
                <a:latin typeface="+mn-lt"/>
              </a:rPr>
              <a:t>S2/P2</a:t>
            </a:r>
            <a:r>
              <a:rPr lang="zh-CN" altLang="en-US" sz="2400" dirty="0">
                <a:latin typeface="+mn-lt"/>
              </a:rPr>
              <a:t>考虑的点数</a:t>
            </a:r>
            <a:endParaRPr lang="en-US" altLang="zh-CN" dirty="0">
              <a:latin typeface="+mn-lt"/>
            </a:endParaRPr>
          </a:p>
          <a:p>
            <a:endParaRPr lang="zh-CN" altLang="en-US" dirty="0"/>
          </a:p>
        </p:txBody>
      </p:sp>
      <p:sp>
        <p:nvSpPr>
          <p:cNvPr id="3" name="日期占位符 2">
            <a:extLst>
              <a:ext uri="{FF2B5EF4-FFF2-40B4-BE49-F238E27FC236}">
                <a16:creationId xmlns:a16="http://schemas.microsoft.com/office/drawing/2014/main" id="{E87565EF-526C-480F-8D62-2C5410D9D40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89A73AC5-1A09-451E-99EC-97506F7FC9C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EB7A7ED-F845-42FD-8B8A-C35C1DE94DC9}"/>
              </a:ext>
            </a:extLst>
          </p:cNvPr>
          <p:cNvSpPr>
            <a:spLocks noGrp="1"/>
          </p:cNvSpPr>
          <p:nvPr>
            <p:ph type="sldNum" sz="quarter" idx="12"/>
          </p:nvPr>
        </p:nvSpPr>
        <p:spPr/>
        <p:txBody>
          <a:bodyPr/>
          <a:lstStyle/>
          <a:p>
            <a:fld id="{EEA58A3B-43CE-4AA0-90B5-EB47AFAFEB34}" type="slidenum">
              <a:rPr lang="zh-CN" altLang="en-US" smtClean="0"/>
              <a:pPr/>
              <a:t>141</a:t>
            </a:fld>
            <a:endParaRPr lang="zh-CN" altLang="en-US" dirty="0"/>
          </a:p>
        </p:txBody>
      </p:sp>
      <p:pic>
        <p:nvPicPr>
          <p:cNvPr id="6" name="Picture 8" descr="t210">
            <a:extLst>
              <a:ext uri="{FF2B5EF4-FFF2-40B4-BE49-F238E27FC236}">
                <a16:creationId xmlns:a16="http://schemas.microsoft.com/office/drawing/2014/main" id="{0F2073B4-89A7-45DE-A0CA-5AE9EC69E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8" y="3263265"/>
            <a:ext cx="229393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t211">
            <a:extLst>
              <a:ext uri="{FF2B5EF4-FFF2-40B4-BE49-F238E27FC236}">
                <a16:creationId xmlns:a16="http://schemas.microsoft.com/office/drawing/2014/main" id="{1A756466-2F2E-4AAD-BB9E-BFAF7940F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473" y="2740978"/>
            <a:ext cx="2665413"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1">
            <a:extLst>
              <a:ext uri="{FF2B5EF4-FFF2-40B4-BE49-F238E27FC236}">
                <a16:creationId xmlns:a16="http://schemas.microsoft.com/office/drawing/2014/main" id="{1180EB4F-2EA4-41CF-AA0A-7A1F4E1D10FC}"/>
              </a:ext>
            </a:extLst>
          </p:cNvPr>
          <p:cNvGraphicFramePr>
            <a:graphicFrameLocks noChangeAspect="1"/>
          </p:cNvGraphicFramePr>
          <p:nvPr>
            <p:extLst>
              <p:ext uri="{D42A27DB-BD31-4B8C-83A1-F6EECF244321}">
                <p14:modId xmlns:p14="http://schemas.microsoft.com/office/powerpoint/2010/main" val="3478039284"/>
              </p:ext>
            </p:extLst>
          </p:nvPr>
        </p:nvGraphicFramePr>
        <p:xfrm>
          <a:off x="3467411" y="4731703"/>
          <a:ext cx="5435600" cy="581025"/>
        </p:xfrm>
        <a:graphic>
          <a:graphicData uri="http://schemas.openxmlformats.org/presentationml/2006/ole">
            <mc:AlternateContent xmlns:mc="http://schemas.openxmlformats.org/markup-compatibility/2006">
              <mc:Choice xmlns:v="urn:schemas-microsoft-com:vml" Requires="v">
                <p:oleObj spid="_x0000_s47191" name="公式" r:id="rId5" imgW="3657600" imgH="393700" progId="Equation.3">
                  <p:embed/>
                </p:oleObj>
              </mc:Choice>
              <mc:Fallback>
                <p:oleObj name="公式" r:id="rId5" imgW="3657600" imgH="393700" progId="Equation.3">
                  <p:embed/>
                  <p:pic>
                    <p:nvPicPr>
                      <p:cNvPr id="14131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7411" y="4731703"/>
                        <a:ext cx="5435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Oval 10">
            <a:extLst>
              <a:ext uri="{FF2B5EF4-FFF2-40B4-BE49-F238E27FC236}">
                <a16:creationId xmlns:a16="http://schemas.microsoft.com/office/drawing/2014/main" id="{F6E7B039-ED52-4368-8425-64FA3D912D91}"/>
              </a:ext>
            </a:extLst>
          </p:cNvPr>
          <p:cNvSpPr>
            <a:spLocks noChangeArrowheads="1"/>
          </p:cNvSpPr>
          <p:nvPr/>
        </p:nvSpPr>
        <p:spPr bwMode="auto">
          <a:xfrm>
            <a:off x="1022661" y="3631565"/>
            <a:ext cx="1079500" cy="1657350"/>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0" name="Line 11">
            <a:extLst>
              <a:ext uri="{FF2B5EF4-FFF2-40B4-BE49-F238E27FC236}">
                <a16:creationId xmlns:a16="http://schemas.microsoft.com/office/drawing/2014/main" id="{F5E9AA53-4B38-4C30-9712-BE047B87DC71}"/>
              </a:ext>
            </a:extLst>
          </p:cNvPr>
          <p:cNvSpPr>
            <a:spLocks noChangeShapeType="1"/>
          </p:cNvSpPr>
          <p:nvPr/>
        </p:nvSpPr>
        <p:spPr bwMode="auto">
          <a:xfrm>
            <a:off x="1381436" y="2431415"/>
            <a:ext cx="0" cy="30956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 name="直接箭头连接符 12">
            <a:extLst>
              <a:ext uri="{FF2B5EF4-FFF2-40B4-BE49-F238E27FC236}">
                <a16:creationId xmlns:a16="http://schemas.microsoft.com/office/drawing/2014/main" id="{060C8885-721D-4F5A-82FF-053C75530B3D}"/>
              </a:ext>
            </a:extLst>
          </p:cNvPr>
          <p:cNvCxnSpPr>
            <a:cxnSpLocks noChangeShapeType="1"/>
          </p:cNvCxnSpPr>
          <p:nvPr/>
        </p:nvCxnSpPr>
        <p:spPr bwMode="auto">
          <a:xfrm flipH="1" flipV="1">
            <a:off x="4954350" y="3759200"/>
            <a:ext cx="192145" cy="164371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2E2A97AB-6701-4394-B035-1D88FFBF236F}"/>
              </a:ext>
            </a:extLst>
          </p:cNvPr>
          <p:cNvCxnSpPr/>
          <p:nvPr/>
        </p:nvCxnSpPr>
        <p:spPr bwMode="auto">
          <a:xfrm>
            <a:off x="1814228" y="2791480"/>
            <a:ext cx="2559652"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09B17C5D-3F6B-444F-B1EA-246FC15B2F67}"/>
              </a:ext>
            </a:extLst>
          </p:cNvPr>
          <p:cNvCxnSpPr>
            <a:endCxn id="15" idx="0"/>
          </p:cNvCxnSpPr>
          <p:nvPr/>
        </p:nvCxnSpPr>
        <p:spPr bwMode="auto">
          <a:xfrm flipH="1">
            <a:off x="3415991" y="2791480"/>
            <a:ext cx="51420" cy="580796"/>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6">
            <a:extLst>
              <a:ext uri="{FF2B5EF4-FFF2-40B4-BE49-F238E27FC236}">
                <a16:creationId xmlns:a16="http://schemas.microsoft.com/office/drawing/2014/main" id="{43A08406-53B0-457A-B871-BC1F081802CD}"/>
              </a:ext>
            </a:extLst>
          </p:cNvPr>
          <p:cNvSpPr txBox="1"/>
          <p:nvPr/>
        </p:nvSpPr>
        <p:spPr>
          <a:xfrm>
            <a:off x="2318409" y="3372276"/>
            <a:ext cx="2195164" cy="923330"/>
          </a:xfrm>
          <a:prstGeom prst="rect">
            <a:avLst/>
          </a:prstGeom>
          <a:solidFill>
            <a:srgbClr val="92D050"/>
          </a:solidFill>
        </p:spPr>
        <p:txBody>
          <a:bodyPr wrap="square" rtlCol="0">
            <a:spAutoFit/>
          </a:bodyPr>
          <a:lstStyle/>
          <a:p>
            <a:r>
              <a:rPr lang="zh-CN" altLang="en-US" dirty="0"/>
              <a:t>可以进一步压缩，只考虑距</a:t>
            </a:r>
            <a:r>
              <a:rPr lang="en-US" altLang="zh-CN" dirty="0"/>
              <a:t>l</a:t>
            </a:r>
            <a:r>
              <a:rPr lang="zh-CN" altLang="en-US" dirty="0"/>
              <a:t>距离不超过</a:t>
            </a:r>
            <a:r>
              <a:rPr lang="en-US" altLang="zh-CN" dirty="0"/>
              <a:t>d</a:t>
            </a:r>
            <a:r>
              <a:rPr lang="zh-CN" altLang="en-US" dirty="0"/>
              <a:t>范围</a:t>
            </a:r>
            <a:r>
              <a:rPr lang="en-US" altLang="zh-CN" dirty="0"/>
              <a:t>P1</a:t>
            </a:r>
            <a:r>
              <a:rPr lang="zh-CN" altLang="en-US" dirty="0"/>
              <a:t>内的点</a:t>
            </a:r>
          </a:p>
        </p:txBody>
      </p:sp>
      <p:sp>
        <p:nvSpPr>
          <p:cNvPr id="18" name="Text Box 10">
            <a:extLst>
              <a:ext uri="{FF2B5EF4-FFF2-40B4-BE49-F238E27FC236}">
                <a16:creationId xmlns:a16="http://schemas.microsoft.com/office/drawing/2014/main" id="{C45C0592-9F7C-44A2-9611-8B2041464677}"/>
              </a:ext>
            </a:extLst>
          </p:cNvPr>
          <p:cNvSpPr txBox="1">
            <a:spLocks noChangeArrowheads="1"/>
          </p:cNvSpPr>
          <p:nvPr/>
        </p:nvSpPr>
        <p:spPr bwMode="auto">
          <a:xfrm>
            <a:off x="2057400" y="5329782"/>
            <a:ext cx="6800850" cy="1477328"/>
          </a:xfrm>
          <a:prstGeom prst="rect">
            <a:avLst/>
          </a:prstGeom>
          <a:solidFill>
            <a:schemeClr val="bg1">
              <a:lumMod val="95000"/>
            </a:schemeClr>
          </a:solidFill>
          <a:ln w="63500">
            <a:solidFill>
              <a:srgbClr val="FF6600"/>
            </a:solidFill>
            <a:miter lim="800000"/>
            <a:headEnd/>
            <a:tailEnd/>
          </a:ln>
          <a:effec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buClr>
                <a:schemeClr val="accent2"/>
              </a:buClr>
              <a:buSzPct val="50000"/>
              <a:buFont typeface="Wingdings" pitchFamily="2" charset="2"/>
              <a:buNone/>
              <a:defRPr/>
            </a:pPr>
            <a:r>
              <a:rPr lang="zh-CN" altLang="en-US" b="1" dirty="0">
                <a:latin typeface="+mn-lt"/>
                <a:ea typeface="微软雅黑 Light" panose="020B0502040204020203" pitchFamily="34" charset="-122"/>
              </a:rPr>
              <a:t>证明</a:t>
            </a:r>
            <a:r>
              <a:rPr lang="en-US" altLang="zh-CN" b="1" dirty="0">
                <a:latin typeface="+mn-lt"/>
                <a:ea typeface="微软雅黑 Light" panose="020B0502040204020203" pitchFamily="34" charset="-122"/>
              </a:rPr>
              <a:t>:</a:t>
            </a:r>
            <a:r>
              <a:rPr lang="zh-CN" altLang="en-US" dirty="0">
                <a:latin typeface="+mn-lt"/>
                <a:ea typeface="微软雅黑 Light" panose="020B0502040204020203" pitchFamily="34" charset="-122"/>
              </a:rPr>
              <a:t>将矩形</a:t>
            </a:r>
            <a:r>
              <a:rPr lang="en-US" altLang="zh-CN" dirty="0">
                <a:latin typeface="+mn-lt"/>
                <a:ea typeface="微软雅黑 Light" panose="020B0502040204020203" pitchFamily="34" charset="-122"/>
              </a:rPr>
              <a:t>R</a:t>
            </a:r>
            <a:r>
              <a:rPr lang="zh-CN" altLang="en-US" dirty="0">
                <a:latin typeface="+mn-lt"/>
                <a:ea typeface="微软雅黑 Light" panose="020B0502040204020203" pitchFamily="34" charset="-122"/>
              </a:rPr>
              <a:t>的长为</a:t>
            </a:r>
            <a:r>
              <a:rPr lang="en-US" altLang="zh-CN" dirty="0">
                <a:latin typeface="+mn-lt"/>
                <a:ea typeface="微软雅黑 Light" panose="020B0502040204020203" pitchFamily="34" charset="-122"/>
              </a:rPr>
              <a:t>2d</a:t>
            </a:r>
            <a:r>
              <a:rPr lang="zh-CN" altLang="en-US" dirty="0">
                <a:latin typeface="+mn-lt"/>
                <a:ea typeface="微软雅黑 Light" panose="020B0502040204020203" pitchFamily="34" charset="-122"/>
              </a:rPr>
              <a:t>的边</a:t>
            </a:r>
            <a:r>
              <a:rPr lang="en-US" altLang="zh-CN" dirty="0">
                <a:solidFill>
                  <a:srgbClr val="FF0000"/>
                </a:solidFill>
                <a:latin typeface="+mn-lt"/>
                <a:ea typeface="微软雅黑 Light" panose="020B0502040204020203" pitchFamily="34" charset="-122"/>
              </a:rPr>
              <a:t>3</a:t>
            </a:r>
            <a:r>
              <a:rPr lang="zh-CN" altLang="en-US" dirty="0">
                <a:solidFill>
                  <a:srgbClr val="FF0000"/>
                </a:solidFill>
                <a:latin typeface="+mn-lt"/>
                <a:ea typeface="微软雅黑 Light" panose="020B0502040204020203" pitchFamily="34" charset="-122"/>
              </a:rPr>
              <a:t>等分</a:t>
            </a:r>
            <a:r>
              <a:rPr lang="zh-CN" altLang="en-US" dirty="0">
                <a:latin typeface="+mn-lt"/>
                <a:ea typeface="微软雅黑 Light" panose="020B0502040204020203" pitchFamily="34" charset="-122"/>
              </a:rPr>
              <a:t>，将它的长为</a:t>
            </a:r>
            <a:r>
              <a:rPr lang="en-US" altLang="zh-CN" dirty="0">
                <a:latin typeface="+mn-lt"/>
                <a:ea typeface="微软雅黑 Light" panose="020B0502040204020203" pitchFamily="34" charset="-122"/>
              </a:rPr>
              <a:t>d</a:t>
            </a:r>
            <a:r>
              <a:rPr lang="zh-CN" altLang="en-US" dirty="0">
                <a:latin typeface="+mn-lt"/>
                <a:ea typeface="微软雅黑 Light" panose="020B0502040204020203" pitchFamily="34" charset="-122"/>
              </a:rPr>
              <a:t>的边</a:t>
            </a:r>
            <a:r>
              <a:rPr lang="en-US" altLang="zh-CN" dirty="0">
                <a:solidFill>
                  <a:srgbClr val="FF0000"/>
                </a:solidFill>
                <a:latin typeface="+mn-lt"/>
                <a:ea typeface="微软雅黑 Light" panose="020B0502040204020203" pitchFamily="34" charset="-122"/>
              </a:rPr>
              <a:t>2</a:t>
            </a:r>
            <a:r>
              <a:rPr lang="zh-CN" altLang="en-US" dirty="0">
                <a:solidFill>
                  <a:srgbClr val="FF0000"/>
                </a:solidFill>
                <a:latin typeface="+mn-lt"/>
                <a:ea typeface="微软雅黑 Light" panose="020B0502040204020203" pitchFamily="34" charset="-122"/>
              </a:rPr>
              <a:t>等分</a:t>
            </a:r>
            <a:r>
              <a:rPr lang="zh-CN" altLang="en-US" dirty="0">
                <a:latin typeface="+mn-lt"/>
                <a:ea typeface="微软雅黑 Light" panose="020B0502040204020203" pitchFamily="34" charset="-122"/>
              </a:rPr>
              <a:t>，由此导出</a:t>
            </a:r>
            <a:r>
              <a:rPr lang="en-US" altLang="zh-CN" dirty="0">
                <a:latin typeface="+mn-lt"/>
                <a:ea typeface="微软雅黑 Light" panose="020B0502040204020203" pitchFamily="34" charset="-122"/>
              </a:rPr>
              <a:t>6</a:t>
            </a:r>
            <a:r>
              <a:rPr lang="zh-CN" altLang="en-US" dirty="0">
                <a:latin typeface="+mn-lt"/>
                <a:ea typeface="微软雅黑 Light" panose="020B0502040204020203" pitchFamily="34" charset="-122"/>
              </a:rPr>
              <a:t>个</a:t>
            </a:r>
            <a:r>
              <a:rPr lang="en-US" altLang="zh-CN" dirty="0">
                <a:latin typeface="+mn-lt"/>
                <a:ea typeface="微软雅黑 Light" panose="020B0502040204020203" pitchFamily="34" charset="-122"/>
              </a:rPr>
              <a:t>(d/2)×(2d/3)</a:t>
            </a:r>
            <a:r>
              <a:rPr lang="zh-CN" altLang="en-US" dirty="0">
                <a:latin typeface="+mn-lt"/>
                <a:ea typeface="微软雅黑 Light" panose="020B0502040204020203" pitchFamily="34" charset="-122"/>
              </a:rPr>
              <a:t>的矩形。若矩形</a:t>
            </a:r>
            <a:r>
              <a:rPr lang="en-US" altLang="zh-CN" dirty="0">
                <a:latin typeface="+mn-lt"/>
                <a:ea typeface="微软雅黑 Light" panose="020B0502040204020203" pitchFamily="34" charset="-122"/>
              </a:rPr>
              <a:t>R</a:t>
            </a:r>
            <a:r>
              <a:rPr lang="zh-CN" altLang="en-US" dirty="0">
                <a:latin typeface="+mn-lt"/>
                <a:ea typeface="微软雅黑 Light" panose="020B0502040204020203" pitchFamily="34" charset="-122"/>
              </a:rPr>
              <a:t>中有多于</a:t>
            </a:r>
            <a:r>
              <a:rPr lang="en-US" altLang="zh-CN" dirty="0">
                <a:latin typeface="+mn-lt"/>
                <a:ea typeface="微软雅黑 Light" panose="020B0502040204020203" pitchFamily="34" charset="-122"/>
              </a:rPr>
              <a:t>6</a:t>
            </a:r>
            <a:r>
              <a:rPr lang="zh-CN" altLang="en-US" dirty="0">
                <a:latin typeface="+mn-lt"/>
                <a:ea typeface="微软雅黑 Light" panose="020B0502040204020203" pitchFamily="34" charset="-122"/>
              </a:rPr>
              <a:t>个</a:t>
            </a:r>
            <a:r>
              <a:rPr lang="en-US" altLang="zh-CN" dirty="0">
                <a:latin typeface="+mn-lt"/>
                <a:ea typeface="微软雅黑 Light" panose="020B0502040204020203" pitchFamily="34" charset="-122"/>
              </a:rPr>
              <a:t>S</a:t>
            </a:r>
            <a:r>
              <a:rPr lang="zh-CN" altLang="en-US" dirty="0">
                <a:latin typeface="+mn-lt"/>
                <a:ea typeface="微软雅黑 Light" panose="020B0502040204020203" pitchFamily="34" charset="-122"/>
              </a:rPr>
              <a:t>中的点，则由鸽舍原理易知至少有一个</a:t>
            </a:r>
            <a:r>
              <a:rPr lang="en-US" altLang="zh-CN" dirty="0">
                <a:latin typeface="+mn-lt"/>
                <a:ea typeface="微软雅黑 Light" panose="020B0502040204020203" pitchFamily="34" charset="-122"/>
              </a:rPr>
              <a:t>(d/2)×(2d/3)</a:t>
            </a:r>
            <a:r>
              <a:rPr lang="zh-CN" altLang="en-US" dirty="0">
                <a:latin typeface="+mn-lt"/>
                <a:ea typeface="微软雅黑 Light" panose="020B0502040204020203" pitchFamily="34" charset="-122"/>
              </a:rPr>
              <a:t>的小矩形中有</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个以上</a:t>
            </a:r>
            <a:r>
              <a:rPr lang="en-US" altLang="zh-CN" dirty="0">
                <a:latin typeface="+mn-lt"/>
                <a:ea typeface="微软雅黑 Light" panose="020B0502040204020203" pitchFamily="34" charset="-122"/>
              </a:rPr>
              <a:t>S</a:t>
            </a:r>
            <a:r>
              <a:rPr lang="zh-CN" altLang="en-US" dirty="0">
                <a:latin typeface="+mn-lt"/>
                <a:ea typeface="微软雅黑 Light" panose="020B0502040204020203" pitchFamily="34" charset="-122"/>
              </a:rPr>
              <a:t>中的点。设</a:t>
            </a:r>
            <a:r>
              <a:rPr lang="en-US" altLang="zh-CN" dirty="0">
                <a:latin typeface="+mn-lt"/>
                <a:ea typeface="微软雅黑 Light" panose="020B0502040204020203" pitchFamily="34" charset="-122"/>
              </a:rPr>
              <a:t>u</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v</a:t>
            </a:r>
            <a:r>
              <a:rPr lang="zh-CN" altLang="en-US" dirty="0">
                <a:latin typeface="+mn-lt"/>
                <a:ea typeface="微软雅黑 Light" panose="020B0502040204020203" pitchFamily="34" charset="-122"/>
              </a:rPr>
              <a:t>是位于同一小矩形中的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个点，则</a:t>
            </a:r>
            <a:r>
              <a:rPr lang="en-US" altLang="zh-CN" dirty="0">
                <a:latin typeface="+mn-lt"/>
                <a:ea typeface="微软雅黑 Light" panose="020B0502040204020203" pitchFamily="34" charset="-122"/>
              </a:rPr>
              <a:t>distance(</a:t>
            </a:r>
            <a:r>
              <a:rPr lang="en-US" altLang="zh-CN" dirty="0" err="1">
                <a:latin typeface="+mn-lt"/>
                <a:ea typeface="微软雅黑 Light" panose="020B0502040204020203" pitchFamily="34" charset="-122"/>
              </a:rPr>
              <a:t>u,v</a:t>
            </a:r>
            <a:r>
              <a:rPr lang="en-US" altLang="zh-CN" dirty="0">
                <a:latin typeface="+mn-lt"/>
                <a:ea typeface="微软雅黑 Light" panose="020B0502040204020203" pitchFamily="34" charset="-122"/>
              </a:rPr>
              <a:t>)&lt;d</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d</a:t>
            </a:r>
            <a:r>
              <a:rPr lang="zh-CN" altLang="en-US" dirty="0">
                <a:latin typeface="+mn-lt"/>
                <a:ea typeface="微软雅黑 Light" panose="020B0502040204020203" pitchFamily="34" charset="-122"/>
              </a:rPr>
              <a:t>的意义相矛盾</a:t>
            </a:r>
          </a:p>
        </p:txBody>
      </p:sp>
      <p:cxnSp>
        <p:nvCxnSpPr>
          <p:cNvPr id="11" name="直接箭头连接符 2">
            <a:extLst>
              <a:ext uri="{FF2B5EF4-FFF2-40B4-BE49-F238E27FC236}">
                <a16:creationId xmlns:a16="http://schemas.microsoft.com/office/drawing/2014/main" id="{C997A5BB-1EF4-4D38-A033-0AC9B7EEF712}"/>
              </a:ext>
            </a:extLst>
          </p:cNvPr>
          <p:cNvCxnSpPr>
            <a:cxnSpLocks noChangeShapeType="1"/>
          </p:cNvCxnSpPr>
          <p:nvPr/>
        </p:nvCxnSpPr>
        <p:spPr bwMode="auto">
          <a:xfrm flipH="1" flipV="1">
            <a:off x="5269043" y="4514215"/>
            <a:ext cx="2398100" cy="888696"/>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820461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B8382F-FBA4-4A21-9EF3-E13914EC6F6B}"/>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29DB5C8-56E6-4E40-A3E5-FF5EB85DC35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552D973-B819-4639-A7A9-2D534A50C050}"/>
              </a:ext>
            </a:extLst>
          </p:cNvPr>
          <p:cNvSpPr>
            <a:spLocks noGrp="1"/>
          </p:cNvSpPr>
          <p:nvPr>
            <p:ph type="sldNum" sz="quarter" idx="12"/>
          </p:nvPr>
        </p:nvSpPr>
        <p:spPr/>
        <p:txBody>
          <a:bodyPr/>
          <a:lstStyle/>
          <a:p>
            <a:fld id="{EEA58A3B-43CE-4AA0-90B5-EB47AFAFEB34}" type="slidenum">
              <a:rPr lang="zh-CN" altLang="en-US" smtClean="0"/>
              <a:pPr/>
              <a:t>142</a:t>
            </a:fld>
            <a:endParaRPr lang="zh-CN" altLang="en-US" dirty="0"/>
          </a:p>
        </p:txBody>
      </p:sp>
      <p:sp>
        <p:nvSpPr>
          <p:cNvPr id="6" name="矩形 32">
            <a:extLst>
              <a:ext uri="{FF2B5EF4-FFF2-40B4-BE49-F238E27FC236}">
                <a16:creationId xmlns:a16="http://schemas.microsoft.com/office/drawing/2014/main" id="{EDC41875-266E-4F79-BE09-48AC7ED3D51C}"/>
              </a:ext>
            </a:extLst>
          </p:cNvPr>
          <p:cNvSpPr>
            <a:spLocks noChangeArrowheads="1"/>
          </p:cNvSpPr>
          <p:nvPr/>
        </p:nvSpPr>
        <p:spPr bwMode="auto">
          <a:xfrm>
            <a:off x="7240588" y="4512625"/>
            <a:ext cx="1192212" cy="2279650"/>
          </a:xfrm>
          <a:prstGeom prst="rect">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矩形 28">
            <a:extLst>
              <a:ext uri="{FF2B5EF4-FFF2-40B4-BE49-F238E27FC236}">
                <a16:creationId xmlns:a16="http://schemas.microsoft.com/office/drawing/2014/main" id="{99A3C19C-7FDA-4BE2-80D1-D72E9D262550}"/>
              </a:ext>
            </a:extLst>
          </p:cNvPr>
          <p:cNvSpPr>
            <a:spLocks noChangeArrowheads="1"/>
          </p:cNvSpPr>
          <p:nvPr/>
        </p:nvSpPr>
        <p:spPr bwMode="auto">
          <a:xfrm>
            <a:off x="7240588" y="3087050"/>
            <a:ext cx="1192212" cy="2289175"/>
          </a:xfrm>
          <a:prstGeom prst="rect">
            <a:avLst/>
          </a:prstGeom>
          <a:noFill/>
          <a:ln w="381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8" name="矩形 20">
            <a:extLst>
              <a:ext uri="{FF2B5EF4-FFF2-40B4-BE49-F238E27FC236}">
                <a16:creationId xmlns:a16="http://schemas.microsoft.com/office/drawing/2014/main" id="{E86133ED-01DB-4869-9098-A84145C130B5}"/>
              </a:ext>
            </a:extLst>
          </p:cNvPr>
          <p:cNvSpPr>
            <a:spLocks noChangeArrowheads="1"/>
          </p:cNvSpPr>
          <p:nvPr/>
        </p:nvSpPr>
        <p:spPr bwMode="auto">
          <a:xfrm>
            <a:off x="7240588" y="556575"/>
            <a:ext cx="1192212" cy="2289175"/>
          </a:xfrm>
          <a:prstGeom prst="rect">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9" name="矩形 9">
            <a:extLst>
              <a:ext uri="{FF2B5EF4-FFF2-40B4-BE49-F238E27FC236}">
                <a16:creationId xmlns:a16="http://schemas.microsoft.com/office/drawing/2014/main" id="{E81A1E3B-ACF1-4EE8-8F94-B15E4DAF9DB2}"/>
              </a:ext>
            </a:extLst>
          </p:cNvPr>
          <p:cNvSpPr>
            <a:spLocks noChangeArrowheads="1"/>
          </p:cNvSpPr>
          <p:nvPr/>
        </p:nvSpPr>
        <p:spPr bwMode="auto">
          <a:xfrm>
            <a:off x="7242175" y="-65726"/>
            <a:ext cx="1190625" cy="6813551"/>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0" name="Text Box 4">
            <a:extLst>
              <a:ext uri="{FF2B5EF4-FFF2-40B4-BE49-F238E27FC236}">
                <a16:creationId xmlns:a16="http://schemas.microsoft.com/office/drawing/2014/main" id="{DECC4311-C066-4010-A628-49994C94EA0A}"/>
              </a:ext>
            </a:extLst>
          </p:cNvPr>
          <p:cNvSpPr txBox="1">
            <a:spLocks noChangeArrowheads="1"/>
          </p:cNvSpPr>
          <p:nvPr/>
        </p:nvSpPr>
        <p:spPr bwMode="auto">
          <a:xfrm>
            <a:off x="81281" y="55046"/>
            <a:ext cx="2883853" cy="6737229"/>
          </a:xfrm>
          <a:prstGeom prst="rect">
            <a:avLst/>
          </a:prstGeom>
          <a:noFill/>
          <a:ln w="508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28600" indent="-228600" defTabSz="914400" eaLnBrk="1" hangingPunct="1">
              <a:lnSpc>
                <a:spcPct val="110000"/>
              </a:lnSpc>
              <a:spcBef>
                <a:spcPts val="600"/>
              </a:spcBef>
              <a:buClr>
                <a:srgbClr val="0000FF"/>
              </a:buClr>
              <a:buSzPct val="60000"/>
              <a:buFont typeface="Wingdings" panose="05000000000000000000" pitchFamily="2" charset="2"/>
              <a:buChar char="n"/>
            </a:pPr>
            <a:r>
              <a:rPr lang="zh-CN" altLang="en-US" dirty="0">
                <a:latin typeface="+mn-lt"/>
                <a:ea typeface="微软雅黑 Light" panose="020B0502040204020203" pitchFamily="34" charset="-122"/>
              </a:rPr>
              <a:t>为了</a:t>
            </a:r>
            <a:r>
              <a:rPr lang="zh-CN" altLang="zh-CN" dirty="0">
                <a:latin typeface="+mn-lt"/>
                <a:ea typeface="微软雅黑 Light" panose="020B0502040204020203" pitchFamily="34" charset="-122"/>
              </a:rPr>
              <a:t>确切地知道要检查哪6个点</a:t>
            </a:r>
            <a:r>
              <a:rPr lang="zh-CN" altLang="en-US" dirty="0">
                <a:latin typeface="+mn-lt"/>
                <a:ea typeface="微软雅黑 Light" panose="020B0502040204020203" pitchFamily="34" charset="-122"/>
              </a:rPr>
              <a:t>，将点</a:t>
            </a:r>
            <a:r>
              <a:rPr lang="en-US" altLang="zh-CN" dirty="0">
                <a:latin typeface="+mn-lt"/>
                <a:ea typeface="微软雅黑 Light" panose="020B0502040204020203" pitchFamily="34" charset="-122"/>
              </a:rPr>
              <a:t>p</a:t>
            </a:r>
            <a:r>
              <a:rPr lang="zh-CN" altLang="en-US" dirty="0">
                <a:latin typeface="+mn-lt"/>
                <a:ea typeface="微软雅黑 Light" panose="020B0502040204020203" pitchFamily="34" charset="-122"/>
              </a:rPr>
              <a:t>和区域</a:t>
            </a:r>
            <a:r>
              <a:rPr lang="en-US" altLang="zh-CN" dirty="0">
                <a:latin typeface="+mn-lt"/>
                <a:ea typeface="微软雅黑 Light" panose="020B0502040204020203" pitchFamily="34" charset="-122"/>
              </a:rPr>
              <a:t>P2</a:t>
            </a:r>
            <a:r>
              <a:rPr lang="zh-CN" altLang="en-US" dirty="0">
                <a:latin typeface="+mn-lt"/>
                <a:ea typeface="微软雅黑 Light" panose="020B0502040204020203" pitchFamily="34" charset="-122"/>
              </a:rPr>
              <a:t>中所有</a:t>
            </a:r>
            <a:r>
              <a:rPr lang="en-US" altLang="zh-CN" dirty="0">
                <a:latin typeface="+mn-lt"/>
                <a:ea typeface="微软雅黑 Light" panose="020B0502040204020203" pitchFamily="34" charset="-122"/>
              </a:rPr>
              <a:t>S2</a:t>
            </a:r>
            <a:r>
              <a:rPr lang="zh-CN" altLang="en-US" dirty="0">
                <a:latin typeface="+mn-lt"/>
                <a:ea typeface="微软雅黑 Light" panose="020B0502040204020203" pitchFamily="34" charset="-122"/>
              </a:rPr>
              <a:t>的点投影到垂直线</a:t>
            </a:r>
            <a:r>
              <a:rPr lang="en-US" altLang="zh-CN" dirty="0">
                <a:latin typeface="+mn-lt"/>
                <a:ea typeface="微软雅黑 Light" panose="020B0502040204020203" pitchFamily="34" charset="-122"/>
              </a:rPr>
              <a:t>l</a:t>
            </a:r>
            <a:r>
              <a:rPr lang="zh-CN" altLang="en-US" dirty="0">
                <a:latin typeface="+mn-lt"/>
                <a:ea typeface="微软雅黑 Light" panose="020B0502040204020203" pitchFamily="34" charset="-122"/>
              </a:rPr>
              <a:t>上</a:t>
            </a:r>
          </a:p>
          <a:p>
            <a:pPr marL="228600" indent="-228600" defTabSz="914400" eaLnBrk="1" hangingPunct="1">
              <a:lnSpc>
                <a:spcPct val="110000"/>
              </a:lnSpc>
              <a:buClr>
                <a:srgbClr val="0000FF"/>
              </a:buClr>
              <a:buSzPct val="60000"/>
              <a:buFont typeface="Wingdings" panose="05000000000000000000" pitchFamily="2" charset="2"/>
              <a:buChar char="n"/>
            </a:pPr>
            <a:r>
              <a:rPr lang="zh-CN" altLang="en-US" dirty="0">
                <a:latin typeface="+mn-lt"/>
                <a:ea typeface="微软雅黑 Light" panose="020B0502040204020203" pitchFamily="34" charset="-122"/>
              </a:rPr>
              <a:t>由于能与</a:t>
            </a:r>
            <a:r>
              <a:rPr lang="en-US" altLang="zh-CN" dirty="0">
                <a:latin typeface="+mn-lt"/>
                <a:ea typeface="微软雅黑 Light" panose="020B0502040204020203" pitchFamily="34" charset="-122"/>
              </a:rPr>
              <a:t>p</a:t>
            </a:r>
            <a:r>
              <a:rPr lang="zh-CN" altLang="en-US" dirty="0">
                <a:latin typeface="+mn-lt"/>
                <a:ea typeface="微软雅黑 Light" panose="020B0502040204020203" pitchFamily="34" charset="-122"/>
              </a:rPr>
              <a:t>点一起构成最接近点对候选者的</a:t>
            </a:r>
            <a:r>
              <a:rPr lang="en-US" altLang="zh-CN" dirty="0">
                <a:latin typeface="+mn-lt"/>
                <a:ea typeface="微软雅黑 Light" panose="020B0502040204020203" pitchFamily="34" charset="-122"/>
              </a:rPr>
              <a:t>S2</a:t>
            </a:r>
            <a:r>
              <a:rPr lang="zh-CN" altLang="en-US" dirty="0">
                <a:latin typeface="+mn-lt"/>
                <a:ea typeface="微软雅黑 Light" panose="020B0502040204020203" pitchFamily="34" charset="-122"/>
              </a:rPr>
              <a:t>中点一定在矩形</a:t>
            </a:r>
            <a:r>
              <a:rPr lang="en-US" altLang="zh-CN" dirty="0">
                <a:latin typeface="+mn-lt"/>
                <a:ea typeface="微软雅黑 Light" panose="020B0502040204020203" pitchFamily="34" charset="-122"/>
              </a:rPr>
              <a:t>R</a:t>
            </a:r>
            <a:r>
              <a:rPr lang="zh-CN" altLang="en-US" dirty="0">
                <a:latin typeface="+mn-lt"/>
                <a:ea typeface="微软雅黑 Light" panose="020B0502040204020203" pitchFamily="34" charset="-122"/>
              </a:rPr>
              <a:t>中，所以它们在直线</a:t>
            </a:r>
            <a:r>
              <a:rPr lang="en-US" altLang="zh-CN" dirty="0">
                <a:latin typeface="+mn-lt"/>
                <a:ea typeface="微软雅黑 Light" panose="020B0502040204020203" pitchFamily="34" charset="-122"/>
              </a:rPr>
              <a:t>l</a:t>
            </a:r>
            <a:r>
              <a:rPr lang="zh-CN" altLang="en-US" dirty="0">
                <a:latin typeface="+mn-lt"/>
                <a:ea typeface="微软雅黑 Light" panose="020B0502040204020203" pitchFamily="34" charset="-122"/>
              </a:rPr>
              <a:t>上的投影点距</a:t>
            </a:r>
            <a:r>
              <a:rPr lang="en-US" altLang="zh-CN" dirty="0">
                <a:latin typeface="+mn-lt"/>
                <a:ea typeface="微软雅黑 Light" panose="020B0502040204020203" pitchFamily="34" charset="-122"/>
              </a:rPr>
              <a:t>p</a:t>
            </a:r>
            <a:r>
              <a:rPr lang="zh-CN" altLang="en-US" dirty="0">
                <a:latin typeface="+mn-lt"/>
                <a:ea typeface="微软雅黑 Light" panose="020B0502040204020203" pitchFamily="34" charset="-122"/>
              </a:rPr>
              <a:t>在</a:t>
            </a:r>
            <a:r>
              <a:rPr lang="en-US" altLang="zh-CN" dirty="0">
                <a:latin typeface="+mn-lt"/>
                <a:ea typeface="微软雅黑 Light" panose="020B0502040204020203" pitchFamily="34" charset="-122"/>
              </a:rPr>
              <a:t>l</a:t>
            </a:r>
            <a:r>
              <a:rPr lang="zh-CN" altLang="en-US" dirty="0">
                <a:latin typeface="+mn-lt"/>
                <a:ea typeface="微软雅黑 Light" panose="020B0502040204020203" pitchFamily="34" charset="-122"/>
              </a:rPr>
              <a:t>上投影点的距离小于</a:t>
            </a:r>
            <a:r>
              <a:rPr lang="en-US" altLang="zh-CN" dirty="0">
                <a:latin typeface="+mn-lt"/>
                <a:ea typeface="微软雅黑 Light" panose="020B0502040204020203" pitchFamily="34" charset="-122"/>
              </a:rPr>
              <a:t>d</a:t>
            </a:r>
            <a:r>
              <a:rPr lang="zh-CN" altLang="en-US" dirty="0">
                <a:latin typeface="+mn-lt"/>
                <a:ea typeface="微软雅黑 Light" panose="020B0502040204020203" pitchFamily="34" charset="-122"/>
              </a:rPr>
              <a:t>。由上面的分析可知，这种投影点最多只有</a:t>
            </a:r>
            <a:r>
              <a:rPr lang="en-US" altLang="zh-CN" dirty="0">
                <a:latin typeface="+mn-lt"/>
                <a:ea typeface="微软雅黑 Light" panose="020B0502040204020203" pitchFamily="34" charset="-122"/>
              </a:rPr>
              <a:t>6</a:t>
            </a:r>
            <a:r>
              <a:rPr lang="zh-CN" altLang="en-US" dirty="0">
                <a:latin typeface="+mn-lt"/>
                <a:ea typeface="微软雅黑 Light" panose="020B0502040204020203" pitchFamily="34" charset="-122"/>
              </a:rPr>
              <a:t>个</a:t>
            </a:r>
            <a:endParaRPr lang="en-US" altLang="zh-CN" dirty="0">
              <a:latin typeface="+mn-lt"/>
              <a:ea typeface="微软雅黑 Light" panose="020B0502040204020203" pitchFamily="34" charset="-122"/>
            </a:endParaRPr>
          </a:p>
          <a:p>
            <a:pPr marL="228600" indent="-228600" defTabSz="914400" eaLnBrk="1" hangingPunct="1">
              <a:lnSpc>
                <a:spcPct val="110000"/>
              </a:lnSpc>
              <a:buClr>
                <a:srgbClr val="0000FF"/>
              </a:buClr>
              <a:buSzPct val="60000"/>
              <a:buFont typeface="Wingdings" panose="05000000000000000000" pitchFamily="2" charset="2"/>
              <a:buChar char="n"/>
            </a:pPr>
            <a:r>
              <a:rPr lang="zh-CN" altLang="en-US" sz="2000" dirty="0">
                <a:latin typeface="+mn-lt"/>
                <a:ea typeface="微软雅黑 Light" panose="020B0502040204020203" pitchFamily="34" charset="-122"/>
                <a:cs typeface="楷体_GB2312"/>
              </a:rPr>
              <a:t>因此，若将</a:t>
            </a:r>
            <a:r>
              <a:rPr lang="en-US" altLang="zh-CN" sz="2000" dirty="0">
                <a:solidFill>
                  <a:srgbClr val="FF0000"/>
                </a:solidFill>
                <a:latin typeface="+mn-lt"/>
                <a:ea typeface="微软雅黑 Light" panose="020B0502040204020203" pitchFamily="34" charset="-122"/>
                <a:cs typeface="楷体_GB2312"/>
              </a:rPr>
              <a:t>P1</a:t>
            </a:r>
            <a:r>
              <a:rPr lang="zh-CN" altLang="en-US" sz="2000" dirty="0">
                <a:solidFill>
                  <a:srgbClr val="FF0000"/>
                </a:solidFill>
                <a:latin typeface="+mn-lt"/>
                <a:ea typeface="微软雅黑 Light" panose="020B0502040204020203" pitchFamily="34" charset="-122"/>
                <a:cs typeface="楷体_GB2312"/>
              </a:rPr>
              <a:t>和</a:t>
            </a:r>
            <a:r>
              <a:rPr lang="en-US" altLang="zh-CN" sz="2000" dirty="0">
                <a:solidFill>
                  <a:srgbClr val="FF0000"/>
                </a:solidFill>
                <a:latin typeface="+mn-lt"/>
                <a:ea typeface="微软雅黑 Light" panose="020B0502040204020203" pitchFamily="34" charset="-122"/>
                <a:cs typeface="楷体_GB2312"/>
              </a:rPr>
              <a:t>P2</a:t>
            </a:r>
            <a:r>
              <a:rPr lang="zh-CN" altLang="en-US" sz="2000" dirty="0">
                <a:solidFill>
                  <a:srgbClr val="FF0000"/>
                </a:solidFill>
                <a:latin typeface="+mn-lt"/>
                <a:ea typeface="微软雅黑 Light" panose="020B0502040204020203" pitchFamily="34" charset="-122"/>
                <a:cs typeface="楷体_GB2312"/>
              </a:rPr>
              <a:t>中所有</a:t>
            </a:r>
            <a:r>
              <a:rPr lang="en-US" altLang="zh-CN" sz="2000" dirty="0">
                <a:solidFill>
                  <a:srgbClr val="FF0000"/>
                </a:solidFill>
                <a:latin typeface="+mn-lt"/>
                <a:ea typeface="微软雅黑 Light" panose="020B0502040204020203" pitchFamily="34" charset="-122"/>
                <a:cs typeface="楷体_GB2312"/>
              </a:rPr>
              <a:t>S</a:t>
            </a:r>
            <a:r>
              <a:rPr lang="zh-CN" altLang="en-US" sz="2000" dirty="0">
                <a:solidFill>
                  <a:srgbClr val="FF0000"/>
                </a:solidFill>
                <a:latin typeface="+mn-lt"/>
                <a:ea typeface="微软雅黑 Light" panose="020B0502040204020203" pitchFamily="34" charset="-122"/>
                <a:cs typeface="楷体_GB2312"/>
              </a:rPr>
              <a:t>中点</a:t>
            </a:r>
            <a:r>
              <a:rPr lang="zh-CN" altLang="en-US" sz="2000" u="sng" dirty="0">
                <a:solidFill>
                  <a:srgbClr val="FF0000"/>
                </a:solidFill>
                <a:latin typeface="+mn-lt"/>
                <a:ea typeface="微软雅黑 Light" panose="020B0502040204020203" pitchFamily="34" charset="-122"/>
                <a:cs typeface="楷体_GB2312"/>
              </a:rPr>
              <a:t>按其</a:t>
            </a:r>
            <a:r>
              <a:rPr lang="en-US" altLang="zh-CN" sz="2000" u="sng" dirty="0">
                <a:solidFill>
                  <a:srgbClr val="FF0000"/>
                </a:solidFill>
                <a:latin typeface="+mn-lt"/>
                <a:ea typeface="微软雅黑 Light" panose="020B0502040204020203" pitchFamily="34" charset="-122"/>
                <a:cs typeface="楷体_GB2312"/>
              </a:rPr>
              <a:t>y</a:t>
            </a:r>
            <a:r>
              <a:rPr lang="zh-CN" altLang="en-US" sz="2000" u="sng" dirty="0">
                <a:solidFill>
                  <a:srgbClr val="FF0000"/>
                </a:solidFill>
                <a:latin typeface="+mn-lt"/>
                <a:ea typeface="微软雅黑 Light" panose="020B0502040204020203" pitchFamily="34" charset="-122"/>
                <a:cs typeface="楷体_GB2312"/>
              </a:rPr>
              <a:t>坐标排好序，则对</a:t>
            </a:r>
            <a:r>
              <a:rPr lang="en-US" altLang="zh-CN" sz="2000" u="sng" dirty="0">
                <a:solidFill>
                  <a:srgbClr val="FF0000"/>
                </a:solidFill>
                <a:latin typeface="+mn-lt"/>
                <a:ea typeface="微软雅黑 Light" panose="020B0502040204020203" pitchFamily="34" charset="-122"/>
                <a:cs typeface="楷体_GB2312"/>
              </a:rPr>
              <a:t>P1</a:t>
            </a:r>
            <a:r>
              <a:rPr lang="zh-CN" altLang="en-US" sz="2000" u="sng" dirty="0">
                <a:solidFill>
                  <a:srgbClr val="FF0000"/>
                </a:solidFill>
                <a:latin typeface="+mn-lt"/>
                <a:ea typeface="微软雅黑 Light" panose="020B0502040204020203" pitchFamily="34" charset="-122"/>
                <a:cs typeface="楷体_GB2312"/>
              </a:rPr>
              <a:t>中所有点，对排好序的点列作一次</a:t>
            </a:r>
            <a:r>
              <a:rPr lang="zh-CN" altLang="en-US" sz="2000" dirty="0">
                <a:solidFill>
                  <a:srgbClr val="FF0000"/>
                </a:solidFill>
                <a:latin typeface="+mn-lt"/>
                <a:ea typeface="微软雅黑 Light" panose="020B0502040204020203" pitchFamily="34" charset="-122"/>
                <a:cs typeface="楷体_GB2312"/>
              </a:rPr>
              <a:t>扫描，就可以找出所有最接近点对的候选者</a:t>
            </a:r>
          </a:p>
          <a:p>
            <a:pPr eaLnBrk="1" hangingPunct="1">
              <a:buClr>
                <a:schemeClr val="accent2"/>
              </a:buClr>
              <a:buFont typeface="Wingdings" pitchFamily="2" charset="2"/>
              <a:buNone/>
            </a:pPr>
            <a:r>
              <a:rPr lang="zh-CN" altLang="en-US" sz="2000" dirty="0">
                <a:solidFill>
                  <a:srgbClr val="FF0000"/>
                </a:solidFill>
                <a:latin typeface="+mn-lt"/>
                <a:ea typeface="微软雅黑 Light" panose="020B0502040204020203" pitchFamily="34" charset="-122"/>
                <a:cs typeface="楷体_GB2312"/>
              </a:rPr>
              <a:t>    </a:t>
            </a:r>
            <a:r>
              <a:rPr lang="zh-CN" altLang="en-US" sz="2000" u="sng" dirty="0">
                <a:solidFill>
                  <a:srgbClr val="0033CC"/>
                </a:solidFill>
                <a:latin typeface="+mn-lt"/>
                <a:ea typeface="微软雅黑 Light" panose="020B0502040204020203" pitchFamily="34" charset="-122"/>
                <a:cs typeface="楷体_GB2312"/>
              </a:rPr>
              <a:t>对</a:t>
            </a:r>
            <a:r>
              <a:rPr lang="en-US" altLang="zh-CN" sz="2000" u="sng" dirty="0">
                <a:solidFill>
                  <a:srgbClr val="0033CC"/>
                </a:solidFill>
                <a:latin typeface="+mn-lt"/>
                <a:ea typeface="微软雅黑 Light" panose="020B0502040204020203" pitchFamily="34" charset="-122"/>
                <a:cs typeface="楷体_GB2312"/>
              </a:rPr>
              <a:t>P1</a:t>
            </a:r>
            <a:r>
              <a:rPr lang="zh-CN" altLang="en-US" sz="2000" u="sng" dirty="0">
                <a:solidFill>
                  <a:srgbClr val="0033CC"/>
                </a:solidFill>
                <a:latin typeface="+mn-lt"/>
                <a:ea typeface="微软雅黑 Light" panose="020B0502040204020203" pitchFamily="34" charset="-122"/>
                <a:cs typeface="楷体_GB2312"/>
              </a:rPr>
              <a:t>中每一点，最多需要检查</a:t>
            </a:r>
            <a:r>
              <a:rPr lang="en-US" altLang="zh-CN" sz="2000" u="sng" dirty="0">
                <a:solidFill>
                  <a:srgbClr val="0033CC"/>
                </a:solidFill>
                <a:latin typeface="+mn-lt"/>
                <a:ea typeface="微软雅黑 Light" panose="020B0502040204020203" pitchFamily="34" charset="-122"/>
                <a:cs typeface="楷体_GB2312"/>
              </a:rPr>
              <a:t>P2</a:t>
            </a:r>
            <a:r>
              <a:rPr lang="zh-CN" altLang="en-US" sz="2000" u="sng" dirty="0">
                <a:solidFill>
                  <a:srgbClr val="0033CC"/>
                </a:solidFill>
                <a:latin typeface="+mn-lt"/>
                <a:ea typeface="微软雅黑 Light" panose="020B0502040204020203" pitchFamily="34" charset="-122"/>
                <a:cs typeface="楷体_GB2312"/>
              </a:rPr>
              <a:t>中排好序的相继</a:t>
            </a:r>
            <a:r>
              <a:rPr lang="en-US" altLang="zh-CN" sz="2000" u="sng" dirty="0">
                <a:solidFill>
                  <a:srgbClr val="0033CC"/>
                </a:solidFill>
                <a:latin typeface="+mn-lt"/>
                <a:ea typeface="微软雅黑 Light" panose="020B0502040204020203" pitchFamily="34" charset="-122"/>
                <a:cs typeface="楷体_GB2312"/>
              </a:rPr>
              <a:t>6</a:t>
            </a:r>
            <a:r>
              <a:rPr lang="zh-CN" altLang="en-US" sz="2000" u="sng" dirty="0">
                <a:solidFill>
                  <a:srgbClr val="0033CC"/>
                </a:solidFill>
                <a:latin typeface="+mn-lt"/>
                <a:ea typeface="微软雅黑 Light" panose="020B0502040204020203" pitchFamily="34" charset="-122"/>
                <a:cs typeface="楷体_GB2312"/>
              </a:rPr>
              <a:t>个点</a:t>
            </a:r>
          </a:p>
        </p:txBody>
      </p:sp>
      <p:cxnSp>
        <p:nvCxnSpPr>
          <p:cNvPr id="11" name="直接连接符 2">
            <a:extLst>
              <a:ext uri="{FF2B5EF4-FFF2-40B4-BE49-F238E27FC236}">
                <a16:creationId xmlns:a16="http://schemas.microsoft.com/office/drawing/2014/main" id="{24D3624F-86BF-4A77-A4C8-8BB4AE32C812}"/>
              </a:ext>
            </a:extLst>
          </p:cNvPr>
          <p:cNvCxnSpPr>
            <a:cxnSpLocks noChangeShapeType="1"/>
          </p:cNvCxnSpPr>
          <p:nvPr/>
        </p:nvCxnSpPr>
        <p:spPr bwMode="auto">
          <a:xfrm>
            <a:off x="7240588" y="-65726"/>
            <a:ext cx="0" cy="7000876"/>
          </a:xfrm>
          <a:prstGeom prst="line">
            <a:avLst/>
          </a:prstGeom>
          <a:noFill/>
          <a:ln w="762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3">
            <a:extLst>
              <a:ext uri="{FF2B5EF4-FFF2-40B4-BE49-F238E27FC236}">
                <a16:creationId xmlns:a16="http://schemas.microsoft.com/office/drawing/2014/main" id="{600B09FC-DBD4-4F5B-8C36-8449988DF4C4}"/>
              </a:ext>
            </a:extLst>
          </p:cNvPr>
          <p:cNvSpPr txBox="1">
            <a:spLocks noChangeArrowheads="1"/>
          </p:cNvSpPr>
          <p:nvPr/>
        </p:nvSpPr>
        <p:spPr bwMode="auto">
          <a:xfrm>
            <a:off x="5889625" y="-29213"/>
            <a:ext cx="482824"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rPr>
              <a:t>P1:</a:t>
            </a:r>
            <a:endParaRPr lang="zh-CN" altLang="en-US" dirty="0">
              <a:latin typeface="+mn-lt"/>
            </a:endParaRPr>
          </a:p>
        </p:txBody>
      </p:sp>
      <p:cxnSp>
        <p:nvCxnSpPr>
          <p:cNvPr id="13" name="直接连接符 18">
            <a:extLst>
              <a:ext uri="{FF2B5EF4-FFF2-40B4-BE49-F238E27FC236}">
                <a16:creationId xmlns:a16="http://schemas.microsoft.com/office/drawing/2014/main" id="{1256696A-7ADC-4AD9-A760-FBA2F8AA41C5}"/>
              </a:ext>
            </a:extLst>
          </p:cNvPr>
          <p:cNvCxnSpPr>
            <a:cxnSpLocks noChangeShapeType="1"/>
          </p:cNvCxnSpPr>
          <p:nvPr/>
        </p:nvCxnSpPr>
        <p:spPr bwMode="auto">
          <a:xfrm flipV="1">
            <a:off x="6665913" y="1690050"/>
            <a:ext cx="1766887" cy="15875"/>
          </a:xfrm>
          <a:prstGeom prst="line">
            <a:avLst/>
          </a:prstGeom>
          <a:noFill/>
          <a:ln w="38100" algn="ctr">
            <a:solidFill>
              <a:schemeClr val="bg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5">
            <a:extLst>
              <a:ext uri="{FF2B5EF4-FFF2-40B4-BE49-F238E27FC236}">
                <a16:creationId xmlns:a16="http://schemas.microsoft.com/office/drawing/2014/main" id="{A68AD0DF-C8EA-476B-941A-0ECEBF5E0F0A}"/>
              </a:ext>
            </a:extLst>
          </p:cNvPr>
          <p:cNvSpPr txBox="1">
            <a:spLocks noChangeArrowheads="1"/>
          </p:cNvSpPr>
          <p:nvPr/>
        </p:nvSpPr>
        <p:spPr bwMode="auto">
          <a:xfrm>
            <a:off x="7970838" y="-22863"/>
            <a:ext cx="420308"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rPr>
              <a:t>P2</a:t>
            </a:r>
            <a:endParaRPr lang="zh-CN" altLang="en-US" dirty="0">
              <a:latin typeface="+mn-lt"/>
            </a:endParaRPr>
          </a:p>
        </p:txBody>
      </p:sp>
      <p:cxnSp>
        <p:nvCxnSpPr>
          <p:cNvPr id="15" name="直接连接符 22">
            <a:extLst>
              <a:ext uri="{FF2B5EF4-FFF2-40B4-BE49-F238E27FC236}">
                <a16:creationId xmlns:a16="http://schemas.microsoft.com/office/drawing/2014/main" id="{1CABDAA4-1613-40E6-A8B7-E3DC6F80D413}"/>
              </a:ext>
            </a:extLst>
          </p:cNvPr>
          <p:cNvCxnSpPr>
            <a:cxnSpLocks noChangeShapeType="1"/>
          </p:cNvCxnSpPr>
          <p:nvPr/>
        </p:nvCxnSpPr>
        <p:spPr bwMode="auto">
          <a:xfrm>
            <a:off x="7024688" y="4299900"/>
            <a:ext cx="1414462" cy="0"/>
          </a:xfrm>
          <a:prstGeom prst="line">
            <a:avLst/>
          </a:prstGeom>
          <a:noFill/>
          <a:ln w="38100" algn="ctr">
            <a:solidFill>
              <a:srgbClr val="00B05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0">
            <a:extLst>
              <a:ext uri="{FF2B5EF4-FFF2-40B4-BE49-F238E27FC236}">
                <a16:creationId xmlns:a16="http://schemas.microsoft.com/office/drawing/2014/main" id="{ACCE3D67-CFF5-4193-BFA3-C68073C49923}"/>
              </a:ext>
            </a:extLst>
          </p:cNvPr>
          <p:cNvCxnSpPr>
            <a:cxnSpLocks noChangeShapeType="1"/>
          </p:cNvCxnSpPr>
          <p:nvPr/>
        </p:nvCxnSpPr>
        <p:spPr bwMode="auto">
          <a:xfrm>
            <a:off x="5873750" y="5684200"/>
            <a:ext cx="2535238" cy="0"/>
          </a:xfrm>
          <a:prstGeom prst="line">
            <a:avLst/>
          </a:prstGeom>
          <a:noFill/>
          <a:ln w="38100" algn="ctr">
            <a:solidFill>
              <a:srgbClr val="C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1">
            <a:extLst>
              <a:ext uri="{FF2B5EF4-FFF2-40B4-BE49-F238E27FC236}">
                <a16:creationId xmlns:a16="http://schemas.microsoft.com/office/drawing/2014/main" id="{06719611-6908-48CA-BFC8-EBC1E7D8F3BD}"/>
              </a:ext>
            </a:extLst>
          </p:cNvPr>
          <p:cNvSpPr txBox="1">
            <a:spLocks noChangeArrowheads="1"/>
          </p:cNvSpPr>
          <p:nvPr/>
        </p:nvSpPr>
        <p:spPr bwMode="auto">
          <a:xfrm>
            <a:off x="6096000" y="1731325"/>
            <a:ext cx="8819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(20,170)</a:t>
            </a:r>
            <a:endParaRPr lang="zh-CN" altLang="en-US" sz="1600">
              <a:latin typeface="+mn-lt"/>
            </a:endParaRPr>
          </a:p>
        </p:txBody>
      </p:sp>
      <p:sp>
        <p:nvSpPr>
          <p:cNvPr id="18" name="TextBox 34">
            <a:extLst>
              <a:ext uri="{FF2B5EF4-FFF2-40B4-BE49-F238E27FC236}">
                <a16:creationId xmlns:a16="http://schemas.microsoft.com/office/drawing/2014/main" id="{ABE92F81-2EC0-4D52-BDA2-352CA1E1C97D}"/>
              </a:ext>
            </a:extLst>
          </p:cNvPr>
          <p:cNvSpPr txBox="1">
            <a:spLocks noChangeArrowheads="1"/>
          </p:cNvSpPr>
          <p:nvPr/>
        </p:nvSpPr>
        <p:spPr bwMode="auto">
          <a:xfrm>
            <a:off x="6372225" y="4341175"/>
            <a:ext cx="777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(30,88)</a:t>
            </a:r>
            <a:endParaRPr lang="zh-CN" altLang="en-US" sz="1600">
              <a:latin typeface="+mn-lt"/>
            </a:endParaRPr>
          </a:p>
        </p:txBody>
      </p:sp>
      <p:sp>
        <p:nvSpPr>
          <p:cNvPr id="19" name="椭圆 18">
            <a:extLst>
              <a:ext uri="{FF2B5EF4-FFF2-40B4-BE49-F238E27FC236}">
                <a16:creationId xmlns:a16="http://schemas.microsoft.com/office/drawing/2014/main" id="{E97D181F-8DCB-49A2-94A5-EFFE41C99FE6}"/>
              </a:ext>
            </a:extLst>
          </p:cNvPr>
          <p:cNvSpPr/>
          <p:nvPr/>
        </p:nvSpPr>
        <p:spPr bwMode="auto">
          <a:xfrm>
            <a:off x="7624763" y="556575"/>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0" name="椭圆 19">
            <a:extLst>
              <a:ext uri="{FF2B5EF4-FFF2-40B4-BE49-F238E27FC236}">
                <a16:creationId xmlns:a16="http://schemas.microsoft.com/office/drawing/2014/main" id="{5B93AFB7-8750-4F14-88C3-2F2757F6525D}"/>
              </a:ext>
            </a:extLst>
          </p:cNvPr>
          <p:cNvSpPr/>
          <p:nvPr/>
        </p:nvSpPr>
        <p:spPr bwMode="auto">
          <a:xfrm>
            <a:off x="8181975" y="2355212"/>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1" name="TextBox 35">
            <a:extLst>
              <a:ext uri="{FF2B5EF4-FFF2-40B4-BE49-F238E27FC236}">
                <a16:creationId xmlns:a16="http://schemas.microsoft.com/office/drawing/2014/main" id="{E036D222-8C20-4F62-A133-7C02B2205938}"/>
              </a:ext>
            </a:extLst>
          </p:cNvPr>
          <p:cNvSpPr txBox="1">
            <a:spLocks noChangeArrowheads="1"/>
          </p:cNvSpPr>
          <p:nvPr/>
        </p:nvSpPr>
        <p:spPr bwMode="auto">
          <a:xfrm>
            <a:off x="5568950" y="5309550"/>
            <a:ext cx="6735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(0,40)</a:t>
            </a:r>
            <a:endParaRPr lang="zh-CN" altLang="en-US" sz="1600">
              <a:latin typeface="+mn-lt"/>
            </a:endParaRPr>
          </a:p>
        </p:txBody>
      </p:sp>
      <p:sp>
        <p:nvSpPr>
          <p:cNvPr id="22" name="椭圆 21">
            <a:extLst>
              <a:ext uri="{FF2B5EF4-FFF2-40B4-BE49-F238E27FC236}">
                <a16:creationId xmlns:a16="http://schemas.microsoft.com/office/drawing/2014/main" id="{E6710615-BD4D-485D-AC62-F8924F2679D4}"/>
              </a:ext>
            </a:extLst>
          </p:cNvPr>
          <p:cNvSpPr/>
          <p:nvPr/>
        </p:nvSpPr>
        <p:spPr bwMode="auto">
          <a:xfrm>
            <a:off x="8266113" y="4045900"/>
            <a:ext cx="142875"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3" name="椭圆 22">
            <a:extLst>
              <a:ext uri="{FF2B5EF4-FFF2-40B4-BE49-F238E27FC236}">
                <a16:creationId xmlns:a16="http://schemas.microsoft.com/office/drawing/2014/main" id="{42F1B450-3F4E-4884-97A9-FDB4C239A6D1}"/>
              </a:ext>
            </a:extLst>
          </p:cNvPr>
          <p:cNvSpPr/>
          <p:nvPr/>
        </p:nvSpPr>
        <p:spPr bwMode="auto">
          <a:xfrm>
            <a:off x="8066088" y="6555737"/>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4" name="椭圆 23">
            <a:extLst>
              <a:ext uri="{FF2B5EF4-FFF2-40B4-BE49-F238E27FC236}">
                <a16:creationId xmlns:a16="http://schemas.microsoft.com/office/drawing/2014/main" id="{9ECD51EE-3710-416F-9B3F-3690B8E19B04}"/>
              </a:ext>
            </a:extLst>
          </p:cNvPr>
          <p:cNvSpPr/>
          <p:nvPr/>
        </p:nvSpPr>
        <p:spPr bwMode="auto">
          <a:xfrm>
            <a:off x="7443788" y="5160325"/>
            <a:ext cx="144462" cy="139700"/>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5" name="TextBox 15">
            <a:extLst>
              <a:ext uri="{FF2B5EF4-FFF2-40B4-BE49-F238E27FC236}">
                <a16:creationId xmlns:a16="http://schemas.microsoft.com/office/drawing/2014/main" id="{505C5EFA-1664-470E-A055-7371924ADA23}"/>
              </a:ext>
            </a:extLst>
          </p:cNvPr>
          <p:cNvSpPr txBox="1">
            <a:spLocks noChangeArrowheads="1"/>
          </p:cNvSpPr>
          <p:nvPr/>
        </p:nvSpPr>
        <p:spPr bwMode="auto">
          <a:xfrm>
            <a:off x="7262813" y="170812"/>
            <a:ext cx="6746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mn-lt"/>
              </a:rPr>
              <a:t>d=40</a:t>
            </a:r>
            <a:endParaRPr lang="zh-CN" altLang="en-US" sz="1600">
              <a:latin typeface="+mn-lt"/>
            </a:endParaRPr>
          </a:p>
        </p:txBody>
      </p:sp>
      <p:sp>
        <p:nvSpPr>
          <p:cNvPr id="26" name="TextBox 20">
            <a:extLst>
              <a:ext uri="{FF2B5EF4-FFF2-40B4-BE49-F238E27FC236}">
                <a16:creationId xmlns:a16="http://schemas.microsoft.com/office/drawing/2014/main" id="{E3CF60EF-0306-48C0-9A09-FBCD03EB6063}"/>
              </a:ext>
            </a:extLst>
          </p:cNvPr>
          <p:cNvSpPr txBox="1">
            <a:spLocks noChangeArrowheads="1"/>
          </p:cNvSpPr>
          <p:nvPr/>
        </p:nvSpPr>
        <p:spPr bwMode="auto">
          <a:xfrm>
            <a:off x="7694613" y="63160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p3</a:t>
            </a:r>
            <a:endParaRPr lang="zh-CN" altLang="en-US">
              <a:latin typeface="+mn-lt"/>
            </a:endParaRPr>
          </a:p>
        </p:txBody>
      </p:sp>
      <p:sp>
        <p:nvSpPr>
          <p:cNvPr id="27" name="TextBox 41">
            <a:extLst>
              <a:ext uri="{FF2B5EF4-FFF2-40B4-BE49-F238E27FC236}">
                <a16:creationId xmlns:a16="http://schemas.microsoft.com/office/drawing/2014/main" id="{28ACD684-6503-4757-9D67-62FE4FB75A0D}"/>
              </a:ext>
            </a:extLst>
          </p:cNvPr>
          <p:cNvSpPr txBox="1">
            <a:spLocks noChangeArrowheads="1"/>
          </p:cNvSpPr>
          <p:nvPr/>
        </p:nvSpPr>
        <p:spPr bwMode="auto">
          <a:xfrm>
            <a:off x="7367588" y="4788850"/>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p4</a:t>
            </a:r>
            <a:endParaRPr lang="zh-CN" altLang="en-US">
              <a:latin typeface="+mn-lt"/>
            </a:endParaRPr>
          </a:p>
        </p:txBody>
      </p:sp>
      <p:sp>
        <p:nvSpPr>
          <p:cNvPr id="28" name="TextBox 43">
            <a:extLst>
              <a:ext uri="{FF2B5EF4-FFF2-40B4-BE49-F238E27FC236}">
                <a16:creationId xmlns:a16="http://schemas.microsoft.com/office/drawing/2014/main" id="{B4DDBCC2-157C-4128-9C65-14297707B97B}"/>
              </a:ext>
            </a:extLst>
          </p:cNvPr>
          <p:cNvSpPr txBox="1">
            <a:spLocks noChangeArrowheads="1"/>
          </p:cNvSpPr>
          <p:nvPr/>
        </p:nvSpPr>
        <p:spPr bwMode="auto">
          <a:xfrm>
            <a:off x="7915275" y="19853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p7</a:t>
            </a:r>
            <a:endParaRPr lang="zh-CN" altLang="en-US">
              <a:latin typeface="+mn-lt"/>
            </a:endParaRPr>
          </a:p>
        </p:txBody>
      </p:sp>
      <p:sp>
        <p:nvSpPr>
          <p:cNvPr id="29" name="TextBox 44">
            <a:extLst>
              <a:ext uri="{FF2B5EF4-FFF2-40B4-BE49-F238E27FC236}">
                <a16:creationId xmlns:a16="http://schemas.microsoft.com/office/drawing/2014/main" id="{654AE697-EBCE-4602-BC21-7078893DDB90}"/>
              </a:ext>
            </a:extLst>
          </p:cNvPr>
          <p:cNvSpPr txBox="1">
            <a:spLocks noChangeArrowheads="1"/>
          </p:cNvSpPr>
          <p:nvPr/>
        </p:nvSpPr>
        <p:spPr bwMode="auto">
          <a:xfrm>
            <a:off x="7618413" y="699450"/>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p8</a:t>
            </a:r>
            <a:endParaRPr lang="zh-CN" altLang="en-US">
              <a:latin typeface="+mn-lt"/>
            </a:endParaRPr>
          </a:p>
        </p:txBody>
      </p:sp>
      <p:sp>
        <p:nvSpPr>
          <p:cNvPr id="30" name="TextBox 42">
            <a:extLst>
              <a:ext uri="{FF2B5EF4-FFF2-40B4-BE49-F238E27FC236}">
                <a16:creationId xmlns:a16="http://schemas.microsoft.com/office/drawing/2014/main" id="{03890B8E-C906-40DF-AC81-5CEC1391DB72}"/>
              </a:ext>
            </a:extLst>
          </p:cNvPr>
          <p:cNvSpPr txBox="1">
            <a:spLocks noChangeArrowheads="1"/>
          </p:cNvSpPr>
          <p:nvPr/>
        </p:nvSpPr>
        <p:spPr bwMode="auto">
          <a:xfrm>
            <a:off x="7937500" y="3610925"/>
            <a:ext cx="4397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p5</a:t>
            </a:r>
            <a:endParaRPr lang="zh-CN" altLang="en-US">
              <a:latin typeface="+mn-lt"/>
            </a:endParaRPr>
          </a:p>
        </p:txBody>
      </p:sp>
      <p:sp>
        <p:nvSpPr>
          <p:cNvPr id="31" name="TextBox 45">
            <a:extLst>
              <a:ext uri="{FF2B5EF4-FFF2-40B4-BE49-F238E27FC236}">
                <a16:creationId xmlns:a16="http://schemas.microsoft.com/office/drawing/2014/main" id="{A72D1F00-5CF0-41F4-B16F-D5865B63A2E4}"/>
              </a:ext>
            </a:extLst>
          </p:cNvPr>
          <p:cNvSpPr txBox="1">
            <a:spLocks noChangeArrowheads="1"/>
          </p:cNvSpPr>
          <p:nvPr/>
        </p:nvSpPr>
        <p:spPr bwMode="auto">
          <a:xfrm>
            <a:off x="5568950" y="49952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rPr>
              <a:t>p0</a:t>
            </a:r>
            <a:endParaRPr lang="zh-CN" altLang="en-US" dirty="0">
              <a:latin typeface="+mn-lt"/>
            </a:endParaRPr>
          </a:p>
        </p:txBody>
      </p:sp>
      <p:sp>
        <p:nvSpPr>
          <p:cNvPr id="32" name="TextBox 46">
            <a:extLst>
              <a:ext uri="{FF2B5EF4-FFF2-40B4-BE49-F238E27FC236}">
                <a16:creationId xmlns:a16="http://schemas.microsoft.com/office/drawing/2014/main" id="{DCAF4D16-AF1E-4FB9-878F-B53C756C289A}"/>
              </a:ext>
            </a:extLst>
          </p:cNvPr>
          <p:cNvSpPr txBox="1">
            <a:spLocks noChangeArrowheads="1"/>
          </p:cNvSpPr>
          <p:nvPr/>
        </p:nvSpPr>
        <p:spPr bwMode="auto">
          <a:xfrm>
            <a:off x="6570663" y="4045900"/>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p1</a:t>
            </a:r>
            <a:endParaRPr lang="zh-CN" altLang="en-US">
              <a:latin typeface="+mn-lt"/>
            </a:endParaRPr>
          </a:p>
        </p:txBody>
      </p:sp>
      <p:sp>
        <p:nvSpPr>
          <p:cNvPr id="33" name="椭圆 32">
            <a:extLst>
              <a:ext uri="{FF2B5EF4-FFF2-40B4-BE49-F238E27FC236}">
                <a16:creationId xmlns:a16="http://schemas.microsoft.com/office/drawing/2014/main" id="{FE03AA43-2A61-43CF-B34D-53EA0A296A19}"/>
              </a:ext>
            </a:extLst>
          </p:cNvPr>
          <p:cNvSpPr/>
          <p:nvPr/>
        </p:nvSpPr>
        <p:spPr bwMode="auto">
          <a:xfrm>
            <a:off x="7191375" y="3172775"/>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34" name="TextBox 47">
            <a:extLst>
              <a:ext uri="{FF2B5EF4-FFF2-40B4-BE49-F238E27FC236}">
                <a16:creationId xmlns:a16="http://schemas.microsoft.com/office/drawing/2014/main" id="{94C79F02-E167-4954-9D31-E6FD5FAECB13}"/>
              </a:ext>
            </a:extLst>
          </p:cNvPr>
          <p:cNvSpPr txBox="1">
            <a:spLocks noChangeArrowheads="1"/>
          </p:cNvSpPr>
          <p:nvPr/>
        </p:nvSpPr>
        <p:spPr bwMode="auto">
          <a:xfrm>
            <a:off x="6227763" y="13630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p2</a:t>
            </a:r>
            <a:endParaRPr lang="zh-CN" altLang="en-US">
              <a:latin typeface="+mn-lt"/>
            </a:endParaRPr>
          </a:p>
        </p:txBody>
      </p:sp>
      <p:sp>
        <p:nvSpPr>
          <p:cNvPr id="35" name="TextBox 49">
            <a:extLst>
              <a:ext uri="{FF2B5EF4-FFF2-40B4-BE49-F238E27FC236}">
                <a16:creationId xmlns:a16="http://schemas.microsoft.com/office/drawing/2014/main" id="{A798C44B-1477-40D1-AF86-0B9750DED793}"/>
              </a:ext>
            </a:extLst>
          </p:cNvPr>
          <p:cNvSpPr txBox="1">
            <a:spLocks noChangeArrowheads="1"/>
          </p:cNvSpPr>
          <p:nvPr/>
        </p:nvSpPr>
        <p:spPr bwMode="auto">
          <a:xfrm>
            <a:off x="7396163" y="308387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p6</a:t>
            </a:r>
            <a:endParaRPr lang="zh-CN" altLang="en-US">
              <a:latin typeface="+mn-lt"/>
            </a:endParaRPr>
          </a:p>
        </p:txBody>
      </p:sp>
      <p:sp>
        <p:nvSpPr>
          <p:cNvPr id="36" name="TextBox 50">
            <a:extLst>
              <a:ext uri="{FF2B5EF4-FFF2-40B4-BE49-F238E27FC236}">
                <a16:creationId xmlns:a16="http://schemas.microsoft.com/office/drawing/2014/main" id="{ED8146A6-9713-4AF9-810C-AD9C6753F813}"/>
              </a:ext>
            </a:extLst>
          </p:cNvPr>
          <p:cNvSpPr txBox="1">
            <a:spLocks noChangeArrowheads="1"/>
          </p:cNvSpPr>
          <p:nvPr/>
        </p:nvSpPr>
        <p:spPr bwMode="auto">
          <a:xfrm>
            <a:off x="2954338" y="2339337"/>
            <a:ext cx="3836987" cy="13239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latin typeface="+mn-lt"/>
              </a:rPr>
              <a:t>X:{</a:t>
            </a:r>
            <a:r>
              <a:rPr lang="en-US" altLang="zh-CN" sz="1600" b="1" dirty="0">
                <a:solidFill>
                  <a:srgbClr val="FF0000"/>
                </a:solidFill>
                <a:latin typeface="+mn-lt"/>
              </a:rPr>
              <a:t>p9</a:t>
            </a:r>
            <a:r>
              <a:rPr lang="en-US" altLang="zh-CN" sz="1600" dirty="0">
                <a:latin typeface="+mn-lt"/>
              </a:rPr>
              <a:t>,p0,p2,p1,p6,p4,p8,p3,p7,p5,</a:t>
            </a:r>
            <a:r>
              <a:rPr lang="en-US" altLang="zh-CN" sz="1600" b="1" dirty="0">
                <a:solidFill>
                  <a:srgbClr val="FF0000"/>
                </a:solidFill>
                <a:latin typeface="+mn-lt"/>
              </a:rPr>
              <a:t>p10</a:t>
            </a:r>
            <a:r>
              <a:rPr lang="en-US" altLang="zh-CN" sz="1600" dirty="0">
                <a:latin typeface="+mn-lt"/>
              </a:rPr>
              <a:t>} </a:t>
            </a:r>
          </a:p>
          <a:p>
            <a:pPr eaLnBrk="1" hangingPunct="1"/>
            <a:r>
              <a:rPr lang="en-US" altLang="zh-CN" sz="1600" dirty="0">
                <a:latin typeface="+mn-lt"/>
              </a:rPr>
              <a:t>Y:{p3,</a:t>
            </a:r>
            <a:r>
              <a:rPr lang="en-US" altLang="zh-CN" sz="1600" b="1" strike="sngStrike" dirty="0">
                <a:solidFill>
                  <a:srgbClr val="FF0000"/>
                </a:solidFill>
                <a:latin typeface="+mn-lt"/>
              </a:rPr>
              <a:t>p9</a:t>
            </a:r>
            <a:r>
              <a:rPr lang="en-US" altLang="zh-CN" sz="1600" dirty="0">
                <a:latin typeface="+mn-lt"/>
              </a:rPr>
              <a:t>,p0,p4,</a:t>
            </a:r>
            <a:r>
              <a:rPr lang="en-US" altLang="zh-CN" sz="1600" b="1" strike="sngStrike" dirty="0">
                <a:solidFill>
                  <a:srgbClr val="FF0000"/>
                </a:solidFill>
                <a:latin typeface="+mn-lt"/>
              </a:rPr>
              <a:t>p10</a:t>
            </a:r>
            <a:r>
              <a:rPr lang="en-US" altLang="zh-CN" sz="1600" dirty="0">
                <a:latin typeface="+mn-lt"/>
              </a:rPr>
              <a:t>,p1,p5,p6,p7,p2,p8} </a:t>
            </a:r>
          </a:p>
          <a:p>
            <a:pPr eaLnBrk="1" hangingPunct="1"/>
            <a:r>
              <a:rPr lang="en-US" altLang="zh-CN" sz="1600" dirty="0">
                <a:latin typeface="+mn-lt"/>
              </a:rPr>
              <a:t>p0: {p3; p4, </a:t>
            </a:r>
            <a:r>
              <a:rPr lang="en-US" altLang="zh-CN" sz="1600" strike="sngStrike" dirty="0">
                <a:solidFill>
                  <a:srgbClr val="FF0000"/>
                </a:solidFill>
                <a:latin typeface="+mn-lt"/>
              </a:rPr>
              <a:t>p5, p6</a:t>
            </a:r>
            <a:r>
              <a:rPr lang="en-US" altLang="zh-CN" sz="1600" dirty="0">
                <a:latin typeface="+mn-lt"/>
              </a:rPr>
              <a:t>}</a:t>
            </a:r>
          </a:p>
          <a:p>
            <a:pPr eaLnBrk="1" hangingPunct="1"/>
            <a:r>
              <a:rPr lang="en-US" altLang="zh-CN" sz="1600" dirty="0">
                <a:latin typeface="+mn-lt"/>
              </a:rPr>
              <a:t>p1: {</a:t>
            </a:r>
            <a:r>
              <a:rPr lang="en-US" altLang="zh-CN" sz="1600" strike="sngStrike" dirty="0">
                <a:solidFill>
                  <a:srgbClr val="FF0000"/>
                </a:solidFill>
                <a:latin typeface="+mn-lt"/>
              </a:rPr>
              <a:t>p3</a:t>
            </a:r>
            <a:r>
              <a:rPr lang="en-US" altLang="zh-CN" sz="1600" dirty="0">
                <a:latin typeface="+mn-lt"/>
              </a:rPr>
              <a:t>, p4; p5,p6, </a:t>
            </a:r>
            <a:r>
              <a:rPr lang="en-US" altLang="zh-CN" sz="1600" strike="sngStrike" dirty="0">
                <a:solidFill>
                  <a:srgbClr val="FF0000"/>
                </a:solidFill>
                <a:latin typeface="+mn-lt"/>
              </a:rPr>
              <a:t>p7</a:t>
            </a:r>
            <a:r>
              <a:rPr lang="en-US" altLang="zh-CN" sz="1600" dirty="0">
                <a:latin typeface="+mn-lt"/>
              </a:rPr>
              <a:t>}</a:t>
            </a:r>
          </a:p>
          <a:p>
            <a:pPr eaLnBrk="1" hangingPunct="1"/>
            <a:r>
              <a:rPr lang="en-US" altLang="zh-CN" sz="1600" dirty="0">
                <a:latin typeface="+mn-lt"/>
              </a:rPr>
              <a:t>p2: {</a:t>
            </a:r>
            <a:r>
              <a:rPr lang="en-US" altLang="zh-CN" sz="1600" strike="sngStrike" dirty="0">
                <a:solidFill>
                  <a:srgbClr val="FF0000"/>
                </a:solidFill>
                <a:latin typeface="+mn-lt"/>
              </a:rPr>
              <a:t>p5,p6</a:t>
            </a:r>
            <a:r>
              <a:rPr lang="en-US" altLang="zh-CN" sz="1600" dirty="0">
                <a:latin typeface="+mn-lt"/>
              </a:rPr>
              <a:t>, p7; p8}</a:t>
            </a:r>
            <a:endParaRPr lang="zh-CN" altLang="en-US" sz="1600" dirty="0">
              <a:latin typeface="+mn-lt"/>
            </a:endParaRPr>
          </a:p>
        </p:txBody>
      </p:sp>
      <p:sp>
        <p:nvSpPr>
          <p:cNvPr id="37" name="矩形 6">
            <a:extLst>
              <a:ext uri="{FF2B5EF4-FFF2-40B4-BE49-F238E27FC236}">
                <a16:creationId xmlns:a16="http://schemas.microsoft.com/office/drawing/2014/main" id="{1BA5A529-A3BD-43E0-9292-86DA1EE74313}"/>
              </a:ext>
            </a:extLst>
          </p:cNvPr>
          <p:cNvSpPr>
            <a:spLocks noChangeArrowheads="1"/>
          </p:cNvSpPr>
          <p:nvPr/>
        </p:nvSpPr>
        <p:spPr bwMode="auto">
          <a:xfrm>
            <a:off x="5873750" y="-65726"/>
            <a:ext cx="1368425" cy="6902451"/>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8" name="椭圆 3">
            <a:extLst>
              <a:ext uri="{FF2B5EF4-FFF2-40B4-BE49-F238E27FC236}">
                <a16:creationId xmlns:a16="http://schemas.microsoft.com/office/drawing/2014/main" id="{CB0FBE16-60C1-45BD-B4CD-7862266D5D21}"/>
              </a:ext>
            </a:extLst>
          </p:cNvPr>
          <p:cNvSpPr>
            <a:spLocks noChangeArrowheads="1"/>
          </p:cNvSpPr>
          <p:nvPr/>
        </p:nvSpPr>
        <p:spPr bwMode="auto">
          <a:xfrm>
            <a:off x="5008563" y="6069962"/>
            <a:ext cx="144462" cy="119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p>
        </p:txBody>
      </p:sp>
      <p:sp>
        <p:nvSpPr>
          <p:cNvPr id="39" name="椭圆 36">
            <a:extLst>
              <a:ext uri="{FF2B5EF4-FFF2-40B4-BE49-F238E27FC236}">
                <a16:creationId xmlns:a16="http://schemas.microsoft.com/office/drawing/2014/main" id="{874A8BFE-A14F-4C5F-82AA-677804F20639}"/>
              </a:ext>
            </a:extLst>
          </p:cNvPr>
          <p:cNvSpPr>
            <a:spLocks noChangeArrowheads="1"/>
          </p:cNvSpPr>
          <p:nvPr/>
        </p:nvSpPr>
        <p:spPr bwMode="auto">
          <a:xfrm>
            <a:off x="8824913" y="4561837"/>
            <a:ext cx="144462" cy="119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p>
        </p:txBody>
      </p:sp>
      <p:sp>
        <p:nvSpPr>
          <p:cNvPr id="40" name="TextBox 47">
            <a:extLst>
              <a:ext uri="{FF2B5EF4-FFF2-40B4-BE49-F238E27FC236}">
                <a16:creationId xmlns:a16="http://schemas.microsoft.com/office/drawing/2014/main" id="{FC21082C-FD96-486C-A92B-D75094D00660}"/>
              </a:ext>
            </a:extLst>
          </p:cNvPr>
          <p:cNvSpPr txBox="1">
            <a:spLocks noChangeArrowheads="1"/>
          </p:cNvSpPr>
          <p:nvPr/>
        </p:nvSpPr>
        <p:spPr bwMode="auto">
          <a:xfrm>
            <a:off x="4873625" y="6189025"/>
            <a:ext cx="439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p9</a:t>
            </a:r>
            <a:endParaRPr lang="zh-CN" altLang="en-US"/>
          </a:p>
        </p:txBody>
      </p:sp>
      <p:sp>
        <p:nvSpPr>
          <p:cNvPr id="41" name="TextBox 47">
            <a:extLst>
              <a:ext uri="{FF2B5EF4-FFF2-40B4-BE49-F238E27FC236}">
                <a16:creationId xmlns:a16="http://schemas.microsoft.com/office/drawing/2014/main" id="{216AAB06-55B7-4610-B424-14A8DF7E8D36}"/>
              </a:ext>
            </a:extLst>
          </p:cNvPr>
          <p:cNvSpPr txBox="1">
            <a:spLocks noChangeArrowheads="1"/>
          </p:cNvSpPr>
          <p:nvPr/>
        </p:nvSpPr>
        <p:spPr bwMode="auto">
          <a:xfrm>
            <a:off x="8612188" y="4620575"/>
            <a:ext cx="540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rPr>
              <a:t>p10</a:t>
            </a:r>
            <a:endParaRPr lang="zh-CN" altLang="en-US" dirty="0">
              <a:latin typeface="+mn-lt"/>
            </a:endParaRPr>
          </a:p>
        </p:txBody>
      </p:sp>
      <p:sp>
        <p:nvSpPr>
          <p:cNvPr id="42" name="TextBox 3">
            <a:extLst>
              <a:ext uri="{FF2B5EF4-FFF2-40B4-BE49-F238E27FC236}">
                <a16:creationId xmlns:a16="http://schemas.microsoft.com/office/drawing/2014/main" id="{B5FB7321-433E-4D65-A51B-5E44F3DB4437}"/>
              </a:ext>
            </a:extLst>
          </p:cNvPr>
          <p:cNvSpPr txBox="1">
            <a:spLocks noChangeArrowheads="1"/>
          </p:cNvSpPr>
          <p:nvPr/>
        </p:nvSpPr>
        <p:spPr bwMode="auto">
          <a:xfrm>
            <a:off x="4214813" y="642300"/>
            <a:ext cx="1301959" cy="3385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dirty="0">
                <a:latin typeface="+mn-lt"/>
                <a:ea typeface="微软雅黑 Light" panose="020B0502040204020203" pitchFamily="34" charset="-122"/>
              </a:rPr>
              <a:t>分割线</a:t>
            </a:r>
            <a:r>
              <a:rPr lang="en-US" altLang="zh-CN" sz="1600" i="1" dirty="0">
                <a:latin typeface="+mn-lt"/>
                <a:ea typeface="微软雅黑 Light" panose="020B0502040204020203" pitchFamily="34" charset="-122"/>
              </a:rPr>
              <a:t>l</a:t>
            </a:r>
            <a:r>
              <a:rPr lang="en-US" altLang="zh-CN" sz="1600" dirty="0">
                <a:latin typeface="+mn-lt"/>
                <a:ea typeface="微软雅黑 Light" panose="020B0502040204020203" pitchFamily="34" charset="-122"/>
              </a:rPr>
              <a:t>: x=m</a:t>
            </a:r>
            <a:endParaRPr lang="zh-CN" altLang="en-US" sz="1600" dirty="0">
              <a:latin typeface="+mn-lt"/>
              <a:ea typeface="微软雅黑 Light" panose="020B0502040204020203" pitchFamily="34" charset="-122"/>
            </a:endParaRPr>
          </a:p>
        </p:txBody>
      </p:sp>
      <p:cxnSp>
        <p:nvCxnSpPr>
          <p:cNvPr id="43" name="直接箭头连接符 5">
            <a:extLst>
              <a:ext uri="{FF2B5EF4-FFF2-40B4-BE49-F238E27FC236}">
                <a16:creationId xmlns:a16="http://schemas.microsoft.com/office/drawing/2014/main" id="{F314309D-3549-4066-9DCB-2B4E93875AA8}"/>
              </a:ext>
            </a:extLst>
          </p:cNvPr>
          <p:cNvCxnSpPr>
            <a:cxnSpLocks noChangeShapeType="1"/>
            <a:stCxn id="42" idx="3"/>
          </p:cNvCxnSpPr>
          <p:nvPr/>
        </p:nvCxnSpPr>
        <p:spPr bwMode="auto">
          <a:xfrm>
            <a:off x="5516772" y="811577"/>
            <a:ext cx="1692066" cy="58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3">
            <a:extLst>
              <a:ext uri="{FF2B5EF4-FFF2-40B4-BE49-F238E27FC236}">
                <a16:creationId xmlns:a16="http://schemas.microsoft.com/office/drawing/2014/main" id="{F7D80C16-DAC1-4E27-A354-8171EC7D610F}"/>
              </a:ext>
            </a:extLst>
          </p:cNvPr>
          <p:cNvSpPr txBox="1"/>
          <p:nvPr/>
        </p:nvSpPr>
        <p:spPr>
          <a:xfrm>
            <a:off x="3284902" y="4058600"/>
            <a:ext cx="1584176" cy="1754326"/>
          </a:xfrm>
          <a:prstGeom prst="rect">
            <a:avLst/>
          </a:prstGeom>
          <a:solidFill>
            <a:srgbClr val="FFFF00"/>
          </a:solidFill>
        </p:spPr>
        <p:txBody>
          <a:bodyPr wrap="square" rtlCol="0">
            <a:spAutoFit/>
          </a:bodyPr>
          <a:lstStyle/>
          <a:p>
            <a:r>
              <a:rPr lang="en-US" altLang="zh-CN" dirty="0"/>
              <a:t>P2</a:t>
            </a:r>
            <a:r>
              <a:rPr lang="zh-CN" altLang="en-US" dirty="0"/>
              <a:t>的点中按</a:t>
            </a:r>
            <a:r>
              <a:rPr lang="en-US" altLang="zh-CN" dirty="0"/>
              <a:t>y</a:t>
            </a:r>
            <a:r>
              <a:rPr lang="zh-CN" altLang="en-US" dirty="0"/>
              <a:t>排序后，</a:t>
            </a:r>
            <a:r>
              <a:rPr lang="en-US" altLang="zh-CN" sz="1600" strike="sngStrike" dirty="0">
                <a:solidFill>
                  <a:srgbClr val="FF0000"/>
                </a:solidFill>
              </a:rPr>
              <a:t>p5,p6</a:t>
            </a:r>
            <a:r>
              <a:rPr lang="zh-CN" altLang="en-US" dirty="0"/>
              <a:t>在</a:t>
            </a:r>
            <a:r>
              <a:rPr lang="en-US" altLang="zh-CN" dirty="0"/>
              <a:t>p0</a:t>
            </a:r>
            <a:r>
              <a:rPr lang="zh-CN" altLang="en-US" dirty="0"/>
              <a:t>后面，属于离</a:t>
            </a:r>
            <a:r>
              <a:rPr lang="en-US" altLang="zh-CN" dirty="0"/>
              <a:t>p0</a:t>
            </a:r>
            <a:r>
              <a:rPr lang="zh-CN" altLang="en-US" dirty="0"/>
              <a:t>最近的</a:t>
            </a:r>
            <a:r>
              <a:rPr lang="en-US" altLang="zh-CN" dirty="0"/>
              <a:t>3</a:t>
            </a:r>
            <a:r>
              <a:rPr lang="zh-CN" altLang="en-US" dirty="0"/>
              <a:t>个点，但超出范围</a:t>
            </a:r>
            <a:r>
              <a:rPr lang="en-US" altLang="zh-CN" dirty="0"/>
              <a:t>d</a:t>
            </a:r>
            <a:endParaRPr lang="zh-CN" altLang="en-US" dirty="0"/>
          </a:p>
        </p:txBody>
      </p:sp>
      <p:cxnSp>
        <p:nvCxnSpPr>
          <p:cNvPr id="45" name="直接箭头连接符 44">
            <a:extLst>
              <a:ext uri="{FF2B5EF4-FFF2-40B4-BE49-F238E27FC236}">
                <a16:creationId xmlns:a16="http://schemas.microsoft.com/office/drawing/2014/main" id="{15113926-91F8-4B30-BAD1-E74A488F83A5}"/>
              </a:ext>
            </a:extLst>
          </p:cNvPr>
          <p:cNvCxnSpPr>
            <a:stCxn id="44" idx="0"/>
          </p:cNvCxnSpPr>
          <p:nvPr/>
        </p:nvCxnSpPr>
        <p:spPr bwMode="auto">
          <a:xfrm flipV="1">
            <a:off x="4076990" y="3001324"/>
            <a:ext cx="283178" cy="10572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2">
            <a:extLst>
              <a:ext uri="{FF2B5EF4-FFF2-40B4-BE49-F238E27FC236}">
                <a16:creationId xmlns:a16="http://schemas.microsoft.com/office/drawing/2014/main" id="{25291A33-91E2-4D7C-8E22-46403A001F99}"/>
              </a:ext>
            </a:extLst>
          </p:cNvPr>
          <p:cNvSpPr txBox="1"/>
          <p:nvPr/>
        </p:nvSpPr>
        <p:spPr>
          <a:xfrm>
            <a:off x="3645049" y="1690050"/>
            <a:ext cx="2144563" cy="646331"/>
          </a:xfrm>
          <a:prstGeom prst="rect">
            <a:avLst/>
          </a:prstGeom>
          <a:solidFill>
            <a:srgbClr val="FFFF00"/>
          </a:solidFill>
        </p:spPr>
        <p:txBody>
          <a:bodyPr wrap="square" rtlCol="0">
            <a:spAutoFit/>
          </a:bodyPr>
          <a:lstStyle/>
          <a:p>
            <a:r>
              <a:rPr lang="en-US" altLang="zh-CN" strike="sngStrike" dirty="0">
                <a:solidFill>
                  <a:srgbClr val="FF0000"/>
                </a:solidFill>
                <a:ea typeface="微软雅黑 Light" panose="020B0502040204020203" pitchFamily="34" charset="-122"/>
              </a:rPr>
              <a:t>p9,p10</a:t>
            </a:r>
            <a:r>
              <a:rPr lang="zh-CN" altLang="en-US" dirty="0">
                <a:ea typeface="微软雅黑 Light" panose="020B0502040204020203" pitchFamily="34" charset="-122"/>
              </a:rPr>
              <a:t>不在中垂线范围</a:t>
            </a:r>
            <a:r>
              <a:rPr lang="en-US" altLang="zh-CN" dirty="0">
                <a:ea typeface="微软雅黑 Light" panose="020B0502040204020203" pitchFamily="34" charset="-122"/>
              </a:rPr>
              <a:t>d</a:t>
            </a:r>
            <a:r>
              <a:rPr lang="zh-CN" altLang="en-US" dirty="0">
                <a:ea typeface="微软雅黑 Light" panose="020B0502040204020203" pitchFamily="34" charset="-122"/>
              </a:rPr>
              <a:t>内，不考虑</a:t>
            </a:r>
          </a:p>
        </p:txBody>
      </p:sp>
      <p:sp>
        <p:nvSpPr>
          <p:cNvPr id="47" name="任意多边形 4">
            <a:extLst>
              <a:ext uri="{FF2B5EF4-FFF2-40B4-BE49-F238E27FC236}">
                <a16:creationId xmlns:a16="http://schemas.microsoft.com/office/drawing/2014/main" id="{071FB95A-7936-4A3F-BCB6-CEB7D39BE84D}"/>
              </a:ext>
            </a:extLst>
          </p:cNvPr>
          <p:cNvSpPr/>
          <p:nvPr/>
        </p:nvSpPr>
        <p:spPr bwMode="auto">
          <a:xfrm>
            <a:off x="5742214" y="4394016"/>
            <a:ext cx="2972258" cy="2360010"/>
          </a:xfrm>
          <a:custGeom>
            <a:avLst/>
            <a:gdLst>
              <a:gd name="connsiteX0" fmla="*/ 0 w 2972258"/>
              <a:gd name="connsiteY0" fmla="*/ 1322614 h 2360010"/>
              <a:gd name="connsiteX1" fmla="*/ 40822 w 2972258"/>
              <a:gd name="connsiteY1" fmla="*/ 1298121 h 2360010"/>
              <a:gd name="connsiteX2" fmla="*/ 57150 w 2972258"/>
              <a:gd name="connsiteY2" fmla="*/ 1249135 h 2360010"/>
              <a:gd name="connsiteX3" fmla="*/ 89807 w 2972258"/>
              <a:gd name="connsiteY3" fmla="*/ 1200150 h 2360010"/>
              <a:gd name="connsiteX4" fmla="*/ 106136 w 2972258"/>
              <a:gd name="connsiteY4" fmla="*/ 1175657 h 2360010"/>
              <a:gd name="connsiteX5" fmla="*/ 122465 w 2972258"/>
              <a:gd name="connsiteY5" fmla="*/ 1151164 h 2360010"/>
              <a:gd name="connsiteX6" fmla="*/ 155122 w 2972258"/>
              <a:gd name="connsiteY6" fmla="*/ 1110342 h 2360010"/>
              <a:gd name="connsiteX7" fmla="*/ 163286 w 2972258"/>
              <a:gd name="connsiteY7" fmla="*/ 1085850 h 2360010"/>
              <a:gd name="connsiteX8" fmla="*/ 187779 w 2972258"/>
              <a:gd name="connsiteY8" fmla="*/ 1061357 h 2360010"/>
              <a:gd name="connsiteX9" fmla="*/ 244929 w 2972258"/>
              <a:gd name="connsiteY9" fmla="*/ 996042 h 2360010"/>
              <a:gd name="connsiteX10" fmla="*/ 277586 w 2972258"/>
              <a:gd name="connsiteY10" fmla="*/ 947057 h 2360010"/>
              <a:gd name="connsiteX11" fmla="*/ 310243 w 2972258"/>
              <a:gd name="connsiteY11" fmla="*/ 898071 h 2360010"/>
              <a:gd name="connsiteX12" fmla="*/ 359229 w 2972258"/>
              <a:gd name="connsiteY12" fmla="*/ 849085 h 2360010"/>
              <a:gd name="connsiteX13" fmla="*/ 400050 w 2972258"/>
              <a:gd name="connsiteY13" fmla="*/ 816428 h 2360010"/>
              <a:gd name="connsiteX14" fmla="*/ 440872 w 2972258"/>
              <a:gd name="connsiteY14" fmla="*/ 783771 h 2360010"/>
              <a:gd name="connsiteX15" fmla="*/ 457200 w 2972258"/>
              <a:gd name="connsiteY15" fmla="*/ 759278 h 2360010"/>
              <a:gd name="connsiteX16" fmla="*/ 481693 w 2972258"/>
              <a:gd name="connsiteY16" fmla="*/ 742950 h 2360010"/>
              <a:gd name="connsiteX17" fmla="*/ 489857 w 2972258"/>
              <a:gd name="connsiteY17" fmla="*/ 718457 h 2360010"/>
              <a:gd name="connsiteX18" fmla="*/ 522515 w 2972258"/>
              <a:gd name="connsiteY18" fmla="*/ 669471 h 2360010"/>
              <a:gd name="connsiteX19" fmla="*/ 547007 w 2972258"/>
              <a:gd name="connsiteY19" fmla="*/ 612321 h 2360010"/>
              <a:gd name="connsiteX20" fmla="*/ 579665 w 2972258"/>
              <a:gd name="connsiteY20" fmla="*/ 563335 h 2360010"/>
              <a:gd name="connsiteX21" fmla="*/ 595993 w 2972258"/>
              <a:gd name="connsiteY21" fmla="*/ 530678 h 2360010"/>
              <a:gd name="connsiteX22" fmla="*/ 620486 w 2972258"/>
              <a:gd name="connsiteY22" fmla="*/ 506185 h 2360010"/>
              <a:gd name="connsiteX23" fmla="*/ 653143 w 2972258"/>
              <a:gd name="connsiteY23" fmla="*/ 457200 h 2360010"/>
              <a:gd name="connsiteX24" fmla="*/ 677636 w 2972258"/>
              <a:gd name="connsiteY24" fmla="*/ 440871 h 2360010"/>
              <a:gd name="connsiteX25" fmla="*/ 702129 w 2972258"/>
              <a:gd name="connsiteY25" fmla="*/ 416378 h 2360010"/>
              <a:gd name="connsiteX26" fmla="*/ 726622 w 2972258"/>
              <a:gd name="connsiteY26" fmla="*/ 408214 h 2360010"/>
              <a:gd name="connsiteX27" fmla="*/ 751115 w 2972258"/>
              <a:gd name="connsiteY27" fmla="*/ 383721 h 2360010"/>
              <a:gd name="connsiteX28" fmla="*/ 800100 w 2972258"/>
              <a:gd name="connsiteY28" fmla="*/ 367392 h 2360010"/>
              <a:gd name="connsiteX29" fmla="*/ 832757 w 2972258"/>
              <a:gd name="connsiteY29" fmla="*/ 351064 h 2360010"/>
              <a:gd name="connsiteX30" fmla="*/ 873579 w 2972258"/>
              <a:gd name="connsiteY30" fmla="*/ 318407 h 2360010"/>
              <a:gd name="connsiteX31" fmla="*/ 914400 w 2972258"/>
              <a:gd name="connsiteY31" fmla="*/ 285750 h 2360010"/>
              <a:gd name="connsiteX32" fmla="*/ 1012372 w 2972258"/>
              <a:gd name="connsiteY32" fmla="*/ 220435 h 2360010"/>
              <a:gd name="connsiteX33" fmla="*/ 1036865 w 2972258"/>
              <a:gd name="connsiteY33" fmla="*/ 204107 h 2360010"/>
              <a:gd name="connsiteX34" fmla="*/ 1085850 w 2972258"/>
              <a:gd name="connsiteY34" fmla="*/ 179614 h 2360010"/>
              <a:gd name="connsiteX35" fmla="*/ 1134836 w 2972258"/>
              <a:gd name="connsiteY35" fmla="*/ 163285 h 2360010"/>
              <a:gd name="connsiteX36" fmla="*/ 1159329 w 2972258"/>
              <a:gd name="connsiteY36" fmla="*/ 146957 h 2360010"/>
              <a:gd name="connsiteX37" fmla="*/ 1183822 w 2972258"/>
              <a:gd name="connsiteY37" fmla="*/ 138792 h 2360010"/>
              <a:gd name="connsiteX38" fmla="*/ 1208315 w 2972258"/>
              <a:gd name="connsiteY38" fmla="*/ 122464 h 2360010"/>
              <a:gd name="connsiteX39" fmla="*/ 1257300 w 2972258"/>
              <a:gd name="connsiteY39" fmla="*/ 106135 h 2360010"/>
              <a:gd name="connsiteX40" fmla="*/ 1281793 w 2972258"/>
              <a:gd name="connsiteY40" fmla="*/ 97971 h 2360010"/>
              <a:gd name="connsiteX41" fmla="*/ 1306286 w 2972258"/>
              <a:gd name="connsiteY41" fmla="*/ 73478 h 2360010"/>
              <a:gd name="connsiteX42" fmla="*/ 1347107 w 2972258"/>
              <a:gd name="connsiteY42" fmla="*/ 65314 h 2360010"/>
              <a:gd name="connsiteX43" fmla="*/ 1379765 w 2972258"/>
              <a:gd name="connsiteY43" fmla="*/ 57150 h 2360010"/>
              <a:gd name="connsiteX44" fmla="*/ 1420586 w 2972258"/>
              <a:gd name="connsiteY44" fmla="*/ 48985 h 2360010"/>
              <a:gd name="connsiteX45" fmla="*/ 1445079 w 2972258"/>
              <a:gd name="connsiteY45" fmla="*/ 40821 h 2360010"/>
              <a:gd name="connsiteX46" fmla="*/ 1526722 w 2972258"/>
              <a:gd name="connsiteY46" fmla="*/ 24492 h 2360010"/>
              <a:gd name="connsiteX47" fmla="*/ 1559379 w 2972258"/>
              <a:gd name="connsiteY47" fmla="*/ 16328 h 2360010"/>
              <a:gd name="connsiteX48" fmla="*/ 1698172 w 2972258"/>
              <a:gd name="connsiteY48" fmla="*/ 0 h 2360010"/>
              <a:gd name="connsiteX49" fmla="*/ 1853293 w 2972258"/>
              <a:gd name="connsiteY49" fmla="*/ 8164 h 2360010"/>
              <a:gd name="connsiteX50" fmla="*/ 1902279 w 2972258"/>
              <a:gd name="connsiteY50" fmla="*/ 24492 h 2360010"/>
              <a:gd name="connsiteX51" fmla="*/ 1959429 w 2972258"/>
              <a:gd name="connsiteY51" fmla="*/ 32657 h 2360010"/>
              <a:gd name="connsiteX52" fmla="*/ 1992086 w 2972258"/>
              <a:gd name="connsiteY52" fmla="*/ 40821 h 2360010"/>
              <a:gd name="connsiteX53" fmla="*/ 2261507 w 2972258"/>
              <a:gd name="connsiteY53" fmla="*/ 48985 h 2360010"/>
              <a:gd name="connsiteX54" fmla="*/ 2343150 w 2972258"/>
              <a:gd name="connsiteY54" fmla="*/ 65314 h 2360010"/>
              <a:gd name="connsiteX55" fmla="*/ 2604407 w 2972258"/>
              <a:gd name="connsiteY55" fmla="*/ 81642 h 2360010"/>
              <a:gd name="connsiteX56" fmla="*/ 2653393 w 2972258"/>
              <a:gd name="connsiteY56" fmla="*/ 106135 h 2360010"/>
              <a:gd name="connsiteX57" fmla="*/ 2702379 w 2972258"/>
              <a:gd name="connsiteY57" fmla="*/ 130628 h 2360010"/>
              <a:gd name="connsiteX58" fmla="*/ 2751365 w 2972258"/>
              <a:gd name="connsiteY58" fmla="*/ 171450 h 2360010"/>
              <a:gd name="connsiteX59" fmla="*/ 2792186 w 2972258"/>
              <a:gd name="connsiteY59" fmla="*/ 212271 h 2360010"/>
              <a:gd name="connsiteX60" fmla="*/ 2808515 w 2972258"/>
              <a:gd name="connsiteY60" fmla="*/ 236764 h 2360010"/>
              <a:gd name="connsiteX61" fmla="*/ 2824843 w 2972258"/>
              <a:gd name="connsiteY61" fmla="*/ 285750 h 2360010"/>
              <a:gd name="connsiteX62" fmla="*/ 2857500 w 2972258"/>
              <a:gd name="connsiteY62" fmla="*/ 334735 h 2360010"/>
              <a:gd name="connsiteX63" fmla="*/ 2873829 w 2972258"/>
              <a:gd name="connsiteY63" fmla="*/ 383721 h 2360010"/>
              <a:gd name="connsiteX64" fmla="*/ 2881993 w 2972258"/>
              <a:gd name="connsiteY64" fmla="*/ 408214 h 2360010"/>
              <a:gd name="connsiteX65" fmla="*/ 2898322 w 2972258"/>
              <a:gd name="connsiteY65" fmla="*/ 432707 h 2360010"/>
              <a:gd name="connsiteX66" fmla="*/ 2906486 w 2972258"/>
              <a:gd name="connsiteY66" fmla="*/ 465364 h 2360010"/>
              <a:gd name="connsiteX67" fmla="*/ 2930979 w 2972258"/>
              <a:gd name="connsiteY67" fmla="*/ 693964 h 2360010"/>
              <a:gd name="connsiteX68" fmla="*/ 2939143 w 2972258"/>
              <a:gd name="connsiteY68" fmla="*/ 751114 h 2360010"/>
              <a:gd name="connsiteX69" fmla="*/ 2947307 w 2972258"/>
              <a:gd name="connsiteY69" fmla="*/ 775607 h 2360010"/>
              <a:gd name="connsiteX70" fmla="*/ 2963636 w 2972258"/>
              <a:gd name="connsiteY70" fmla="*/ 849085 h 2360010"/>
              <a:gd name="connsiteX71" fmla="*/ 2971800 w 2972258"/>
              <a:gd name="connsiteY71" fmla="*/ 1020535 h 2360010"/>
              <a:gd name="connsiteX72" fmla="*/ 2955472 w 2972258"/>
              <a:gd name="connsiteY72" fmla="*/ 1232807 h 2360010"/>
              <a:gd name="connsiteX73" fmla="*/ 2947307 w 2972258"/>
              <a:gd name="connsiteY73" fmla="*/ 1257300 h 2360010"/>
              <a:gd name="connsiteX74" fmla="*/ 2930979 w 2972258"/>
              <a:gd name="connsiteY74" fmla="*/ 1347107 h 2360010"/>
              <a:gd name="connsiteX75" fmla="*/ 2914650 w 2972258"/>
              <a:gd name="connsiteY75" fmla="*/ 1371600 h 2360010"/>
              <a:gd name="connsiteX76" fmla="*/ 2890157 w 2972258"/>
              <a:gd name="connsiteY76" fmla="*/ 1428750 h 2360010"/>
              <a:gd name="connsiteX77" fmla="*/ 2865665 w 2972258"/>
              <a:gd name="connsiteY77" fmla="*/ 1502228 h 2360010"/>
              <a:gd name="connsiteX78" fmla="*/ 2849336 w 2972258"/>
              <a:gd name="connsiteY78" fmla="*/ 1551214 h 2360010"/>
              <a:gd name="connsiteX79" fmla="*/ 2833007 w 2972258"/>
              <a:gd name="connsiteY79" fmla="*/ 1616528 h 2360010"/>
              <a:gd name="connsiteX80" fmla="*/ 2816679 w 2972258"/>
              <a:gd name="connsiteY80" fmla="*/ 1787978 h 2360010"/>
              <a:gd name="connsiteX81" fmla="*/ 2808515 w 2972258"/>
              <a:gd name="connsiteY81" fmla="*/ 1820635 h 2360010"/>
              <a:gd name="connsiteX82" fmla="*/ 2800350 w 2972258"/>
              <a:gd name="connsiteY82" fmla="*/ 1869621 h 2360010"/>
              <a:gd name="connsiteX83" fmla="*/ 2792186 w 2972258"/>
              <a:gd name="connsiteY83" fmla="*/ 1894114 h 2360010"/>
              <a:gd name="connsiteX84" fmla="*/ 2784022 w 2972258"/>
              <a:gd name="connsiteY84" fmla="*/ 1943100 h 2360010"/>
              <a:gd name="connsiteX85" fmla="*/ 2775857 w 2972258"/>
              <a:gd name="connsiteY85" fmla="*/ 1967592 h 2360010"/>
              <a:gd name="connsiteX86" fmla="*/ 2767693 w 2972258"/>
              <a:gd name="connsiteY86" fmla="*/ 2008414 h 2360010"/>
              <a:gd name="connsiteX87" fmla="*/ 2751365 w 2972258"/>
              <a:gd name="connsiteY87" fmla="*/ 2032907 h 2360010"/>
              <a:gd name="connsiteX88" fmla="*/ 2743200 w 2972258"/>
              <a:gd name="connsiteY88" fmla="*/ 2057400 h 2360010"/>
              <a:gd name="connsiteX89" fmla="*/ 2669722 w 2972258"/>
              <a:gd name="connsiteY89" fmla="*/ 2098221 h 2360010"/>
              <a:gd name="connsiteX90" fmla="*/ 2653393 w 2972258"/>
              <a:gd name="connsiteY90" fmla="*/ 2122714 h 2360010"/>
              <a:gd name="connsiteX91" fmla="*/ 2628900 w 2972258"/>
              <a:gd name="connsiteY91" fmla="*/ 2130878 h 2360010"/>
              <a:gd name="connsiteX92" fmla="*/ 2604407 w 2972258"/>
              <a:gd name="connsiteY92" fmla="*/ 2155371 h 2360010"/>
              <a:gd name="connsiteX93" fmla="*/ 2596243 w 2972258"/>
              <a:gd name="connsiteY93" fmla="*/ 2179864 h 2360010"/>
              <a:gd name="connsiteX94" fmla="*/ 2571750 w 2972258"/>
              <a:gd name="connsiteY94" fmla="*/ 2196192 h 2360010"/>
              <a:gd name="connsiteX95" fmla="*/ 2547257 w 2972258"/>
              <a:gd name="connsiteY95" fmla="*/ 2220685 h 2360010"/>
              <a:gd name="connsiteX96" fmla="*/ 2530929 w 2972258"/>
              <a:gd name="connsiteY96" fmla="*/ 2269671 h 2360010"/>
              <a:gd name="connsiteX97" fmla="*/ 2506436 w 2972258"/>
              <a:gd name="connsiteY97" fmla="*/ 2318657 h 2360010"/>
              <a:gd name="connsiteX98" fmla="*/ 2457450 w 2972258"/>
              <a:gd name="connsiteY98" fmla="*/ 2334985 h 2360010"/>
              <a:gd name="connsiteX99" fmla="*/ 2432957 w 2972258"/>
              <a:gd name="connsiteY99" fmla="*/ 2351314 h 2360010"/>
              <a:gd name="connsiteX100" fmla="*/ 2310493 w 2972258"/>
              <a:gd name="connsiteY100" fmla="*/ 2351314 h 2360010"/>
              <a:gd name="connsiteX101" fmla="*/ 2286000 w 2972258"/>
              <a:gd name="connsiteY101" fmla="*/ 2343150 h 2360010"/>
              <a:gd name="connsiteX102" fmla="*/ 2253343 w 2972258"/>
              <a:gd name="connsiteY102" fmla="*/ 2334985 h 2360010"/>
              <a:gd name="connsiteX103" fmla="*/ 2228850 w 2972258"/>
              <a:gd name="connsiteY103" fmla="*/ 2318657 h 2360010"/>
              <a:gd name="connsiteX104" fmla="*/ 2179865 w 2972258"/>
              <a:gd name="connsiteY104" fmla="*/ 2302328 h 2360010"/>
              <a:gd name="connsiteX105" fmla="*/ 2155372 w 2972258"/>
              <a:gd name="connsiteY105" fmla="*/ 2294164 h 2360010"/>
              <a:gd name="connsiteX106" fmla="*/ 1885950 w 2972258"/>
              <a:gd name="connsiteY106" fmla="*/ 2286000 h 2360010"/>
              <a:gd name="connsiteX107" fmla="*/ 1861457 w 2972258"/>
              <a:gd name="connsiteY107" fmla="*/ 2277835 h 2360010"/>
              <a:gd name="connsiteX108" fmla="*/ 1812472 w 2972258"/>
              <a:gd name="connsiteY108" fmla="*/ 2269671 h 2360010"/>
              <a:gd name="connsiteX109" fmla="*/ 1771650 w 2972258"/>
              <a:gd name="connsiteY109" fmla="*/ 2261507 h 2360010"/>
              <a:gd name="connsiteX110" fmla="*/ 1706336 w 2972258"/>
              <a:gd name="connsiteY110" fmla="*/ 2237014 h 2360010"/>
              <a:gd name="connsiteX111" fmla="*/ 1657350 w 2972258"/>
              <a:gd name="connsiteY111" fmla="*/ 2220685 h 2360010"/>
              <a:gd name="connsiteX112" fmla="*/ 1583872 w 2972258"/>
              <a:gd name="connsiteY112" fmla="*/ 2204357 h 2360010"/>
              <a:gd name="connsiteX113" fmla="*/ 1526722 w 2972258"/>
              <a:gd name="connsiteY113" fmla="*/ 2171700 h 2360010"/>
              <a:gd name="connsiteX114" fmla="*/ 1469572 w 2972258"/>
              <a:gd name="connsiteY114" fmla="*/ 2155371 h 2360010"/>
              <a:gd name="connsiteX115" fmla="*/ 1004207 w 2972258"/>
              <a:gd name="connsiteY115" fmla="*/ 2139042 h 2360010"/>
              <a:gd name="connsiteX116" fmla="*/ 955222 w 2972258"/>
              <a:gd name="connsiteY116" fmla="*/ 2114550 h 2360010"/>
              <a:gd name="connsiteX117" fmla="*/ 873579 w 2972258"/>
              <a:gd name="connsiteY117" fmla="*/ 2090057 h 2360010"/>
              <a:gd name="connsiteX118" fmla="*/ 824593 w 2972258"/>
              <a:gd name="connsiteY118" fmla="*/ 2049235 h 2360010"/>
              <a:gd name="connsiteX119" fmla="*/ 800100 w 2972258"/>
              <a:gd name="connsiteY119" fmla="*/ 2024742 h 2360010"/>
              <a:gd name="connsiteX120" fmla="*/ 767443 w 2972258"/>
              <a:gd name="connsiteY120" fmla="*/ 2016578 h 2360010"/>
              <a:gd name="connsiteX121" fmla="*/ 742950 w 2972258"/>
              <a:gd name="connsiteY121" fmla="*/ 1992085 h 2360010"/>
              <a:gd name="connsiteX122" fmla="*/ 693965 w 2972258"/>
              <a:gd name="connsiteY122" fmla="*/ 1975757 h 2360010"/>
              <a:gd name="connsiteX123" fmla="*/ 644979 w 2972258"/>
              <a:gd name="connsiteY123" fmla="*/ 1934935 h 2360010"/>
              <a:gd name="connsiteX124" fmla="*/ 620486 w 2972258"/>
              <a:gd name="connsiteY124" fmla="*/ 1926771 h 2360010"/>
              <a:gd name="connsiteX125" fmla="*/ 571500 w 2972258"/>
              <a:gd name="connsiteY125" fmla="*/ 1894114 h 2360010"/>
              <a:gd name="connsiteX126" fmla="*/ 457200 w 2972258"/>
              <a:gd name="connsiteY126" fmla="*/ 1869621 h 2360010"/>
              <a:gd name="connsiteX127" fmla="*/ 408215 w 2972258"/>
              <a:gd name="connsiteY127" fmla="*/ 1836964 h 2360010"/>
              <a:gd name="connsiteX128" fmla="*/ 359229 w 2972258"/>
              <a:gd name="connsiteY128" fmla="*/ 1820635 h 2360010"/>
              <a:gd name="connsiteX129" fmla="*/ 334736 w 2972258"/>
              <a:gd name="connsiteY129" fmla="*/ 1804307 h 2360010"/>
              <a:gd name="connsiteX130" fmla="*/ 310243 w 2972258"/>
              <a:gd name="connsiteY130" fmla="*/ 1779814 h 2360010"/>
              <a:gd name="connsiteX131" fmla="*/ 285750 w 2972258"/>
              <a:gd name="connsiteY131" fmla="*/ 1771650 h 2360010"/>
              <a:gd name="connsiteX132" fmla="*/ 253093 w 2972258"/>
              <a:gd name="connsiteY132" fmla="*/ 1730828 h 2360010"/>
              <a:gd name="connsiteX133" fmla="*/ 195943 w 2972258"/>
              <a:gd name="connsiteY133" fmla="*/ 1698171 h 2360010"/>
              <a:gd name="connsiteX134" fmla="*/ 163286 w 2972258"/>
              <a:gd name="connsiteY134" fmla="*/ 1657350 h 2360010"/>
              <a:gd name="connsiteX135" fmla="*/ 138793 w 2972258"/>
              <a:gd name="connsiteY135" fmla="*/ 1632857 h 2360010"/>
              <a:gd name="connsiteX136" fmla="*/ 97972 w 2972258"/>
              <a:gd name="connsiteY136" fmla="*/ 1592035 h 2360010"/>
              <a:gd name="connsiteX137" fmla="*/ 81643 w 2972258"/>
              <a:gd name="connsiteY137" fmla="*/ 1567542 h 2360010"/>
              <a:gd name="connsiteX138" fmla="*/ 57150 w 2972258"/>
              <a:gd name="connsiteY138" fmla="*/ 1543050 h 2360010"/>
              <a:gd name="connsiteX139" fmla="*/ 40822 w 2972258"/>
              <a:gd name="connsiteY139" fmla="*/ 1494064 h 2360010"/>
              <a:gd name="connsiteX140" fmla="*/ 32657 w 2972258"/>
              <a:gd name="connsiteY140" fmla="*/ 1469571 h 2360010"/>
              <a:gd name="connsiteX141" fmla="*/ 40822 w 2972258"/>
              <a:gd name="connsiteY141" fmla="*/ 1387928 h 2360010"/>
              <a:gd name="connsiteX142" fmla="*/ 0 w 2972258"/>
              <a:gd name="connsiteY142" fmla="*/ 1322614 h 236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2972258" h="2360010">
                <a:moveTo>
                  <a:pt x="0" y="1322614"/>
                </a:moveTo>
                <a:cubicBezTo>
                  <a:pt x="0" y="1307646"/>
                  <a:pt x="31080" y="1310647"/>
                  <a:pt x="40822" y="1298121"/>
                </a:cubicBezTo>
                <a:cubicBezTo>
                  <a:pt x="51389" y="1284535"/>
                  <a:pt x="47603" y="1263456"/>
                  <a:pt x="57150" y="1249135"/>
                </a:cubicBezTo>
                <a:lnTo>
                  <a:pt x="89807" y="1200150"/>
                </a:lnTo>
                <a:lnTo>
                  <a:pt x="106136" y="1175657"/>
                </a:lnTo>
                <a:lnTo>
                  <a:pt x="122465" y="1151164"/>
                </a:lnTo>
                <a:cubicBezTo>
                  <a:pt x="142985" y="1089602"/>
                  <a:pt x="112918" y="1163096"/>
                  <a:pt x="155122" y="1110342"/>
                </a:cubicBezTo>
                <a:cubicBezTo>
                  <a:pt x="160498" y="1103622"/>
                  <a:pt x="158512" y="1093010"/>
                  <a:pt x="163286" y="1085850"/>
                </a:cubicBezTo>
                <a:cubicBezTo>
                  <a:pt x="169691" y="1076243"/>
                  <a:pt x="180690" y="1070471"/>
                  <a:pt x="187779" y="1061357"/>
                </a:cubicBezTo>
                <a:cubicBezTo>
                  <a:pt x="239068" y="995414"/>
                  <a:pt x="197513" y="1027653"/>
                  <a:pt x="244929" y="996042"/>
                </a:cubicBezTo>
                <a:cubicBezTo>
                  <a:pt x="260543" y="949201"/>
                  <a:pt x="241911" y="992925"/>
                  <a:pt x="277586" y="947057"/>
                </a:cubicBezTo>
                <a:cubicBezTo>
                  <a:pt x="289634" y="931566"/>
                  <a:pt x="296366" y="911948"/>
                  <a:pt x="310243" y="898071"/>
                </a:cubicBezTo>
                <a:cubicBezTo>
                  <a:pt x="326572" y="881742"/>
                  <a:pt x="346420" y="868299"/>
                  <a:pt x="359229" y="849085"/>
                </a:cubicBezTo>
                <a:cubicBezTo>
                  <a:pt x="380331" y="817431"/>
                  <a:pt x="366248" y="827695"/>
                  <a:pt x="400050" y="816428"/>
                </a:cubicBezTo>
                <a:cubicBezTo>
                  <a:pt x="446849" y="746231"/>
                  <a:pt x="384534" y="828842"/>
                  <a:pt x="440872" y="783771"/>
                </a:cubicBezTo>
                <a:cubicBezTo>
                  <a:pt x="448534" y="777641"/>
                  <a:pt x="450262" y="766216"/>
                  <a:pt x="457200" y="759278"/>
                </a:cubicBezTo>
                <a:cubicBezTo>
                  <a:pt x="464138" y="752340"/>
                  <a:pt x="473529" y="748393"/>
                  <a:pt x="481693" y="742950"/>
                </a:cubicBezTo>
                <a:cubicBezTo>
                  <a:pt x="484414" y="734786"/>
                  <a:pt x="485678" y="725980"/>
                  <a:pt x="489857" y="718457"/>
                </a:cubicBezTo>
                <a:cubicBezTo>
                  <a:pt x="499388" y="701302"/>
                  <a:pt x="522515" y="669471"/>
                  <a:pt x="522515" y="669471"/>
                </a:cubicBezTo>
                <a:cubicBezTo>
                  <a:pt x="530960" y="644134"/>
                  <a:pt x="531875" y="637541"/>
                  <a:pt x="547007" y="612321"/>
                </a:cubicBezTo>
                <a:cubicBezTo>
                  <a:pt x="557104" y="595493"/>
                  <a:pt x="570889" y="580888"/>
                  <a:pt x="579665" y="563335"/>
                </a:cubicBezTo>
                <a:cubicBezTo>
                  <a:pt x="585108" y="552449"/>
                  <a:pt x="588919" y="540582"/>
                  <a:pt x="595993" y="530678"/>
                </a:cubicBezTo>
                <a:cubicBezTo>
                  <a:pt x="602704" y="521283"/>
                  <a:pt x="613397" y="515299"/>
                  <a:pt x="620486" y="506185"/>
                </a:cubicBezTo>
                <a:cubicBezTo>
                  <a:pt x="632534" y="490695"/>
                  <a:pt x="636815" y="468086"/>
                  <a:pt x="653143" y="457200"/>
                </a:cubicBezTo>
                <a:cubicBezTo>
                  <a:pt x="661307" y="451757"/>
                  <a:pt x="670098" y="447153"/>
                  <a:pt x="677636" y="440871"/>
                </a:cubicBezTo>
                <a:cubicBezTo>
                  <a:pt x="686506" y="433479"/>
                  <a:pt x="692522" y="422783"/>
                  <a:pt x="702129" y="416378"/>
                </a:cubicBezTo>
                <a:cubicBezTo>
                  <a:pt x="709290" y="411604"/>
                  <a:pt x="718458" y="410935"/>
                  <a:pt x="726622" y="408214"/>
                </a:cubicBezTo>
                <a:cubicBezTo>
                  <a:pt x="734786" y="400050"/>
                  <a:pt x="741022" y="389328"/>
                  <a:pt x="751115" y="383721"/>
                </a:cubicBezTo>
                <a:cubicBezTo>
                  <a:pt x="766161" y="375362"/>
                  <a:pt x="784705" y="375089"/>
                  <a:pt x="800100" y="367392"/>
                </a:cubicBezTo>
                <a:lnTo>
                  <a:pt x="832757" y="351064"/>
                </a:lnTo>
                <a:cubicBezTo>
                  <a:pt x="879556" y="280867"/>
                  <a:pt x="817241" y="363478"/>
                  <a:pt x="873579" y="318407"/>
                </a:cubicBezTo>
                <a:cubicBezTo>
                  <a:pt x="926334" y="276203"/>
                  <a:pt x="852836" y="306271"/>
                  <a:pt x="914400" y="285750"/>
                </a:cubicBezTo>
                <a:lnTo>
                  <a:pt x="1012372" y="220435"/>
                </a:lnTo>
                <a:cubicBezTo>
                  <a:pt x="1020536" y="214992"/>
                  <a:pt x="1027556" y="207210"/>
                  <a:pt x="1036865" y="204107"/>
                </a:cubicBezTo>
                <a:cubicBezTo>
                  <a:pt x="1126206" y="174323"/>
                  <a:pt x="990870" y="221827"/>
                  <a:pt x="1085850" y="179614"/>
                </a:cubicBezTo>
                <a:cubicBezTo>
                  <a:pt x="1101579" y="172624"/>
                  <a:pt x="1120515" y="172832"/>
                  <a:pt x="1134836" y="163285"/>
                </a:cubicBezTo>
                <a:cubicBezTo>
                  <a:pt x="1143000" y="157842"/>
                  <a:pt x="1150553" y="151345"/>
                  <a:pt x="1159329" y="146957"/>
                </a:cubicBezTo>
                <a:cubicBezTo>
                  <a:pt x="1167026" y="143108"/>
                  <a:pt x="1176125" y="142641"/>
                  <a:pt x="1183822" y="138792"/>
                </a:cubicBezTo>
                <a:cubicBezTo>
                  <a:pt x="1192598" y="134404"/>
                  <a:pt x="1199349" y="126449"/>
                  <a:pt x="1208315" y="122464"/>
                </a:cubicBezTo>
                <a:cubicBezTo>
                  <a:pt x="1224043" y="115474"/>
                  <a:pt x="1240972" y="111578"/>
                  <a:pt x="1257300" y="106135"/>
                </a:cubicBezTo>
                <a:lnTo>
                  <a:pt x="1281793" y="97971"/>
                </a:lnTo>
                <a:cubicBezTo>
                  <a:pt x="1289957" y="89807"/>
                  <a:pt x="1295959" y="78642"/>
                  <a:pt x="1306286" y="73478"/>
                </a:cubicBezTo>
                <a:cubicBezTo>
                  <a:pt x="1318697" y="67272"/>
                  <a:pt x="1333561" y="68324"/>
                  <a:pt x="1347107" y="65314"/>
                </a:cubicBezTo>
                <a:cubicBezTo>
                  <a:pt x="1358061" y="62880"/>
                  <a:pt x="1368811" y="59584"/>
                  <a:pt x="1379765" y="57150"/>
                </a:cubicBezTo>
                <a:cubicBezTo>
                  <a:pt x="1393311" y="54140"/>
                  <a:pt x="1407124" y="52351"/>
                  <a:pt x="1420586" y="48985"/>
                </a:cubicBezTo>
                <a:cubicBezTo>
                  <a:pt x="1428935" y="46898"/>
                  <a:pt x="1436804" y="43185"/>
                  <a:pt x="1445079" y="40821"/>
                </a:cubicBezTo>
                <a:cubicBezTo>
                  <a:pt x="1489324" y="28180"/>
                  <a:pt x="1473266" y="35184"/>
                  <a:pt x="1526722" y="24492"/>
                </a:cubicBezTo>
                <a:cubicBezTo>
                  <a:pt x="1537725" y="22291"/>
                  <a:pt x="1548339" y="18335"/>
                  <a:pt x="1559379" y="16328"/>
                </a:cubicBezTo>
                <a:cubicBezTo>
                  <a:pt x="1603497" y="8307"/>
                  <a:pt x="1654384" y="4379"/>
                  <a:pt x="1698172" y="0"/>
                </a:cubicBezTo>
                <a:cubicBezTo>
                  <a:pt x="1749879" y="2721"/>
                  <a:pt x="1801883" y="1995"/>
                  <a:pt x="1853293" y="8164"/>
                </a:cubicBezTo>
                <a:cubicBezTo>
                  <a:pt x="1870382" y="10215"/>
                  <a:pt x="1885240" y="22058"/>
                  <a:pt x="1902279" y="24492"/>
                </a:cubicBezTo>
                <a:cubicBezTo>
                  <a:pt x="1921329" y="27214"/>
                  <a:pt x="1940496" y="29215"/>
                  <a:pt x="1959429" y="32657"/>
                </a:cubicBezTo>
                <a:cubicBezTo>
                  <a:pt x="1970469" y="34664"/>
                  <a:pt x="1980882" y="40215"/>
                  <a:pt x="1992086" y="40821"/>
                </a:cubicBezTo>
                <a:cubicBezTo>
                  <a:pt x="2081803" y="45670"/>
                  <a:pt x="2171700" y="46264"/>
                  <a:pt x="2261507" y="48985"/>
                </a:cubicBezTo>
                <a:cubicBezTo>
                  <a:pt x="2308450" y="64634"/>
                  <a:pt x="2268102" y="52806"/>
                  <a:pt x="2343150" y="65314"/>
                </a:cubicBezTo>
                <a:cubicBezTo>
                  <a:pt x="2485109" y="88973"/>
                  <a:pt x="2216252" y="67266"/>
                  <a:pt x="2604407" y="81642"/>
                </a:cubicBezTo>
                <a:cubicBezTo>
                  <a:pt x="2674601" y="128439"/>
                  <a:pt x="2585789" y="72333"/>
                  <a:pt x="2653393" y="106135"/>
                </a:cubicBezTo>
                <a:cubicBezTo>
                  <a:pt x="2716700" y="137789"/>
                  <a:pt x="2640815" y="110108"/>
                  <a:pt x="2702379" y="130628"/>
                </a:cubicBezTo>
                <a:cubicBezTo>
                  <a:pt x="2726462" y="146684"/>
                  <a:pt x="2731720" y="147877"/>
                  <a:pt x="2751365" y="171450"/>
                </a:cubicBezTo>
                <a:cubicBezTo>
                  <a:pt x="2785383" y="212271"/>
                  <a:pt x="2747282" y="182334"/>
                  <a:pt x="2792186" y="212271"/>
                </a:cubicBezTo>
                <a:cubicBezTo>
                  <a:pt x="2797629" y="220435"/>
                  <a:pt x="2804530" y="227797"/>
                  <a:pt x="2808515" y="236764"/>
                </a:cubicBezTo>
                <a:cubicBezTo>
                  <a:pt x="2815505" y="252492"/>
                  <a:pt x="2815296" y="271429"/>
                  <a:pt x="2824843" y="285750"/>
                </a:cubicBezTo>
                <a:cubicBezTo>
                  <a:pt x="2835729" y="302078"/>
                  <a:pt x="2851294" y="316118"/>
                  <a:pt x="2857500" y="334735"/>
                </a:cubicBezTo>
                <a:lnTo>
                  <a:pt x="2873829" y="383721"/>
                </a:lnTo>
                <a:cubicBezTo>
                  <a:pt x="2876550" y="391885"/>
                  <a:pt x="2877219" y="401053"/>
                  <a:pt x="2881993" y="408214"/>
                </a:cubicBezTo>
                <a:lnTo>
                  <a:pt x="2898322" y="432707"/>
                </a:lnTo>
                <a:cubicBezTo>
                  <a:pt x="2901043" y="443593"/>
                  <a:pt x="2905331" y="454203"/>
                  <a:pt x="2906486" y="465364"/>
                </a:cubicBezTo>
                <a:cubicBezTo>
                  <a:pt x="2930732" y="699743"/>
                  <a:pt x="2900321" y="601985"/>
                  <a:pt x="2930979" y="693964"/>
                </a:cubicBezTo>
                <a:cubicBezTo>
                  <a:pt x="2933700" y="713014"/>
                  <a:pt x="2935369" y="732244"/>
                  <a:pt x="2939143" y="751114"/>
                </a:cubicBezTo>
                <a:cubicBezTo>
                  <a:pt x="2940831" y="759553"/>
                  <a:pt x="2944943" y="767332"/>
                  <a:pt x="2947307" y="775607"/>
                </a:cubicBezTo>
                <a:cubicBezTo>
                  <a:pt x="2954997" y="802521"/>
                  <a:pt x="2958021" y="821012"/>
                  <a:pt x="2963636" y="849085"/>
                </a:cubicBezTo>
                <a:cubicBezTo>
                  <a:pt x="2966357" y="906235"/>
                  <a:pt x="2971800" y="963320"/>
                  <a:pt x="2971800" y="1020535"/>
                </a:cubicBezTo>
                <a:cubicBezTo>
                  <a:pt x="2971800" y="1120354"/>
                  <a:pt x="2976548" y="1159044"/>
                  <a:pt x="2955472" y="1232807"/>
                </a:cubicBezTo>
                <a:cubicBezTo>
                  <a:pt x="2953108" y="1241082"/>
                  <a:pt x="2950029" y="1249136"/>
                  <a:pt x="2947307" y="1257300"/>
                </a:cubicBezTo>
                <a:cubicBezTo>
                  <a:pt x="2945415" y="1270541"/>
                  <a:pt x="2939227" y="1327861"/>
                  <a:pt x="2930979" y="1347107"/>
                </a:cubicBezTo>
                <a:cubicBezTo>
                  <a:pt x="2927114" y="1356126"/>
                  <a:pt x="2920093" y="1363436"/>
                  <a:pt x="2914650" y="1371600"/>
                </a:cubicBezTo>
                <a:cubicBezTo>
                  <a:pt x="2888370" y="1450441"/>
                  <a:pt x="2930513" y="1327859"/>
                  <a:pt x="2890157" y="1428750"/>
                </a:cubicBezTo>
                <a:cubicBezTo>
                  <a:pt x="2890152" y="1428763"/>
                  <a:pt x="2869749" y="1489975"/>
                  <a:pt x="2865665" y="1502228"/>
                </a:cubicBezTo>
                <a:lnTo>
                  <a:pt x="2849336" y="1551214"/>
                </a:lnTo>
                <a:cubicBezTo>
                  <a:pt x="2839484" y="1600474"/>
                  <a:pt x="2845560" y="1578871"/>
                  <a:pt x="2833007" y="1616528"/>
                </a:cubicBezTo>
                <a:cubicBezTo>
                  <a:pt x="2827564" y="1673678"/>
                  <a:pt x="2830602" y="1732283"/>
                  <a:pt x="2816679" y="1787978"/>
                </a:cubicBezTo>
                <a:cubicBezTo>
                  <a:pt x="2813958" y="1798864"/>
                  <a:pt x="2810716" y="1809632"/>
                  <a:pt x="2808515" y="1820635"/>
                </a:cubicBezTo>
                <a:cubicBezTo>
                  <a:pt x="2805268" y="1836867"/>
                  <a:pt x="2803941" y="1853461"/>
                  <a:pt x="2800350" y="1869621"/>
                </a:cubicBezTo>
                <a:cubicBezTo>
                  <a:pt x="2798483" y="1878022"/>
                  <a:pt x="2794053" y="1885713"/>
                  <a:pt x="2792186" y="1894114"/>
                </a:cubicBezTo>
                <a:cubicBezTo>
                  <a:pt x="2788595" y="1910274"/>
                  <a:pt x="2787613" y="1926940"/>
                  <a:pt x="2784022" y="1943100"/>
                </a:cubicBezTo>
                <a:cubicBezTo>
                  <a:pt x="2782155" y="1951501"/>
                  <a:pt x="2777944" y="1959243"/>
                  <a:pt x="2775857" y="1967592"/>
                </a:cubicBezTo>
                <a:cubicBezTo>
                  <a:pt x="2772491" y="1981054"/>
                  <a:pt x="2772565" y="1995421"/>
                  <a:pt x="2767693" y="2008414"/>
                </a:cubicBezTo>
                <a:cubicBezTo>
                  <a:pt x="2764248" y="2017601"/>
                  <a:pt x="2755753" y="2024131"/>
                  <a:pt x="2751365" y="2032907"/>
                </a:cubicBezTo>
                <a:cubicBezTo>
                  <a:pt x="2747516" y="2040604"/>
                  <a:pt x="2749285" y="2051315"/>
                  <a:pt x="2743200" y="2057400"/>
                </a:cubicBezTo>
                <a:cubicBezTo>
                  <a:pt x="2715126" y="2085474"/>
                  <a:pt x="2700522" y="2087955"/>
                  <a:pt x="2669722" y="2098221"/>
                </a:cubicBezTo>
                <a:cubicBezTo>
                  <a:pt x="2664279" y="2106385"/>
                  <a:pt x="2661055" y="2116584"/>
                  <a:pt x="2653393" y="2122714"/>
                </a:cubicBezTo>
                <a:cubicBezTo>
                  <a:pt x="2646673" y="2128090"/>
                  <a:pt x="2636061" y="2126104"/>
                  <a:pt x="2628900" y="2130878"/>
                </a:cubicBezTo>
                <a:cubicBezTo>
                  <a:pt x="2619293" y="2137283"/>
                  <a:pt x="2612571" y="2147207"/>
                  <a:pt x="2604407" y="2155371"/>
                </a:cubicBezTo>
                <a:cubicBezTo>
                  <a:pt x="2601686" y="2163535"/>
                  <a:pt x="2601619" y="2173144"/>
                  <a:pt x="2596243" y="2179864"/>
                </a:cubicBezTo>
                <a:cubicBezTo>
                  <a:pt x="2590113" y="2187526"/>
                  <a:pt x="2579288" y="2189910"/>
                  <a:pt x="2571750" y="2196192"/>
                </a:cubicBezTo>
                <a:cubicBezTo>
                  <a:pt x="2562880" y="2203584"/>
                  <a:pt x="2555421" y="2212521"/>
                  <a:pt x="2547257" y="2220685"/>
                </a:cubicBezTo>
                <a:lnTo>
                  <a:pt x="2530929" y="2269671"/>
                </a:lnTo>
                <a:cubicBezTo>
                  <a:pt x="2526480" y="2283017"/>
                  <a:pt x="2519765" y="2310327"/>
                  <a:pt x="2506436" y="2318657"/>
                </a:cubicBezTo>
                <a:cubicBezTo>
                  <a:pt x="2491840" y="2327779"/>
                  <a:pt x="2457450" y="2334985"/>
                  <a:pt x="2457450" y="2334985"/>
                </a:cubicBezTo>
                <a:cubicBezTo>
                  <a:pt x="2449286" y="2340428"/>
                  <a:pt x="2441976" y="2347449"/>
                  <a:pt x="2432957" y="2351314"/>
                </a:cubicBezTo>
                <a:cubicBezTo>
                  <a:pt x="2392390" y="2368700"/>
                  <a:pt x="2354544" y="2355319"/>
                  <a:pt x="2310493" y="2351314"/>
                </a:cubicBezTo>
                <a:cubicBezTo>
                  <a:pt x="2302329" y="2348593"/>
                  <a:pt x="2294275" y="2345514"/>
                  <a:pt x="2286000" y="2343150"/>
                </a:cubicBezTo>
                <a:cubicBezTo>
                  <a:pt x="2275211" y="2340067"/>
                  <a:pt x="2263656" y="2339405"/>
                  <a:pt x="2253343" y="2334985"/>
                </a:cubicBezTo>
                <a:cubicBezTo>
                  <a:pt x="2244324" y="2331120"/>
                  <a:pt x="2237816" y="2322642"/>
                  <a:pt x="2228850" y="2318657"/>
                </a:cubicBezTo>
                <a:cubicBezTo>
                  <a:pt x="2213122" y="2311667"/>
                  <a:pt x="2196193" y="2307771"/>
                  <a:pt x="2179865" y="2302328"/>
                </a:cubicBezTo>
                <a:cubicBezTo>
                  <a:pt x="2171701" y="2299607"/>
                  <a:pt x="2163974" y="2294425"/>
                  <a:pt x="2155372" y="2294164"/>
                </a:cubicBezTo>
                <a:lnTo>
                  <a:pt x="1885950" y="2286000"/>
                </a:lnTo>
                <a:cubicBezTo>
                  <a:pt x="1877786" y="2283278"/>
                  <a:pt x="1869858" y="2279702"/>
                  <a:pt x="1861457" y="2277835"/>
                </a:cubicBezTo>
                <a:cubicBezTo>
                  <a:pt x="1845298" y="2274244"/>
                  <a:pt x="1828759" y="2272632"/>
                  <a:pt x="1812472" y="2269671"/>
                </a:cubicBezTo>
                <a:cubicBezTo>
                  <a:pt x="1798819" y="2267189"/>
                  <a:pt x="1785257" y="2264228"/>
                  <a:pt x="1771650" y="2261507"/>
                </a:cubicBezTo>
                <a:cubicBezTo>
                  <a:pt x="1729026" y="2233090"/>
                  <a:pt x="1766092" y="2253311"/>
                  <a:pt x="1706336" y="2237014"/>
                </a:cubicBezTo>
                <a:cubicBezTo>
                  <a:pt x="1689731" y="2232485"/>
                  <a:pt x="1674048" y="2224859"/>
                  <a:pt x="1657350" y="2220685"/>
                </a:cubicBezTo>
                <a:cubicBezTo>
                  <a:pt x="1611231" y="2209156"/>
                  <a:pt x="1635696" y="2214722"/>
                  <a:pt x="1583872" y="2204357"/>
                </a:cubicBezTo>
                <a:cubicBezTo>
                  <a:pt x="1559271" y="2187956"/>
                  <a:pt x="1555729" y="2184132"/>
                  <a:pt x="1526722" y="2171700"/>
                </a:cubicBezTo>
                <a:cubicBezTo>
                  <a:pt x="1512030" y="2165404"/>
                  <a:pt x="1483920" y="2158559"/>
                  <a:pt x="1469572" y="2155371"/>
                </a:cubicBezTo>
                <a:cubicBezTo>
                  <a:pt x="1309623" y="2119828"/>
                  <a:pt x="1242048" y="2143616"/>
                  <a:pt x="1004207" y="2139042"/>
                </a:cubicBezTo>
                <a:cubicBezTo>
                  <a:pt x="914888" y="2109269"/>
                  <a:pt x="1050178" y="2156752"/>
                  <a:pt x="955222" y="2114550"/>
                </a:cubicBezTo>
                <a:cubicBezTo>
                  <a:pt x="929662" y="2103190"/>
                  <a:pt x="900723" y="2096843"/>
                  <a:pt x="873579" y="2090057"/>
                </a:cubicBezTo>
                <a:cubicBezTo>
                  <a:pt x="802023" y="2018501"/>
                  <a:pt x="892793" y="2106069"/>
                  <a:pt x="824593" y="2049235"/>
                </a:cubicBezTo>
                <a:cubicBezTo>
                  <a:pt x="815723" y="2041843"/>
                  <a:pt x="810125" y="2030470"/>
                  <a:pt x="800100" y="2024742"/>
                </a:cubicBezTo>
                <a:cubicBezTo>
                  <a:pt x="790358" y="2019175"/>
                  <a:pt x="778329" y="2019299"/>
                  <a:pt x="767443" y="2016578"/>
                </a:cubicBezTo>
                <a:cubicBezTo>
                  <a:pt x="759279" y="2008414"/>
                  <a:pt x="753043" y="1997692"/>
                  <a:pt x="742950" y="1992085"/>
                </a:cubicBezTo>
                <a:cubicBezTo>
                  <a:pt x="727904" y="1983726"/>
                  <a:pt x="693965" y="1975757"/>
                  <a:pt x="693965" y="1975757"/>
                </a:cubicBezTo>
                <a:cubicBezTo>
                  <a:pt x="675910" y="1957702"/>
                  <a:pt x="667711" y="1946301"/>
                  <a:pt x="644979" y="1934935"/>
                </a:cubicBezTo>
                <a:cubicBezTo>
                  <a:pt x="637282" y="1931086"/>
                  <a:pt x="628650" y="1929492"/>
                  <a:pt x="620486" y="1926771"/>
                </a:cubicBezTo>
                <a:cubicBezTo>
                  <a:pt x="604157" y="1915885"/>
                  <a:pt x="590117" y="1900320"/>
                  <a:pt x="571500" y="1894114"/>
                </a:cubicBezTo>
                <a:cubicBezTo>
                  <a:pt x="501700" y="1870846"/>
                  <a:pt x="539594" y="1879920"/>
                  <a:pt x="457200" y="1869621"/>
                </a:cubicBezTo>
                <a:cubicBezTo>
                  <a:pt x="376173" y="1842613"/>
                  <a:pt x="499943" y="1887925"/>
                  <a:pt x="408215" y="1836964"/>
                </a:cubicBezTo>
                <a:cubicBezTo>
                  <a:pt x="393169" y="1828605"/>
                  <a:pt x="373550" y="1830182"/>
                  <a:pt x="359229" y="1820635"/>
                </a:cubicBezTo>
                <a:cubicBezTo>
                  <a:pt x="351065" y="1815192"/>
                  <a:pt x="342274" y="1810589"/>
                  <a:pt x="334736" y="1804307"/>
                </a:cubicBezTo>
                <a:cubicBezTo>
                  <a:pt x="325866" y="1796915"/>
                  <a:pt x="319850" y="1786219"/>
                  <a:pt x="310243" y="1779814"/>
                </a:cubicBezTo>
                <a:cubicBezTo>
                  <a:pt x="303082" y="1775040"/>
                  <a:pt x="293914" y="1774371"/>
                  <a:pt x="285750" y="1771650"/>
                </a:cubicBezTo>
                <a:cubicBezTo>
                  <a:pt x="210738" y="1721641"/>
                  <a:pt x="302387" y="1789982"/>
                  <a:pt x="253093" y="1730828"/>
                </a:cubicBezTo>
                <a:cubicBezTo>
                  <a:pt x="234082" y="1708015"/>
                  <a:pt x="220360" y="1706310"/>
                  <a:pt x="195943" y="1698171"/>
                </a:cubicBezTo>
                <a:cubicBezTo>
                  <a:pt x="141164" y="1661651"/>
                  <a:pt x="194834" y="1704672"/>
                  <a:pt x="163286" y="1657350"/>
                </a:cubicBezTo>
                <a:cubicBezTo>
                  <a:pt x="156881" y="1647743"/>
                  <a:pt x="146185" y="1641727"/>
                  <a:pt x="138793" y="1632857"/>
                </a:cubicBezTo>
                <a:cubicBezTo>
                  <a:pt x="104775" y="1592034"/>
                  <a:pt x="142877" y="1621972"/>
                  <a:pt x="97972" y="1592035"/>
                </a:cubicBezTo>
                <a:cubicBezTo>
                  <a:pt x="92529" y="1583871"/>
                  <a:pt x="87925" y="1575080"/>
                  <a:pt x="81643" y="1567542"/>
                </a:cubicBezTo>
                <a:cubicBezTo>
                  <a:pt x="74251" y="1558672"/>
                  <a:pt x="62757" y="1553143"/>
                  <a:pt x="57150" y="1543050"/>
                </a:cubicBezTo>
                <a:cubicBezTo>
                  <a:pt x="48791" y="1528004"/>
                  <a:pt x="46265" y="1510393"/>
                  <a:pt x="40822" y="1494064"/>
                </a:cubicBezTo>
                <a:lnTo>
                  <a:pt x="32657" y="1469571"/>
                </a:lnTo>
                <a:cubicBezTo>
                  <a:pt x="35379" y="1442357"/>
                  <a:pt x="36954" y="1415003"/>
                  <a:pt x="40822" y="1387928"/>
                </a:cubicBezTo>
                <a:cubicBezTo>
                  <a:pt x="52286" y="1307681"/>
                  <a:pt x="0" y="1337582"/>
                  <a:pt x="0" y="1322614"/>
                </a:cubicBezTo>
                <a:close/>
              </a:path>
            </a:pathLst>
          </a:cu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宋体" pitchFamily="2" charset="-122"/>
            </a:endParaRPr>
          </a:p>
        </p:txBody>
      </p:sp>
      <p:sp>
        <p:nvSpPr>
          <p:cNvPr id="48" name="任意多边形 6">
            <a:extLst>
              <a:ext uri="{FF2B5EF4-FFF2-40B4-BE49-F238E27FC236}">
                <a16:creationId xmlns:a16="http://schemas.microsoft.com/office/drawing/2014/main" id="{AA9C9DDF-67C3-4A9B-A30D-509442869833}"/>
              </a:ext>
            </a:extLst>
          </p:cNvPr>
          <p:cNvSpPr/>
          <p:nvPr/>
        </p:nvSpPr>
        <p:spPr bwMode="auto">
          <a:xfrm>
            <a:off x="6646183" y="2932368"/>
            <a:ext cx="2028825" cy="2620976"/>
          </a:xfrm>
          <a:custGeom>
            <a:avLst/>
            <a:gdLst>
              <a:gd name="connsiteX0" fmla="*/ 333 w 2449619"/>
              <a:gd name="connsiteY0" fmla="*/ 1363676 h 2620976"/>
              <a:gd name="connsiteX1" fmla="*/ 16662 w 2449619"/>
              <a:gd name="connsiteY1" fmla="*/ 1216719 h 2620976"/>
              <a:gd name="connsiteX2" fmla="*/ 32990 w 2449619"/>
              <a:gd name="connsiteY2" fmla="*/ 1184062 h 2620976"/>
              <a:gd name="connsiteX3" fmla="*/ 41155 w 2449619"/>
              <a:gd name="connsiteY3" fmla="*/ 1151405 h 2620976"/>
              <a:gd name="connsiteX4" fmla="*/ 49319 w 2449619"/>
              <a:gd name="connsiteY4" fmla="*/ 1126912 h 2620976"/>
              <a:gd name="connsiteX5" fmla="*/ 57483 w 2449619"/>
              <a:gd name="connsiteY5" fmla="*/ 1094255 h 2620976"/>
              <a:gd name="connsiteX6" fmla="*/ 65648 w 2449619"/>
              <a:gd name="connsiteY6" fmla="*/ 1069762 h 2620976"/>
              <a:gd name="connsiteX7" fmla="*/ 90140 w 2449619"/>
              <a:gd name="connsiteY7" fmla="*/ 1045269 h 2620976"/>
              <a:gd name="connsiteX8" fmla="*/ 114633 w 2449619"/>
              <a:gd name="connsiteY8" fmla="*/ 996283 h 2620976"/>
              <a:gd name="connsiteX9" fmla="*/ 139126 w 2449619"/>
              <a:gd name="connsiteY9" fmla="*/ 988119 h 2620976"/>
              <a:gd name="connsiteX10" fmla="*/ 188112 w 2449619"/>
              <a:gd name="connsiteY10" fmla="*/ 947298 h 2620976"/>
              <a:gd name="connsiteX11" fmla="*/ 212605 w 2449619"/>
              <a:gd name="connsiteY11" fmla="*/ 939133 h 2620976"/>
              <a:gd name="connsiteX12" fmla="*/ 261590 w 2449619"/>
              <a:gd name="connsiteY12" fmla="*/ 898312 h 2620976"/>
              <a:gd name="connsiteX13" fmla="*/ 286083 w 2449619"/>
              <a:gd name="connsiteY13" fmla="*/ 873819 h 2620976"/>
              <a:gd name="connsiteX14" fmla="*/ 302412 w 2449619"/>
              <a:gd name="connsiteY14" fmla="*/ 849326 h 2620976"/>
              <a:gd name="connsiteX15" fmla="*/ 326905 w 2449619"/>
              <a:gd name="connsiteY15" fmla="*/ 841162 h 2620976"/>
              <a:gd name="connsiteX16" fmla="*/ 351398 w 2449619"/>
              <a:gd name="connsiteY16" fmla="*/ 816669 h 2620976"/>
              <a:gd name="connsiteX17" fmla="*/ 375890 w 2449619"/>
              <a:gd name="connsiteY17" fmla="*/ 800340 h 2620976"/>
              <a:gd name="connsiteX18" fmla="*/ 384055 w 2449619"/>
              <a:gd name="connsiteY18" fmla="*/ 775848 h 2620976"/>
              <a:gd name="connsiteX19" fmla="*/ 433040 w 2449619"/>
              <a:gd name="connsiteY19" fmla="*/ 735026 h 2620976"/>
              <a:gd name="connsiteX20" fmla="*/ 457533 w 2449619"/>
              <a:gd name="connsiteY20" fmla="*/ 686040 h 2620976"/>
              <a:gd name="connsiteX21" fmla="*/ 465698 w 2449619"/>
              <a:gd name="connsiteY21" fmla="*/ 661548 h 2620976"/>
              <a:gd name="connsiteX22" fmla="*/ 482026 w 2449619"/>
              <a:gd name="connsiteY22" fmla="*/ 637055 h 2620976"/>
              <a:gd name="connsiteX23" fmla="*/ 498355 w 2449619"/>
              <a:gd name="connsiteY23" fmla="*/ 588069 h 2620976"/>
              <a:gd name="connsiteX24" fmla="*/ 531012 w 2449619"/>
              <a:gd name="connsiteY24" fmla="*/ 522755 h 2620976"/>
              <a:gd name="connsiteX25" fmla="*/ 539176 w 2449619"/>
              <a:gd name="connsiteY25" fmla="*/ 490098 h 2620976"/>
              <a:gd name="connsiteX26" fmla="*/ 555505 w 2449619"/>
              <a:gd name="connsiteY26" fmla="*/ 457440 h 2620976"/>
              <a:gd name="connsiteX27" fmla="*/ 563669 w 2449619"/>
              <a:gd name="connsiteY27" fmla="*/ 416619 h 2620976"/>
              <a:gd name="connsiteX28" fmla="*/ 579998 w 2449619"/>
              <a:gd name="connsiteY28" fmla="*/ 359469 h 2620976"/>
              <a:gd name="connsiteX29" fmla="*/ 588162 w 2449619"/>
              <a:gd name="connsiteY29" fmla="*/ 326812 h 2620976"/>
              <a:gd name="connsiteX30" fmla="*/ 604490 w 2449619"/>
              <a:gd name="connsiteY30" fmla="*/ 302319 h 2620976"/>
              <a:gd name="connsiteX31" fmla="*/ 628983 w 2449619"/>
              <a:gd name="connsiteY31" fmla="*/ 253333 h 2620976"/>
              <a:gd name="connsiteX32" fmla="*/ 653476 w 2449619"/>
              <a:gd name="connsiteY32" fmla="*/ 228840 h 2620976"/>
              <a:gd name="connsiteX33" fmla="*/ 710626 w 2449619"/>
              <a:gd name="connsiteY33" fmla="*/ 163526 h 2620976"/>
              <a:gd name="connsiteX34" fmla="*/ 751448 w 2449619"/>
              <a:gd name="connsiteY34" fmla="*/ 130869 h 2620976"/>
              <a:gd name="connsiteX35" fmla="*/ 824926 w 2449619"/>
              <a:gd name="connsiteY35" fmla="*/ 90048 h 2620976"/>
              <a:gd name="connsiteX36" fmla="*/ 849419 w 2449619"/>
              <a:gd name="connsiteY36" fmla="*/ 73719 h 2620976"/>
              <a:gd name="connsiteX37" fmla="*/ 873912 w 2449619"/>
              <a:gd name="connsiteY37" fmla="*/ 65555 h 2620976"/>
              <a:gd name="connsiteX38" fmla="*/ 1159662 w 2449619"/>
              <a:gd name="connsiteY38" fmla="*/ 57390 h 2620976"/>
              <a:gd name="connsiteX39" fmla="*/ 1290290 w 2449619"/>
              <a:gd name="connsiteY39" fmla="*/ 41062 h 2620976"/>
              <a:gd name="connsiteX40" fmla="*/ 1363769 w 2449619"/>
              <a:gd name="connsiteY40" fmla="*/ 32898 h 2620976"/>
              <a:gd name="connsiteX41" fmla="*/ 1404590 w 2449619"/>
              <a:gd name="connsiteY41" fmla="*/ 24733 h 2620976"/>
              <a:gd name="connsiteX42" fmla="*/ 1478069 w 2449619"/>
              <a:gd name="connsiteY42" fmla="*/ 16569 h 2620976"/>
              <a:gd name="connsiteX43" fmla="*/ 1510726 w 2449619"/>
              <a:gd name="connsiteY43" fmla="*/ 8405 h 2620976"/>
              <a:gd name="connsiteX44" fmla="*/ 1837298 w 2449619"/>
              <a:gd name="connsiteY44" fmla="*/ 8405 h 2620976"/>
              <a:gd name="connsiteX45" fmla="*/ 1894448 w 2449619"/>
              <a:gd name="connsiteY45" fmla="*/ 16569 h 2620976"/>
              <a:gd name="connsiteX46" fmla="*/ 1967926 w 2449619"/>
              <a:gd name="connsiteY46" fmla="*/ 32898 h 2620976"/>
              <a:gd name="connsiteX47" fmla="*/ 2016912 w 2449619"/>
              <a:gd name="connsiteY47" fmla="*/ 41062 h 2620976"/>
              <a:gd name="connsiteX48" fmla="*/ 2065898 w 2449619"/>
              <a:gd name="connsiteY48" fmla="*/ 57390 h 2620976"/>
              <a:gd name="connsiteX49" fmla="*/ 2114883 w 2449619"/>
              <a:gd name="connsiteY49" fmla="*/ 90048 h 2620976"/>
              <a:gd name="connsiteX50" fmla="*/ 2139376 w 2449619"/>
              <a:gd name="connsiteY50" fmla="*/ 106376 h 2620976"/>
              <a:gd name="connsiteX51" fmla="*/ 2155705 w 2449619"/>
              <a:gd name="connsiteY51" fmla="*/ 130869 h 2620976"/>
              <a:gd name="connsiteX52" fmla="*/ 2180198 w 2449619"/>
              <a:gd name="connsiteY52" fmla="*/ 147198 h 2620976"/>
              <a:gd name="connsiteX53" fmla="*/ 2212855 w 2449619"/>
              <a:gd name="connsiteY53" fmla="*/ 179855 h 2620976"/>
              <a:gd name="connsiteX54" fmla="*/ 2261840 w 2449619"/>
              <a:gd name="connsiteY54" fmla="*/ 228840 h 2620976"/>
              <a:gd name="connsiteX55" fmla="*/ 2286333 w 2449619"/>
              <a:gd name="connsiteY55" fmla="*/ 277826 h 2620976"/>
              <a:gd name="connsiteX56" fmla="*/ 2310826 w 2449619"/>
              <a:gd name="connsiteY56" fmla="*/ 302319 h 2620976"/>
              <a:gd name="connsiteX57" fmla="*/ 2343483 w 2449619"/>
              <a:gd name="connsiteY57" fmla="*/ 351305 h 2620976"/>
              <a:gd name="connsiteX58" fmla="*/ 2359812 w 2449619"/>
              <a:gd name="connsiteY58" fmla="*/ 375798 h 2620976"/>
              <a:gd name="connsiteX59" fmla="*/ 2384305 w 2449619"/>
              <a:gd name="connsiteY59" fmla="*/ 432948 h 2620976"/>
              <a:gd name="connsiteX60" fmla="*/ 2400633 w 2449619"/>
              <a:gd name="connsiteY60" fmla="*/ 473769 h 2620976"/>
              <a:gd name="connsiteX61" fmla="*/ 2408798 w 2449619"/>
              <a:gd name="connsiteY61" fmla="*/ 498262 h 2620976"/>
              <a:gd name="connsiteX62" fmla="*/ 2425126 w 2449619"/>
              <a:gd name="connsiteY62" fmla="*/ 522755 h 2620976"/>
              <a:gd name="connsiteX63" fmla="*/ 2449619 w 2449619"/>
              <a:gd name="connsiteY63" fmla="*/ 604398 h 2620976"/>
              <a:gd name="connsiteX64" fmla="*/ 2441455 w 2449619"/>
              <a:gd name="connsiteY64" fmla="*/ 792176 h 2620976"/>
              <a:gd name="connsiteX65" fmla="*/ 2433290 w 2449619"/>
              <a:gd name="connsiteY65" fmla="*/ 824833 h 2620976"/>
              <a:gd name="connsiteX66" fmla="*/ 2425126 w 2449619"/>
              <a:gd name="connsiteY66" fmla="*/ 873819 h 2620976"/>
              <a:gd name="connsiteX67" fmla="*/ 2416962 w 2449619"/>
              <a:gd name="connsiteY67" fmla="*/ 906476 h 2620976"/>
              <a:gd name="connsiteX68" fmla="*/ 2400633 w 2449619"/>
              <a:gd name="connsiteY68" fmla="*/ 1004448 h 2620976"/>
              <a:gd name="connsiteX69" fmla="*/ 2384305 w 2449619"/>
              <a:gd name="connsiteY69" fmla="*/ 1037105 h 2620976"/>
              <a:gd name="connsiteX70" fmla="*/ 2376140 w 2449619"/>
              <a:gd name="connsiteY70" fmla="*/ 1069762 h 2620976"/>
              <a:gd name="connsiteX71" fmla="*/ 2351648 w 2449619"/>
              <a:gd name="connsiteY71" fmla="*/ 1102419 h 2620976"/>
              <a:gd name="connsiteX72" fmla="*/ 2335319 w 2449619"/>
              <a:gd name="connsiteY72" fmla="*/ 1306526 h 2620976"/>
              <a:gd name="connsiteX73" fmla="*/ 2327155 w 2449619"/>
              <a:gd name="connsiteY73" fmla="*/ 1388169 h 2620976"/>
              <a:gd name="connsiteX74" fmla="*/ 2318990 w 2449619"/>
              <a:gd name="connsiteY74" fmla="*/ 1731069 h 2620976"/>
              <a:gd name="connsiteX75" fmla="*/ 2310826 w 2449619"/>
              <a:gd name="connsiteY75" fmla="*/ 1763726 h 2620976"/>
              <a:gd name="connsiteX76" fmla="*/ 2286333 w 2449619"/>
              <a:gd name="connsiteY76" fmla="*/ 1878026 h 2620976"/>
              <a:gd name="connsiteX77" fmla="*/ 2278169 w 2449619"/>
              <a:gd name="connsiteY77" fmla="*/ 1910683 h 2620976"/>
              <a:gd name="connsiteX78" fmla="*/ 2270005 w 2449619"/>
              <a:gd name="connsiteY78" fmla="*/ 1943340 h 2620976"/>
              <a:gd name="connsiteX79" fmla="*/ 2253676 w 2449619"/>
              <a:gd name="connsiteY79" fmla="*/ 1975998 h 2620976"/>
              <a:gd name="connsiteX80" fmla="*/ 2237348 w 2449619"/>
              <a:gd name="connsiteY80" fmla="*/ 2041312 h 2620976"/>
              <a:gd name="connsiteX81" fmla="*/ 2196526 w 2449619"/>
              <a:gd name="connsiteY81" fmla="*/ 2114790 h 2620976"/>
              <a:gd name="connsiteX82" fmla="*/ 2180198 w 2449619"/>
              <a:gd name="connsiteY82" fmla="*/ 2163776 h 2620976"/>
              <a:gd name="connsiteX83" fmla="*/ 2172033 w 2449619"/>
              <a:gd name="connsiteY83" fmla="*/ 2196433 h 2620976"/>
              <a:gd name="connsiteX84" fmla="*/ 2155705 w 2449619"/>
              <a:gd name="connsiteY84" fmla="*/ 2220926 h 2620976"/>
              <a:gd name="connsiteX85" fmla="*/ 2139376 w 2449619"/>
              <a:gd name="connsiteY85" fmla="*/ 2269912 h 2620976"/>
              <a:gd name="connsiteX86" fmla="*/ 2131212 w 2449619"/>
              <a:gd name="connsiteY86" fmla="*/ 2449526 h 2620976"/>
              <a:gd name="connsiteX87" fmla="*/ 2123048 w 2449619"/>
              <a:gd name="connsiteY87" fmla="*/ 2474019 h 2620976"/>
              <a:gd name="connsiteX88" fmla="*/ 2106719 w 2449619"/>
              <a:gd name="connsiteY88" fmla="*/ 2498512 h 2620976"/>
              <a:gd name="connsiteX89" fmla="*/ 2098555 w 2449619"/>
              <a:gd name="connsiteY89" fmla="*/ 2523005 h 2620976"/>
              <a:gd name="connsiteX90" fmla="*/ 2074062 w 2449619"/>
              <a:gd name="connsiteY90" fmla="*/ 2539333 h 2620976"/>
              <a:gd name="connsiteX91" fmla="*/ 2025076 w 2449619"/>
              <a:gd name="connsiteY91" fmla="*/ 2555662 h 2620976"/>
              <a:gd name="connsiteX92" fmla="*/ 1935269 w 2449619"/>
              <a:gd name="connsiteY92" fmla="*/ 2571990 h 2620976"/>
              <a:gd name="connsiteX93" fmla="*/ 1755655 w 2449619"/>
              <a:gd name="connsiteY93" fmla="*/ 2580155 h 2620976"/>
              <a:gd name="connsiteX94" fmla="*/ 1674012 w 2449619"/>
              <a:gd name="connsiteY94" fmla="*/ 2596483 h 2620976"/>
              <a:gd name="connsiteX95" fmla="*/ 1633190 w 2449619"/>
              <a:gd name="connsiteY95" fmla="*/ 2604648 h 2620976"/>
              <a:gd name="connsiteX96" fmla="*/ 1584205 w 2449619"/>
              <a:gd name="connsiteY96" fmla="*/ 2620976 h 2620976"/>
              <a:gd name="connsiteX97" fmla="*/ 1380098 w 2449619"/>
              <a:gd name="connsiteY97" fmla="*/ 2596483 h 2620976"/>
              <a:gd name="connsiteX98" fmla="*/ 1314783 w 2449619"/>
              <a:gd name="connsiteY98" fmla="*/ 2563826 h 2620976"/>
              <a:gd name="connsiteX99" fmla="*/ 1290290 w 2449619"/>
              <a:gd name="connsiteY99" fmla="*/ 2555662 h 2620976"/>
              <a:gd name="connsiteX100" fmla="*/ 1224976 w 2449619"/>
              <a:gd name="connsiteY100" fmla="*/ 2539333 h 2620976"/>
              <a:gd name="connsiteX101" fmla="*/ 1200483 w 2449619"/>
              <a:gd name="connsiteY101" fmla="*/ 2523005 h 2620976"/>
              <a:gd name="connsiteX102" fmla="*/ 1143333 w 2449619"/>
              <a:gd name="connsiteY102" fmla="*/ 2506676 h 2620976"/>
              <a:gd name="connsiteX103" fmla="*/ 1094348 w 2449619"/>
              <a:gd name="connsiteY103" fmla="*/ 2490348 h 2620976"/>
              <a:gd name="connsiteX104" fmla="*/ 1020869 w 2449619"/>
              <a:gd name="connsiteY104" fmla="*/ 2474019 h 2620976"/>
              <a:gd name="connsiteX105" fmla="*/ 922898 w 2449619"/>
              <a:gd name="connsiteY105" fmla="*/ 2465855 h 2620976"/>
              <a:gd name="connsiteX106" fmla="*/ 898405 w 2449619"/>
              <a:gd name="connsiteY106" fmla="*/ 2457690 h 2620976"/>
              <a:gd name="connsiteX107" fmla="*/ 506519 w 2449619"/>
              <a:gd name="connsiteY107" fmla="*/ 2441362 h 2620976"/>
              <a:gd name="connsiteX108" fmla="*/ 473862 w 2449619"/>
              <a:gd name="connsiteY108" fmla="*/ 2416869 h 2620976"/>
              <a:gd name="connsiteX109" fmla="*/ 392219 w 2449619"/>
              <a:gd name="connsiteY109" fmla="*/ 2351555 h 2620976"/>
              <a:gd name="connsiteX110" fmla="*/ 375890 w 2449619"/>
              <a:gd name="connsiteY110" fmla="*/ 2327062 h 2620976"/>
              <a:gd name="connsiteX111" fmla="*/ 326905 w 2449619"/>
              <a:gd name="connsiteY111" fmla="*/ 2286240 h 2620976"/>
              <a:gd name="connsiteX112" fmla="*/ 253426 w 2449619"/>
              <a:gd name="connsiteY112" fmla="*/ 2196433 h 2620976"/>
              <a:gd name="connsiteX113" fmla="*/ 220769 w 2449619"/>
              <a:gd name="connsiteY113" fmla="*/ 2114790 h 2620976"/>
              <a:gd name="connsiteX114" fmla="*/ 212605 w 2449619"/>
              <a:gd name="connsiteY114" fmla="*/ 2090298 h 2620976"/>
              <a:gd name="connsiteX115" fmla="*/ 196276 w 2449619"/>
              <a:gd name="connsiteY115" fmla="*/ 1975998 h 2620976"/>
              <a:gd name="connsiteX116" fmla="*/ 188112 w 2449619"/>
              <a:gd name="connsiteY116" fmla="*/ 1918848 h 2620976"/>
              <a:gd name="connsiteX117" fmla="*/ 171783 w 2449619"/>
              <a:gd name="connsiteY117" fmla="*/ 1869862 h 2620976"/>
              <a:gd name="connsiteX118" fmla="*/ 139126 w 2449619"/>
              <a:gd name="connsiteY118" fmla="*/ 1780055 h 2620976"/>
              <a:gd name="connsiteX119" fmla="*/ 122798 w 2449619"/>
              <a:gd name="connsiteY119" fmla="*/ 1722905 h 2620976"/>
              <a:gd name="connsiteX120" fmla="*/ 106469 w 2449619"/>
              <a:gd name="connsiteY120" fmla="*/ 1673919 h 2620976"/>
              <a:gd name="connsiteX121" fmla="*/ 90140 w 2449619"/>
              <a:gd name="connsiteY121" fmla="*/ 1592276 h 2620976"/>
              <a:gd name="connsiteX122" fmla="*/ 81976 w 2449619"/>
              <a:gd name="connsiteY122" fmla="*/ 1486140 h 2620976"/>
              <a:gd name="connsiteX123" fmla="*/ 73812 w 2449619"/>
              <a:gd name="connsiteY123" fmla="*/ 1420826 h 2620976"/>
              <a:gd name="connsiteX124" fmla="*/ 49319 w 2449619"/>
              <a:gd name="connsiteY124" fmla="*/ 1412662 h 2620976"/>
              <a:gd name="connsiteX125" fmla="*/ 24826 w 2449619"/>
              <a:gd name="connsiteY125" fmla="*/ 1363676 h 2620976"/>
              <a:gd name="connsiteX126" fmla="*/ 333 w 2449619"/>
              <a:gd name="connsiteY126" fmla="*/ 1363676 h 262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449619" h="2620976">
                <a:moveTo>
                  <a:pt x="333" y="1363676"/>
                </a:moveTo>
                <a:cubicBezTo>
                  <a:pt x="-1028" y="1339183"/>
                  <a:pt x="1285" y="1257726"/>
                  <a:pt x="16662" y="1216719"/>
                </a:cubicBezTo>
                <a:cubicBezTo>
                  <a:pt x="20935" y="1205323"/>
                  <a:pt x="28717" y="1195458"/>
                  <a:pt x="32990" y="1184062"/>
                </a:cubicBezTo>
                <a:cubicBezTo>
                  <a:pt x="36930" y="1173556"/>
                  <a:pt x="38072" y="1162194"/>
                  <a:pt x="41155" y="1151405"/>
                </a:cubicBezTo>
                <a:cubicBezTo>
                  <a:pt x="43519" y="1143130"/>
                  <a:pt x="46955" y="1135187"/>
                  <a:pt x="49319" y="1126912"/>
                </a:cubicBezTo>
                <a:cubicBezTo>
                  <a:pt x="52401" y="1116123"/>
                  <a:pt x="54400" y="1105044"/>
                  <a:pt x="57483" y="1094255"/>
                </a:cubicBezTo>
                <a:cubicBezTo>
                  <a:pt x="59847" y="1085980"/>
                  <a:pt x="60874" y="1076923"/>
                  <a:pt x="65648" y="1069762"/>
                </a:cubicBezTo>
                <a:cubicBezTo>
                  <a:pt x="72052" y="1060155"/>
                  <a:pt x="81976" y="1053433"/>
                  <a:pt x="90140" y="1045269"/>
                </a:cubicBezTo>
                <a:cubicBezTo>
                  <a:pt x="95518" y="1029136"/>
                  <a:pt x="100247" y="1007792"/>
                  <a:pt x="114633" y="996283"/>
                </a:cubicBezTo>
                <a:cubicBezTo>
                  <a:pt x="121353" y="990907"/>
                  <a:pt x="130962" y="990840"/>
                  <a:pt x="139126" y="988119"/>
                </a:cubicBezTo>
                <a:cubicBezTo>
                  <a:pt x="157184" y="970061"/>
                  <a:pt x="165377" y="958666"/>
                  <a:pt x="188112" y="947298"/>
                </a:cubicBezTo>
                <a:cubicBezTo>
                  <a:pt x="195809" y="943449"/>
                  <a:pt x="204441" y="941855"/>
                  <a:pt x="212605" y="939133"/>
                </a:cubicBezTo>
                <a:cubicBezTo>
                  <a:pt x="284163" y="867575"/>
                  <a:pt x="193391" y="955145"/>
                  <a:pt x="261590" y="898312"/>
                </a:cubicBezTo>
                <a:cubicBezTo>
                  <a:pt x="270460" y="890920"/>
                  <a:pt x="278691" y="882689"/>
                  <a:pt x="286083" y="873819"/>
                </a:cubicBezTo>
                <a:cubicBezTo>
                  <a:pt x="292365" y="866281"/>
                  <a:pt x="294750" y="855456"/>
                  <a:pt x="302412" y="849326"/>
                </a:cubicBezTo>
                <a:cubicBezTo>
                  <a:pt x="309132" y="843950"/>
                  <a:pt x="318741" y="843883"/>
                  <a:pt x="326905" y="841162"/>
                </a:cubicBezTo>
                <a:cubicBezTo>
                  <a:pt x="335069" y="832998"/>
                  <a:pt x="342528" y="824061"/>
                  <a:pt x="351398" y="816669"/>
                </a:cubicBezTo>
                <a:cubicBezTo>
                  <a:pt x="358936" y="810387"/>
                  <a:pt x="369760" y="808002"/>
                  <a:pt x="375890" y="800340"/>
                </a:cubicBezTo>
                <a:cubicBezTo>
                  <a:pt x="381266" y="793620"/>
                  <a:pt x="379281" y="783008"/>
                  <a:pt x="384055" y="775848"/>
                </a:cubicBezTo>
                <a:cubicBezTo>
                  <a:pt x="396627" y="756990"/>
                  <a:pt x="414968" y="747075"/>
                  <a:pt x="433040" y="735026"/>
                </a:cubicBezTo>
                <a:cubicBezTo>
                  <a:pt x="453562" y="673465"/>
                  <a:pt x="425881" y="749344"/>
                  <a:pt x="457533" y="686040"/>
                </a:cubicBezTo>
                <a:cubicBezTo>
                  <a:pt x="461382" y="678343"/>
                  <a:pt x="461849" y="669245"/>
                  <a:pt x="465698" y="661548"/>
                </a:cubicBezTo>
                <a:cubicBezTo>
                  <a:pt x="470086" y="652772"/>
                  <a:pt x="478041" y="646022"/>
                  <a:pt x="482026" y="637055"/>
                </a:cubicBezTo>
                <a:cubicBezTo>
                  <a:pt x="489016" y="621326"/>
                  <a:pt x="490658" y="603464"/>
                  <a:pt x="498355" y="588069"/>
                </a:cubicBezTo>
                <a:lnTo>
                  <a:pt x="531012" y="522755"/>
                </a:lnTo>
                <a:cubicBezTo>
                  <a:pt x="533733" y="511869"/>
                  <a:pt x="535236" y="500604"/>
                  <a:pt x="539176" y="490098"/>
                </a:cubicBezTo>
                <a:cubicBezTo>
                  <a:pt x="543449" y="478702"/>
                  <a:pt x="551656" y="468986"/>
                  <a:pt x="555505" y="457440"/>
                </a:cubicBezTo>
                <a:cubicBezTo>
                  <a:pt x="559893" y="444276"/>
                  <a:pt x="560659" y="430165"/>
                  <a:pt x="563669" y="416619"/>
                </a:cubicBezTo>
                <a:cubicBezTo>
                  <a:pt x="576433" y="359181"/>
                  <a:pt x="566358" y="407209"/>
                  <a:pt x="579998" y="359469"/>
                </a:cubicBezTo>
                <a:cubicBezTo>
                  <a:pt x="583081" y="348680"/>
                  <a:pt x="583742" y="337125"/>
                  <a:pt x="588162" y="326812"/>
                </a:cubicBezTo>
                <a:cubicBezTo>
                  <a:pt x="592027" y="317793"/>
                  <a:pt x="600102" y="311095"/>
                  <a:pt x="604490" y="302319"/>
                </a:cubicBezTo>
                <a:cubicBezTo>
                  <a:pt x="622899" y="265502"/>
                  <a:pt x="599740" y="288425"/>
                  <a:pt x="628983" y="253333"/>
                </a:cubicBezTo>
                <a:cubicBezTo>
                  <a:pt x="636375" y="244463"/>
                  <a:pt x="646387" y="237954"/>
                  <a:pt x="653476" y="228840"/>
                </a:cubicBezTo>
                <a:cubicBezTo>
                  <a:pt x="704765" y="162898"/>
                  <a:pt x="663210" y="195137"/>
                  <a:pt x="710626" y="163526"/>
                </a:cubicBezTo>
                <a:cubicBezTo>
                  <a:pt x="740798" y="118269"/>
                  <a:pt x="709692" y="154067"/>
                  <a:pt x="751448" y="130869"/>
                </a:cubicBezTo>
                <a:cubicBezTo>
                  <a:pt x="835667" y="84081"/>
                  <a:pt x="769505" y="108521"/>
                  <a:pt x="824926" y="90048"/>
                </a:cubicBezTo>
                <a:cubicBezTo>
                  <a:pt x="833090" y="84605"/>
                  <a:pt x="840643" y="78107"/>
                  <a:pt x="849419" y="73719"/>
                </a:cubicBezTo>
                <a:cubicBezTo>
                  <a:pt x="857116" y="69870"/>
                  <a:pt x="865318" y="66007"/>
                  <a:pt x="873912" y="65555"/>
                </a:cubicBezTo>
                <a:cubicBezTo>
                  <a:pt x="969069" y="60547"/>
                  <a:pt x="1064412" y="60112"/>
                  <a:pt x="1159662" y="57390"/>
                </a:cubicBezTo>
                <a:cubicBezTo>
                  <a:pt x="1383290" y="35028"/>
                  <a:pt x="1138360" y="61319"/>
                  <a:pt x="1290290" y="41062"/>
                </a:cubicBezTo>
                <a:cubicBezTo>
                  <a:pt x="1314718" y="37805"/>
                  <a:pt x="1339373" y="36383"/>
                  <a:pt x="1363769" y="32898"/>
                </a:cubicBezTo>
                <a:cubicBezTo>
                  <a:pt x="1377506" y="30936"/>
                  <a:pt x="1390853" y="26695"/>
                  <a:pt x="1404590" y="24733"/>
                </a:cubicBezTo>
                <a:cubicBezTo>
                  <a:pt x="1428986" y="21248"/>
                  <a:pt x="1453576" y="19290"/>
                  <a:pt x="1478069" y="16569"/>
                </a:cubicBezTo>
                <a:cubicBezTo>
                  <a:pt x="1488955" y="13848"/>
                  <a:pt x="1499582" y="9716"/>
                  <a:pt x="1510726" y="8405"/>
                </a:cubicBezTo>
                <a:cubicBezTo>
                  <a:pt x="1642937" y="-7150"/>
                  <a:pt x="1679290" y="2552"/>
                  <a:pt x="1837298" y="8405"/>
                </a:cubicBezTo>
                <a:cubicBezTo>
                  <a:pt x="1856348" y="11126"/>
                  <a:pt x="1875466" y="13406"/>
                  <a:pt x="1894448" y="16569"/>
                </a:cubicBezTo>
                <a:cubicBezTo>
                  <a:pt x="1980020" y="30831"/>
                  <a:pt x="1894517" y="18216"/>
                  <a:pt x="1967926" y="32898"/>
                </a:cubicBezTo>
                <a:cubicBezTo>
                  <a:pt x="1984158" y="36145"/>
                  <a:pt x="2000852" y="37047"/>
                  <a:pt x="2016912" y="41062"/>
                </a:cubicBezTo>
                <a:cubicBezTo>
                  <a:pt x="2033610" y="45236"/>
                  <a:pt x="2065898" y="57390"/>
                  <a:pt x="2065898" y="57390"/>
                </a:cubicBezTo>
                <a:lnTo>
                  <a:pt x="2114883" y="90048"/>
                </a:lnTo>
                <a:lnTo>
                  <a:pt x="2139376" y="106376"/>
                </a:lnTo>
                <a:cubicBezTo>
                  <a:pt x="2144819" y="114540"/>
                  <a:pt x="2148767" y="123931"/>
                  <a:pt x="2155705" y="130869"/>
                </a:cubicBezTo>
                <a:cubicBezTo>
                  <a:pt x="2162643" y="137807"/>
                  <a:pt x="2172748" y="140812"/>
                  <a:pt x="2180198" y="147198"/>
                </a:cubicBezTo>
                <a:cubicBezTo>
                  <a:pt x="2191886" y="157217"/>
                  <a:pt x="2202718" y="168269"/>
                  <a:pt x="2212855" y="179855"/>
                </a:cubicBezTo>
                <a:cubicBezTo>
                  <a:pt x="2255387" y="228463"/>
                  <a:pt x="2217264" y="199123"/>
                  <a:pt x="2261840" y="228840"/>
                </a:cubicBezTo>
                <a:cubicBezTo>
                  <a:pt x="2270023" y="253386"/>
                  <a:pt x="2268749" y="256725"/>
                  <a:pt x="2286333" y="277826"/>
                </a:cubicBezTo>
                <a:cubicBezTo>
                  <a:pt x="2293725" y="286696"/>
                  <a:pt x="2303737" y="293205"/>
                  <a:pt x="2310826" y="302319"/>
                </a:cubicBezTo>
                <a:cubicBezTo>
                  <a:pt x="2322874" y="317810"/>
                  <a:pt x="2332597" y="334976"/>
                  <a:pt x="2343483" y="351305"/>
                </a:cubicBezTo>
                <a:lnTo>
                  <a:pt x="2359812" y="375798"/>
                </a:lnTo>
                <a:cubicBezTo>
                  <a:pt x="2376581" y="426105"/>
                  <a:pt x="2357401" y="372413"/>
                  <a:pt x="2384305" y="432948"/>
                </a:cubicBezTo>
                <a:cubicBezTo>
                  <a:pt x="2390257" y="446340"/>
                  <a:pt x="2395487" y="460047"/>
                  <a:pt x="2400633" y="473769"/>
                </a:cubicBezTo>
                <a:cubicBezTo>
                  <a:pt x="2403655" y="481827"/>
                  <a:pt x="2404949" y="490565"/>
                  <a:pt x="2408798" y="498262"/>
                </a:cubicBezTo>
                <a:cubicBezTo>
                  <a:pt x="2413186" y="507038"/>
                  <a:pt x="2421141" y="513789"/>
                  <a:pt x="2425126" y="522755"/>
                </a:cubicBezTo>
                <a:cubicBezTo>
                  <a:pt x="2436487" y="548317"/>
                  <a:pt x="2442833" y="577252"/>
                  <a:pt x="2449619" y="604398"/>
                </a:cubicBezTo>
                <a:cubicBezTo>
                  <a:pt x="2446898" y="666991"/>
                  <a:pt x="2446083" y="729695"/>
                  <a:pt x="2441455" y="792176"/>
                </a:cubicBezTo>
                <a:cubicBezTo>
                  <a:pt x="2440626" y="803366"/>
                  <a:pt x="2435491" y="813830"/>
                  <a:pt x="2433290" y="824833"/>
                </a:cubicBezTo>
                <a:cubicBezTo>
                  <a:pt x="2430043" y="841065"/>
                  <a:pt x="2428372" y="857587"/>
                  <a:pt x="2425126" y="873819"/>
                </a:cubicBezTo>
                <a:cubicBezTo>
                  <a:pt x="2422926" y="884822"/>
                  <a:pt x="2418807" y="895408"/>
                  <a:pt x="2416962" y="906476"/>
                </a:cubicBezTo>
                <a:cubicBezTo>
                  <a:pt x="2412219" y="934937"/>
                  <a:pt x="2411659" y="975046"/>
                  <a:pt x="2400633" y="1004448"/>
                </a:cubicBezTo>
                <a:cubicBezTo>
                  <a:pt x="2396360" y="1015844"/>
                  <a:pt x="2388578" y="1025709"/>
                  <a:pt x="2384305" y="1037105"/>
                </a:cubicBezTo>
                <a:cubicBezTo>
                  <a:pt x="2380365" y="1047611"/>
                  <a:pt x="2381158" y="1059726"/>
                  <a:pt x="2376140" y="1069762"/>
                </a:cubicBezTo>
                <a:cubicBezTo>
                  <a:pt x="2370055" y="1081932"/>
                  <a:pt x="2359812" y="1091533"/>
                  <a:pt x="2351648" y="1102419"/>
                </a:cubicBezTo>
                <a:cubicBezTo>
                  <a:pt x="2328789" y="1193845"/>
                  <a:pt x="2348176" y="1107231"/>
                  <a:pt x="2335319" y="1306526"/>
                </a:cubicBezTo>
                <a:cubicBezTo>
                  <a:pt x="2333558" y="1333819"/>
                  <a:pt x="2329876" y="1360955"/>
                  <a:pt x="2327155" y="1388169"/>
                </a:cubicBezTo>
                <a:cubicBezTo>
                  <a:pt x="2324433" y="1502469"/>
                  <a:pt x="2323956" y="1616845"/>
                  <a:pt x="2318990" y="1731069"/>
                </a:cubicBezTo>
                <a:cubicBezTo>
                  <a:pt x="2318503" y="1742279"/>
                  <a:pt x="2313026" y="1752723"/>
                  <a:pt x="2310826" y="1763726"/>
                </a:cubicBezTo>
                <a:cubicBezTo>
                  <a:pt x="2287120" y="1882259"/>
                  <a:pt x="2322745" y="1732380"/>
                  <a:pt x="2286333" y="1878026"/>
                </a:cubicBezTo>
                <a:lnTo>
                  <a:pt x="2278169" y="1910683"/>
                </a:lnTo>
                <a:cubicBezTo>
                  <a:pt x="2275448" y="1921569"/>
                  <a:pt x="2275023" y="1933304"/>
                  <a:pt x="2270005" y="1943340"/>
                </a:cubicBezTo>
                <a:lnTo>
                  <a:pt x="2253676" y="1975998"/>
                </a:lnTo>
                <a:cubicBezTo>
                  <a:pt x="2248233" y="1997769"/>
                  <a:pt x="2248894" y="2022069"/>
                  <a:pt x="2237348" y="2041312"/>
                </a:cubicBezTo>
                <a:cubicBezTo>
                  <a:pt x="2224921" y="2062023"/>
                  <a:pt x="2205895" y="2091368"/>
                  <a:pt x="2196526" y="2114790"/>
                </a:cubicBezTo>
                <a:cubicBezTo>
                  <a:pt x="2190134" y="2130771"/>
                  <a:pt x="2184373" y="2147078"/>
                  <a:pt x="2180198" y="2163776"/>
                </a:cubicBezTo>
                <a:cubicBezTo>
                  <a:pt x="2177476" y="2174662"/>
                  <a:pt x="2176453" y="2186120"/>
                  <a:pt x="2172033" y="2196433"/>
                </a:cubicBezTo>
                <a:cubicBezTo>
                  <a:pt x="2168168" y="2205452"/>
                  <a:pt x="2159690" y="2211959"/>
                  <a:pt x="2155705" y="2220926"/>
                </a:cubicBezTo>
                <a:cubicBezTo>
                  <a:pt x="2148715" y="2236655"/>
                  <a:pt x="2144819" y="2253583"/>
                  <a:pt x="2139376" y="2269912"/>
                </a:cubicBezTo>
                <a:cubicBezTo>
                  <a:pt x="2136655" y="2329783"/>
                  <a:pt x="2135991" y="2389784"/>
                  <a:pt x="2131212" y="2449526"/>
                </a:cubicBezTo>
                <a:cubicBezTo>
                  <a:pt x="2130526" y="2458105"/>
                  <a:pt x="2126897" y="2466322"/>
                  <a:pt x="2123048" y="2474019"/>
                </a:cubicBezTo>
                <a:cubicBezTo>
                  <a:pt x="2118660" y="2482795"/>
                  <a:pt x="2112162" y="2490348"/>
                  <a:pt x="2106719" y="2498512"/>
                </a:cubicBezTo>
                <a:cubicBezTo>
                  <a:pt x="2103998" y="2506676"/>
                  <a:pt x="2103931" y="2516285"/>
                  <a:pt x="2098555" y="2523005"/>
                </a:cubicBezTo>
                <a:cubicBezTo>
                  <a:pt x="2092425" y="2530667"/>
                  <a:pt x="2083029" y="2535348"/>
                  <a:pt x="2074062" y="2539333"/>
                </a:cubicBezTo>
                <a:cubicBezTo>
                  <a:pt x="2058333" y="2546323"/>
                  <a:pt x="2041774" y="2551488"/>
                  <a:pt x="2025076" y="2555662"/>
                </a:cubicBezTo>
                <a:cubicBezTo>
                  <a:pt x="1989995" y="2564432"/>
                  <a:pt x="1975668" y="2569204"/>
                  <a:pt x="1935269" y="2571990"/>
                </a:cubicBezTo>
                <a:cubicBezTo>
                  <a:pt x="1875478" y="2576114"/>
                  <a:pt x="1815526" y="2577433"/>
                  <a:pt x="1755655" y="2580155"/>
                </a:cubicBezTo>
                <a:cubicBezTo>
                  <a:pt x="1615660" y="2600154"/>
                  <a:pt x="1750000" y="2577486"/>
                  <a:pt x="1674012" y="2596483"/>
                </a:cubicBezTo>
                <a:cubicBezTo>
                  <a:pt x="1660549" y="2599849"/>
                  <a:pt x="1646578" y="2600997"/>
                  <a:pt x="1633190" y="2604648"/>
                </a:cubicBezTo>
                <a:cubicBezTo>
                  <a:pt x="1616585" y="2609177"/>
                  <a:pt x="1584205" y="2620976"/>
                  <a:pt x="1584205" y="2620976"/>
                </a:cubicBezTo>
                <a:cubicBezTo>
                  <a:pt x="1552050" y="2619085"/>
                  <a:pt x="1427887" y="2620377"/>
                  <a:pt x="1380098" y="2596483"/>
                </a:cubicBezTo>
                <a:cubicBezTo>
                  <a:pt x="1358326" y="2585597"/>
                  <a:pt x="1337875" y="2571523"/>
                  <a:pt x="1314783" y="2563826"/>
                </a:cubicBezTo>
                <a:cubicBezTo>
                  <a:pt x="1306619" y="2561105"/>
                  <a:pt x="1298593" y="2557926"/>
                  <a:pt x="1290290" y="2555662"/>
                </a:cubicBezTo>
                <a:cubicBezTo>
                  <a:pt x="1268639" y="2549757"/>
                  <a:pt x="1224976" y="2539333"/>
                  <a:pt x="1224976" y="2539333"/>
                </a:cubicBezTo>
                <a:cubicBezTo>
                  <a:pt x="1216812" y="2533890"/>
                  <a:pt x="1209259" y="2527393"/>
                  <a:pt x="1200483" y="2523005"/>
                </a:cubicBezTo>
                <a:cubicBezTo>
                  <a:pt x="1186758" y="2516143"/>
                  <a:pt x="1156420" y="2510602"/>
                  <a:pt x="1143333" y="2506676"/>
                </a:cubicBezTo>
                <a:cubicBezTo>
                  <a:pt x="1126847" y="2501730"/>
                  <a:pt x="1111046" y="2494523"/>
                  <a:pt x="1094348" y="2490348"/>
                </a:cubicBezTo>
                <a:cubicBezTo>
                  <a:pt x="1074299" y="2485336"/>
                  <a:pt x="1040452" y="2476323"/>
                  <a:pt x="1020869" y="2474019"/>
                </a:cubicBezTo>
                <a:cubicBezTo>
                  <a:pt x="988323" y="2470190"/>
                  <a:pt x="955555" y="2468576"/>
                  <a:pt x="922898" y="2465855"/>
                </a:cubicBezTo>
                <a:cubicBezTo>
                  <a:pt x="914734" y="2463133"/>
                  <a:pt x="906754" y="2459777"/>
                  <a:pt x="898405" y="2457690"/>
                </a:cubicBezTo>
                <a:cubicBezTo>
                  <a:pt x="777124" y="2427369"/>
                  <a:pt x="581954" y="2443116"/>
                  <a:pt x="506519" y="2441362"/>
                </a:cubicBezTo>
                <a:cubicBezTo>
                  <a:pt x="495633" y="2433198"/>
                  <a:pt x="483930" y="2426022"/>
                  <a:pt x="473862" y="2416869"/>
                </a:cubicBezTo>
                <a:cubicBezTo>
                  <a:pt x="400643" y="2350306"/>
                  <a:pt x="445460" y="2369301"/>
                  <a:pt x="392219" y="2351555"/>
                </a:cubicBezTo>
                <a:cubicBezTo>
                  <a:pt x="386776" y="2343391"/>
                  <a:pt x="382828" y="2334000"/>
                  <a:pt x="375890" y="2327062"/>
                </a:cubicBezTo>
                <a:cubicBezTo>
                  <a:pt x="317352" y="2268522"/>
                  <a:pt x="387095" y="2359805"/>
                  <a:pt x="326905" y="2286240"/>
                </a:cubicBezTo>
                <a:cubicBezTo>
                  <a:pt x="243034" y="2183732"/>
                  <a:pt x="309024" y="2252031"/>
                  <a:pt x="253426" y="2196433"/>
                </a:cubicBezTo>
                <a:cubicBezTo>
                  <a:pt x="229401" y="2148382"/>
                  <a:pt x="240946" y="2175321"/>
                  <a:pt x="220769" y="2114790"/>
                </a:cubicBezTo>
                <a:lnTo>
                  <a:pt x="212605" y="2090298"/>
                </a:lnTo>
                <a:cubicBezTo>
                  <a:pt x="195211" y="1933762"/>
                  <a:pt x="213607" y="2079986"/>
                  <a:pt x="196276" y="1975998"/>
                </a:cubicBezTo>
                <a:cubicBezTo>
                  <a:pt x="193113" y="1957016"/>
                  <a:pt x="192439" y="1937599"/>
                  <a:pt x="188112" y="1918848"/>
                </a:cubicBezTo>
                <a:cubicBezTo>
                  <a:pt x="184242" y="1902077"/>
                  <a:pt x="175957" y="1886560"/>
                  <a:pt x="171783" y="1869862"/>
                </a:cubicBezTo>
                <a:cubicBezTo>
                  <a:pt x="153075" y="1795029"/>
                  <a:pt x="167903" y="1823220"/>
                  <a:pt x="139126" y="1780055"/>
                </a:cubicBezTo>
                <a:cubicBezTo>
                  <a:pt x="111679" y="1697712"/>
                  <a:pt x="153564" y="1825458"/>
                  <a:pt x="122798" y="1722905"/>
                </a:cubicBezTo>
                <a:cubicBezTo>
                  <a:pt x="117852" y="1706419"/>
                  <a:pt x="110643" y="1690617"/>
                  <a:pt x="106469" y="1673919"/>
                </a:cubicBezTo>
                <a:cubicBezTo>
                  <a:pt x="94290" y="1625202"/>
                  <a:pt x="100150" y="1652330"/>
                  <a:pt x="90140" y="1592276"/>
                </a:cubicBezTo>
                <a:cubicBezTo>
                  <a:pt x="87419" y="1556897"/>
                  <a:pt x="85340" y="1521463"/>
                  <a:pt x="81976" y="1486140"/>
                </a:cubicBezTo>
                <a:cubicBezTo>
                  <a:pt x="79896" y="1464298"/>
                  <a:pt x="82723" y="1440876"/>
                  <a:pt x="73812" y="1420826"/>
                </a:cubicBezTo>
                <a:cubicBezTo>
                  <a:pt x="70317" y="1412962"/>
                  <a:pt x="57483" y="1415383"/>
                  <a:pt x="49319" y="1412662"/>
                </a:cubicBezTo>
                <a:cubicBezTo>
                  <a:pt x="35557" y="1392019"/>
                  <a:pt x="29655" y="1387821"/>
                  <a:pt x="24826" y="1363676"/>
                </a:cubicBezTo>
                <a:cubicBezTo>
                  <a:pt x="23759" y="1358339"/>
                  <a:pt x="1694" y="1388169"/>
                  <a:pt x="333" y="1363676"/>
                </a:cubicBezTo>
                <a:close/>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宋体" pitchFamily="2" charset="-122"/>
            </a:endParaRPr>
          </a:p>
        </p:txBody>
      </p:sp>
    </p:spTree>
    <p:extLst>
      <p:ext uri="{BB962C8B-B14F-4D97-AF65-F5344CB8AC3E}">
        <p14:creationId xmlns:p14="http://schemas.microsoft.com/office/powerpoint/2010/main" val="14490819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1A223D6-247C-4596-8C13-22A0CF2F18B1}"/>
              </a:ext>
            </a:extLst>
          </p:cNvPr>
          <p:cNvSpPr>
            <a:spLocks noGrp="1"/>
          </p:cNvSpPr>
          <p:nvPr>
            <p:ph type="dt" sz="half" idx="10"/>
          </p:nvPr>
        </p:nvSpPr>
        <p:spPr>
          <a:xfrm>
            <a:off x="69229" y="6238467"/>
            <a:ext cx="2057400" cy="265185"/>
          </a:xfrm>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9D6EF422-E7CB-43E6-A4A0-C44954BF4EA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F07B0A7-DBD9-4321-8A2C-0F48A5B5A3ED}"/>
              </a:ext>
            </a:extLst>
          </p:cNvPr>
          <p:cNvSpPr>
            <a:spLocks noGrp="1"/>
          </p:cNvSpPr>
          <p:nvPr>
            <p:ph type="sldNum" sz="quarter" idx="12"/>
          </p:nvPr>
        </p:nvSpPr>
        <p:spPr/>
        <p:txBody>
          <a:bodyPr/>
          <a:lstStyle/>
          <a:p>
            <a:fld id="{EEA58A3B-43CE-4AA0-90B5-EB47AFAFEB34}" type="slidenum">
              <a:rPr lang="zh-CN" altLang="en-US" smtClean="0"/>
              <a:pPr/>
              <a:t>143</a:t>
            </a:fld>
            <a:endParaRPr lang="zh-CN" altLang="en-US" dirty="0"/>
          </a:p>
        </p:txBody>
      </p:sp>
      <p:sp>
        <p:nvSpPr>
          <p:cNvPr id="6" name="矩形 32">
            <a:extLst>
              <a:ext uri="{FF2B5EF4-FFF2-40B4-BE49-F238E27FC236}">
                <a16:creationId xmlns:a16="http://schemas.microsoft.com/office/drawing/2014/main" id="{63904B79-CFFE-4877-B9EA-ED0891719E1C}"/>
              </a:ext>
            </a:extLst>
          </p:cNvPr>
          <p:cNvSpPr>
            <a:spLocks noChangeArrowheads="1"/>
          </p:cNvSpPr>
          <p:nvPr/>
        </p:nvSpPr>
        <p:spPr bwMode="auto">
          <a:xfrm>
            <a:off x="7255828" y="4549138"/>
            <a:ext cx="1192212" cy="2279650"/>
          </a:xfrm>
          <a:prstGeom prst="rect">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 name="矩形 28">
            <a:extLst>
              <a:ext uri="{FF2B5EF4-FFF2-40B4-BE49-F238E27FC236}">
                <a16:creationId xmlns:a16="http://schemas.microsoft.com/office/drawing/2014/main" id="{2CE592EB-1F86-4111-9AB9-01EF3B5AFB6D}"/>
              </a:ext>
            </a:extLst>
          </p:cNvPr>
          <p:cNvSpPr>
            <a:spLocks noChangeArrowheads="1"/>
          </p:cNvSpPr>
          <p:nvPr/>
        </p:nvSpPr>
        <p:spPr bwMode="auto">
          <a:xfrm>
            <a:off x="7255828" y="3123563"/>
            <a:ext cx="1192212" cy="2289175"/>
          </a:xfrm>
          <a:prstGeom prst="rect">
            <a:avLst/>
          </a:prstGeom>
          <a:noFill/>
          <a:ln w="381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8" name="矩形 20">
            <a:extLst>
              <a:ext uri="{FF2B5EF4-FFF2-40B4-BE49-F238E27FC236}">
                <a16:creationId xmlns:a16="http://schemas.microsoft.com/office/drawing/2014/main" id="{98158E0F-8CF3-47BE-A936-A7B519FC049E}"/>
              </a:ext>
            </a:extLst>
          </p:cNvPr>
          <p:cNvSpPr>
            <a:spLocks noChangeArrowheads="1"/>
          </p:cNvSpPr>
          <p:nvPr/>
        </p:nvSpPr>
        <p:spPr bwMode="auto">
          <a:xfrm>
            <a:off x="7255828" y="593088"/>
            <a:ext cx="1192212" cy="2289175"/>
          </a:xfrm>
          <a:prstGeom prst="rect">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9" name="矩形 9">
            <a:extLst>
              <a:ext uri="{FF2B5EF4-FFF2-40B4-BE49-F238E27FC236}">
                <a16:creationId xmlns:a16="http://schemas.microsoft.com/office/drawing/2014/main" id="{879EB7CD-E033-4ACB-83E3-746DE9797F72}"/>
              </a:ext>
            </a:extLst>
          </p:cNvPr>
          <p:cNvSpPr>
            <a:spLocks noChangeArrowheads="1"/>
          </p:cNvSpPr>
          <p:nvPr/>
        </p:nvSpPr>
        <p:spPr bwMode="auto">
          <a:xfrm>
            <a:off x="7257415" y="-29213"/>
            <a:ext cx="1190625" cy="6813551"/>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0" name="Text Box 4">
            <a:extLst>
              <a:ext uri="{FF2B5EF4-FFF2-40B4-BE49-F238E27FC236}">
                <a16:creationId xmlns:a16="http://schemas.microsoft.com/office/drawing/2014/main" id="{F63004AA-2B5C-4BE4-A2EA-D78B1277EC9D}"/>
              </a:ext>
            </a:extLst>
          </p:cNvPr>
          <p:cNvSpPr txBox="1">
            <a:spLocks noChangeArrowheads="1"/>
          </p:cNvSpPr>
          <p:nvPr/>
        </p:nvSpPr>
        <p:spPr bwMode="auto">
          <a:xfrm>
            <a:off x="171492" y="318718"/>
            <a:ext cx="5326625" cy="2689967"/>
          </a:xfrm>
          <a:prstGeom prst="rect">
            <a:avLst/>
          </a:prstGeom>
          <a:noFill/>
          <a:ln w="50800">
            <a:solidFill>
              <a:schemeClr val="accent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179388" defTabSz="914400" eaLnBrk="1" hangingPunct="1">
              <a:lnSpc>
                <a:spcPct val="110000"/>
              </a:lnSpc>
              <a:spcBef>
                <a:spcPts val="600"/>
              </a:spcBef>
              <a:buClr>
                <a:srgbClr val="0000FF"/>
              </a:buClr>
              <a:buSzPct val="60000"/>
              <a:buFont typeface="Wingdings" panose="05000000000000000000" pitchFamily="2" charset="2"/>
              <a:buChar char="n"/>
            </a:pPr>
            <a:r>
              <a:rPr lang="zh-CN" altLang="en-US" dirty="0">
                <a:latin typeface="+mn-lt"/>
                <a:ea typeface="微软雅黑 Light" panose="020B0502040204020203" pitchFamily="34" charset="-122"/>
              </a:rPr>
              <a:t>代码实现方式：将</a:t>
            </a:r>
            <a:r>
              <a:rPr lang="en-US" altLang="zh-CN" dirty="0">
                <a:latin typeface="+mn-lt"/>
                <a:ea typeface="微软雅黑 Light" panose="020B0502040204020203" pitchFamily="34" charset="-122"/>
              </a:rPr>
              <a:t>P1</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P2</a:t>
            </a:r>
            <a:r>
              <a:rPr lang="zh-CN" altLang="en-US" dirty="0">
                <a:latin typeface="+mn-lt"/>
                <a:ea typeface="微软雅黑 Light" panose="020B0502040204020203" pitchFamily="34" charset="-122"/>
              </a:rPr>
              <a:t>中的点合并在一起考虑</a:t>
            </a:r>
            <a:r>
              <a:rPr lang="zh-CN" altLang="en-US" b="1" dirty="0">
                <a:latin typeface="+mn-lt"/>
                <a:ea typeface="微软雅黑 Light" panose="020B0502040204020203" pitchFamily="34" charset="-122"/>
              </a:rPr>
              <a:t>：</a:t>
            </a:r>
            <a:endParaRPr lang="en-US" altLang="zh-CN" b="1" dirty="0">
              <a:latin typeface="+mn-lt"/>
              <a:ea typeface="微软雅黑 Light" panose="020B0502040204020203" pitchFamily="34" charset="-122"/>
            </a:endParaRPr>
          </a:p>
          <a:p>
            <a:pPr marL="0" lvl="1" indent="0" defTabSz="914400" eaLnBrk="1" hangingPunct="1">
              <a:lnSpc>
                <a:spcPct val="110000"/>
              </a:lnSpc>
              <a:spcBef>
                <a:spcPts val="600"/>
              </a:spcBef>
              <a:buClr>
                <a:srgbClr val="0000FF"/>
              </a:buClr>
              <a:buSzPct val="60000"/>
            </a:pPr>
            <a:r>
              <a:rPr lang="en-US" altLang="zh-CN" sz="2000" dirty="0">
                <a:latin typeface="+mn-lt"/>
                <a:ea typeface="微软雅黑 Light" panose="020B0502040204020203" pitchFamily="34" charset="-122"/>
                <a:cs typeface="楷体_GB2312"/>
              </a:rPr>
              <a:t>1. </a:t>
            </a:r>
            <a:r>
              <a:rPr lang="zh-CN" altLang="en-US" sz="2000" dirty="0">
                <a:latin typeface="+mn-lt"/>
                <a:ea typeface="微软雅黑 Light" panose="020B0502040204020203" pitchFamily="34" charset="-122"/>
                <a:cs typeface="楷体_GB2312"/>
              </a:rPr>
              <a:t>将范围</a:t>
            </a:r>
            <a:r>
              <a:rPr lang="en-US" altLang="zh-CN" sz="2000" dirty="0">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a:t>
            </a:r>
            <a:r>
              <a:rPr lang="en-US" altLang="zh-CN" sz="2000" dirty="0">
                <a:latin typeface="+mn-lt"/>
                <a:ea typeface="微软雅黑 Light" panose="020B0502040204020203" pitchFamily="34" charset="-122"/>
                <a:cs typeface="楷体_GB2312"/>
              </a:rPr>
              <a:t>P2</a:t>
            </a:r>
            <a:r>
              <a:rPr lang="zh-CN" altLang="en-US" sz="2000" dirty="0">
                <a:latin typeface="+mn-lt"/>
                <a:ea typeface="微软雅黑 Light" panose="020B0502040204020203" pitchFamily="34" charset="-122"/>
                <a:cs typeface="楷体_GB2312"/>
              </a:rPr>
              <a:t>中的点放在数组</a:t>
            </a:r>
            <a:r>
              <a:rPr lang="en-US" altLang="zh-CN" sz="2000" dirty="0">
                <a:latin typeface="+mn-lt"/>
                <a:ea typeface="微软雅黑 Light" panose="020B0502040204020203" pitchFamily="34" charset="-122"/>
                <a:cs typeface="楷体_GB2312"/>
              </a:rPr>
              <a:t>Z</a:t>
            </a:r>
            <a:r>
              <a:rPr lang="zh-CN" altLang="en-US" sz="2000" dirty="0">
                <a:latin typeface="+mn-lt"/>
                <a:ea typeface="微软雅黑 Light" panose="020B0502040204020203" pitchFamily="34" charset="-122"/>
                <a:cs typeface="楷体_GB2312"/>
              </a:rPr>
              <a:t>，并按照坐标</a:t>
            </a:r>
            <a:r>
              <a:rPr lang="en-US" altLang="zh-CN" sz="2000" dirty="0">
                <a:latin typeface="+mn-lt"/>
                <a:ea typeface="微软雅黑 Light" panose="020B0502040204020203" pitchFamily="34" charset="-122"/>
                <a:cs typeface="楷体_GB2312"/>
              </a:rPr>
              <a:t>y</a:t>
            </a:r>
            <a:r>
              <a:rPr lang="zh-CN" altLang="en-US" sz="2000" dirty="0">
                <a:latin typeface="+mn-lt"/>
                <a:ea typeface="微软雅黑 Light" panose="020B0502040204020203" pitchFamily="34" charset="-122"/>
                <a:cs typeface="楷体_GB2312"/>
              </a:rPr>
              <a:t>从小到大排序</a:t>
            </a:r>
            <a:r>
              <a:rPr lang="en-US" altLang="zh-CN" sz="2000" dirty="0">
                <a:latin typeface="+mn-lt"/>
                <a:ea typeface="微软雅黑 Light" panose="020B0502040204020203" pitchFamily="34" charset="-122"/>
                <a:cs typeface="楷体_GB2312"/>
              </a:rPr>
              <a:t>;</a:t>
            </a:r>
          </a:p>
          <a:p>
            <a:pPr eaLnBrk="1" hangingPunct="1">
              <a:buClr>
                <a:schemeClr val="accent2"/>
              </a:buClr>
            </a:pPr>
            <a:r>
              <a:rPr lang="en-US" altLang="zh-CN" sz="2000" dirty="0">
                <a:latin typeface="+mn-lt"/>
                <a:ea typeface="微软雅黑 Light" panose="020B0502040204020203" pitchFamily="34" charset="-122"/>
                <a:cs typeface="楷体_GB2312"/>
              </a:rPr>
              <a:t>2.</a:t>
            </a:r>
            <a:r>
              <a:rPr lang="zh-CN" altLang="en-US" sz="2000" dirty="0">
                <a:latin typeface="+mn-lt"/>
                <a:ea typeface="微软雅黑 Light" panose="020B0502040204020203" pitchFamily="34" charset="-122"/>
                <a:cs typeface="楷体_GB2312"/>
              </a:rPr>
              <a:t>依次考察</a:t>
            </a:r>
            <a:r>
              <a:rPr lang="en-US" altLang="zh-CN" sz="2000" dirty="0">
                <a:latin typeface="+mn-lt"/>
                <a:ea typeface="微软雅黑 Light" panose="020B0502040204020203" pitchFamily="34" charset="-122"/>
                <a:cs typeface="楷体_GB2312"/>
              </a:rPr>
              <a:t>Z</a:t>
            </a:r>
            <a:r>
              <a:rPr lang="zh-CN" altLang="en-US" sz="2000" dirty="0">
                <a:latin typeface="+mn-lt"/>
                <a:ea typeface="微软雅黑 Light" panose="020B0502040204020203" pitchFamily="34" charset="-122"/>
                <a:cs typeface="楷体_GB2312"/>
              </a:rPr>
              <a:t>中各个点</a:t>
            </a:r>
            <a:r>
              <a:rPr lang="en-US" altLang="zh-CN" sz="2000" dirty="0">
                <a:latin typeface="+mn-lt"/>
                <a:ea typeface="微软雅黑 Light" panose="020B0502040204020203" pitchFamily="34" charset="-122"/>
                <a:cs typeface="楷体_GB2312"/>
              </a:rPr>
              <a:t>Z[0]=p3,Z[1]=p0,…,Z[8]=p8:</a:t>
            </a:r>
          </a:p>
          <a:p>
            <a:pPr eaLnBrk="1" hangingPunct="1">
              <a:buClr>
                <a:schemeClr val="accent2"/>
              </a:buClr>
            </a:pPr>
            <a:r>
              <a:rPr lang="zh-CN" altLang="en-US" sz="2000" dirty="0">
                <a:latin typeface="+mn-lt"/>
                <a:ea typeface="微软雅黑 Light" panose="020B0502040204020203" pitchFamily="34" charset="-122"/>
                <a:cs typeface="楷体_GB2312"/>
              </a:rPr>
              <a:t>对位于</a:t>
            </a:r>
            <a:r>
              <a:rPr lang="en-US" altLang="zh-CN" sz="2000" dirty="0">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或</a:t>
            </a:r>
            <a:r>
              <a:rPr lang="en-US" altLang="zh-CN" sz="2000" dirty="0">
                <a:latin typeface="+mn-lt"/>
                <a:ea typeface="微软雅黑 Light" panose="020B0502040204020203" pitchFamily="34" charset="-122"/>
                <a:cs typeface="楷体_GB2312"/>
              </a:rPr>
              <a:t>P2</a:t>
            </a:r>
            <a:r>
              <a:rPr lang="zh-CN" altLang="en-US" sz="2000" dirty="0">
                <a:latin typeface="+mn-lt"/>
                <a:ea typeface="微软雅黑 Light" panose="020B0502040204020203" pitchFamily="34" charset="-122"/>
                <a:cs typeface="楷体_GB2312"/>
              </a:rPr>
              <a:t>中的</a:t>
            </a:r>
            <a:r>
              <a:rPr lang="en-US" altLang="zh-CN" sz="2000" dirty="0">
                <a:latin typeface="+mn-lt"/>
                <a:ea typeface="微软雅黑 Light" panose="020B0502040204020203" pitchFamily="34" charset="-122"/>
                <a:cs typeface="楷体_GB2312"/>
              </a:rPr>
              <a:t>Z[i]</a:t>
            </a:r>
            <a:r>
              <a:rPr lang="zh-CN" altLang="en-US" sz="2000" dirty="0">
                <a:latin typeface="+mn-lt"/>
                <a:ea typeface="微软雅黑 Light" panose="020B0502040204020203" pitchFamily="34" charset="-122"/>
                <a:cs typeface="楷体_GB2312"/>
              </a:rPr>
              <a:t>，考察排在其后的</a:t>
            </a:r>
            <a:r>
              <a:rPr lang="en-US" altLang="zh-CN" sz="2000" dirty="0">
                <a:latin typeface="+mn-lt"/>
                <a:ea typeface="微软雅黑 Light" panose="020B0502040204020203" pitchFamily="34" charset="-122"/>
                <a:cs typeface="楷体_GB2312"/>
              </a:rPr>
              <a:t>Z[j], Z[j].y</a:t>
            </a:r>
            <a:r>
              <a:rPr lang="zh-CN" altLang="en-US" sz="2000" dirty="0">
                <a:latin typeface="+mn-lt"/>
                <a:ea typeface="微软雅黑 Light" panose="020B0502040204020203" pitchFamily="34" charset="-122"/>
                <a:cs typeface="楷体_GB2312"/>
              </a:rPr>
              <a:t>坐标</a:t>
            </a:r>
            <a:r>
              <a:rPr lang="en-US" altLang="zh-CN" sz="2000" dirty="0">
                <a:latin typeface="+mn-lt"/>
                <a:ea typeface="微软雅黑 Light" panose="020B0502040204020203" pitchFamily="34" charset="-122"/>
                <a:cs typeface="楷体_GB2312"/>
              </a:rPr>
              <a:t>-Z[i].y</a:t>
            </a:r>
            <a:r>
              <a:rPr lang="zh-CN" altLang="en-US" sz="2000" dirty="0">
                <a:latin typeface="+mn-lt"/>
                <a:ea typeface="微软雅黑 Light" panose="020B0502040204020203" pitchFamily="34" charset="-122"/>
                <a:cs typeface="楷体_GB2312"/>
              </a:rPr>
              <a:t>坐标</a:t>
            </a:r>
            <a:r>
              <a:rPr lang="en-US" altLang="zh-CN" sz="2000" dirty="0">
                <a:latin typeface="+mn-lt"/>
                <a:ea typeface="微软雅黑 Light" panose="020B0502040204020203" pitchFamily="34" charset="-122"/>
                <a:cs typeface="楷体_GB2312"/>
              </a:rPr>
              <a:t>&lt;d</a:t>
            </a:r>
            <a:r>
              <a:rPr lang="zh-CN" altLang="en-US" sz="2000" dirty="0">
                <a:latin typeface="+mn-lt"/>
                <a:ea typeface="微软雅黑 Light" panose="020B0502040204020203" pitchFamily="34" charset="-122"/>
                <a:cs typeface="楷体_GB2312"/>
              </a:rPr>
              <a:t>，两者</a:t>
            </a:r>
            <a:r>
              <a:rPr lang="en-US" altLang="zh-CN" sz="2000" dirty="0">
                <a:latin typeface="+mn-lt"/>
                <a:ea typeface="微软雅黑 Light" panose="020B0502040204020203" pitchFamily="34" charset="-122"/>
                <a:cs typeface="楷体_GB2312"/>
              </a:rPr>
              <a:t>x</a:t>
            </a:r>
            <a:r>
              <a:rPr lang="zh-CN" altLang="en-US" sz="2000" dirty="0">
                <a:latin typeface="+mn-lt"/>
                <a:ea typeface="微软雅黑 Light" panose="020B0502040204020203" pitchFamily="34" charset="-122"/>
                <a:cs typeface="楷体_GB2312"/>
              </a:rPr>
              <a:t>坐标相差</a:t>
            </a:r>
            <a:r>
              <a:rPr lang="en-US" altLang="zh-CN" sz="2000" dirty="0">
                <a:latin typeface="+mn-lt"/>
                <a:ea typeface="微软雅黑 Light" panose="020B0502040204020203" pitchFamily="34" charset="-122"/>
                <a:cs typeface="楷体_GB2312"/>
              </a:rPr>
              <a:t>&lt;=2d</a:t>
            </a:r>
            <a:r>
              <a:rPr lang="zh-CN" altLang="en-US" sz="2000" dirty="0">
                <a:latin typeface="+mn-lt"/>
                <a:ea typeface="微软雅黑 Light" panose="020B0502040204020203" pitchFamily="34" charset="-122"/>
                <a:cs typeface="楷体_GB2312"/>
              </a:rPr>
              <a:t>，即</a:t>
            </a:r>
            <a:r>
              <a:rPr lang="en-US" altLang="zh-CN" sz="2000" dirty="0">
                <a:latin typeface="+mn-lt"/>
                <a:ea typeface="微软雅黑 Light" panose="020B0502040204020203" pitchFamily="34" charset="-122"/>
                <a:cs typeface="楷体_GB2312"/>
              </a:rPr>
              <a:t>| Z[j].x</a:t>
            </a:r>
            <a:r>
              <a:rPr lang="zh-CN" altLang="en-US" sz="2000" dirty="0">
                <a:latin typeface="+mn-lt"/>
                <a:ea typeface="微软雅黑 Light" panose="020B0502040204020203" pitchFamily="34" charset="-122"/>
                <a:cs typeface="楷体_GB2312"/>
              </a:rPr>
              <a:t>坐标</a:t>
            </a:r>
            <a:r>
              <a:rPr lang="en-US" altLang="zh-CN" sz="2000" dirty="0">
                <a:latin typeface="+mn-lt"/>
                <a:ea typeface="微软雅黑 Light" panose="020B0502040204020203" pitchFamily="34" charset="-122"/>
                <a:cs typeface="楷体_GB2312"/>
              </a:rPr>
              <a:t>-Z[i].x</a:t>
            </a:r>
            <a:r>
              <a:rPr lang="zh-CN" altLang="en-US" sz="2000" dirty="0">
                <a:latin typeface="+mn-lt"/>
                <a:ea typeface="微软雅黑 Light" panose="020B0502040204020203" pitchFamily="34" charset="-122"/>
                <a:cs typeface="楷体_GB2312"/>
              </a:rPr>
              <a:t>坐标</a:t>
            </a:r>
            <a:r>
              <a:rPr lang="en-US" altLang="zh-CN" sz="2000" dirty="0">
                <a:latin typeface="+mn-lt"/>
                <a:ea typeface="微软雅黑 Light" panose="020B0502040204020203" pitchFamily="34" charset="-122"/>
                <a:cs typeface="楷体_GB2312"/>
              </a:rPr>
              <a:t>|)&lt;=2d</a:t>
            </a:r>
          </a:p>
          <a:p>
            <a:pPr eaLnBrk="1" hangingPunct="1">
              <a:buClr>
                <a:schemeClr val="accent2"/>
              </a:buClr>
            </a:pPr>
            <a:r>
              <a:rPr lang="en-US" altLang="zh-CN" sz="2000" dirty="0">
                <a:latin typeface="+mn-lt"/>
                <a:ea typeface="微软雅黑 Light" panose="020B0502040204020203" pitchFamily="34" charset="-122"/>
                <a:cs typeface="楷体_GB2312"/>
              </a:rPr>
              <a:t>e.g. Z[i]=</a:t>
            </a:r>
            <a:r>
              <a:rPr lang="en-US" altLang="zh-CN" sz="2000" dirty="0">
                <a:solidFill>
                  <a:srgbClr val="FF0000"/>
                </a:solidFill>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a:t>
            </a:r>
            <a:r>
              <a:rPr lang="en-US" altLang="zh-CN" sz="2000" dirty="0">
                <a:latin typeface="+mn-lt"/>
                <a:ea typeface="微软雅黑 Light" panose="020B0502040204020203" pitchFamily="34" charset="-122"/>
                <a:cs typeface="楷体_GB2312"/>
              </a:rPr>
              <a:t>Z[j]=</a:t>
            </a:r>
            <a:r>
              <a:rPr lang="en-US" altLang="zh-CN" sz="2000" dirty="0">
                <a:solidFill>
                  <a:srgbClr val="FF0000"/>
                </a:solidFill>
                <a:latin typeface="+mn-lt"/>
                <a:ea typeface="微软雅黑 Light" panose="020B0502040204020203" pitchFamily="34" charset="-122"/>
                <a:cs typeface="楷体_GB2312"/>
              </a:rPr>
              <a:t>p5,p6</a:t>
            </a:r>
          </a:p>
        </p:txBody>
      </p:sp>
      <p:cxnSp>
        <p:nvCxnSpPr>
          <p:cNvPr id="11" name="直接连接符 2">
            <a:extLst>
              <a:ext uri="{FF2B5EF4-FFF2-40B4-BE49-F238E27FC236}">
                <a16:creationId xmlns:a16="http://schemas.microsoft.com/office/drawing/2014/main" id="{BEC16821-9FF5-411D-A5E9-1E02B4DCB9D1}"/>
              </a:ext>
            </a:extLst>
          </p:cNvPr>
          <p:cNvCxnSpPr>
            <a:cxnSpLocks noChangeShapeType="1"/>
          </p:cNvCxnSpPr>
          <p:nvPr/>
        </p:nvCxnSpPr>
        <p:spPr bwMode="auto">
          <a:xfrm>
            <a:off x="7255828" y="-29213"/>
            <a:ext cx="0" cy="7000876"/>
          </a:xfrm>
          <a:prstGeom prst="line">
            <a:avLst/>
          </a:prstGeom>
          <a:noFill/>
          <a:ln w="762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3">
            <a:extLst>
              <a:ext uri="{FF2B5EF4-FFF2-40B4-BE49-F238E27FC236}">
                <a16:creationId xmlns:a16="http://schemas.microsoft.com/office/drawing/2014/main" id="{46E6BC95-680A-4C92-96DB-76B2C59A8030}"/>
              </a:ext>
            </a:extLst>
          </p:cNvPr>
          <p:cNvSpPr txBox="1">
            <a:spLocks noChangeArrowheads="1"/>
          </p:cNvSpPr>
          <p:nvPr/>
        </p:nvSpPr>
        <p:spPr bwMode="auto">
          <a:xfrm>
            <a:off x="5904865" y="7300"/>
            <a:ext cx="482824"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rPr>
              <a:t>P1:</a:t>
            </a:r>
            <a:endParaRPr lang="zh-CN" altLang="en-US" dirty="0">
              <a:latin typeface="+mn-lt"/>
            </a:endParaRPr>
          </a:p>
        </p:txBody>
      </p:sp>
      <p:cxnSp>
        <p:nvCxnSpPr>
          <p:cNvPr id="13" name="直接连接符 18">
            <a:extLst>
              <a:ext uri="{FF2B5EF4-FFF2-40B4-BE49-F238E27FC236}">
                <a16:creationId xmlns:a16="http://schemas.microsoft.com/office/drawing/2014/main" id="{0CD19B66-5E8F-4131-9042-9F2FC8DBBBAB}"/>
              </a:ext>
            </a:extLst>
          </p:cNvPr>
          <p:cNvCxnSpPr>
            <a:cxnSpLocks noChangeShapeType="1"/>
          </p:cNvCxnSpPr>
          <p:nvPr/>
        </p:nvCxnSpPr>
        <p:spPr bwMode="auto">
          <a:xfrm flipV="1">
            <a:off x="6681153" y="1726563"/>
            <a:ext cx="1766887" cy="15875"/>
          </a:xfrm>
          <a:prstGeom prst="line">
            <a:avLst/>
          </a:prstGeom>
          <a:noFill/>
          <a:ln w="38100" algn="ctr">
            <a:solidFill>
              <a:schemeClr val="bg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5">
            <a:extLst>
              <a:ext uri="{FF2B5EF4-FFF2-40B4-BE49-F238E27FC236}">
                <a16:creationId xmlns:a16="http://schemas.microsoft.com/office/drawing/2014/main" id="{EA8CF0B3-6896-4C6A-9310-57C697397342}"/>
              </a:ext>
            </a:extLst>
          </p:cNvPr>
          <p:cNvSpPr txBox="1">
            <a:spLocks noChangeArrowheads="1"/>
          </p:cNvSpPr>
          <p:nvPr/>
        </p:nvSpPr>
        <p:spPr bwMode="auto">
          <a:xfrm>
            <a:off x="7986078" y="13650"/>
            <a:ext cx="420308"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rPr>
              <a:t>P2</a:t>
            </a:r>
            <a:endParaRPr lang="zh-CN" altLang="en-US" dirty="0">
              <a:latin typeface="+mn-lt"/>
            </a:endParaRPr>
          </a:p>
        </p:txBody>
      </p:sp>
      <p:cxnSp>
        <p:nvCxnSpPr>
          <p:cNvPr id="15" name="直接连接符 22">
            <a:extLst>
              <a:ext uri="{FF2B5EF4-FFF2-40B4-BE49-F238E27FC236}">
                <a16:creationId xmlns:a16="http://schemas.microsoft.com/office/drawing/2014/main" id="{C5DEC783-89B3-440C-90A8-637E487CF6E8}"/>
              </a:ext>
            </a:extLst>
          </p:cNvPr>
          <p:cNvCxnSpPr>
            <a:cxnSpLocks noChangeShapeType="1"/>
          </p:cNvCxnSpPr>
          <p:nvPr/>
        </p:nvCxnSpPr>
        <p:spPr bwMode="auto">
          <a:xfrm>
            <a:off x="7039928" y="4336413"/>
            <a:ext cx="1414462" cy="0"/>
          </a:xfrm>
          <a:prstGeom prst="line">
            <a:avLst/>
          </a:prstGeom>
          <a:noFill/>
          <a:ln w="38100" algn="ctr">
            <a:solidFill>
              <a:srgbClr val="00B05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0">
            <a:extLst>
              <a:ext uri="{FF2B5EF4-FFF2-40B4-BE49-F238E27FC236}">
                <a16:creationId xmlns:a16="http://schemas.microsoft.com/office/drawing/2014/main" id="{5C657B13-6B22-4068-87AF-1C10162A0180}"/>
              </a:ext>
            </a:extLst>
          </p:cNvPr>
          <p:cNvCxnSpPr>
            <a:cxnSpLocks noChangeShapeType="1"/>
          </p:cNvCxnSpPr>
          <p:nvPr/>
        </p:nvCxnSpPr>
        <p:spPr bwMode="auto">
          <a:xfrm>
            <a:off x="5888990" y="5720713"/>
            <a:ext cx="2535238" cy="0"/>
          </a:xfrm>
          <a:prstGeom prst="line">
            <a:avLst/>
          </a:prstGeom>
          <a:noFill/>
          <a:ln w="38100" algn="ctr">
            <a:solidFill>
              <a:srgbClr val="C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1">
            <a:extLst>
              <a:ext uri="{FF2B5EF4-FFF2-40B4-BE49-F238E27FC236}">
                <a16:creationId xmlns:a16="http://schemas.microsoft.com/office/drawing/2014/main" id="{8AA8FF85-552F-400F-9614-C039CB67EB8F}"/>
              </a:ext>
            </a:extLst>
          </p:cNvPr>
          <p:cNvSpPr txBox="1">
            <a:spLocks noChangeArrowheads="1"/>
          </p:cNvSpPr>
          <p:nvPr/>
        </p:nvSpPr>
        <p:spPr bwMode="auto">
          <a:xfrm>
            <a:off x="6111240" y="1767838"/>
            <a:ext cx="8819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(20,170)</a:t>
            </a:r>
            <a:endParaRPr lang="zh-CN" altLang="en-US" sz="1600">
              <a:latin typeface="+mn-lt"/>
            </a:endParaRPr>
          </a:p>
        </p:txBody>
      </p:sp>
      <p:sp>
        <p:nvSpPr>
          <p:cNvPr id="18" name="TextBox 34">
            <a:extLst>
              <a:ext uri="{FF2B5EF4-FFF2-40B4-BE49-F238E27FC236}">
                <a16:creationId xmlns:a16="http://schemas.microsoft.com/office/drawing/2014/main" id="{78793AE1-F137-4866-854B-5CEF06DC325D}"/>
              </a:ext>
            </a:extLst>
          </p:cNvPr>
          <p:cNvSpPr txBox="1">
            <a:spLocks noChangeArrowheads="1"/>
          </p:cNvSpPr>
          <p:nvPr/>
        </p:nvSpPr>
        <p:spPr bwMode="auto">
          <a:xfrm>
            <a:off x="6387465" y="4377688"/>
            <a:ext cx="777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(30,88)</a:t>
            </a:r>
            <a:endParaRPr lang="zh-CN" altLang="en-US" sz="1600">
              <a:latin typeface="+mn-lt"/>
            </a:endParaRPr>
          </a:p>
        </p:txBody>
      </p:sp>
      <p:sp>
        <p:nvSpPr>
          <p:cNvPr id="19" name="椭圆 18">
            <a:extLst>
              <a:ext uri="{FF2B5EF4-FFF2-40B4-BE49-F238E27FC236}">
                <a16:creationId xmlns:a16="http://schemas.microsoft.com/office/drawing/2014/main" id="{96DE30A0-0E52-4369-ACE4-102F80060C99}"/>
              </a:ext>
            </a:extLst>
          </p:cNvPr>
          <p:cNvSpPr/>
          <p:nvPr/>
        </p:nvSpPr>
        <p:spPr bwMode="auto">
          <a:xfrm>
            <a:off x="7640003" y="593088"/>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0" name="椭圆 19">
            <a:extLst>
              <a:ext uri="{FF2B5EF4-FFF2-40B4-BE49-F238E27FC236}">
                <a16:creationId xmlns:a16="http://schemas.microsoft.com/office/drawing/2014/main" id="{FDF02B82-580A-44ED-9C61-A74A62B7F1AD}"/>
              </a:ext>
            </a:extLst>
          </p:cNvPr>
          <p:cNvSpPr/>
          <p:nvPr/>
        </p:nvSpPr>
        <p:spPr bwMode="auto">
          <a:xfrm>
            <a:off x="8197215" y="2391725"/>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1" name="TextBox 35">
            <a:extLst>
              <a:ext uri="{FF2B5EF4-FFF2-40B4-BE49-F238E27FC236}">
                <a16:creationId xmlns:a16="http://schemas.microsoft.com/office/drawing/2014/main" id="{6C3948E9-8B38-482C-9571-7EF4179DB3E9}"/>
              </a:ext>
            </a:extLst>
          </p:cNvPr>
          <p:cNvSpPr txBox="1">
            <a:spLocks noChangeArrowheads="1"/>
          </p:cNvSpPr>
          <p:nvPr/>
        </p:nvSpPr>
        <p:spPr bwMode="auto">
          <a:xfrm>
            <a:off x="5584190" y="5368288"/>
            <a:ext cx="6735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(0,40)</a:t>
            </a:r>
            <a:endParaRPr lang="zh-CN" altLang="en-US" sz="1600">
              <a:latin typeface="+mn-lt"/>
            </a:endParaRPr>
          </a:p>
        </p:txBody>
      </p:sp>
      <p:sp>
        <p:nvSpPr>
          <p:cNvPr id="22" name="椭圆 21">
            <a:extLst>
              <a:ext uri="{FF2B5EF4-FFF2-40B4-BE49-F238E27FC236}">
                <a16:creationId xmlns:a16="http://schemas.microsoft.com/office/drawing/2014/main" id="{D91969E7-1B51-4C0C-AB84-DF86B50D713D}"/>
              </a:ext>
            </a:extLst>
          </p:cNvPr>
          <p:cNvSpPr/>
          <p:nvPr/>
        </p:nvSpPr>
        <p:spPr bwMode="auto">
          <a:xfrm>
            <a:off x="8281353" y="4082413"/>
            <a:ext cx="142875"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3" name="椭圆 22">
            <a:extLst>
              <a:ext uri="{FF2B5EF4-FFF2-40B4-BE49-F238E27FC236}">
                <a16:creationId xmlns:a16="http://schemas.microsoft.com/office/drawing/2014/main" id="{2F509F2F-20C9-40CF-9C61-AC5706EAE1F1}"/>
              </a:ext>
            </a:extLst>
          </p:cNvPr>
          <p:cNvSpPr/>
          <p:nvPr/>
        </p:nvSpPr>
        <p:spPr bwMode="auto">
          <a:xfrm>
            <a:off x="8081328" y="6592250"/>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4" name="椭圆 23">
            <a:extLst>
              <a:ext uri="{FF2B5EF4-FFF2-40B4-BE49-F238E27FC236}">
                <a16:creationId xmlns:a16="http://schemas.microsoft.com/office/drawing/2014/main" id="{0A66EFEE-FE37-491B-8EC2-A9D923AFF3CF}"/>
              </a:ext>
            </a:extLst>
          </p:cNvPr>
          <p:cNvSpPr/>
          <p:nvPr/>
        </p:nvSpPr>
        <p:spPr bwMode="auto">
          <a:xfrm>
            <a:off x="7459028" y="5196838"/>
            <a:ext cx="144462" cy="139700"/>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25" name="TextBox 15">
            <a:extLst>
              <a:ext uri="{FF2B5EF4-FFF2-40B4-BE49-F238E27FC236}">
                <a16:creationId xmlns:a16="http://schemas.microsoft.com/office/drawing/2014/main" id="{8EB24D44-A6A4-4640-9A46-E89540A0AB2C}"/>
              </a:ext>
            </a:extLst>
          </p:cNvPr>
          <p:cNvSpPr txBox="1">
            <a:spLocks noChangeArrowheads="1"/>
          </p:cNvSpPr>
          <p:nvPr/>
        </p:nvSpPr>
        <p:spPr bwMode="auto">
          <a:xfrm>
            <a:off x="7278053" y="207325"/>
            <a:ext cx="6746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mn-lt"/>
              </a:rPr>
              <a:t>d=40</a:t>
            </a:r>
            <a:endParaRPr lang="zh-CN" altLang="en-US" sz="1600">
              <a:latin typeface="+mn-lt"/>
            </a:endParaRPr>
          </a:p>
        </p:txBody>
      </p:sp>
      <p:sp>
        <p:nvSpPr>
          <p:cNvPr id="26" name="TextBox 20">
            <a:extLst>
              <a:ext uri="{FF2B5EF4-FFF2-40B4-BE49-F238E27FC236}">
                <a16:creationId xmlns:a16="http://schemas.microsoft.com/office/drawing/2014/main" id="{6FDDDC56-CBBE-45B0-8F97-5EC47BB36E17}"/>
              </a:ext>
            </a:extLst>
          </p:cNvPr>
          <p:cNvSpPr txBox="1">
            <a:spLocks noChangeArrowheads="1"/>
          </p:cNvSpPr>
          <p:nvPr/>
        </p:nvSpPr>
        <p:spPr bwMode="auto">
          <a:xfrm>
            <a:off x="7709853" y="63525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p3</a:t>
            </a:r>
            <a:endParaRPr lang="zh-CN" altLang="en-US">
              <a:latin typeface="+mn-lt"/>
            </a:endParaRPr>
          </a:p>
        </p:txBody>
      </p:sp>
      <p:sp>
        <p:nvSpPr>
          <p:cNvPr id="27" name="TextBox 41">
            <a:extLst>
              <a:ext uri="{FF2B5EF4-FFF2-40B4-BE49-F238E27FC236}">
                <a16:creationId xmlns:a16="http://schemas.microsoft.com/office/drawing/2014/main" id="{C043D79F-1D43-49F7-A48A-B86796692A0A}"/>
              </a:ext>
            </a:extLst>
          </p:cNvPr>
          <p:cNvSpPr txBox="1">
            <a:spLocks noChangeArrowheads="1"/>
          </p:cNvSpPr>
          <p:nvPr/>
        </p:nvSpPr>
        <p:spPr bwMode="auto">
          <a:xfrm>
            <a:off x="7382828" y="482536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p4</a:t>
            </a:r>
            <a:endParaRPr lang="zh-CN" altLang="en-US">
              <a:latin typeface="+mn-lt"/>
            </a:endParaRPr>
          </a:p>
        </p:txBody>
      </p:sp>
      <p:sp>
        <p:nvSpPr>
          <p:cNvPr id="28" name="TextBox 43">
            <a:extLst>
              <a:ext uri="{FF2B5EF4-FFF2-40B4-BE49-F238E27FC236}">
                <a16:creationId xmlns:a16="http://schemas.microsoft.com/office/drawing/2014/main" id="{4D56EAA4-5E27-4638-B831-D47150E8A20C}"/>
              </a:ext>
            </a:extLst>
          </p:cNvPr>
          <p:cNvSpPr txBox="1">
            <a:spLocks noChangeArrowheads="1"/>
          </p:cNvSpPr>
          <p:nvPr/>
        </p:nvSpPr>
        <p:spPr bwMode="auto">
          <a:xfrm>
            <a:off x="7930515" y="20218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p7</a:t>
            </a:r>
            <a:endParaRPr lang="zh-CN" altLang="en-US">
              <a:latin typeface="+mn-lt"/>
            </a:endParaRPr>
          </a:p>
        </p:txBody>
      </p:sp>
      <p:sp>
        <p:nvSpPr>
          <p:cNvPr id="29" name="TextBox 44">
            <a:extLst>
              <a:ext uri="{FF2B5EF4-FFF2-40B4-BE49-F238E27FC236}">
                <a16:creationId xmlns:a16="http://schemas.microsoft.com/office/drawing/2014/main" id="{C4E83E0A-1978-4FCF-A5F3-B88D453D7C24}"/>
              </a:ext>
            </a:extLst>
          </p:cNvPr>
          <p:cNvSpPr txBox="1">
            <a:spLocks noChangeArrowheads="1"/>
          </p:cNvSpPr>
          <p:nvPr/>
        </p:nvSpPr>
        <p:spPr bwMode="auto">
          <a:xfrm>
            <a:off x="7633653" y="73596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p8</a:t>
            </a:r>
            <a:endParaRPr lang="zh-CN" altLang="en-US">
              <a:latin typeface="+mn-lt"/>
            </a:endParaRPr>
          </a:p>
        </p:txBody>
      </p:sp>
      <p:sp>
        <p:nvSpPr>
          <p:cNvPr id="30" name="TextBox 42">
            <a:extLst>
              <a:ext uri="{FF2B5EF4-FFF2-40B4-BE49-F238E27FC236}">
                <a16:creationId xmlns:a16="http://schemas.microsoft.com/office/drawing/2014/main" id="{86BE6061-CB00-4B28-BA88-AB37DBB31918}"/>
              </a:ext>
            </a:extLst>
          </p:cNvPr>
          <p:cNvSpPr txBox="1">
            <a:spLocks noChangeArrowheads="1"/>
          </p:cNvSpPr>
          <p:nvPr/>
        </p:nvSpPr>
        <p:spPr bwMode="auto">
          <a:xfrm>
            <a:off x="7952740" y="3647438"/>
            <a:ext cx="4397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p5</a:t>
            </a:r>
            <a:endParaRPr lang="zh-CN" altLang="en-US">
              <a:latin typeface="+mn-lt"/>
            </a:endParaRPr>
          </a:p>
        </p:txBody>
      </p:sp>
      <p:sp>
        <p:nvSpPr>
          <p:cNvPr id="31" name="TextBox 45">
            <a:extLst>
              <a:ext uri="{FF2B5EF4-FFF2-40B4-BE49-F238E27FC236}">
                <a16:creationId xmlns:a16="http://schemas.microsoft.com/office/drawing/2014/main" id="{446748FC-6159-4467-A8CF-EE435B060E32}"/>
              </a:ext>
            </a:extLst>
          </p:cNvPr>
          <p:cNvSpPr txBox="1">
            <a:spLocks noChangeArrowheads="1"/>
          </p:cNvSpPr>
          <p:nvPr/>
        </p:nvSpPr>
        <p:spPr bwMode="auto">
          <a:xfrm>
            <a:off x="5584190" y="50317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rPr>
              <a:t>p0</a:t>
            </a:r>
            <a:endParaRPr lang="zh-CN" altLang="en-US">
              <a:solidFill>
                <a:srgbClr val="FF0000"/>
              </a:solidFill>
              <a:latin typeface="+mn-lt"/>
            </a:endParaRPr>
          </a:p>
        </p:txBody>
      </p:sp>
      <p:sp>
        <p:nvSpPr>
          <p:cNvPr id="32" name="TextBox 46">
            <a:extLst>
              <a:ext uri="{FF2B5EF4-FFF2-40B4-BE49-F238E27FC236}">
                <a16:creationId xmlns:a16="http://schemas.microsoft.com/office/drawing/2014/main" id="{8035B634-EF87-471C-870E-D0E35F015617}"/>
              </a:ext>
            </a:extLst>
          </p:cNvPr>
          <p:cNvSpPr txBox="1">
            <a:spLocks noChangeArrowheads="1"/>
          </p:cNvSpPr>
          <p:nvPr/>
        </p:nvSpPr>
        <p:spPr bwMode="auto">
          <a:xfrm>
            <a:off x="6585903" y="408241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rPr>
              <a:t>p1</a:t>
            </a:r>
            <a:endParaRPr lang="zh-CN" altLang="en-US" dirty="0">
              <a:latin typeface="+mn-lt"/>
            </a:endParaRPr>
          </a:p>
        </p:txBody>
      </p:sp>
      <p:sp>
        <p:nvSpPr>
          <p:cNvPr id="33" name="椭圆 32">
            <a:extLst>
              <a:ext uri="{FF2B5EF4-FFF2-40B4-BE49-F238E27FC236}">
                <a16:creationId xmlns:a16="http://schemas.microsoft.com/office/drawing/2014/main" id="{B7089537-9B12-4DFC-870D-A49327438488}"/>
              </a:ext>
            </a:extLst>
          </p:cNvPr>
          <p:cNvSpPr/>
          <p:nvPr/>
        </p:nvSpPr>
        <p:spPr bwMode="auto">
          <a:xfrm>
            <a:off x="7184390" y="3234688"/>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34" name="TextBox 47">
            <a:extLst>
              <a:ext uri="{FF2B5EF4-FFF2-40B4-BE49-F238E27FC236}">
                <a16:creationId xmlns:a16="http://schemas.microsoft.com/office/drawing/2014/main" id="{5E58992E-BF27-4A61-8BE9-24305CA2042B}"/>
              </a:ext>
            </a:extLst>
          </p:cNvPr>
          <p:cNvSpPr txBox="1">
            <a:spLocks noChangeArrowheads="1"/>
          </p:cNvSpPr>
          <p:nvPr/>
        </p:nvSpPr>
        <p:spPr bwMode="auto">
          <a:xfrm>
            <a:off x="6243003" y="13995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p2</a:t>
            </a:r>
            <a:endParaRPr lang="zh-CN" altLang="en-US">
              <a:latin typeface="+mn-lt"/>
            </a:endParaRPr>
          </a:p>
        </p:txBody>
      </p:sp>
      <p:sp>
        <p:nvSpPr>
          <p:cNvPr id="35" name="TextBox 49">
            <a:extLst>
              <a:ext uri="{FF2B5EF4-FFF2-40B4-BE49-F238E27FC236}">
                <a16:creationId xmlns:a16="http://schemas.microsoft.com/office/drawing/2014/main" id="{B971AC84-0C72-42B0-9E8E-99C23F04118E}"/>
              </a:ext>
            </a:extLst>
          </p:cNvPr>
          <p:cNvSpPr txBox="1">
            <a:spLocks noChangeArrowheads="1"/>
          </p:cNvSpPr>
          <p:nvPr/>
        </p:nvSpPr>
        <p:spPr bwMode="auto">
          <a:xfrm>
            <a:off x="7411403" y="312038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p6</a:t>
            </a:r>
            <a:endParaRPr lang="zh-CN" altLang="en-US">
              <a:latin typeface="+mn-lt"/>
            </a:endParaRPr>
          </a:p>
        </p:txBody>
      </p:sp>
      <p:sp>
        <p:nvSpPr>
          <p:cNvPr id="36" name="TextBox 50">
            <a:extLst>
              <a:ext uri="{FF2B5EF4-FFF2-40B4-BE49-F238E27FC236}">
                <a16:creationId xmlns:a16="http://schemas.microsoft.com/office/drawing/2014/main" id="{122CFAB0-127F-41D8-BCAB-BFD13A25FB0D}"/>
              </a:ext>
            </a:extLst>
          </p:cNvPr>
          <p:cNvSpPr txBox="1">
            <a:spLocks noChangeArrowheads="1"/>
          </p:cNvSpPr>
          <p:nvPr/>
        </p:nvSpPr>
        <p:spPr bwMode="auto">
          <a:xfrm>
            <a:off x="160669" y="3301322"/>
            <a:ext cx="5340350" cy="3231654"/>
          </a:xfrm>
          <a:prstGeom prst="rect">
            <a:avLst/>
          </a:prstGeom>
          <a:solidFill>
            <a:schemeClr val="bg1">
              <a:lumMod val="85000"/>
            </a:schemeClr>
          </a:solidFill>
          <a:ln>
            <a:noFill/>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dirty="0">
                <a:latin typeface="+mn-lt"/>
              </a:rPr>
              <a:t>X[0:10]:{</a:t>
            </a:r>
            <a:r>
              <a:rPr lang="en-US" altLang="zh-CN" sz="2000" b="1" strike="sngStrike" dirty="0">
                <a:solidFill>
                  <a:srgbClr val="FF0000"/>
                </a:solidFill>
                <a:latin typeface="+mn-lt"/>
              </a:rPr>
              <a:t>p9</a:t>
            </a:r>
            <a:r>
              <a:rPr lang="en-US" altLang="zh-CN" sz="2000" dirty="0">
                <a:latin typeface="+mn-lt"/>
              </a:rPr>
              <a:t>,p0,p2,p1,p6,p4,p8,p3,p7,p5,</a:t>
            </a:r>
            <a:r>
              <a:rPr lang="en-US" altLang="zh-CN" sz="2000" b="1" strike="sngStrike" dirty="0">
                <a:solidFill>
                  <a:srgbClr val="FF0000"/>
                </a:solidFill>
                <a:latin typeface="+mn-lt"/>
              </a:rPr>
              <a:t>p10</a:t>
            </a:r>
            <a:r>
              <a:rPr lang="en-US" altLang="zh-CN" sz="2000" dirty="0">
                <a:latin typeface="+mn-lt"/>
              </a:rPr>
              <a:t>} </a:t>
            </a:r>
          </a:p>
          <a:p>
            <a:pPr eaLnBrk="1" hangingPunct="1">
              <a:defRPr/>
            </a:pPr>
            <a:r>
              <a:rPr lang="en-US" altLang="zh-CN" sz="2000" dirty="0">
                <a:latin typeface="+mn-lt"/>
              </a:rPr>
              <a:t>Y[0:10]:{p3,</a:t>
            </a:r>
            <a:r>
              <a:rPr lang="en-US" altLang="zh-CN" sz="2000" b="1" strike="sngStrike" dirty="0">
                <a:solidFill>
                  <a:srgbClr val="FF0000"/>
                </a:solidFill>
                <a:latin typeface="+mn-lt"/>
              </a:rPr>
              <a:t>p9</a:t>
            </a:r>
            <a:r>
              <a:rPr lang="en-US" altLang="zh-CN" sz="2000" dirty="0">
                <a:latin typeface="+mn-lt"/>
              </a:rPr>
              <a:t>,p0,p4,</a:t>
            </a:r>
            <a:r>
              <a:rPr lang="en-US" altLang="zh-CN" sz="2000" b="1" strike="sngStrike" dirty="0">
                <a:solidFill>
                  <a:srgbClr val="FF0000"/>
                </a:solidFill>
                <a:latin typeface="+mn-lt"/>
              </a:rPr>
              <a:t>p10</a:t>
            </a:r>
            <a:r>
              <a:rPr lang="en-US" altLang="zh-CN" sz="2000" dirty="0">
                <a:latin typeface="+mn-lt"/>
              </a:rPr>
              <a:t>,p1,p5,p6,p7,p2,p8}</a:t>
            </a:r>
          </a:p>
          <a:p>
            <a:pPr eaLnBrk="1" hangingPunct="1">
              <a:defRPr/>
            </a:pPr>
            <a:r>
              <a:rPr lang="en-US" altLang="zh-CN" sz="2000" b="1" dirty="0">
                <a:latin typeface="+mn-lt"/>
              </a:rPr>
              <a:t>Z[0:8]: Y</a:t>
            </a:r>
            <a:r>
              <a:rPr lang="zh-CN" altLang="en-US" sz="2000" b="1" dirty="0">
                <a:latin typeface="+mn-lt"/>
              </a:rPr>
              <a:t>排序后</a:t>
            </a:r>
            <a:r>
              <a:rPr lang="en-US" altLang="zh-CN" sz="2000" b="1" dirty="0">
                <a:latin typeface="+mn-lt"/>
              </a:rPr>
              <a:t>{</a:t>
            </a:r>
            <a:r>
              <a:rPr lang="en-US" altLang="zh-CN" sz="2000" dirty="0">
                <a:latin typeface="+mn-lt"/>
              </a:rPr>
              <a:t>p3,p0,p4</a:t>
            </a:r>
            <a:r>
              <a:rPr lang="en-US" altLang="zh-CN" sz="2000" b="1" dirty="0">
                <a:solidFill>
                  <a:srgbClr val="C00000"/>
                </a:solidFill>
                <a:latin typeface="+mn-lt"/>
              </a:rPr>
              <a:t>,</a:t>
            </a:r>
            <a:r>
              <a:rPr lang="en-US" altLang="zh-CN" sz="2000" b="1" u="sng" dirty="0">
                <a:solidFill>
                  <a:srgbClr val="00B050"/>
                </a:solidFill>
                <a:latin typeface="+mn-lt"/>
              </a:rPr>
              <a:t>p1</a:t>
            </a:r>
            <a:r>
              <a:rPr lang="en-US" altLang="zh-CN" sz="2000" b="1" dirty="0">
                <a:solidFill>
                  <a:srgbClr val="C00000"/>
                </a:solidFill>
                <a:latin typeface="+mn-lt"/>
              </a:rPr>
              <a:t>,</a:t>
            </a:r>
            <a:r>
              <a:rPr lang="en-US" altLang="zh-CN" sz="2000" dirty="0">
                <a:solidFill>
                  <a:srgbClr val="FF0000"/>
                </a:solidFill>
                <a:latin typeface="+mn-lt"/>
              </a:rPr>
              <a:t>p5,p6</a:t>
            </a:r>
            <a:r>
              <a:rPr lang="en-US" altLang="zh-CN" sz="2000" dirty="0">
                <a:solidFill>
                  <a:srgbClr val="C00000"/>
                </a:solidFill>
                <a:latin typeface="+mn-lt"/>
              </a:rPr>
              <a:t>,</a:t>
            </a:r>
            <a:r>
              <a:rPr lang="en-US" altLang="zh-CN" sz="2000" dirty="0">
                <a:latin typeface="+mn-lt"/>
              </a:rPr>
              <a:t>p7,p2,p8</a:t>
            </a:r>
            <a:r>
              <a:rPr lang="en-US" altLang="zh-CN" sz="2000" b="1" dirty="0">
                <a:solidFill>
                  <a:srgbClr val="C00000"/>
                </a:solidFill>
                <a:latin typeface="+mn-lt"/>
              </a:rPr>
              <a:t>}</a:t>
            </a:r>
            <a:r>
              <a:rPr lang="en-US" altLang="zh-CN" sz="2000" b="1" dirty="0">
                <a:latin typeface="+mn-lt"/>
              </a:rPr>
              <a:t> </a:t>
            </a:r>
            <a:endParaRPr lang="en-US" altLang="zh-CN" dirty="0">
              <a:latin typeface="+mn-lt"/>
            </a:endParaRPr>
          </a:p>
          <a:p>
            <a:pPr eaLnBrk="1" hangingPunct="1">
              <a:defRPr/>
            </a:pPr>
            <a:r>
              <a:rPr lang="en-US" altLang="zh-CN" dirty="0">
                <a:latin typeface="+mn-lt"/>
              </a:rPr>
              <a:t>p3: {p0}</a:t>
            </a:r>
          </a:p>
          <a:p>
            <a:pPr eaLnBrk="1" hangingPunct="1">
              <a:defRPr/>
            </a:pPr>
            <a:r>
              <a:rPr lang="en-US" altLang="zh-CN" dirty="0">
                <a:latin typeface="+mn-lt"/>
              </a:rPr>
              <a:t>p0: {p4}</a:t>
            </a:r>
          </a:p>
          <a:p>
            <a:pPr eaLnBrk="1" hangingPunct="1">
              <a:defRPr/>
            </a:pPr>
            <a:r>
              <a:rPr lang="en-US" altLang="zh-CN" dirty="0">
                <a:latin typeface="+mn-lt"/>
              </a:rPr>
              <a:t>p4: {p1}</a:t>
            </a:r>
          </a:p>
          <a:p>
            <a:pPr eaLnBrk="1" hangingPunct="1">
              <a:defRPr/>
            </a:pPr>
            <a:r>
              <a:rPr lang="en-US" altLang="zh-CN" b="1" dirty="0">
                <a:solidFill>
                  <a:srgbClr val="00B050"/>
                </a:solidFill>
                <a:latin typeface="+mn-lt"/>
              </a:rPr>
              <a:t>p1</a:t>
            </a:r>
            <a:r>
              <a:rPr lang="en-US" altLang="zh-CN" b="1" dirty="0">
                <a:solidFill>
                  <a:srgbClr val="FF0000"/>
                </a:solidFill>
                <a:latin typeface="+mn-lt"/>
              </a:rPr>
              <a:t>: {p5,p6}</a:t>
            </a:r>
          </a:p>
          <a:p>
            <a:pPr eaLnBrk="1" hangingPunct="1">
              <a:defRPr/>
            </a:pPr>
            <a:r>
              <a:rPr lang="en-US" altLang="zh-CN" dirty="0">
                <a:latin typeface="+mn-lt"/>
              </a:rPr>
              <a:t>p5: {p6}</a:t>
            </a:r>
          </a:p>
          <a:p>
            <a:pPr eaLnBrk="1" hangingPunct="1">
              <a:defRPr/>
            </a:pPr>
            <a:r>
              <a:rPr lang="en-US" altLang="zh-CN" dirty="0">
                <a:latin typeface="+mn-lt"/>
              </a:rPr>
              <a:t>p6: {p7}</a:t>
            </a:r>
          </a:p>
          <a:p>
            <a:pPr eaLnBrk="1" hangingPunct="1">
              <a:defRPr/>
            </a:pPr>
            <a:r>
              <a:rPr lang="en-US" altLang="zh-CN" dirty="0">
                <a:latin typeface="+mn-lt"/>
              </a:rPr>
              <a:t>p7: {p2}</a:t>
            </a:r>
          </a:p>
          <a:p>
            <a:pPr eaLnBrk="1" hangingPunct="1">
              <a:defRPr/>
            </a:pPr>
            <a:r>
              <a:rPr lang="en-US" altLang="zh-CN" dirty="0">
                <a:latin typeface="+mn-lt"/>
              </a:rPr>
              <a:t>p2: {p8}</a:t>
            </a:r>
          </a:p>
        </p:txBody>
      </p:sp>
      <p:sp>
        <p:nvSpPr>
          <p:cNvPr id="37" name="矩形 6">
            <a:extLst>
              <a:ext uri="{FF2B5EF4-FFF2-40B4-BE49-F238E27FC236}">
                <a16:creationId xmlns:a16="http://schemas.microsoft.com/office/drawing/2014/main" id="{210326B9-D473-449E-8A08-0272335C1DAA}"/>
              </a:ext>
            </a:extLst>
          </p:cNvPr>
          <p:cNvSpPr>
            <a:spLocks noChangeArrowheads="1"/>
          </p:cNvSpPr>
          <p:nvPr/>
        </p:nvSpPr>
        <p:spPr bwMode="auto">
          <a:xfrm>
            <a:off x="5888990" y="-29213"/>
            <a:ext cx="1368425" cy="6902451"/>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8" name="椭圆 3">
            <a:extLst>
              <a:ext uri="{FF2B5EF4-FFF2-40B4-BE49-F238E27FC236}">
                <a16:creationId xmlns:a16="http://schemas.microsoft.com/office/drawing/2014/main" id="{8D2D1F84-FF90-401E-AFB9-BC52E0F6EB41}"/>
              </a:ext>
            </a:extLst>
          </p:cNvPr>
          <p:cNvSpPr>
            <a:spLocks noChangeArrowheads="1"/>
          </p:cNvSpPr>
          <p:nvPr/>
        </p:nvSpPr>
        <p:spPr bwMode="auto">
          <a:xfrm>
            <a:off x="5635957" y="5734960"/>
            <a:ext cx="144462" cy="1174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p>
        </p:txBody>
      </p:sp>
      <p:sp>
        <p:nvSpPr>
          <p:cNvPr id="39" name="椭圆 36">
            <a:extLst>
              <a:ext uri="{FF2B5EF4-FFF2-40B4-BE49-F238E27FC236}">
                <a16:creationId xmlns:a16="http://schemas.microsoft.com/office/drawing/2014/main" id="{C25F3B17-E688-41AB-BA5E-F277E0F58B55}"/>
              </a:ext>
            </a:extLst>
          </p:cNvPr>
          <p:cNvSpPr>
            <a:spLocks noChangeArrowheads="1"/>
          </p:cNvSpPr>
          <p:nvPr/>
        </p:nvSpPr>
        <p:spPr bwMode="auto">
          <a:xfrm>
            <a:off x="8638542" y="4603113"/>
            <a:ext cx="144462" cy="119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p>
        </p:txBody>
      </p:sp>
      <p:sp>
        <p:nvSpPr>
          <p:cNvPr id="40" name="TextBox 47">
            <a:extLst>
              <a:ext uri="{FF2B5EF4-FFF2-40B4-BE49-F238E27FC236}">
                <a16:creationId xmlns:a16="http://schemas.microsoft.com/office/drawing/2014/main" id="{01583E09-7CF5-4235-9D57-3E8C6BA53A2F}"/>
              </a:ext>
            </a:extLst>
          </p:cNvPr>
          <p:cNvSpPr txBox="1">
            <a:spLocks noChangeArrowheads="1"/>
          </p:cNvSpPr>
          <p:nvPr/>
        </p:nvSpPr>
        <p:spPr bwMode="auto">
          <a:xfrm>
            <a:off x="5431790" y="6190613"/>
            <a:ext cx="439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p9</a:t>
            </a:r>
            <a:endParaRPr lang="zh-CN" altLang="en-US">
              <a:latin typeface="+mn-lt"/>
            </a:endParaRPr>
          </a:p>
        </p:txBody>
      </p:sp>
      <p:sp>
        <p:nvSpPr>
          <p:cNvPr id="41" name="TextBox 47">
            <a:extLst>
              <a:ext uri="{FF2B5EF4-FFF2-40B4-BE49-F238E27FC236}">
                <a16:creationId xmlns:a16="http://schemas.microsoft.com/office/drawing/2014/main" id="{2867278C-C0BD-4376-BB7A-A94AA9C5C133}"/>
              </a:ext>
            </a:extLst>
          </p:cNvPr>
          <p:cNvSpPr txBox="1">
            <a:spLocks noChangeArrowheads="1"/>
          </p:cNvSpPr>
          <p:nvPr/>
        </p:nvSpPr>
        <p:spPr bwMode="auto">
          <a:xfrm>
            <a:off x="8425817" y="4661851"/>
            <a:ext cx="540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p10</a:t>
            </a:r>
            <a:endParaRPr lang="zh-CN" altLang="en-US">
              <a:latin typeface="+mn-lt"/>
            </a:endParaRPr>
          </a:p>
        </p:txBody>
      </p:sp>
      <p:sp>
        <p:nvSpPr>
          <p:cNvPr id="42" name="矩形 20">
            <a:extLst>
              <a:ext uri="{FF2B5EF4-FFF2-40B4-BE49-F238E27FC236}">
                <a16:creationId xmlns:a16="http://schemas.microsoft.com/office/drawing/2014/main" id="{619EBAA6-3F0B-48D8-8DD9-9CCA19D6346E}"/>
              </a:ext>
            </a:extLst>
          </p:cNvPr>
          <p:cNvSpPr>
            <a:spLocks noChangeArrowheads="1"/>
          </p:cNvSpPr>
          <p:nvPr/>
        </p:nvSpPr>
        <p:spPr bwMode="auto">
          <a:xfrm rot="-5400000">
            <a:off x="2904663" y="4273666"/>
            <a:ext cx="1192213" cy="2289175"/>
          </a:xfrm>
          <a:prstGeom prst="rect">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cxnSp>
        <p:nvCxnSpPr>
          <p:cNvPr id="43" name="直接连接符 2">
            <a:extLst>
              <a:ext uri="{FF2B5EF4-FFF2-40B4-BE49-F238E27FC236}">
                <a16:creationId xmlns:a16="http://schemas.microsoft.com/office/drawing/2014/main" id="{15BB45D2-DCF2-478C-AA4E-EEC62414D244}"/>
              </a:ext>
            </a:extLst>
          </p:cNvPr>
          <p:cNvCxnSpPr>
            <a:cxnSpLocks noChangeShapeType="1"/>
          </p:cNvCxnSpPr>
          <p:nvPr/>
        </p:nvCxnSpPr>
        <p:spPr bwMode="auto">
          <a:xfrm>
            <a:off x="3500769" y="4379235"/>
            <a:ext cx="0" cy="1946275"/>
          </a:xfrm>
          <a:prstGeom prst="line">
            <a:avLst/>
          </a:prstGeom>
          <a:noFill/>
          <a:ln w="762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22">
            <a:extLst>
              <a:ext uri="{FF2B5EF4-FFF2-40B4-BE49-F238E27FC236}">
                <a16:creationId xmlns:a16="http://schemas.microsoft.com/office/drawing/2014/main" id="{83829DE8-74D6-41A4-A7F9-C5D3C6DBD1D1}"/>
              </a:ext>
            </a:extLst>
          </p:cNvPr>
          <p:cNvCxnSpPr>
            <a:cxnSpLocks noChangeShapeType="1"/>
          </p:cNvCxnSpPr>
          <p:nvPr/>
        </p:nvCxnSpPr>
        <p:spPr bwMode="auto">
          <a:xfrm>
            <a:off x="3211844" y="5998485"/>
            <a:ext cx="1414463" cy="0"/>
          </a:xfrm>
          <a:prstGeom prst="line">
            <a:avLst/>
          </a:prstGeom>
          <a:noFill/>
          <a:ln w="38100" algn="ctr">
            <a:solidFill>
              <a:srgbClr val="00B05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34">
            <a:extLst>
              <a:ext uri="{FF2B5EF4-FFF2-40B4-BE49-F238E27FC236}">
                <a16:creationId xmlns:a16="http://schemas.microsoft.com/office/drawing/2014/main" id="{03E9B992-2D50-4C14-80DC-10F0961E01D0}"/>
              </a:ext>
            </a:extLst>
          </p:cNvPr>
          <p:cNvSpPr txBox="1">
            <a:spLocks noChangeArrowheads="1"/>
          </p:cNvSpPr>
          <p:nvPr/>
        </p:nvSpPr>
        <p:spPr bwMode="auto">
          <a:xfrm>
            <a:off x="2559382" y="6039760"/>
            <a:ext cx="777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rPr>
              <a:t>(30,88)</a:t>
            </a:r>
            <a:endParaRPr lang="zh-CN" altLang="en-US" sz="1600">
              <a:latin typeface="+mn-lt"/>
            </a:endParaRPr>
          </a:p>
        </p:txBody>
      </p:sp>
      <p:sp>
        <p:nvSpPr>
          <p:cNvPr id="46" name="椭圆 45">
            <a:extLst>
              <a:ext uri="{FF2B5EF4-FFF2-40B4-BE49-F238E27FC236}">
                <a16:creationId xmlns:a16="http://schemas.microsoft.com/office/drawing/2014/main" id="{D0A3992A-01E3-4BF7-922E-4737FC713A15}"/>
              </a:ext>
            </a:extLst>
          </p:cNvPr>
          <p:cNvSpPr/>
          <p:nvPr/>
        </p:nvSpPr>
        <p:spPr bwMode="auto">
          <a:xfrm>
            <a:off x="4453269" y="5744485"/>
            <a:ext cx="142875"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47" name="TextBox 42">
            <a:extLst>
              <a:ext uri="{FF2B5EF4-FFF2-40B4-BE49-F238E27FC236}">
                <a16:creationId xmlns:a16="http://schemas.microsoft.com/office/drawing/2014/main" id="{41D67352-E596-4DFA-9CB5-592DBCF59DB6}"/>
              </a:ext>
            </a:extLst>
          </p:cNvPr>
          <p:cNvSpPr txBox="1">
            <a:spLocks noChangeArrowheads="1"/>
          </p:cNvSpPr>
          <p:nvPr/>
        </p:nvSpPr>
        <p:spPr bwMode="auto">
          <a:xfrm>
            <a:off x="4124657" y="5309510"/>
            <a:ext cx="43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rPr>
              <a:t>p5</a:t>
            </a:r>
            <a:endParaRPr lang="zh-CN" altLang="en-US" dirty="0">
              <a:latin typeface="+mn-lt"/>
            </a:endParaRPr>
          </a:p>
        </p:txBody>
      </p:sp>
      <p:sp>
        <p:nvSpPr>
          <p:cNvPr id="48" name="TextBox 46">
            <a:extLst>
              <a:ext uri="{FF2B5EF4-FFF2-40B4-BE49-F238E27FC236}">
                <a16:creationId xmlns:a16="http://schemas.microsoft.com/office/drawing/2014/main" id="{63ABCB75-CCBF-4FE8-87DD-D7F0C469C606}"/>
              </a:ext>
            </a:extLst>
          </p:cNvPr>
          <p:cNvSpPr txBox="1">
            <a:spLocks noChangeArrowheads="1"/>
          </p:cNvSpPr>
          <p:nvPr/>
        </p:nvSpPr>
        <p:spPr bwMode="auto">
          <a:xfrm>
            <a:off x="2946732" y="556033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p1</a:t>
            </a:r>
            <a:endParaRPr lang="zh-CN" altLang="en-US">
              <a:latin typeface="+mn-lt"/>
            </a:endParaRPr>
          </a:p>
        </p:txBody>
      </p:sp>
      <p:sp>
        <p:nvSpPr>
          <p:cNvPr id="49" name="椭圆 48">
            <a:extLst>
              <a:ext uri="{FF2B5EF4-FFF2-40B4-BE49-F238E27FC236}">
                <a16:creationId xmlns:a16="http://schemas.microsoft.com/office/drawing/2014/main" id="{E989960F-88A5-4C3C-B0F0-7A80CC2D28FE}"/>
              </a:ext>
            </a:extLst>
          </p:cNvPr>
          <p:cNvSpPr/>
          <p:nvPr/>
        </p:nvSpPr>
        <p:spPr bwMode="auto">
          <a:xfrm>
            <a:off x="3451557" y="4880885"/>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p>
        </p:txBody>
      </p:sp>
      <p:sp>
        <p:nvSpPr>
          <p:cNvPr id="50" name="TextBox 49">
            <a:extLst>
              <a:ext uri="{FF2B5EF4-FFF2-40B4-BE49-F238E27FC236}">
                <a16:creationId xmlns:a16="http://schemas.microsoft.com/office/drawing/2014/main" id="{5AD2D3F8-B50E-4196-A44F-4571B092EA57}"/>
              </a:ext>
            </a:extLst>
          </p:cNvPr>
          <p:cNvSpPr txBox="1">
            <a:spLocks noChangeArrowheads="1"/>
          </p:cNvSpPr>
          <p:nvPr/>
        </p:nvSpPr>
        <p:spPr bwMode="auto">
          <a:xfrm>
            <a:off x="3583319" y="4782460"/>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p6</a:t>
            </a:r>
            <a:endParaRPr lang="zh-CN" altLang="en-US">
              <a:latin typeface="+mn-lt"/>
            </a:endParaRPr>
          </a:p>
        </p:txBody>
      </p:sp>
      <p:cxnSp>
        <p:nvCxnSpPr>
          <p:cNvPr id="51" name="直接箭头连接符 2">
            <a:extLst>
              <a:ext uri="{FF2B5EF4-FFF2-40B4-BE49-F238E27FC236}">
                <a16:creationId xmlns:a16="http://schemas.microsoft.com/office/drawing/2014/main" id="{DE4FB921-9686-4665-8470-BF99AE6BF783}"/>
              </a:ext>
            </a:extLst>
          </p:cNvPr>
          <p:cNvCxnSpPr>
            <a:cxnSpLocks noChangeShapeType="1"/>
          </p:cNvCxnSpPr>
          <p:nvPr/>
        </p:nvCxnSpPr>
        <p:spPr bwMode="auto">
          <a:xfrm>
            <a:off x="1332244" y="5198386"/>
            <a:ext cx="1835150" cy="800099"/>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1">
            <a:extLst>
              <a:ext uri="{FF2B5EF4-FFF2-40B4-BE49-F238E27FC236}">
                <a16:creationId xmlns:a16="http://schemas.microsoft.com/office/drawing/2014/main" id="{53DB780A-0EBA-40D7-B5C6-3DAC6EC7FE12}"/>
              </a:ext>
            </a:extLst>
          </p:cNvPr>
          <p:cNvSpPr txBox="1"/>
          <p:nvPr/>
        </p:nvSpPr>
        <p:spPr>
          <a:xfrm>
            <a:off x="1132269" y="4426885"/>
            <a:ext cx="1069926" cy="707886"/>
          </a:xfrm>
          <a:prstGeom prst="rect">
            <a:avLst/>
          </a:prstGeom>
          <a:solidFill>
            <a:srgbClr val="FFFF00"/>
          </a:solidFill>
        </p:spPr>
        <p:txBody>
          <a:bodyPr wrap="square" rtlCol="0">
            <a:spAutoFit/>
          </a:bodyPr>
          <a:lstStyle/>
          <a:p>
            <a:r>
              <a:rPr lang="zh-CN" altLang="en-US" sz="1000" dirty="0"/>
              <a:t>从</a:t>
            </a:r>
            <a:r>
              <a:rPr lang="en-US" altLang="zh-CN" sz="1000" dirty="0"/>
              <a:t>Z</a:t>
            </a:r>
            <a:r>
              <a:rPr lang="zh-CN" altLang="en-US" sz="1000" dirty="0"/>
              <a:t>中排在</a:t>
            </a:r>
            <a:r>
              <a:rPr lang="en-US" altLang="zh-CN" sz="1000" dirty="0"/>
              <a:t>p1</a:t>
            </a:r>
            <a:r>
              <a:rPr lang="zh-CN" altLang="en-US" sz="1000" dirty="0"/>
              <a:t>之后的最多</a:t>
            </a:r>
            <a:r>
              <a:rPr lang="en-US" altLang="zh-CN" sz="1000" dirty="0"/>
              <a:t>6</a:t>
            </a:r>
            <a:r>
              <a:rPr lang="zh-CN" altLang="en-US" sz="1000" dirty="0"/>
              <a:t>个点中挑出距离</a:t>
            </a:r>
            <a:r>
              <a:rPr lang="en-US" altLang="zh-CN" sz="1000" dirty="0"/>
              <a:t>&lt;=d</a:t>
            </a:r>
            <a:r>
              <a:rPr lang="zh-CN" altLang="en-US" sz="1000" dirty="0"/>
              <a:t>的</a:t>
            </a:r>
            <a:r>
              <a:rPr lang="en-US" altLang="zh-CN" sz="1000" dirty="0"/>
              <a:t>p5</a:t>
            </a:r>
            <a:r>
              <a:rPr lang="zh-CN" altLang="en-US" sz="1000" dirty="0"/>
              <a:t>、</a:t>
            </a:r>
            <a:r>
              <a:rPr lang="en-US" altLang="zh-CN" sz="1000" dirty="0"/>
              <a:t>p6</a:t>
            </a:r>
            <a:endParaRPr lang="zh-CN" altLang="en-US" sz="1000" dirty="0"/>
          </a:p>
        </p:txBody>
      </p:sp>
      <p:sp>
        <p:nvSpPr>
          <p:cNvPr id="54" name="日期占位符 2">
            <a:extLst>
              <a:ext uri="{FF2B5EF4-FFF2-40B4-BE49-F238E27FC236}">
                <a16:creationId xmlns:a16="http://schemas.microsoft.com/office/drawing/2014/main" id="{91EAB9C7-B4A3-4BFC-BDE7-E396B7F19C4D}"/>
              </a:ext>
            </a:extLst>
          </p:cNvPr>
          <p:cNvSpPr txBox="1">
            <a:spLocks/>
          </p:cNvSpPr>
          <p:nvPr/>
        </p:nvSpPr>
        <p:spPr>
          <a:xfrm>
            <a:off x="0" y="6576645"/>
            <a:ext cx="2057400" cy="26518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745593C-C1A7-4136-94F2-334F3909D5EA}" type="datetime1">
              <a:rPr lang="zh-CN" altLang="en-US" smtClean="0"/>
              <a:pPr/>
              <a:t>2021/10/10</a:t>
            </a:fld>
            <a:endParaRPr lang="zh-CN" altLang="en-US" dirty="0"/>
          </a:p>
        </p:txBody>
      </p:sp>
    </p:spTree>
    <p:extLst>
      <p:ext uri="{BB962C8B-B14F-4D97-AF65-F5344CB8AC3E}">
        <p14:creationId xmlns:p14="http://schemas.microsoft.com/office/powerpoint/2010/main" val="18808823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FBE97DB-5747-4F2E-B563-C8195FC4E83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E9E1918-8F8B-4C7B-9A85-3378F582E2D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8EA2261-6F88-44E2-9890-9ED586BB5D10}"/>
              </a:ext>
            </a:extLst>
          </p:cNvPr>
          <p:cNvSpPr>
            <a:spLocks noGrp="1"/>
          </p:cNvSpPr>
          <p:nvPr>
            <p:ph type="sldNum" sz="quarter" idx="12"/>
          </p:nvPr>
        </p:nvSpPr>
        <p:spPr/>
        <p:txBody>
          <a:bodyPr/>
          <a:lstStyle/>
          <a:p>
            <a:fld id="{EEA58A3B-43CE-4AA0-90B5-EB47AFAFEB34}" type="slidenum">
              <a:rPr lang="zh-CN" altLang="en-US" smtClean="0"/>
              <a:pPr/>
              <a:t>144</a:t>
            </a:fld>
            <a:endParaRPr lang="zh-CN" altLang="en-US" dirty="0"/>
          </a:p>
        </p:txBody>
      </p:sp>
      <p:sp>
        <p:nvSpPr>
          <p:cNvPr id="6" name="矩形 9">
            <a:extLst>
              <a:ext uri="{FF2B5EF4-FFF2-40B4-BE49-F238E27FC236}">
                <a16:creationId xmlns:a16="http://schemas.microsoft.com/office/drawing/2014/main" id="{88FE0F9D-A33F-4412-8EE7-8BD7C782D2BA}"/>
              </a:ext>
            </a:extLst>
          </p:cNvPr>
          <p:cNvSpPr>
            <a:spLocks noChangeArrowheads="1"/>
          </p:cNvSpPr>
          <p:nvPr/>
        </p:nvSpPr>
        <p:spPr bwMode="auto">
          <a:xfrm>
            <a:off x="4673259" y="34288"/>
            <a:ext cx="1190625" cy="6813550"/>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cxnSp>
        <p:nvCxnSpPr>
          <p:cNvPr id="7" name="直接连接符 2">
            <a:extLst>
              <a:ext uri="{FF2B5EF4-FFF2-40B4-BE49-F238E27FC236}">
                <a16:creationId xmlns:a16="http://schemas.microsoft.com/office/drawing/2014/main" id="{9E46353D-3976-482B-BC25-B98C7B960F21}"/>
              </a:ext>
            </a:extLst>
          </p:cNvPr>
          <p:cNvCxnSpPr>
            <a:cxnSpLocks noChangeShapeType="1"/>
          </p:cNvCxnSpPr>
          <p:nvPr/>
        </p:nvCxnSpPr>
        <p:spPr bwMode="auto">
          <a:xfrm>
            <a:off x="4671671" y="34288"/>
            <a:ext cx="0" cy="7000875"/>
          </a:xfrm>
          <a:prstGeom prst="line">
            <a:avLst/>
          </a:prstGeom>
          <a:noFill/>
          <a:ln w="762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3">
            <a:extLst>
              <a:ext uri="{FF2B5EF4-FFF2-40B4-BE49-F238E27FC236}">
                <a16:creationId xmlns:a16="http://schemas.microsoft.com/office/drawing/2014/main" id="{7ECA2821-7816-451F-9C1C-571D7E1764EC}"/>
              </a:ext>
            </a:extLst>
          </p:cNvPr>
          <p:cNvSpPr txBox="1">
            <a:spLocks noChangeArrowheads="1"/>
          </p:cNvSpPr>
          <p:nvPr/>
        </p:nvSpPr>
        <p:spPr bwMode="auto">
          <a:xfrm>
            <a:off x="3320709" y="70800"/>
            <a:ext cx="482824"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ea typeface="微软雅黑 Light" panose="020B0502040204020203" pitchFamily="34" charset="-122"/>
              </a:rPr>
              <a:t>P1:</a:t>
            </a:r>
            <a:endParaRPr lang="zh-CN" altLang="en-US" dirty="0">
              <a:latin typeface="+mn-lt"/>
              <a:ea typeface="微软雅黑 Light" panose="020B0502040204020203" pitchFamily="34" charset="-122"/>
            </a:endParaRPr>
          </a:p>
        </p:txBody>
      </p:sp>
      <p:cxnSp>
        <p:nvCxnSpPr>
          <p:cNvPr id="9" name="直接连接符 18">
            <a:extLst>
              <a:ext uri="{FF2B5EF4-FFF2-40B4-BE49-F238E27FC236}">
                <a16:creationId xmlns:a16="http://schemas.microsoft.com/office/drawing/2014/main" id="{81D78EE7-1214-454B-90DE-F463BDDD3CB5}"/>
              </a:ext>
            </a:extLst>
          </p:cNvPr>
          <p:cNvCxnSpPr>
            <a:cxnSpLocks noChangeShapeType="1"/>
          </p:cNvCxnSpPr>
          <p:nvPr/>
        </p:nvCxnSpPr>
        <p:spPr bwMode="auto">
          <a:xfrm flipV="1">
            <a:off x="4096996" y="1805938"/>
            <a:ext cx="3175" cy="0"/>
          </a:xfrm>
          <a:prstGeom prst="line">
            <a:avLst/>
          </a:prstGeom>
          <a:noFill/>
          <a:ln w="38100" algn="ctr">
            <a:solidFill>
              <a:schemeClr val="bg2"/>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5">
            <a:extLst>
              <a:ext uri="{FF2B5EF4-FFF2-40B4-BE49-F238E27FC236}">
                <a16:creationId xmlns:a16="http://schemas.microsoft.com/office/drawing/2014/main" id="{3AFB1E0E-75DB-46E3-BB69-08A2EB29A5BE}"/>
              </a:ext>
            </a:extLst>
          </p:cNvPr>
          <p:cNvSpPr txBox="1">
            <a:spLocks noChangeArrowheads="1"/>
          </p:cNvSpPr>
          <p:nvPr/>
        </p:nvSpPr>
        <p:spPr bwMode="auto">
          <a:xfrm>
            <a:off x="5401921" y="77150"/>
            <a:ext cx="420308" cy="369332"/>
          </a:xfrm>
          <a:prstGeom prst="rect">
            <a:avLst/>
          </a:prstGeom>
          <a:solidFill>
            <a:schemeClr val="bg1">
              <a:lumMod val="7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ea typeface="微软雅黑 Light" panose="020B0502040204020203" pitchFamily="34" charset="-122"/>
              </a:rPr>
              <a:t>P2</a:t>
            </a:r>
            <a:endParaRPr lang="zh-CN" altLang="en-US" dirty="0">
              <a:latin typeface="+mn-lt"/>
              <a:ea typeface="微软雅黑 Light" panose="020B0502040204020203" pitchFamily="34" charset="-122"/>
            </a:endParaRPr>
          </a:p>
        </p:txBody>
      </p:sp>
      <p:cxnSp>
        <p:nvCxnSpPr>
          <p:cNvPr id="11" name="直接连接符 22">
            <a:extLst>
              <a:ext uri="{FF2B5EF4-FFF2-40B4-BE49-F238E27FC236}">
                <a16:creationId xmlns:a16="http://schemas.microsoft.com/office/drawing/2014/main" id="{73C16F66-E009-4009-85F3-F7A0FDB58EC7}"/>
              </a:ext>
            </a:extLst>
          </p:cNvPr>
          <p:cNvCxnSpPr>
            <a:cxnSpLocks noChangeShapeType="1"/>
          </p:cNvCxnSpPr>
          <p:nvPr/>
        </p:nvCxnSpPr>
        <p:spPr bwMode="auto">
          <a:xfrm>
            <a:off x="4455771" y="4399913"/>
            <a:ext cx="20638" cy="41275"/>
          </a:xfrm>
          <a:prstGeom prst="line">
            <a:avLst/>
          </a:prstGeom>
          <a:noFill/>
          <a:ln w="38100" algn="ctr">
            <a:solidFill>
              <a:srgbClr val="00B05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30">
            <a:extLst>
              <a:ext uri="{FF2B5EF4-FFF2-40B4-BE49-F238E27FC236}">
                <a16:creationId xmlns:a16="http://schemas.microsoft.com/office/drawing/2014/main" id="{9ACC7A73-F93C-44B2-840B-5381686BA27D}"/>
              </a:ext>
            </a:extLst>
          </p:cNvPr>
          <p:cNvCxnSpPr>
            <a:cxnSpLocks noChangeShapeType="1"/>
          </p:cNvCxnSpPr>
          <p:nvPr/>
        </p:nvCxnSpPr>
        <p:spPr bwMode="auto">
          <a:xfrm>
            <a:off x="3304834" y="5784213"/>
            <a:ext cx="55562" cy="53975"/>
          </a:xfrm>
          <a:prstGeom prst="line">
            <a:avLst/>
          </a:prstGeom>
          <a:noFill/>
          <a:ln w="38100" algn="ctr">
            <a:solidFill>
              <a:srgbClr val="C0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31">
            <a:extLst>
              <a:ext uri="{FF2B5EF4-FFF2-40B4-BE49-F238E27FC236}">
                <a16:creationId xmlns:a16="http://schemas.microsoft.com/office/drawing/2014/main" id="{92C6D46E-82B9-4B38-ADF0-440F07CD4065}"/>
              </a:ext>
            </a:extLst>
          </p:cNvPr>
          <p:cNvSpPr txBox="1">
            <a:spLocks noChangeArrowheads="1"/>
          </p:cNvSpPr>
          <p:nvPr/>
        </p:nvSpPr>
        <p:spPr bwMode="auto">
          <a:xfrm>
            <a:off x="3527084" y="1831338"/>
            <a:ext cx="8899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(20,170)</a:t>
            </a:r>
            <a:endParaRPr lang="zh-CN" altLang="en-US" sz="1600">
              <a:latin typeface="+mn-lt"/>
              <a:ea typeface="微软雅黑 Light" panose="020B0502040204020203" pitchFamily="34" charset="-122"/>
            </a:endParaRPr>
          </a:p>
        </p:txBody>
      </p:sp>
      <p:sp>
        <p:nvSpPr>
          <p:cNvPr id="14" name="TextBox 34">
            <a:extLst>
              <a:ext uri="{FF2B5EF4-FFF2-40B4-BE49-F238E27FC236}">
                <a16:creationId xmlns:a16="http://schemas.microsoft.com/office/drawing/2014/main" id="{4B924FDE-2488-4A49-8B32-1E6C9EDABC6E}"/>
              </a:ext>
            </a:extLst>
          </p:cNvPr>
          <p:cNvSpPr txBox="1">
            <a:spLocks noChangeArrowheads="1"/>
          </p:cNvSpPr>
          <p:nvPr/>
        </p:nvSpPr>
        <p:spPr bwMode="auto">
          <a:xfrm>
            <a:off x="3803309" y="4441188"/>
            <a:ext cx="777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(30,88)</a:t>
            </a:r>
            <a:endParaRPr lang="zh-CN" altLang="en-US" sz="1600">
              <a:latin typeface="+mn-lt"/>
              <a:ea typeface="微软雅黑 Light" panose="020B0502040204020203" pitchFamily="34" charset="-122"/>
            </a:endParaRPr>
          </a:p>
        </p:txBody>
      </p:sp>
      <p:sp>
        <p:nvSpPr>
          <p:cNvPr id="15" name="椭圆 14">
            <a:extLst>
              <a:ext uri="{FF2B5EF4-FFF2-40B4-BE49-F238E27FC236}">
                <a16:creationId xmlns:a16="http://schemas.microsoft.com/office/drawing/2014/main" id="{4EB6A5AA-3329-4AC0-9954-84FC19A58334}"/>
              </a:ext>
            </a:extLst>
          </p:cNvPr>
          <p:cNvSpPr/>
          <p:nvPr/>
        </p:nvSpPr>
        <p:spPr bwMode="auto">
          <a:xfrm>
            <a:off x="5055846" y="656588"/>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6" name="椭圆 15">
            <a:extLst>
              <a:ext uri="{FF2B5EF4-FFF2-40B4-BE49-F238E27FC236}">
                <a16:creationId xmlns:a16="http://schemas.microsoft.com/office/drawing/2014/main" id="{940896EB-6C85-405E-BFD8-5D55660F1701}"/>
              </a:ext>
            </a:extLst>
          </p:cNvPr>
          <p:cNvSpPr/>
          <p:nvPr/>
        </p:nvSpPr>
        <p:spPr bwMode="auto">
          <a:xfrm>
            <a:off x="5613059" y="2455225"/>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7" name="TextBox 35">
            <a:extLst>
              <a:ext uri="{FF2B5EF4-FFF2-40B4-BE49-F238E27FC236}">
                <a16:creationId xmlns:a16="http://schemas.microsoft.com/office/drawing/2014/main" id="{69696327-1547-44F5-9E23-8A1B98365D5B}"/>
              </a:ext>
            </a:extLst>
          </p:cNvPr>
          <p:cNvSpPr txBox="1">
            <a:spLocks noChangeArrowheads="1"/>
          </p:cNvSpPr>
          <p:nvPr/>
        </p:nvSpPr>
        <p:spPr bwMode="auto">
          <a:xfrm>
            <a:off x="2555534" y="5615938"/>
            <a:ext cx="6735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(0,40)</a:t>
            </a:r>
            <a:endParaRPr lang="zh-CN" altLang="en-US" sz="1600">
              <a:latin typeface="+mn-lt"/>
              <a:ea typeface="微软雅黑 Light" panose="020B0502040204020203" pitchFamily="34" charset="-122"/>
            </a:endParaRPr>
          </a:p>
        </p:txBody>
      </p:sp>
      <p:sp>
        <p:nvSpPr>
          <p:cNvPr id="18" name="椭圆 17">
            <a:extLst>
              <a:ext uri="{FF2B5EF4-FFF2-40B4-BE49-F238E27FC236}">
                <a16:creationId xmlns:a16="http://schemas.microsoft.com/office/drawing/2014/main" id="{5EB7E452-087A-44D1-B9A4-D871E17EBF55}"/>
              </a:ext>
            </a:extLst>
          </p:cNvPr>
          <p:cNvSpPr/>
          <p:nvPr/>
        </p:nvSpPr>
        <p:spPr bwMode="auto">
          <a:xfrm>
            <a:off x="5686084" y="3950650"/>
            <a:ext cx="142875"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9" name="椭圆 18">
            <a:extLst>
              <a:ext uri="{FF2B5EF4-FFF2-40B4-BE49-F238E27FC236}">
                <a16:creationId xmlns:a16="http://schemas.microsoft.com/office/drawing/2014/main" id="{21A08C51-BB0A-44B0-B73B-C09882B0344E}"/>
              </a:ext>
            </a:extLst>
          </p:cNvPr>
          <p:cNvSpPr/>
          <p:nvPr/>
        </p:nvSpPr>
        <p:spPr bwMode="auto">
          <a:xfrm>
            <a:off x="5497171" y="6655750"/>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20" name="椭圆 19">
            <a:extLst>
              <a:ext uri="{FF2B5EF4-FFF2-40B4-BE49-F238E27FC236}">
                <a16:creationId xmlns:a16="http://schemas.microsoft.com/office/drawing/2014/main" id="{4ED739E3-6EFC-49C6-8E92-D5DEA2D8468C}"/>
              </a:ext>
            </a:extLst>
          </p:cNvPr>
          <p:cNvSpPr/>
          <p:nvPr/>
        </p:nvSpPr>
        <p:spPr bwMode="auto">
          <a:xfrm>
            <a:off x="4874871" y="5260338"/>
            <a:ext cx="144463" cy="139700"/>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21" name="TextBox 15">
            <a:extLst>
              <a:ext uri="{FF2B5EF4-FFF2-40B4-BE49-F238E27FC236}">
                <a16:creationId xmlns:a16="http://schemas.microsoft.com/office/drawing/2014/main" id="{41F47F14-13BF-45E2-B766-245926DE3A60}"/>
              </a:ext>
            </a:extLst>
          </p:cNvPr>
          <p:cNvSpPr txBox="1">
            <a:spLocks noChangeArrowheads="1"/>
          </p:cNvSpPr>
          <p:nvPr/>
        </p:nvSpPr>
        <p:spPr bwMode="auto">
          <a:xfrm>
            <a:off x="4693896" y="270825"/>
            <a:ext cx="6746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mn-lt"/>
                <a:ea typeface="微软雅黑 Light" panose="020B0502040204020203" pitchFamily="34" charset="-122"/>
              </a:rPr>
              <a:t>d=40</a:t>
            </a:r>
            <a:endParaRPr lang="zh-CN" altLang="en-US" sz="1600">
              <a:latin typeface="+mn-lt"/>
              <a:ea typeface="微软雅黑 Light" panose="020B0502040204020203" pitchFamily="34" charset="-122"/>
            </a:endParaRPr>
          </a:p>
        </p:txBody>
      </p:sp>
      <p:sp>
        <p:nvSpPr>
          <p:cNvPr id="22" name="TextBox 20">
            <a:extLst>
              <a:ext uri="{FF2B5EF4-FFF2-40B4-BE49-F238E27FC236}">
                <a16:creationId xmlns:a16="http://schemas.microsoft.com/office/drawing/2014/main" id="{48C8C384-A3A4-4142-8799-58057B734DE3}"/>
              </a:ext>
            </a:extLst>
          </p:cNvPr>
          <p:cNvSpPr txBox="1">
            <a:spLocks noChangeArrowheads="1"/>
          </p:cNvSpPr>
          <p:nvPr/>
        </p:nvSpPr>
        <p:spPr bwMode="auto">
          <a:xfrm>
            <a:off x="5601946" y="64049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p3</a:t>
            </a:r>
            <a:endParaRPr lang="zh-CN" altLang="en-US">
              <a:latin typeface="+mn-lt"/>
              <a:ea typeface="微软雅黑 Light" panose="020B0502040204020203" pitchFamily="34" charset="-122"/>
            </a:endParaRPr>
          </a:p>
        </p:txBody>
      </p:sp>
      <p:sp>
        <p:nvSpPr>
          <p:cNvPr id="23" name="TextBox 41">
            <a:extLst>
              <a:ext uri="{FF2B5EF4-FFF2-40B4-BE49-F238E27FC236}">
                <a16:creationId xmlns:a16="http://schemas.microsoft.com/office/drawing/2014/main" id="{75041269-0911-4663-BA5A-3639EAEA6C23}"/>
              </a:ext>
            </a:extLst>
          </p:cNvPr>
          <p:cNvSpPr txBox="1">
            <a:spLocks noChangeArrowheads="1"/>
          </p:cNvSpPr>
          <p:nvPr/>
        </p:nvSpPr>
        <p:spPr bwMode="auto">
          <a:xfrm>
            <a:off x="4722471" y="4906325"/>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p4</a:t>
            </a:r>
            <a:endParaRPr lang="zh-CN" altLang="en-US">
              <a:latin typeface="+mn-lt"/>
              <a:ea typeface="微软雅黑 Light" panose="020B0502040204020203" pitchFamily="34" charset="-122"/>
            </a:endParaRPr>
          </a:p>
        </p:txBody>
      </p:sp>
      <p:sp>
        <p:nvSpPr>
          <p:cNvPr id="24" name="TextBox 43">
            <a:extLst>
              <a:ext uri="{FF2B5EF4-FFF2-40B4-BE49-F238E27FC236}">
                <a16:creationId xmlns:a16="http://schemas.microsoft.com/office/drawing/2014/main" id="{C9A971C9-DAFB-43FA-A824-231B15BB007A}"/>
              </a:ext>
            </a:extLst>
          </p:cNvPr>
          <p:cNvSpPr txBox="1">
            <a:spLocks noChangeArrowheads="1"/>
          </p:cNvSpPr>
          <p:nvPr/>
        </p:nvSpPr>
        <p:spPr bwMode="auto">
          <a:xfrm>
            <a:off x="5414621" y="210438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p7</a:t>
            </a:r>
            <a:endParaRPr lang="zh-CN" altLang="en-US">
              <a:latin typeface="+mn-lt"/>
              <a:ea typeface="微软雅黑 Light" panose="020B0502040204020203" pitchFamily="34" charset="-122"/>
            </a:endParaRPr>
          </a:p>
        </p:txBody>
      </p:sp>
      <p:sp>
        <p:nvSpPr>
          <p:cNvPr id="25" name="TextBox 44">
            <a:extLst>
              <a:ext uri="{FF2B5EF4-FFF2-40B4-BE49-F238E27FC236}">
                <a16:creationId xmlns:a16="http://schemas.microsoft.com/office/drawing/2014/main" id="{0E0BE26C-537C-4200-8007-DD84B8ABCA62}"/>
              </a:ext>
            </a:extLst>
          </p:cNvPr>
          <p:cNvSpPr txBox="1">
            <a:spLocks noChangeArrowheads="1"/>
          </p:cNvSpPr>
          <p:nvPr/>
        </p:nvSpPr>
        <p:spPr bwMode="auto">
          <a:xfrm>
            <a:off x="5049496" y="79946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p8</a:t>
            </a:r>
            <a:endParaRPr lang="zh-CN" altLang="en-US">
              <a:latin typeface="+mn-lt"/>
              <a:ea typeface="微软雅黑 Light" panose="020B0502040204020203" pitchFamily="34" charset="-122"/>
            </a:endParaRPr>
          </a:p>
        </p:txBody>
      </p:sp>
      <p:sp>
        <p:nvSpPr>
          <p:cNvPr id="26" name="TextBox 42">
            <a:extLst>
              <a:ext uri="{FF2B5EF4-FFF2-40B4-BE49-F238E27FC236}">
                <a16:creationId xmlns:a16="http://schemas.microsoft.com/office/drawing/2014/main" id="{7E758ED6-FE9D-48BA-B4CC-A6C1F2DE2A79}"/>
              </a:ext>
            </a:extLst>
          </p:cNvPr>
          <p:cNvSpPr txBox="1">
            <a:spLocks noChangeArrowheads="1"/>
          </p:cNvSpPr>
          <p:nvPr/>
        </p:nvSpPr>
        <p:spPr bwMode="auto">
          <a:xfrm>
            <a:off x="5368584" y="37109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p5</a:t>
            </a:r>
            <a:endParaRPr lang="zh-CN" altLang="en-US">
              <a:latin typeface="+mn-lt"/>
              <a:ea typeface="微软雅黑 Light" panose="020B0502040204020203" pitchFamily="34" charset="-122"/>
            </a:endParaRPr>
          </a:p>
        </p:txBody>
      </p:sp>
      <p:sp>
        <p:nvSpPr>
          <p:cNvPr id="27" name="TextBox 45">
            <a:extLst>
              <a:ext uri="{FF2B5EF4-FFF2-40B4-BE49-F238E27FC236}">
                <a16:creationId xmlns:a16="http://schemas.microsoft.com/office/drawing/2014/main" id="{CE1A469D-FC62-4A86-87AB-163062F12A57}"/>
              </a:ext>
            </a:extLst>
          </p:cNvPr>
          <p:cNvSpPr txBox="1">
            <a:spLocks noChangeArrowheads="1"/>
          </p:cNvSpPr>
          <p:nvPr/>
        </p:nvSpPr>
        <p:spPr bwMode="auto">
          <a:xfrm>
            <a:off x="2712696" y="535558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ea typeface="微软雅黑 Light" panose="020B0502040204020203" pitchFamily="34" charset="-122"/>
              </a:rPr>
              <a:t>p0</a:t>
            </a:r>
            <a:endParaRPr lang="zh-CN" altLang="en-US">
              <a:solidFill>
                <a:srgbClr val="FF0000"/>
              </a:solidFill>
              <a:latin typeface="+mn-lt"/>
              <a:ea typeface="微软雅黑 Light" panose="020B0502040204020203" pitchFamily="34" charset="-122"/>
            </a:endParaRPr>
          </a:p>
        </p:txBody>
      </p:sp>
      <p:sp>
        <p:nvSpPr>
          <p:cNvPr id="28" name="TextBox 46">
            <a:extLst>
              <a:ext uri="{FF2B5EF4-FFF2-40B4-BE49-F238E27FC236}">
                <a16:creationId xmlns:a16="http://schemas.microsoft.com/office/drawing/2014/main" id="{AF4BE7D7-6BA9-4206-9949-A6A1C279A5C0}"/>
              </a:ext>
            </a:extLst>
          </p:cNvPr>
          <p:cNvSpPr txBox="1">
            <a:spLocks noChangeArrowheads="1"/>
          </p:cNvSpPr>
          <p:nvPr/>
        </p:nvSpPr>
        <p:spPr bwMode="auto">
          <a:xfrm>
            <a:off x="4001746" y="414591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p1</a:t>
            </a:r>
            <a:endParaRPr lang="zh-CN" altLang="en-US">
              <a:latin typeface="+mn-lt"/>
              <a:ea typeface="微软雅黑 Light" panose="020B0502040204020203" pitchFamily="34" charset="-122"/>
            </a:endParaRPr>
          </a:p>
        </p:txBody>
      </p:sp>
      <p:sp>
        <p:nvSpPr>
          <p:cNvPr id="29" name="椭圆 28">
            <a:extLst>
              <a:ext uri="{FF2B5EF4-FFF2-40B4-BE49-F238E27FC236}">
                <a16:creationId xmlns:a16="http://schemas.microsoft.com/office/drawing/2014/main" id="{22A1D6DB-AD2F-46A4-B0B9-F2540157C43C}"/>
              </a:ext>
            </a:extLst>
          </p:cNvPr>
          <p:cNvSpPr/>
          <p:nvPr/>
        </p:nvSpPr>
        <p:spPr bwMode="auto">
          <a:xfrm>
            <a:off x="4601821" y="3283900"/>
            <a:ext cx="144463"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30" name="TextBox 47">
            <a:extLst>
              <a:ext uri="{FF2B5EF4-FFF2-40B4-BE49-F238E27FC236}">
                <a16:creationId xmlns:a16="http://schemas.microsoft.com/office/drawing/2014/main" id="{1890F17F-3B69-4703-B1A3-1D7E5AA34F6E}"/>
              </a:ext>
            </a:extLst>
          </p:cNvPr>
          <p:cNvSpPr txBox="1">
            <a:spLocks noChangeArrowheads="1"/>
          </p:cNvSpPr>
          <p:nvPr/>
        </p:nvSpPr>
        <p:spPr bwMode="auto">
          <a:xfrm>
            <a:off x="3658846" y="1463038"/>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p2</a:t>
            </a:r>
            <a:endParaRPr lang="zh-CN" altLang="en-US">
              <a:latin typeface="+mn-lt"/>
              <a:ea typeface="微软雅黑 Light" panose="020B0502040204020203" pitchFamily="34" charset="-122"/>
            </a:endParaRPr>
          </a:p>
        </p:txBody>
      </p:sp>
      <p:sp>
        <p:nvSpPr>
          <p:cNvPr id="31" name="TextBox 49">
            <a:extLst>
              <a:ext uri="{FF2B5EF4-FFF2-40B4-BE49-F238E27FC236}">
                <a16:creationId xmlns:a16="http://schemas.microsoft.com/office/drawing/2014/main" id="{15506E02-8827-403B-8F4C-F69788464D16}"/>
              </a:ext>
            </a:extLst>
          </p:cNvPr>
          <p:cNvSpPr txBox="1">
            <a:spLocks noChangeArrowheads="1"/>
          </p:cNvSpPr>
          <p:nvPr/>
        </p:nvSpPr>
        <p:spPr bwMode="auto">
          <a:xfrm>
            <a:off x="4185896" y="312356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p6</a:t>
            </a:r>
            <a:endParaRPr lang="zh-CN" altLang="en-US">
              <a:latin typeface="+mn-lt"/>
              <a:ea typeface="微软雅黑 Light" panose="020B0502040204020203" pitchFamily="34" charset="-122"/>
            </a:endParaRPr>
          </a:p>
        </p:txBody>
      </p:sp>
      <p:sp>
        <p:nvSpPr>
          <p:cNvPr id="32" name="矩形 6">
            <a:extLst>
              <a:ext uri="{FF2B5EF4-FFF2-40B4-BE49-F238E27FC236}">
                <a16:creationId xmlns:a16="http://schemas.microsoft.com/office/drawing/2014/main" id="{58AA503B-7804-4440-98A0-E5FC8819389C}"/>
              </a:ext>
            </a:extLst>
          </p:cNvPr>
          <p:cNvSpPr>
            <a:spLocks noChangeArrowheads="1"/>
          </p:cNvSpPr>
          <p:nvPr/>
        </p:nvSpPr>
        <p:spPr bwMode="auto">
          <a:xfrm>
            <a:off x="3304834" y="34288"/>
            <a:ext cx="1368425" cy="6902450"/>
          </a:xfrm>
          <a:prstGeom prst="rect">
            <a:avLst/>
          </a:prstGeom>
          <a:noFill/>
          <a:ln w="9525"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33" name="椭圆 3">
            <a:extLst>
              <a:ext uri="{FF2B5EF4-FFF2-40B4-BE49-F238E27FC236}">
                <a16:creationId xmlns:a16="http://schemas.microsoft.com/office/drawing/2014/main" id="{0B62DAC5-1B0B-41E8-B8B0-597F98A3A78A}"/>
              </a:ext>
            </a:extLst>
          </p:cNvPr>
          <p:cNvSpPr>
            <a:spLocks noChangeArrowheads="1"/>
          </p:cNvSpPr>
          <p:nvPr/>
        </p:nvSpPr>
        <p:spPr bwMode="auto">
          <a:xfrm>
            <a:off x="2982571" y="6136638"/>
            <a:ext cx="144463" cy="11747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ea typeface="微软雅黑 Light" panose="020B0502040204020203" pitchFamily="34" charset="-122"/>
            </a:endParaRPr>
          </a:p>
        </p:txBody>
      </p:sp>
      <p:sp>
        <p:nvSpPr>
          <p:cNvPr id="34" name="椭圆 36">
            <a:extLst>
              <a:ext uri="{FF2B5EF4-FFF2-40B4-BE49-F238E27FC236}">
                <a16:creationId xmlns:a16="http://schemas.microsoft.com/office/drawing/2014/main" id="{B78F2BC7-FBBD-4C0A-87E7-503A8195EB3F}"/>
              </a:ext>
            </a:extLst>
          </p:cNvPr>
          <p:cNvSpPr>
            <a:spLocks noChangeArrowheads="1"/>
          </p:cNvSpPr>
          <p:nvPr/>
        </p:nvSpPr>
        <p:spPr bwMode="auto">
          <a:xfrm>
            <a:off x="6255996" y="4661850"/>
            <a:ext cx="144463" cy="119063"/>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ea typeface="微软雅黑 Light" panose="020B0502040204020203" pitchFamily="34" charset="-122"/>
            </a:endParaRPr>
          </a:p>
        </p:txBody>
      </p:sp>
      <p:sp>
        <p:nvSpPr>
          <p:cNvPr id="35" name="TextBox 47">
            <a:extLst>
              <a:ext uri="{FF2B5EF4-FFF2-40B4-BE49-F238E27FC236}">
                <a16:creationId xmlns:a16="http://schemas.microsoft.com/office/drawing/2014/main" id="{89EFB04E-3FCB-480F-86BB-4B609159E6F8}"/>
              </a:ext>
            </a:extLst>
          </p:cNvPr>
          <p:cNvSpPr txBox="1">
            <a:spLocks noChangeArrowheads="1"/>
          </p:cNvSpPr>
          <p:nvPr/>
        </p:nvSpPr>
        <p:spPr bwMode="auto">
          <a:xfrm>
            <a:off x="2847634" y="6254113"/>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p9</a:t>
            </a:r>
            <a:endParaRPr lang="zh-CN" altLang="en-US">
              <a:latin typeface="+mn-lt"/>
              <a:ea typeface="微软雅黑 Light" panose="020B0502040204020203" pitchFamily="34" charset="-122"/>
            </a:endParaRPr>
          </a:p>
        </p:txBody>
      </p:sp>
      <p:sp>
        <p:nvSpPr>
          <p:cNvPr id="36" name="TextBox 47">
            <a:extLst>
              <a:ext uri="{FF2B5EF4-FFF2-40B4-BE49-F238E27FC236}">
                <a16:creationId xmlns:a16="http://schemas.microsoft.com/office/drawing/2014/main" id="{0B8E32E4-F9F6-4B8D-8652-ECD8711A2A0A}"/>
              </a:ext>
            </a:extLst>
          </p:cNvPr>
          <p:cNvSpPr txBox="1">
            <a:spLocks noChangeArrowheads="1"/>
          </p:cNvSpPr>
          <p:nvPr/>
        </p:nvSpPr>
        <p:spPr bwMode="auto">
          <a:xfrm>
            <a:off x="6043271" y="4720588"/>
            <a:ext cx="540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p10</a:t>
            </a:r>
            <a:endParaRPr lang="zh-CN" altLang="en-US">
              <a:latin typeface="+mn-lt"/>
              <a:ea typeface="微软雅黑 Light" panose="020B0502040204020203" pitchFamily="34" charset="-122"/>
            </a:endParaRPr>
          </a:p>
        </p:txBody>
      </p:sp>
      <p:sp>
        <p:nvSpPr>
          <p:cNvPr id="37" name="矩形 20">
            <a:extLst>
              <a:ext uri="{FF2B5EF4-FFF2-40B4-BE49-F238E27FC236}">
                <a16:creationId xmlns:a16="http://schemas.microsoft.com/office/drawing/2014/main" id="{88D309C9-F127-4DBE-9F2F-FA576436C74E}"/>
              </a:ext>
            </a:extLst>
          </p:cNvPr>
          <p:cNvSpPr>
            <a:spLocks noChangeArrowheads="1"/>
          </p:cNvSpPr>
          <p:nvPr/>
        </p:nvSpPr>
        <p:spPr bwMode="auto">
          <a:xfrm rot="-5400000">
            <a:off x="3996190" y="4865844"/>
            <a:ext cx="1192213" cy="2543175"/>
          </a:xfrm>
          <a:prstGeom prst="rect">
            <a:avLst/>
          </a:prstGeom>
          <a:noFill/>
          <a:ln w="127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38" name="TextBox 50">
            <a:extLst>
              <a:ext uri="{FF2B5EF4-FFF2-40B4-BE49-F238E27FC236}">
                <a16:creationId xmlns:a16="http://schemas.microsoft.com/office/drawing/2014/main" id="{847EB186-F68F-4439-83BB-E77343D50E5D}"/>
              </a:ext>
            </a:extLst>
          </p:cNvPr>
          <p:cNvSpPr txBox="1">
            <a:spLocks noChangeArrowheads="1"/>
          </p:cNvSpPr>
          <p:nvPr/>
        </p:nvSpPr>
        <p:spPr bwMode="auto">
          <a:xfrm>
            <a:off x="191777" y="196108"/>
            <a:ext cx="1619250" cy="2308225"/>
          </a:xfrm>
          <a:prstGeom prst="rect">
            <a:avLst/>
          </a:prstGeom>
          <a:solidFill>
            <a:schemeClr val="bg1">
              <a:lumMod val="8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p3: {p0}</a:t>
            </a:r>
          </a:p>
          <a:p>
            <a:pPr eaLnBrk="1" hangingPunct="1">
              <a:defRPr/>
            </a:pPr>
            <a:r>
              <a:rPr lang="en-US" altLang="zh-CN" dirty="0">
                <a:latin typeface="+mn-lt"/>
                <a:ea typeface="微软雅黑 Light" panose="020B0502040204020203" pitchFamily="34" charset="-122"/>
              </a:rPr>
              <a:t>p0: {p4}</a:t>
            </a:r>
          </a:p>
          <a:p>
            <a:pPr eaLnBrk="1" hangingPunct="1">
              <a:defRPr/>
            </a:pPr>
            <a:r>
              <a:rPr lang="en-US" altLang="zh-CN" dirty="0">
                <a:latin typeface="+mn-lt"/>
                <a:ea typeface="微软雅黑 Light" panose="020B0502040204020203" pitchFamily="34" charset="-122"/>
              </a:rPr>
              <a:t>p4: {p1}</a:t>
            </a:r>
          </a:p>
          <a:p>
            <a:pPr eaLnBrk="1" hangingPunct="1">
              <a:defRPr/>
            </a:pPr>
            <a:r>
              <a:rPr lang="en-US" altLang="zh-CN" b="1" dirty="0">
                <a:solidFill>
                  <a:srgbClr val="00B050"/>
                </a:solidFill>
                <a:latin typeface="+mn-lt"/>
                <a:ea typeface="微软雅黑 Light" panose="020B0502040204020203" pitchFamily="34" charset="-122"/>
              </a:rPr>
              <a:t>p1</a:t>
            </a:r>
            <a:r>
              <a:rPr lang="en-US" altLang="zh-CN" b="1" dirty="0">
                <a:solidFill>
                  <a:srgbClr val="FF0000"/>
                </a:solidFill>
                <a:latin typeface="+mn-lt"/>
                <a:ea typeface="微软雅黑 Light" panose="020B0502040204020203" pitchFamily="34" charset="-122"/>
              </a:rPr>
              <a:t>: {p5,p6}</a:t>
            </a:r>
          </a:p>
          <a:p>
            <a:pPr eaLnBrk="1" hangingPunct="1">
              <a:defRPr/>
            </a:pPr>
            <a:r>
              <a:rPr lang="en-US" altLang="zh-CN" dirty="0">
                <a:latin typeface="+mn-lt"/>
                <a:ea typeface="微软雅黑 Light" panose="020B0502040204020203" pitchFamily="34" charset="-122"/>
              </a:rPr>
              <a:t>p5: {p6}</a:t>
            </a:r>
          </a:p>
          <a:p>
            <a:pPr eaLnBrk="1" hangingPunct="1">
              <a:defRPr/>
            </a:pPr>
            <a:r>
              <a:rPr lang="en-US" altLang="zh-CN" dirty="0">
                <a:latin typeface="+mn-lt"/>
                <a:ea typeface="微软雅黑 Light" panose="020B0502040204020203" pitchFamily="34" charset="-122"/>
              </a:rPr>
              <a:t>p6: {p7}</a:t>
            </a:r>
          </a:p>
          <a:p>
            <a:pPr eaLnBrk="1" hangingPunct="1">
              <a:defRPr/>
            </a:pPr>
            <a:r>
              <a:rPr lang="en-US" altLang="zh-CN" dirty="0">
                <a:latin typeface="+mn-lt"/>
                <a:ea typeface="微软雅黑 Light" panose="020B0502040204020203" pitchFamily="34" charset="-122"/>
              </a:rPr>
              <a:t>p7: {p2}</a:t>
            </a:r>
          </a:p>
          <a:p>
            <a:pPr eaLnBrk="1" hangingPunct="1">
              <a:defRPr/>
            </a:pPr>
            <a:r>
              <a:rPr lang="en-US" altLang="zh-CN" dirty="0">
                <a:latin typeface="+mn-lt"/>
                <a:ea typeface="微软雅黑 Light" panose="020B0502040204020203" pitchFamily="34" charset="-122"/>
              </a:rPr>
              <a:t>p2: {p8}</a:t>
            </a:r>
          </a:p>
        </p:txBody>
      </p:sp>
      <p:sp>
        <p:nvSpPr>
          <p:cNvPr id="39" name="TextBox 5">
            <a:extLst>
              <a:ext uri="{FF2B5EF4-FFF2-40B4-BE49-F238E27FC236}">
                <a16:creationId xmlns:a16="http://schemas.microsoft.com/office/drawing/2014/main" id="{704D8AA1-B380-402F-B936-3135CC5FE8EB}"/>
              </a:ext>
            </a:extLst>
          </p:cNvPr>
          <p:cNvSpPr txBox="1">
            <a:spLocks noChangeArrowheads="1"/>
          </p:cNvSpPr>
          <p:nvPr/>
        </p:nvSpPr>
        <p:spPr bwMode="auto">
          <a:xfrm>
            <a:off x="76355" y="2477232"/>
            <a:ext cx="19046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Z[]</a:t>
            </a:r>
            <a:r>
              <a:rPr lang="zh-CN" altLang="en-US" dirty="0">
                <a:latin typeface="+mn-lt"/>
                <a:ea typeface="微软雅黑 Light" panose="020B0502040204020203" pitchFamily="34" charset="-122"/>
              </a:rPr>
              <a:t>中每个点的</a:t>
            </a:r>
            <a:endParaRPr lang="en-US" altLang="zh-CN" dirty="0">
              <a:latin typeface="+mn-lt"/>
              <a:ea typeface="微软雅黑 Light" panose="020B0502040204020203" pitchFamily="34" charset="-122"/>
            </a:endParaRPr>
          </a:p>
          <a:p>
            <a:pPr eaLnBrk="1" hangingPunct="1"/>
            <a:r>
              <a:rPr lang="zh-CN" altLang="en-US" dirty="0">
                <a:latin typeface="+mn-lt"/>
                <a:ea typeface="微软雅黑 Light" panose="020B0502040204020203" pitchFamily="34" charset="-122"/>
              </a:rPr>
              <a:t>搜索范围：</a:t>
            </a:r>
            <a:r>
              <a:rPr lang="en-US" altLang="zh-CN" dirty="0">
                <a:latin typeface="+mn-lt"/>
                <a:ea typeface="微软雅黑 Light" panose="020B0502040204020203" pitchFamily="34" charset="-122"/>
              </a:rPr>
              <a:t>d x 2d</a:t>
            </a:r>
            <a:endParaRPr lang="zh-CN" altLang="en-US" dirty="0">
              <a:latin typeface="+mn-lt"/>
              <a:ea typeface="微软雅黑 Light" panose="020B0502040204020203" pitchFamily="34" charset="-122"/>
            </a:endParaRPr>
          </a:p>
        </p:txBody>
      </p:sp>
      <p:sp>
        <p:nvSpPr>
          <p:cNvPr id="40" name="矩形 20">
            <a:extLst>
              <a:ext uri="{FF2B5EF4-FFF2-40B4-BE49-F238E27FC236}">
                <a16:creationId xmlns:a16="http://schemas.microsoft.com/office/drawing/2014/main" id="{92458E74-F6A5-4207-BE86-EE978F250A6E}"/>
              </a:ext>
            </a:extLst>
          </p:cNvPr>
          <p:cNvSpPr>
            <a:spLocks noChangeArrowheads="1"/>
          </p:cNvSpPr>
          <p:nvPr/>
        </p:nvSpPr>
        <p:spPr bwMode="auto">
          <a:xfrm rot="-5400000">
            <a:off x="3988252" y="3962557"/>
            <a:ext cx="1192213" cy="2559050"/>
          </a:xfrm>
          <a:prstGeom prst="rect">
            <a:avLst/>
          </a:prstGeom>
          <a:noFill/>
          <a:ln w="127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41" name="矩形 20">
            <a:extLst>
              <a:ext uri="{FF2B5EF4-FFF2-40B4-BE49-F238E27FC236}">
                <a16:creationId xmlns:a16="http://schemas.microsoft.com/office/drawing/2014/main" id="{9DA07569-0BFC-48E9-95BF-E87A6C0F1EF0}"/>
              </a:ext>
            </a:extLst>
          </p:cNvPr>
          <p:cNvSpPr>
            <a:spLocks noChangeArrowheads="1"/>
          </p:cNvSpPr>
          <p:nvPr/>
        </p:nvSpPr>
        <p:spPr bwMode="auto">
          <a:xfrm rot="-5400000">
            <a:off x="3996190" y="3462494"/>
            <a:ext cx="1192212" cy="2559050"/>
          </a:xfrm>
          <a:prstGeom prst="rect">
            <a:avLst/>
          </a:prstGeom>
          <a:noFill/>
          <a:ln w="127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42" name="矩形 20">
            <a:extLst>
              <a:ext uri="{FF2B5EF4-FFF2-40B4-BE49-F238E27FC236}">
                <a16:creationId xmlns:a16="http://schemas.microsoft.com/office/drawing/2014/main" id="{3FE45F17-EDF1-439E-BA98-02BD50DF4906}"/>
              </a:ext>
            </a:extLst>
          </p:cNvPr>
          <p:cNvSpPr>
            <a:spLocks noChangeArrowheads="1"/>
          </p:cNvSpPr>
          <p:nvPr/>
        </p:nvSpPr>
        <p:spPr bwMode="auto">
          <a:xfrm rot="-5400000">
            <a:off x="3996190" y="2544919"/>
            <a:ext cx="1192212" cy="2559050"/>
          </a:xfrm>
          <a:prstGeom prst="rect">
            <a:avLst/>
          </a:prstGeom>
          <a:noFill/>
          <a:ln w="127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43" name="TextBox 6">
            <a:extLst>
              <a:ext uri="{FF2B5EF4-FFF2-40B4-BE49-F238E27FC236}">
                <a16:creationId xmlns:a16="http://schemas.microsoft.com/office/drawing/2014/main" id="{E6E1A3AB-1368-433B-84C6-CC3999DC1601}"/>
              </a:ext>
            </a:extLst>
          </p:cNvPr>
          <p:cNvSpPr txBox="1">
            <a:spLocks noChangeArrowheads="1"/>
          </p:cNvSpPr>
          <p:nvPr/>
        </p:nvSpPr>
        <p:spPr bwMode="auto">
          <a:xfrm>
            <a:off x="5087596" y="6449375"/>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(1)</a:t>
            </a:r>
            <a:endParaRPr lang="zh-CN" altLang="en-US" sz="1400">
              <a:solidFill>
                <a:srgbClr val="C00000"/>
              </a:solidFill>
              <a:latin typeface="+mn-lt"/>
              <a:ea typeface="微软雅黑 Light" panose="020B0502040204020203" pitchFamily="34" charset="-122"/>
            </a:endParaRPr>
          </a:p>
        </p:txBody>
      </p:sp>
      <p:sp>
        <p:nvSpPr>
          <p:cNvPr id="44" name="TextBox 57">
            <a:extLst>
              <a:ext uri="{FF2B5EF4-FFF2-40B4-BE49-F238E27FC236}">
                <a16:creationId xmlns:a16="http://schemas.microsoft.com/office/drawing/2014/main" id="{9F66F0D7-6B5D-4468-A53C-468EB3756272}"/>
              </a:ext>
            </a:extLst>
          </p:cNvPr>
          <p:cNvSpPr txBox="1">
            <a:spLocks noChangeArrowheads="1"/>
          </p:cNvSpPr>
          <p:nvPr/>
        </p:nvSpPr>
        <p:spPr bwMode="auto">
          <a:xfrm>
            <a:off x="3398496" y="5568313"/>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(2)</a:t>
            </a:r>
            <a:endParaRPr lang="zh-CN" altLang="en-US" sz="1400">
              <a:solidFill>
                <a:srgbClr val="C00000"/>
              </a:solidFill>
              <a:latin typeface="+mn-lt"/>
              <a:ea typeface="微软雅黑 Light" panose="020B0502040204020203" pitchFamily="34" charset="-122"/>
            </a:endParaRPr>
          </a:p>
        </p:txBody>
      </p:sp>
      <p:sp>
        <p:nvSpPr>
          <p:cNvPr id="45" name="TextBox 58">
            <a:extLst>
              <a:ext uri="{FF2B5EF4-FFF2-40B4-BE49-F238E27FC236}">
                <a16:creationId xmlns:a16="http://schemas.microsoft.com/office/drawing/2014/main" id="{875EB9F3-F44E-45AB-A91F-6E9D0C85DFEA}"/>
              </a:ext>
            </a:extLst>
          </p:cNvPr>
          <p:cNvSpPr txBox="1">
            <a:spLocks noChangeArrowheads="1"/>
          </p:cNvSpPr>
          <p:nvPr/>
        </p:nvSpPr>
        <p:spPr bwMode="auto">
          <a:xfrm>
            <a:off x="5033621" y="5030150"/>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(3)</a:t>
            </a:r>
            <a:endParaRPr lang="zh-CN" altLang="en-US" sz="1400">
              <a:solidFill>
                <a:srgbClr val="C00000"/>
              </a:solidFill>
              <a:latin typeface="+mn-lt"/>
              <a:ea typeface="微软雅黑 Light" panose="020B0502040204020203" pitchFamily="34" charset="-122"/>
            </a:endParaRPr>
          </a:p>
        </p:txBody>
      </p:sp>
      <p:sp>
        <p:nvSpPr>
          <p:cNvPr id="46" name="TextBox 59">
            <a:extLst>
              <a:ext uri="{FF2B5EF4-FFF2-40B4-BE49-F238E27FC236}">
                <a16:creationId xmlns:a16="http://schemas.microsoft.com/office/drawing/2014/main" id="{583AD1FA-4000-4059-B50C-9E98569144E2}"/>
              </a:ext>
            </a:extLst>
          </p:cNvPr>
          <p:cNvSpPr txBox="1">
            <a:spLocks noChangeArrowheads="1"/>
          </p:cNvSpPr>
          <p:nvPr/>
        </p:nvSpPr>
        <p:spPr bwMode="auto">
          <a:xfrm>
            <a:off x="4535146" y="4145913"/>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(4)</a:t>
            </a:r>
            <a:endParaRPr lang="zh-CN" altLang="en-US" sz="1400">
              <a:solidFill>
                <a:srgbClr val="C00000"/>
              </a:solidFill>
              <a:latin typeface="+mn-lt"/>
              <a:ea typeface="微软雅黑 Light" panose="020B0502040204020203" pitchFamily="34" charset="-122"/>
            </a:endParaRPr>
          </a:p>
        </p:txBody>
      </p:sp>
      <p:sp>
        <p:nvSpPr>
          <p:cNvPr id="47" name="TextBox 60">
            <a:extLst>
              <a:ext uri="{FF2B5EF4-FFF2-40B4-BE49-F238E27FC236}">
                <a16:creationId xmlns:a16="http://schemas.microsoft.com/office/drawing/2014/main" id="{0F6BD8C2-518B-4AA4-AB85-0336F565669E}"/>
              </a:ext>
            </a:extLst>
          </p:cNvPr>
          <p:cNvSpPr txBox="1">
            <a:spLocks noChangeArrowheads="1"/>
          </p:cNvSpPr>
          <p:nvPr/>
        </p:nvSpPr>
        <p:spPr bwMode="auto">
          <a:xfrm>
            <a:off x="5046321" y="3742688"/>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(5)</a:t>
            </a:r>
            <a:endParaRPr lang="zh-CN" altLang="en-US" sz="1400">
              <a:solidFill>
                <a:srgbClr val="C00000"/>
              </a:solidFill>
              <a:latin typeface="+mn-lt"/>
              <a:ea typeface="微软雅黑 Light" panose="020B0502040204020203" pitchFamily="34" charset="-122"/>
            </a:endParaRPr>
          </a:p>
        </p:txBody>
      </p:sp>
      <p:sp>
        <p:nvSpPr>
          <p:cNvPr id="48" name="矩形 20">
            <a:extLst>
              <a:ext uri="{FF2B5EF4-FFF2-40B4-BE49-F238E27FC236}">
                <a16:creationId xmlns:a16="http://schemas.microsoft.com/office/drawing/2014/main" id="{B9E79829-9955-4E83-8A0E-526CDDC137E4}"/>
              </a:ext>
            </a:extLst>
          </p:cNvPr>
          <p:cNvSpPr>
            <a:spLocks noChangeArrowheads="1"/>
          </p:cNvSpPr>
          <p:nvPr/>
        </p:nvSpPr>
        <p:spPr bwMode="auto">
          <a:xfrm rot="16200000">
            <a:off x="3986665" y="2160744"/>
            <a:ext cx="1192212" cy="2559050"/>
          </a:xfrm>
          <a:prstGeom prst="rect">
            <a:avLst/>
          </a:prstGeom>
          <a:noFill/>
          <a:ln w="12700" algn="ctr">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a:ea typeface="微软雅黑 Light" panose="020B0502040204020203" pitchFamily="34" charset="-122"/>
            </a:endParaRPr>
          </a:p>
        </p:txBody>
      </p:sp>
      <p:sp>
        <p:nvSpPr>
          <p:cNvPr id="49" name="矩形 20">
            <a:extLst>
              <a:ext uri="{FF2B5EF4-FFF2-40B4-BE49-F238E27FC236}">
                <a16:creationId xmlns:a16="http://schemas.microsoft.com/office/drawing/2014/main" id="{029AFBB8-68D2-492E-8E37-E9531993478F}"/>
              </a:ext>
            </a:extLst>
          </p:cNvPr>
          <p:cNvSpPr>
            <a:spLocks noChangeArrowheads="1"/>
          </p:cNvSpPr>
          <p:nvPr/>
        </p:nvSpPr>
        <p:spPr bwMode="auto">
          <a:xfrm rot="-5400000">
            <a:off x="3986664" y="654207"/>
            <a:ext cx="1192213" cy="2559050"/>
          </a:xfrm>
          <a:prstGeom prst="rect">
            <a:avLst/>
          </a:prstGeom>
          <a:noFill/>
          <a:ln w="127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50" name="TextBox 63">
            <a:extLst>
              <a:ext uri="{FF2B5EF4-FFF2-40B4-BE49-F238E27FC236}">
                <a16:creationId xmlns:a16="http://schemas.microsoft.com/office/drawing/2014/main" id="{D03FD01A-6C42-419D-B638-EB1F2950B3C6}"/>
              </a:ext>
            </a:extLst>
          </p:cNvPr>
          <p:cNvSpPr txBox="1">
            <a:spLocks noChangeArrowheads="1"/>
          </p:cNvSpPr>
          <p:nvPr/>
        </p:nvSpPr>
        <p:spPr bwMode="auto">
          <a:xfrm>
            <a:off x="5186021" y="2218688"/>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(7)</a:t>
            </a:r>
            <a:endParaRPr lang="zh-CN" altLang="en-US" sz="1400">
              <a:solidFill>
                <a:srgbClr val="C00000"/>
              </a:solidFill>
              <a:latin typeface="+mn-lt"/>
              <a:ea typeface="微软雅黑 Light" panose="020B0502040204020203" pitchFamily="34" charset="-122"/>
            </a:endParaRPr>
          </a:p>
        </p:txBody>
      </p:sp>
      <p:sp>
        <p:nvSpPr>
          <p:cNvPr id="51" name="矩形 20">
            <a:extLst>
              <a:ext uri="{FF2B5EF4-FFF2-40B4-BE49-F238E27FC236}">
                <a16:creationId xmlns:a16="http://schemas.microsoft.com/office/drawing/2014/main" id="{FA3567D8-1D42-43DB-8114-1B52ABBA3C12}"/>
              </a:ext>
            </a:extLst>
          </p:cNvPr>
          <p:cNvSpPr>
            <a:spLocks noChangeArrowheads="1"/>
          </p:cNvSpPr>
          <p:nvPr/>
        </p:nvSpPr>
        <p:spPr bwMode="auto">
          <a:xfrm rot="16200000">
            <a:off x="4003333" y="-72074"/>
            <a:ext cx="1192213" cy="2557462"/>
          </a:xfrm>
          <a:prstGeom prst="rect">
            <a:avLst/>
          </a:prstGeom>
          <a:noFill/>
          <a:ln w="12700" algn="ctr">
            <a:solidFill>
              <a:schemeClr val="accent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defRPr/>
            </a:pPr>
            <a:endParaRPr lang="zh-CN" altLang="en-US">
              <a:ea typeface="微软雅黑 Light" panose="020B0502040204020203" pitchFamily="34" charset="-122"/>
            </a:endParaRPr>
          </a:p>
        </p:txBody>
      </p:sp>
      <p:sp>
        <p:nvSpPr>
          <p:cNvPr id="52" name="TextBox 65">
            <a:extLst>
              <a:ext uri="{FF2B5EF4-FFF2-40B4-BE49-F238E27FC236}">
                <a16:creationId xmlns:a16="http://schemas.microsoft.com/office/drawing/2014/main" id="{CF757A80-D508-4725-9C41-1BA55ADFB355}"/>
              </a:ext>
            </a:extLst>
          </p:cNvPr>
          <p:cNvSpPr txBox="1">
            <a:spLocks noChangeArrowheads="1"/>
          </p:cNvSpPr>
          <p:nvPr/>
        </p:nvSpPr>
        <p:spPr bwMode="auto">
          <a:xfrm>
            <a:off x="4100171" y="1483675"/>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(8)</a:t>
            </a:r>
            <a:endParaRPr lang="zh-CN" altLang="en-US" sz="1400">
              <a:solidFill>
                <a:srgbClr val="C00000"/>
              </a:solidFill>
              <a:latin typeface="+mn-lt"/>
              <a:ea typeface="微软雅黑 Light" panose="020B0502040204020203" pitchFamily="34" charset="-122"/>
            </a:endParaRPr>
          </a:p>
        </p:txBody>
      </p:sp>
      <p:sp>
        <p:nvSpPr>
          <p:cNvPr id="53" name="TextBox 66">
            <a:extLst>
              <a:ext uri="{FF2B5EF4-FFF2-40B4-BE49-F238E27FC236}">
                <a16:creationId xmlns:a16="http://schemas.microsoft.com/office/drawing/2014/main" id="{D2ECB315-DB2E-4A37-A720-83835510754F}"/>
              </a:ext>
            </a:extLst>
          </p:cNvPr>
          <p:cNvSpPr txBox="1">
            <a:spLocks noChangeArrowheads="1"/>
          </p:cNvSpPr>
          <p:nvPr/>
        </p:nvSpPr>
        <p:spPr bwMode="auto">
          <a:xfrm>
            <a:off x="4746284" y="3055300"/>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solidFill>
                  <a:srgbClr val="C00000"/>
                </a:solidFill>
                <a:latin typeface="+mn-lt"/>
                <a:ea typeface="微软雅黑 Light" panose="020B0502040204020203" pitchFamily="34" charset="-122"/>
              </a:rPr>
              <a:t>(6)</a:t>
            </a:r>
            <a:endParaRPr lang="zh-CN" altLang="en-US" sz="1400">
              <a:solidFill>
                <a:srgbClr val="C00000"/>
              </a:solidFill>
              <a:latin typeface="+mn-lt"/>
              <a:ea typeface="微软雅黑 Light" panose="020B0502040204020203" pitchFamily="34" charset="-122"/>
            </a:endParaRPr>
          </a:p>
        </p:txBody>
      </p:sp>
      <p:sp>
        <p:nvSpPr>
          <p:cNvPr id="54" name="矩形 20">
            <a:extLst>
              <a:ext uri="{FF2B5EF4-FFF2-40B4-BE49-F238E27FC236}">
                <a16:creationId xmlns:a16="http://schemas.microsoft.com/office/drawing/2014/main" id="{F97AA3D8-D924-41D0-A9D2-8DAC597D6F0F}"/>
              </a:ext>
            </a:extLst>
          </p:cNvPr>
          <p:cNvSpPr>
            <a:spLocks noChangeArrowheads="1"/>
          </p:cNvSpPr>
          <p:nvPr/>
        </p:nvSpPr>
        <p:spPr bwMode="auto">
          <a:xfrm rot="-5400000">
            <a:off x="3988253" y="1487644"/>
            <a:ext cx="1192212" cy="2559050"/>
          </a:xfrm>
          <a:prstGeom prst="rect">
            <a:avLst/>
          </a:prstGeom>
          <a:noFill/>
          <a:ln w="127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55" name="AutoShape 10">
            <a:hlinkClick r:id="" action="ppaction://hlinkshowjump?jump=lastslideviewed" highlightClick="1"/>
            <a:extLst>
              <a:ext uri="{FF2B5EF4-FFF2-40B4-BE49-F238E27FC236}">
                <a16:creationId xmlns:a16="http://schemas.microsoft.com/office/drawing/2014/main" id="{D1236CA0-1A33-4FAE-91D9-841B981C53B3}"/>
              </a:ext>
            </a:extLst>
          </p:cNvPr>
          <p:cNvSpPr>
            <a:spLocks noChangeArrowheads="1"/>
          </p:cNvSpPr>
          <p:nvPr/>
        </p:nvSpPr>
        <p:spPr bwMode="auto">
          <a:xfrm>
            <a:off x="8725514" y="6136638"/>
            <a:ext cx="287337" cy="144463"/>
          </a:xfrm>
          <a:prstGeom prst="actionButtonForwardNext">
            <a:avLst/>
          </a:prstGeom>
          <a:solidFill>
            <a:schemeClr val="bg1">
              <a:lumMod val="75000"/>
            </a:schemeClr>
          </a:solidFill>
          <a:ln w="9525">
            <a:solidFill>
              <a:schemeClr val="bg1">
                <a:lumMod val="65000"/>
              </a:schemeClr>
            </a:solidFill>
            <a:miter lim="800000"/>
            <a:headEnd/>
            <a:tailEnd/>
          </a:ln>
        </p:spPr>
        <p:txBody>
          <a:bodyPr wrap="none" anchor="ctr"/>
          <a:lstStyle/>
          <a:p>
            <a:pPr eaLnBrk="0" hangingPunct="0">
              <a:defRPr/>
            </a:pPr>
            <a:endParaRPr lang="zh-CN" altLang="en-US">
              <a:ea typeface="微软雅黑 Light" panose="020B0502040204020203" pitchFamily="34" charset="-122"/>
            </a:endParaRPr>
          </a:p>
        </p:txBody>
      </p:sp>
      <p:cxnSp>
        <p:nvCxnSpPr>
          <p:cNvPr id="56" name="直接箭头连接符 55">
            <a:extLst>
              <a:ext uri="{FF2B5EF4-FFF2-40B4-BE49-F238E27FC236}">
                <a16:creationId xmlns:a16="http://schemas.microsoft.com/office/drawing/2014/main" id="{75A60969-71AE-46A1-AE89-8186F5FD8569}"/>
              </a:ext>
            </a:extLst>
          </p:cNvPr>
          <p:cNvCxnSpPr>
            <a:stCxn id="19" idx="0"/>
          </p:cNvCxnSpPr>
          <p:nvPr/>
        </p:nvCxnSpPr>
        <p:spPr bwMode="auto">
          <a:xfrm flipH="1" flipV="1">
            <a:off x="3332615" y="5838189"/>
            <a:ext cx="2236788" cy="817561"/>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a:extLst>
              <a:ext uri="{FF2B5EF4-FFF2-40B4-BE49-F238E27FC236}">
                <a16:creationId xmlns:a16="http://schemas.microsoft.com/office/drawing/2014/main" id="{EBA0FFA4-43FF-4FD6-BB9E-4A7DDE324B52}"/>
              </a:ext>
            </a:extLst>
          </p:cNvPr>
          <p:cNvCxnSpPr>
            <a:endCxn id="20" idx="4"/>
          </p:cNvCxnSpPr>
          <p:nvPr/>
        </p:nvCxnSpPr>
        <p:spPr bwMode="auto">
          <a:xfrm flipV="1">
            <a:off x="3312771" y="5400038"/>
            <a:ext cx="1634332" cy="384175"/>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a:extLst>
              <a:ext uri="{FF2B5EF4-FFF2-40B4-BE49-F238E27FC236}">
                <a16:creationId xmlns:a16="http://schemas.microsoft.com/office/drawing/2014/main" id="{49C9ECD6-1541-41DF-A305-979583E1D27C}"/>
              </a:ext>
            </a:extLst>
          </p:cNvPr>
          <p:cNvCxnSpPr/>
          <p:nvPr/>
        </p:nvCxnSpPr>
        <p:spPr bwMode="auto">
          <a:xfrm flipH="1" flipV="1">
            <a:off x="4466090" y="4399913"/>
            <a:ext cx="481013" cy="938212"/>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a:extLst>
              <a:ext uri="{FF2B5EF4-FFF2-40B4-BE49-F238E27FC236}">
                <a16:creationId xmlns:a16="http://schemas.microsoft.com/office/drawing/2014/main" id="{152D0D1D-4D8A-4FFD-8DCB-B7E692DDEFEE}"/>
              </a:ext>
            </a:extLst>
          </p:cNvPr>
          <p:cNvCxnSpPr/>
          <p:nvPr/>
        </p:nvCxnSpPr>
        <p:spPr bwMode="auto">
          <a:xfrm flipV="1">
            <a:off x="4443071" y="4022087"/>
            <a:ext cx="1314450" cy="377826"/>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a:extLst>
              <a:ext uri="{FF2B5EF4-FFF2-40B4-BE49-F238E27FC236}">
                <a16:creationId xmlns:a16="http://schemas.microsoft.com/office/drawing/2014/main" id="{B9A6BCAB-7F14-4436-BA7A-D6FDF63BDFF9}"/>
              </a:ext>
            </a:extLst>
          </p:cNvPr>
          <p:cNvCxnSpPr>
            <a:endCxn id="29" idx="5"/>
          </p:cNvCxnSpPr>
          <p:nvPr/>
        </p:nvCxnSpPr>
        <p:spPr bwMode="auto">
          <a:xfrm flipH="1" flipV="1">
            <a:off x="4725128" y="3405851"/>
            <a:ext cx="1083193" cy="644812"/>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60">
            <a:extLst>
              <a:ext uri="{FF2B5EF4-FFF2-40B4-BE49-F238E27FC236}">
                <a16:creationId xmlns:a16="http://schemas.microsoft.com/office/drawing/2014/main" id="{6769C1A6-9552-4EE3-9241-6FA119AEDA31}"/>
              </a:ext>
            </a:extLst>
          </p:cNvPr>
          <p:cNvCxnSpPr>
            <a:stCxn id="29" idx="5"/>
            <a:endCxn id="16" idx="3"/>
          </p:cNvCxnSpPr>
          <p:nvPr/>
        </p:nvCxnSpPr>
        <p:spPr bwMode="auto">
          <a:xfrm flipV="1">
            <a:off x="4725128" y="2577176"/>
            <a:ext cx="909087" cy="828675"/>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箭头连接符 61">
            <a:extLst>
              <a:ext uri="{FF2B5EF4-FFF2-40B4-BE49-F238E27FC236}">
                <a16:creationId xmlns:a16="http://schemas.microsoft.com/office/drawing/2014/main" id="{A723ADDF-F482-41C0-98CF-B5C233C68E4F}"/>
              </a:ext>
            </a:extLst>
          </p:cNvPr>
          <p:cNvCxnSpPr/>
          <p:nvPr/>
        </p:nvCxnSpPr>
        <p:spPr bwMode="auto">
          <a:xfrm flipH="1" flipV="1">
            <a:off x="4120809" y="1784393"/>
            <a:ext cx="1520825" cy="742269"/>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箭头连接符 62">
            <a:extLst>
              <a:ext uri="{FF2B5EF4-FFF2-40B4-BE49-F238E27FC236}">
                <a16:creationId xmlns:a16="http://schemas.microsoft.com/office/drawing/2014/main" id="{041C57A6-7764-401B-A342-6F3D8FF2DB44}"/>
              </a:ext>
            </a:extLst>
          </p:cNvPr>
          <p:cNvCxnSpPr/>
          <p:nvPr/>
        </p:nvCxnSpPr>
        <p:spPr bwMode="auto">
          <a:xfrm flipV="1">
            <a:off x="4120809" y="762044"/>
            <a:ext cx="994909" cy="1022349"/>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59">
            <a:extLst>
              <a:ext uri="{FF2B5EF4-FFF2-40B4-BE49-F238E27FC236}">
                <a16:creationId xmlns:a16="http://schemas.microsoft.com/office/drawing/2014/main" id="{3B186A2C-E082-4176-9002-8AC9E303DFB6}"/>
              </a:ext>
            </a:extLst>
          </p:cNvPr>
          <p:cNvSpPr txBox="1"/>
          <p:nvPr/>
        </p:nvSpPr>
        <p:spPr>
          <a:xfrm>
            <a:off x="1809043" y="580270"/>
            <a:ext cx="1079897" cy="1384995"/>
          </a:xfrm>
          <a:prstGeom prst="rect">
            <a:avLst/>
          </a:prstGeom>
          <a:solidFill>
            <a:srgbClr val="FFFF00"/>
          </a:solidFill>
        </p:spPr>
        <p:txBody>
          <a:bodyPr wrap="square" rtlCol="0">
            <a:spAutoFit/>
          </a:bodyPr>
          <a:lstStyle/>
          <a:p>
            <a:r>
              <a:rPr lang="zh-CN" altLang="en-US" sz="1400" dirty="0">
                <a:ea typeface="微软雅黑 Light" panose="020B0502040204020203" pitchFamily="34" charset="-122"/>
              </a:rPr>
              <a:t>从</a:t>
            </a:r>
            <a:r>
              <a:rPr lang="en-US" altLang="zh-CN" sz="1400" dirty="0">
                <a:ea typeface="微软雅黑 Light" panose="020B0502040204020203" pitchFamily="34" charset="-122"/>
              </a:rPr>
              <a:t>Z</a:t>
            </a:r>
            <a:r>
              <a:rPr lang="zh-CN" altLang="en-US" sz="1400" dirty="0">
                <a:ea typeface="微软雅黑 Light" panose="020B0502040204020203" pitchFamily="34" charset="-122"/>
              </a:rPr>
              <a:t>中排在</a:t>
            </a:r>
            <a:r>
              <a:rPr lang="en-US" altLang="zh-CN" sz="1400" dirty="0">
                <a:ea typeface="微软雅黑 Light" panose="020B0502040204020203" pitchFamily="34" charset="-122"/>
              </a:rPr>
              <a:t>p1</a:t>
            </a:r>
            <a:r>
              <a:rPr lang="zh-CN" altLang="en-US" sz="1400" dirty="0">
                <a:ea typeface="微软雅黑 Light" panose="020B0502040204020203" pitchFamily="34" charset="-122"/>
              </a:rPr>
              <a:t>之后的最多</a:t>
            </a:r>
            <a:r>
              <a:rPr lang="en-US" altLang="zh-CN" sz="1400" dirty="0">
                <a:ea typeface="微软雅黑 Light" panose="020B0502040204020203" pitchFamily="34" charset="-122"/>
              </a:rPr>
              <a:t>6</a:t>
            </a:r>
            <a:r>
              <a:rPr lang="zh-CN" altLang="en-US" sz="1400" dirty="0">
                <a:ea typeface="微软雅黑 Light" panose="020B0502040204020203" pitchFamily="34" charset="-122"/>
              </a:rPr>
              <a:t>个点中跳出距离</a:t>
            </a:r>
            <a:r>
              <a:rPr lang="en-US" altLang="zh-CN" sz="1400" dirty="0">
                <a:ea typeface="微软雅黑 Light" panose="020B0502040204020203" pitchFamily="34" charset="-122"/>
              </a:rPr>
              <a:t>&lt;=d</a:t>
            </a:r>
            <a:r>
              <a:rPr lang="zh-CN" altLang="en-US" sz="1400" dirty="0">
                <a:ea typeface="微软雅黑 Light" panose="020B0502040204020203" pitchFamily="34" charset="-122"/>
              </a:rPr>
              <a:t>的</a:t>
            </a:r>
            <a:r>
              <a:rPr lang="en-US" altLang="zh-CN" sz="1400" dirty="0">
                <a:ea typeface="微软雅黑 Light" panose="020B0502040204020203" pitchFamily="34" charset="-122"/>
              </a:rPr>
              <a:t>p5</a:t>
            </a:r>
            <a:r>
              <a:rPr lang="zh-CN" altLang="en-US" sz="1400" dirty="0">
                <a:ea typeface="微软雅黑 Light" panose="020B0502040204020203" pitchFamily="34" charset="-122"/>
              </a:rPr>
              <a:t>、</a:t>
            </a:r>
            <a:r>
              <a:rPr lang="en-US" altLang="zh-CN" sz="1400" dirty="0">
                <a:ea typeface="微软雅黑 Light" panose="020B0502040204020203" pitchFamily="34" charset="-122"/>
              </a:rPr>
              <a:t>p6</a:t>
            </a:r>
            <a:endParaRPr lang="zh-CN" altLang="en-US" sz="1400" dirty="0">
              <a:ea typeface="微软雅黑 Light" panose="020B0502040204020203" pitchFamily="34" charset="-122"/>
            </a:endParaRPr>
          </a:p>
        </p:txBody>
      </p:sp>
      <p:sp>
        <p:nvSpPr>
          <p:cNvPr id="65" name="TextBox 1">
            <a:extLst>
              <a:ext uri="{FF2B5EF4-FFF2-40B4-BE49-F238E27FC236}">
                <a16:creationId xmlns:a16="http://schemas.microsoft.com/office/drawing/2014/main" id="{797130A2-F8B3-44C5-BD9F-7D7AADFCA7BB}"/>
              </a:ext>
            </a:extLst>
          </p:cNvPr>
          <p:cNvSpPr txBox="1"/>
          <p:nvPr/>
        </p:nvSpPr>
        <p:spPr>
          <a:xfrm>
            <a:off x="6204751" y="5395822"/>
            <a:ext cx="2323565" cy="1200329"/>
          </a:xfrm>
          <a:prstGeom prst="rect">
            <a:avLst/>
          </a:prstGeom>
          <a:solidFill>
            <a:srgbClr val="FFFF00"/>
          </a:solidFill>
        </p:spPr>
        <p:txBody>
          <a:bodyPr wrap="square" rtlCol="0">
            <a:spAutoFit/>
          </a:bodyPr>
          <a:lstStyle/>
          <a:p>
            <a:r>
              <a:rPr lang="zh-CN" altLang="en-US" dirty="0">
                <a:ea typeface="微软雅黑 Light" panose="020B0502040204020203" pitchFamily="34" charset="-122"/>
              </a:rPr>
              <a:t>计算顺序：</a:t>
            </a:r>
            <a:endParaRPr lang="en-US" altLang="zh-CN" dirty="0">
              <a:ea typeface="微软雅黑 Light" panose="020B0502040204020203" pitchFamily="34" charset="-122"/>
            </a:endParaRPr>
          </a:p>
          <a:p>
            <a:r>
              <a:rPr lang="zh-CN" altLang="en-US" dirty="0">
                <a:ea typeface="微软雅黑 Light" panose="020B0502040204020203" pitchFamily="34" charset="-122"/>
              </a:rPr>
              <a:t>根据</a:t>
            </a:r>
            <a:r>
              <a:rPr lang="en-US" altLang="zh-CN" dirty="0">
                <a:ea typeface="微软雅黑 Light" panose="020B0502040204020203" pitchFamily="34" charset="-122"/>
              </a:rPr>
              <a:t>Z</a:t>
            </a:r>
            <a:r>
              <a:rPr lang="zh-CN" altLang="en-US" dirty="0">
                <a:ea typeface="微软雅黑 Light" panose="020B0502040204020203" pitchFamily="34" charset="-122"/>
              </a:rPr>
              <a:t>中各点的</a:t>
            </a:r>
            <a:r>
              <a:rPr lang="en-US" altLang="zh-CN" dirty="0">
                <a:ea typeface="微软雅黑 Light" panose="020B0502040204020203" pitchFamily="34" charset="-122"/>
              </a:rPr>
              <a:t>Y</a:t>
            </a:r>
            <a:r>
              <a:rPr lang="zh-CN" altLang="en-US" dirty="0">
                <a:ea typeface="微软雅黑 Light" panose="020B0502040204020203" pitchFamily="34" charset="-122"/>
              </a:rPr>
              <a:t>值，自下而上，依次以</a:t>
            </a:r>
            <a:r>
              <a:rPr lang="en-US" altLang="zh-CN" dirty="0">
                <a:ea typeface="微软雅黑 Light" panose="020B0502040204020203" pitchFamily="34" charset="-122"/>
              </a:rPr>
              <a:t>P1</a:t>
            </a:r>
            <a:r>
              <a:rPr lang="zh-CN" altLang="en-US" dirty="0">
                <a:ea typeface="微软雅黑 Light" panose="020B0502040204020203" pitchFamily="34" charset="-122"/>
              </a:rPr>
              <a:t>、</a:t>
            </a:r>
            <a:r>
              <a:rPr lang="en-US" altLang="zh-CN" dirty="0">
                <a:ea typeface="微软雅黑 Light" panose="020B0502040204020203" pitchFamily="34" charset="-122"/>
              </a:rPr>
              <a:t>P2</a:t>
            </a:r>
            <a:r>
              <a:rPr lang="zh-CN" altLang="en-US" dirty="0">
                <a:ea typeface="微软雅黑 Light" panose="020B0502040204020203" pitchFamily="34" charset="-122"/>
              </a:rPr>
              <a:t>中的点为基准</a:t>
            </a:r>
          </a:p>
        </p:txBody>
      </p:sp>
      <p:sp>
        <p:nvSpPr>
          <p:cNvPr id="66" name="TextBox 3">
            <a:extLst>
              <a:ext uri="{FF2B5EF4-FFF2-40B4-BE49-F238E27FC236}">
                <a16:creationId xmlns:a16="http://schemas.microsoft.com/office/drawing/2014/main" id="{8977EA94-F160-461F-885A-6B387936A8EC}"/>
              </a:ext>
            </a:extLst>
          </p:cNvPr>
          <p:cNvSpPr txBox="1"/>
          <p:nvPr/>
        </p:nvSpPr>
        <p:spPr>
          <a:xfrm>
            <a:off x="5880240" y="544298"/>
            <a:ext cx="3318537" cy="707886"/>
          </a:xfrm>
          <a:prstGeom prst="rect">
            <a:avLst/>
          </a:prstGeom>
          <a:noFill/>
        </p:spPr>
        <p:txBody>
          <a:bodyPr wrap="none" rtlCol="0">
            <a:spAutoFit/>
          </a:bodyPr>
          <a:lstStyle/>
          <a:p>
            <a:r>
              <a:rPr lang="en-US" altLang="zh-CN" sz="2000" b="1" dirty="0">
                <a:ea typeface="微软雅黑 Light" panose="020B0502040204020203" pitchFamily="34" charset="-122"/>
              </a:rPr>
              <a:t>Z[0:8]: Y</a:t>
            </a:r>
            <a:r>
              <a:rPr lang="zh-CN" altLang="en-US" sz="2000" b="1" dirty="0">
                <a:ea typeface="微软雅黑 Light" panose="020B0502040204020203" pitchFamily="34" charset="-122"/>
              </a:rPr>
              <a:t>排序后</a:t>
            </a:r>
            <a:endParaRPr lang="en-US" altLang="zh-CN" sz="2000" b="1" dirty="0">
              <a:ea typeface="微软雅黑 Light" panose="020B0502040204020203" pitchFamily="34" charset="-122"/>
            </a:endParaRPr>
          </a:p>
          <a:p>
            <a:r>
              <a:rPr lang="en-US" altLang="zh-CN" sz="2000" b="1" dirty="0">
                <a:ea typeface="微软雅黑 Light" panose="020B0502040204020203" pitchFamily="34" charset="-122"/>
              </a:rPr>
              <a:t>{</a:t>
            </a:r>
            <a:r>
              <a:rPr lang="en-US" altLang="zh-CN" sz="2000" dirty="0">
                <a:ea typeface="微软雅黑 Light" panose="020B0502040204020203" pitchFamily="34" charset="-122"/>
              </a:rPr>
              <a:t>p3,p0,p4</a:t>
            </a:r>
            <a:r>
              <a:rPr lang="en-US" altLang="zh-CN" sz="2000" b="1" dirty="0">
                <a:solidFill>
                  <a:srgbClr val="C00000"/>
                </a:solidFill>
                <a:ea typeface="微软雅黑 Light" panose="020B0502040204020203" pitchFamily="34" charset="-122"/>
              </a:rPr>
              <a:t>,</a:t>
            </a:r>
            <a:r>
              <a:rPr lang="en-US" altLang="zh-CN" sz="2000" b="1" u="sng" dirty="0">
                <a:solidFill>
                  <a:srgbClr val="00B050"/>
                </a:solidFill>
                <a:ea typeface="微软雅黑 Light" panose="020B0502040204020203" pitchFamily="34" charset="-122"/>
              </a:rPr>
              <a:t>p1</a:t>
            </a:r>
            <a:r>
              <a:rPr lang="en-US" altLang="zh-CN" sz="2000" b="1" dirty="0">
                <a:solidFill>
                  <a:srgbClr val="C00000"/>
                </a:solidFill>
                <a:ea typeface="微软雅黑 Light" panose="020B0502040204020203" pitchFamily="34" charset="-122"/>
              </a:rPr>
              <a:t>,</a:t>
            </a:r>
            <a:r>
              <a:rPr lang="en-US" altLang="zh-CN" sz="2000" dirty="0">
                <a:solidFill>
                  <a:srgbClr val="FF0000"/>
                </a:solidFill>
                <a:ea typeface="微软雅黑 Light" panose="020B0502040204020203" pitchFamily="34" charset="-122"/>
              </a:rPr>
              <a:t>p5,p6</a:t>
            </a:r>
            <a:r>
              <a:rPr lang="en-US" altLang="zh-CN" sz="2000" dirty="0">
                <a:solidFill>
                  <a:srgbClr val="C00000"/>
                </a:solidFill>
                <a:ea typeface="微软雅黑 Light" panose="020B0502040204020203" pitchFamily="34" charset="-122"/>
              </a:rPr>
              <a:t>,</a:t>
            </a:r>
            <a:r>
              <a:rPr lang="en-US" altLang="zh-CN" sz="2000" dirty="0">
                <a:ea typeface="微软雅黑 Light" panose="020B0502040204020203" pitchFamily="34" charset="-122"/>
              </a:rPr>
              <a:t>p7,p2,p8</a:t>
            </a:r>
            <a:r>
              <a:rPr lang="en-US" altLang="zh-CN" sz="2000" b="1" dirty="0">
                <a:solidFill>
                  <a:srgbClr val="C00000"/>
                </a:solidFill>
                <a:ea typeface="微软雅黑 Light" panose="020B0502040204020203" pitchFamily="34" charset="-122"/>
              </a:rPr>
              <a:t>}</a:t>
            </a:r>
            <a:r>
              <a:rPr lang="en-US" altLang="zh-CN" sz="2000" b="1" dirty="0">
                <a:ea typeface="微软雅黑 Light" panose="020B0502040204020203" pitchFamily="34" charset="-122"/>
              </a:rPr>
              <a:t> </a:t>
            </a:r>
            <a:endParaRPr lang="en-US" altLang="zh-CN" sz="2000" dirty="0">
              <a:ea typeface="微软雅黑 Light" panose="020B0502040204020203" pitchFamily="34" charset="-122"/>
            </a:endParaRPr>
          </a:p>
        </p:txBody>
      </p:sp>
      <p:sp>
        <p:nvSpPr>
          <p:cNvPr id="67" name="TextBox 4">
            <a:extLst>
              <a:ext uri="{FF2B5EF4-FFF2-40B4-BE49-F238E27FC236}">
                <a16:creationId xmlns:a16="http://schemas.microsoft.com/office/drawing/2014/main" id="{4CCF6B71-42E1-49AA-B7A3-0CE9BAFB7503}"/>
              </a:ext>
            </a:extLst>
          </p:cNvPr>
          <p:cNvSpPr txBox="1"/>
          <p:nvPr/>
        </p:nvSpPr>
        <p:spPr>
          <a:xfrm>
            <a:off x="155672" y="3184662"/>
            <a:ext cx="2869059" cy="2031325"/>
          </a:xfrm>
          <a:prstGeom prst="rect">
            <a:avLst/>
          </a:prstGeom>
          <a:solidFill>
            <a:srgbClr val="92D050"/>
          </a:solidFill>
        </p:spPr>
        <p:txBody>
          <a:bodyPr wrap="square" rtlCol="0">
            <a:spAutoFit/>
          </a:bodyPr>
          <a:lstStyle/>
          <a:p>
            <a:r>
              <a:rPr lang="zh-CN" altLang="en-US" dirty="0">
                <a:ea typeface="微软雅黑 Light" panose="020B0502040204020203" pitchFamily="34" charset="-122"/>
              </a:rPr>
              <a:t>步骤：</a:t>
            </a:r>
            <a:endParaRPr lang="en-US" altLang="zh-CN" dirty="0">
              <a:ea typeface="微软雅黑 Light" panose="020B0502040204020203" pitchFamily="34" charset="-122"/>
            </a:endParaRPr>
          </a:p>
          <a:p>
            <a:r>
              <a:rPr lang="en-US" altLang="zh-CN" dirty="0">
                <a:ea typeface="微软雅黑 Light" panose="020B0502040204020203" pitchFamily="34" charset="-122"/>
              </a:rPr>
              <a:t>Step1.</a:t>
            </a:r>
            <a:r>
              <a:rPr lang="zh-CN" altLang="en-US" dirty="0">
                <a:ea typeface="微软雅黑 Light" panose="020B0502040204020203" pitchFamily="34" charset="-122"/>
              </a:rPr>
              <a:t>找中垂线</a:t>
            </a:r>
            <a:r>
              <a:rPr lang="en-US" altLang="zh-CN" dirty="0">
                <a:ea typeface="微软雅黑 Light" panose="020B0502040204020203" pitchFamily="34" charset="-122"/>
              </a:rPr>
              <a:t>l</a:t>
            </a:r>
          </a:p>
          <a:p>
            <a:r>
              <a:rPr lang="en-US" altLang="zh-CN" dirty="0">
                <a:ea typeface="微软雅黑 Light" panose="020B0502040204020203" pitchFamily="34" charset="-122"/>
              </a:rPr>
              <a:t>Step2. </a:t>
            </a:r>
            <a:r>
              <a:rPr lang="zh-CN" altLang="en-US" dirty="0">
                <a:ea typeface="微软雅黑 Light" panose="020B0502040204020203" pitchFamily="34" charset="-122"/>
              </a:rPr>
              <a:t>筛选中垂线</a:t>
            </a:r>
            <a:r>
              <a:rPr lang="en-US" altLang="zh-CN" dirty="0">
                <a:ea typeface="微软雅黑 Light" panose="020B0502040204020203" pitchFamily="34" charset="-122"/>
              </a:rPr>
              <a:t>P1</a:t>
            </a:r>
            <a:r>
              <a:rPr lang="zh-CN" altLang="en-US" dirty="0">
                <a:ea typeface="微软雅黑 Light" panose="020B0502040204020203" pitchFamily="34" charset="-122"/>
              </a:rPr>
              <a:t>、</a:t>
            </a:r>
            <a:r>
              <a:rPr lang="en-US" altLang="zh-CN" dirty="0">
                <a:ea typeface="微软雅黑 Light" panose="020B0502040204020203" pitchFamily="34" charset="-122"/>
              </a:rPr>
              <a:t>P2</a:t>
            </a:r>
            <a:r>
              <a:rPr lang="zh-CN" altLang="en-US" dirty="0">
                <a:ea typeface="微软雅黑 Light" panose="020B0502040204020203" pitchFamily="34" charset="-122"/>
              </a:rPr>
              <a:t>范围内的点</a:t>
            </a:r>
            <a:endParaRPr lang="en-US" altLang="zh-CN" dirty="0">
              <a:ea typeface="微软雅黑 Light" panose="020B0502040204020203" pitchFamily="34" charset="-122"/>
            </a:endParaRPr>
          </a:p>
          <a:p>
            <a:r>
              <a:rPr lang="en-US" altLang="zh-CN" dirty="0">
                <a:ea typeface="微软雅黑 Light" panose="020B0502040204020203" pitchFamily="34" charset="-122"/>
              </a:rPr>
              <a:t>Step3. </a:t>
            </a:r>
            <a:r>
              <a:rPr lang="zh-CN" altLang="en-US" dirty="0">
                <a:ea typeface="微软雅黑 Light" panose="020B0502040204020203" pitchFamily="34" charset="-122"/>
              </a:rPr>
              <a:t>在</a:t>
            </a:r>
            <a:r>
              <a:rPr lang="en-US" altLang="zh-CN" dirty="0">
                <a:ea typeface="微软雅黑 Light" panose="020B0502040204020203" pitchFamily="34" charset="-122"/>
              </a:rPr>
              <a:t>P1</a:t>
            </a:r>
            <a:r>
              <a:rPr lang="zh-CN" altLang="en-US" dirty="0">
                <a:ea typeface="微软雅黑 Light" panose="020B0502040204020203" pitchFamily="34" charset="-122"/>
              </a:rPr>
              <a:t>、</a:t>
            </a:r>
            <a:r>
              <a:rPr lang="en-US" altLang="zh-CN" dirty="0">
                <a:ea typeface="微软雅黑 Light" panose="020B0502040204020203" pitchFamily="34" charset="-122"/>
              </a:rPr>
              <a:t>P2</a:t>
            </a:r>
            <a:r>
              <a:rPr lang="zh-CN" altLang="en-US" dirty="0">
                <a:ea typeface="微软雅黑 Light" panose="020B0502040204020203" pitchFamily="34" charset="-122"/>
              </a:rPr>
              <a:t>范围内，按照</a:t>
            </a:r>
            <a:r>
              <a:rPr lang="en-US" altLang="zh-CN" dirty="0">
                <a:ea typeface="微软雅黑 Light" panose="020B0502040204020203" pitchFamily="34" charset="-122"/>
              </a:rPr>
              <a:t>y</a:t>
            </a:r>
            <a:r>
              <a:rPr lang="zh-CN" altLang="en-US" dirty="0">
                <a:ea typeface="微软雅黑 Light" panose="020B0502040204020203" pitchFamily="34" charset="-122"/>
              </a:rPr>
              <a:t>，自下而上，针对每个基准点，判断最近点对</a:t>
            </a:r>
          </a:p>
        </p:txBody>
      </p:sp>
    </p:spTree>
    <p:extLst>
      <p:ext uri="{BB962C8B-B14F-4D97-AF65-F5344CB8AC3E}">
        <p14:creationId xmlns:p14="http://schemas.microsoft.com/office/powerpoint/2010/main" val="7876140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6D75A-75F6-43D8-9FFC-609609301C6A}"/>
              </a:ext>
            </a:extLst>
          </p:cNvPr>
          <p:cNvSpPr>
            <a:spLocks noGrp="1"/>
          </p:cNvSpPr>
          <p:nvPr>
            <p:ph type="title"/>
          </p:nvPr>
        </p:nvSpPr>
        <p:spPr/>
        <p:txBody>
          <a:bodyPr/>
          <a:lstStyle/>
          <a:p>
            <a:r>
              <a:rPr lang="zh-CN" altLang="en-US" dirty="0"/>
              <a:t>上机作业要求：返回最近点对</a:t>
            </a:r>
            <a:r>
              <a:rPr lang="en-US" altLang="zh-CN" dirty="0"/>
              <a:t>+</a:t>
            </a:r>
            <a:r>
              <a:rPr lang="zh-CN" altLang="en-US" dirty="0"/>
              <a:t>最近距离</a:t>
            </a:r>
          </a:p>
        </p:txBody>
      </p:sp>
      <p:sp>
        <p:nvSpPr>
          <p:cNvPr id="4" name="日期占位符 3">
            <a:extLst>
              <a:ext uri="{FF2B5EF4-FFF2-40B4-BE49-F238E27FC236}">
                <a16:creationId xmlns:a16="http://schemas.microsoft.com/office/drawing/2014/main" id="{50B10BD4-8A76-48A7-BF04-09DE26DAC1F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87ED748-78C7-482F-917D-788FDB2E3A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800585-B3FE-44B8-B774-B310B79E0B65}"/>
              </a:ext>
            </a:extLst>
          </p:cNvPr>
          <p:cNvSpPr>
            <a:spLocks noGrp="1"/>
          </p:cNvSpPr>
          <p:nvPr>
            <p:ph type="sldNum" sz="quarter" idx="12"/>
          </p:nvPr>
        </p:nvSpPr>
        <p:spPr/>
        <p:txBody>
          <a:bodyPr/>
          <a:lstStyle/>
          <a:p>
            <a:fld id="{EEA58A3B-43CE-4AA0-90B5-EB47AFAFEB34}" type="slidenum">
              <a:rPr lang="zh-CN" altLang="en-US" smtClean="0"/>
              <a:pPr/>
              <a:t>145</a:t>
            </a:fld>
            <a:endParaRPr lang="zh-CN" altLang="en-US" dirty="0"/>
          </a:p>
        </p:txBody>
      </p:sp>
      <p:sp>
        <p:nvSpPr>
          <p:cNvPr id="7" name="Rectangle 6">
            <a:extLst>
              <a:ext uri="{FF2B5EF4-FFF2-40B4-BE49-F238E27FC236}">
                <a16:creationId xmlns:a16="http://schemas.microsoft.com/office/drawing/2014/main" id="{BEC3544B-9BC6-45F4-9911-B975CAB34A68}"/>
              </a:ext>
            </a:extLst>
          </p:cNvPr>
          <p:cNvSpPr>
            <a:spLocks noChangeArrowheads="1"/>
          </p:cNvSpPr>
          <p:nvPr/>
        </p:nvSpPr>
        <p:spPr bwMode="auto">
          <a:xfrm>
            <a:off x="71437" y="878974"/>
            <a:ext cx="3563938" cy="49403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a:spcBef>
                <a:spcPct val="50000"/>
              </a:spcBef>
            </a:pPr>
            <a:r>
              <a:rPr lang="en-US" altLang="zh-CN" dirty="0">
                <a:ea typeface="微软雅黑 Light" panose="020B0502040204020203" pitchFamily="34" charset="-122"/>
                <a:cs typeface="楷体_GB2312"/>
              </a:rPr>
              <a:t>double </a:t>
            </a:r>
            <a:r>
              <a:rPr lang="en-US" altLang="zh-CN" b="1" dirty="0">
                <a:ea typeface="微软雅黑 Light" panose="020B0502040204020203" pitchFamily="34" charset="-122"/>
                <a:cs typeface="楷体_GB2312"/>
              </a:rPr>
              <a:t>cpair2</a:t>
            </a:r>
            <a:r>
              <a:rPr lang="en-US" altLang="zh-CN" dirty="0">
                <a:ea typeface="微软雅黑 Light" panose="020B0502040204020203" pitchFamily="34" charset="-122"/>
                <a:cs typeface="楷体_GB2312"/>
              </a:rPr>
              <a:t>(S)</a:t>
            </a:r>
          </a:p>
          <a:p>
            <a:pPr>
              <a:spcBef>
                <a:spcPct val="50000"/>
              </a:spcBef>
            </a:pPr>
            <a:endParaRPr lang="en-US" altLang="zh-CN" dirty="0">
              <a:ea typeface="微软雅黑 Light" panose="020B0502040204020203" pitchFamily="34" charset="-122"/>
              <a:cs typeface="楷体_GB2312"/>
            </a:endParaRPr>
          </a:p>
          <a:p>
            <a:pPr>
              <a:spcBef>
                <a:spcPct val="50000"/>
              </a:spcBef>
            </a:pPr>
            <a:r>
              <a:rPr lang="en-US" altLang="zh-CN" dirty="0">
                <a:ea typeface="微软雅黑 Light" panose="020B0502040204020203" pitchFamily="34" charset="-122"/>
                <a:cs typeface="楷体_GB2312"/>
              </a:rPr>
              <a:t>{</a:t>
            </a:r>
          </a:p>
          <a:p>
            <a:pPr>
              <a:spcBef>
                <a:spcPct val="50000"/>
              </a:spcBef>
            </a:pPr>
            <a:r>
              <a:rPr lang="en-US" altLang="zh-CN" dirty="0">
                <a:ea typeface="微软雅黑 Light" panose="020B0502040204020203" pitchFamily="34" charset="-122"/>
                <a:cs typeface="楷体_GB2312"/>
              </a:rPr>
              <a:t>      n=|S|;</a:t>
            </a:r>
          </a:p>
          <a:p>
            <a:pPr>
              <a:spcBef>
                <a:spcPct val="50000"/>
              </a:spcBef>
            </a:pPr>
            <a:r>
              <a:rPr lang="en-US" altLang="zh-CN" dirty="0">
                <a:ea typeface="微软雅黑 Light" panose="020B0502040204020203" pitchFamily="34" charset="-122"/>
                <a:cs typeface="楷体_GB2312"/>
              </a:rPr>
              <a:t>      </a:t>
            </a:r>
            <a:r>
              <a:rPr lang="en-US" altLang="zh-CN" b="1" dirty="0">
                <a:ea typeface="微软雅黑 Light" panose="020B0502040204020203" pitchFamily="34" charset="-122"/>
                <a:cs typeface="楷体_GB2312"/>
              </a:rPr>
              <a:t>if</a:t>
            </a:r>
            <a:r>
              <a:rPr lang="en-US" altLang="zh-CN" dirty="0">
                <a:ea typeface="微软雅黑 Light" panose="020B0502040204020203" pitchFamily="34" charset="-122"/>
                <a:cs typeface="楷体_GB2312"/>
              </a:rPr>
              <a:t> (n &lt; 2) </a:t>
            </a:r>
            <a:r>
              <a:rPr lang="en-US" altLang="zh-CN" b="1" dirty="0">
                <a:ea typeface="微软雅黑 Light" panose="020B0502040204020203" pitchFamily="34" charset="-122"/>
                <a:cs typeface="楷体_GB2312"/>
              </a:rPr>
              <a:t>return</a:t>
            </a:r>
            <a:r>
              <a:rPr lang="en-US" altLang="zh-CN" dirty="0">
                <a:ea typeface="微软雅黑 Light" panose="020B0502040204020203" pitchFamily="34" charset="-122"/>
                <a:cs typeface="楷体_GB2312"/>
              </a:rPr>
              <a:t> ;</a:t>
            </a:r>
          </a:p>
          <a:p>
            <a:pPr>
              <a:spcBef>
                <a:spcPct val="50000"/>
              </a:spcBef>
            </a:pPr>
            <a:r>
              <a:rPr lang="en-US" altLang="zh-CN" dirty="0">
                <a:ea typeface="微软雅黑 Light" panose="020B0502040204020203" pitchFamily="34" charset="-122"/>
                <a:cs typeface="楷体_GB2312"/>
              </a:rPr>
              <a:t>1. </a:t>
            </a:r>
            <a:r>
              <a:rPr lang="en-US" altLang="zh-CN" b="1" dirty="0">
                <a:solidFill>
                  <a:srgbClr val="FF0000"/>
                </a:solidFill>
                <a:ea typeface="微软雅黑 Light" panose="020B0502040204020203" pitchFamily="34" charset="-122"/>
                <a:cs typeface="楷体_GB2312"/>
              </a:rPr>
              <a:t>m=S</a:t>
            </a:r>
            <a:r>
              <a:rPr lang="zh-CN" altLang="en-US" b="1" dirty="0">
                <a:solidFill>
                  <a:srgbClr val="FF0000"/>
                </a:solidFill>
                <a:ea typeface="微软雅黑 Light" panose="020B0502040204020203" pitchFamily="34" charset="-122"/>
                <a:cs typeface="楷体_GB2312"/>
              </a:rPr>
              <a:t>中</a:t>
            </a:r>
            <a:r>
              <a:rPr lang="en-US" altLang="zh-CN" b="1" dirty="0">
                <a:solidFill>
                  <a:srgbClr val="FF0000"/>
                </a:solidFill>
                <a:ea typeface="微软雅黑 Light" panose="020B0502040204020203" pitchFamily="34" charset="-122"/>
                <a:cs typeface="楷体_GB2312"/>
              </a:rPr>
              <a:t>x</a:t>
            </a:r>
            <a:r>
              <a:rPr lang="zh-CN" altLang="en-US" b="1" dirty="0">
                <a:solidFill>
                  <a:srgbClr val="FF0000"/>
                </a:solidFill>
                <a:ea typeface="微软雅黑 Light" panose="020B0502040204020203" pitchFamily="34" charset="-122"/>
                <a:cs typeface="楷体_GB2312"/>
              </a:rPr>
              <a:t>坐标中位数</a:t>
            </a:r>
            <a:endParaRPr lang="en-US" altLang="zh-CN" b="1" dirty="0">
              <a:solidFill>
                <a:srgbClr val="FF0000"/>
              </a:solidFill>
              <a:ea typeface="微软雅黑 Light" panose="020B0502040204020203" pitchFamily="34" charset="-122"/>
              <a:cs typeface="楷体_GB2312"/>
            </a:endParaRPr>
          </a:p>
          <a:p>
            <a:pPr>
              <a:spcBef>
                <a:spcPct val="50000"/>
              </a:spcBef>
            </a:pPr>
            <a:r>
              <a:rPr lang="en-US" altLang="zh-CN" dirty="0">
                <a:ea typeface="微软雅黑 Light" panose="020B0502040204020203" pitchFamily="34" charset="-122"/>
                <a:cs typeface="楷体_GB2312"/>
              </a:rPr>
              <a:t>      </a:t>
            </a:r>
            <a:r>
              <a:rPr lang="zh-CN" altLang="en-US" dirty="0">
                <a:ea typeface="微软雅黑 Light" panose="020B0502040204020203" pitchFamily="34" charset="-122"/>
                <a:cs typeface="楷体_GB2312"/>
              </a:rPr>
              <a:t>构造</a:t>
            </a:r>
            <a:r>
              <a:rPr lang="en-US" altLang="zh-CN" dirty="0">
                <a:ea typeface="微软雅黑 Light" panose="020B0502040204020203" pitchFamily="34" charset="-122"/>
                <a:cs typeface="楷体_GB2312"/>
              </a:rPr>
              <a:t>S1</a:t>
            </a:r>
            <a:r>
              <a:rPr lang="zh-CN" altLang="en-US" dirty="0">
                <a:ea typeface="微软雅黑 Light" panose="020B0502040204020203" pitchFamily="34" charset="-122"/>
                <a:cs typeface="楷体_GB2312"/>
              </a:rPr>
              <a:t>和</a:t>
            </a:r>
            <a:r>
              <a:rPr lang="en-US" altLang="zh-CN" dirty="0">
                <a:ea typeface="微软雅黑 Light" panose="020B0502040204020203" pitchFamily="34" charset="-122"/>
                <a:cs typeface="楷体_GB2312"/>
              </a:rPr>
              <a:t>S2</a:t>
            </a:r>
            <a:r>
              <a:rPr lang="zh-CN" altLang="en-US" dirty="0">
                <a:ea typeface="微软雅黑 Light" panose="020B0502040204020203" pitchFamily="34" charset="-122"/>
                <a:cs typeface="楷体_GB2312"/>
              </a:rPr>
              <a:t>；</a:t>
            </a:r>
          </a:p>
          <a:p>
            <a:pPr>
              <a:spcBef>
                <a:spcPct val="50000"/>
              </a:spcBef>
            </a:pPr>
            <a:r>
              <a:rPr lang="zh-CN" altLang="en-US" dirty="0">
                <a:ea typeface="微软雅黑 Light" panose="020B0502040204020203" pitchFamily="34" charset="-122"/>
                <a:cs typeface="楷体_GB2312"/>
              </a:rPr>
              <a:t>      </a:t>
            </a:r>
            <a:r>
              <a:rPr lang="en-US" altLang="zh-CN" dirty="0">
                <a:ea typeface="微软雅黑 Light" panose="020B0502040204020203" pitchFamily="34" charset="-122"/>
                <a:cs typeface="楷体_GB2312"/>
              </a:rPr>
              <a:t>//S1={</a:t>
            </a:r>
            <a:r>
              <a:rPr lang="en-US" altLang="zh-CN" dirty="0" err="1">
                <a:ea typeface="微软雅黑 Light" panose="020B0502040204020203" pitchFamily="34" charset="-122"/>
                <a:cs typeface="楷体_GB2312"/>
              </a:rPr>
              <a:t>p∈S|x</a:t>
            </a:r>
            <a:r>
              <a:rPr lang="en-US" altLang="zh-CN" dirty="0">
                <a:ea typeface="微软雅黑 Light" panose="020B0502040204020203" pitchFamily="34" charset="-122"/>
                <a:cs typeface="楷体_GB2312"/>
              </a:rPr>
              <a:t>(p</a:t>
            </a:r>
            <a:r>
              <a:rPr lang="en-US" altLang="zh-CN" dirty="0">
                <a:solidFill>
                  <a:srgbClr val="FF0000"/>
                </a:solidFill>
                <a:ea typeface="微软雅黑 Light" panose="020B0502040204020203" pitchFamily="34" charset="-122"/>
                <a:cs typeface="楷体_GB2312"/>
              </a:rPr>
              <a:t>)&lt;=m</a:t>
            </a:r>
            <a:r>
              <a:rPr lang="en-US" altLang="zh-CN" dirty="0">
                <a:ea typeface="微软雅黑 Light" panose="020B0502040204020203" pitchFamily="34" charset="-122"/>
                <a:cs typeface="楷体_GB2312"/>
              </a:rPr>
              <a:t>}, </a:t>
            </a:r>
          </a:p>
          <a:p>
            <a:pPr>
              <a:spcBef>
                <a:spcPct val="50000"/>
              </a:spcBef>
            </a:pPr>
            <a:r>
              <a:rPr lang="en-US" altLang="zh-CN" dirty="0">
                <a:ea typeface="微软雅黑 Light" panose="020B0502040204020203" pitchFamily="34" charset="-122"/>
                <a:cs typeface="楷体_GB2312"/>
              </a:rPr>
              <a:t>       S2={</a:t>
            </a:r>
            <a:r>
              <a:rPr lang="en-US" altLang="zh-CN" dirty="0" err="1">
                <a:ea typeface="微软雅黑 Light" panose="020B0502040204020203" pitchFamily="34" charset="-122"/>
                <a:cs typeface="楷体_GB2312"/>
              </a:rPr>
              <a:t>p∈S|x</a:t>
            </a:r>
            <a:r>
              <a:rPr lang="en-US" altLang="zh-CN" dirty="0">
                <a:ea typeface="微软雅黑 Light" panose="020B0502040204020203" pitchFamily="34" charset="-122"/>
                <a:cs typeface="楷体_GB2312"/>
              </a:rPr>
              <a:t>(p)&gt;m}</a:t>
            </a:r>
          </a:p>
          <a:p>
            <a:pPr>
              <a:spcBef>
                <a:spcPct val="50000"/>
              </a:spcBef>
            </a:pPr>
            <a:r>
              <a:rPr lang="en-US" altLang="zh-CN" dirty="0">
                <a:ea typeface="微软雅黑 Light" panose="020B0502040204020203" pitchFamily="34" charset="-122"/>
                <a:cs typeface="楷体_GB2312"/>
              </a:rPr>
              <a:t>2. d1=</a:t>
            </a:r>
            <a:r>
              <a:rPr lang="en-US" altLang="zh-CN" b="1" dirty="0">
                <a:ea typeface="微软雅黑 Light" panose="020B0502040204020203" pitchFamily="34" charset="-122"/>
                <a:cs typeface="楷体_GB2312"/>
              </a:rPr>
              <a:t>cpair2</a:t>
            </a:r>
            <a:r>
              <a:rPr lang="en-US" altLang="zh-CN" dirty="0">
                <a:ea typeface="微软雅黑 Light" panose="020B0502040204020203" pitchFamily="34" charset="-122"/>
                <a:cs typeface="楷体_GB2312"/>
              </a:rPr>
              <a:t>(S1);</a:t>
            </a:r>
          </a:p>
          <a:p>
            <a:pPr>
              <a:spcBef>
                <a:spcPct val="50000"/>
              </a:spcBef>
            </a:pPr>
            <a:r>
              <a:rPr lang="en-US" altLang="zh-CN" dirty="0">
                <a:ea typeface="微软雅黑 Light" panose="020B0502040204020203" pitchFamily="34" charset="-122"/>
                <a:cs typeface="楷体_GB2312"/>
              </a:rPr>
              <a:t>      d2=</a:t>
            </a:r>
            <a:r>
              <a:rPr lang="en-US" altLang="zh-CN" b="1" dirty="0">
                <a:ea typeface="微软雅黑 Light" panose="020B0502040204020203" pitchFamily="34" charset="-122"/>
                <a:cs typeface="楷体_GB2312"/>
              </a:rPr>
              <a:t>cpair2</a:t>
            </a:r>
            <a:r>
              <a:rPr lang="en-US" altLang="zh-CN" dirty="0">
                <a:ea typeface="微软雅黑 Light" panose="020B0502040204020203" pitchFamily="34" charset="-122"/>
                <a:cs typeface="楷体_GB2312"/>
              </a:rPr>
              <a:t>(S2);</a:t>
            </a:r>
          </a:p>
          <a:p>
            <a:pPr>
              <a:spcBef>
                <a:spcPct val="50000"/>
              </a:spcBef>
            </a:pPr>
            <a:r>
              <a:rPr lang="en-US" altLang="zh-CN" dirty="0">
                <a:ea typeface="微软雅黑 Light" panose="020B0502040204020203" pitchFamily="34" charset="-122"/>
                <a:cs typeface="楷体_GB2312"/>
              </a:rPr>
              <a:t>3. dm=</a:t>
            </a:r>
            <a:r>
              <a:rPr lang="en-US" altLang="zh-CN" b="1" dirty="0">
                <a:ea typeface="微软雅黑 Light" panose="020B0502040204020203" pitchFamily="34" charset="-122"/>
                <a:cs typeface="楷体_GB2312"/>
              </a:rPr>
              <a:t>min</a:t>
            </a:r>
            <a:r>
              <a:rPr lang="en-US" altLang="zh-CN" dirty="0">
                <a:ea typeface="微软雅黑 Light" panose="020B0502040204020203" pitchFamily="34" charset="-122"/>
                <a:cs typeface="楷体_GB2312"/>
              </a:rPr>
              <a:t>(d1,d2);</a:t>
            </a:r>
          </a:p>
        </p:txBody>
      </p:sp>
      <p:sp>
        <p:nvSpPr>
          <p:cNvPr id="8" name="Text Box 7">
            <a:extLst>
              <a:ext uri="{FF2B5EF4-FFF2-40B4-BE49-F238E27FC236}">
                <a16:creationId xmlns:a16="http://schemas.microsoft.com/office/drawing/2014/main" id="{7729085D-F3DE-4C7A-B268-158DF4E21626}"/>
              </a:ext>
            </a:extLst>
          </p:cNvPr>
          <p:cNvSpPr txBox="1">
            <a:spLocks noChangeArrowheads="1"/>
          </p:cNvSpPr>
          <p:nvPr/>
        </p:nvSpPr>
        <p:spPr bwMode="auto">
          <a:xfrm>
            <a:off x="3635375" y="781051"/>
            <a:ext cx="5327650" cy="594042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dirty="0">
                <a:latin typeface="+mn-lt"/>
                <a:ea typeface="微软雅黑 Light" panose="020B0502040204020203" pitchFamily="34" charset="-122"/>
                <a:cs typeface="楷体_GB2312"/>
              </a:rPr>
              <a:t>4. </a:t>
            </a:r>
            <a:r>
              <a:rPr lang="zh-CN" altLang="en-US" sz="2000" dirty="0">
                <a:latin typeface="+mn-lt"/>
                <a:ea typeface="微软雅黑 Light" panose="020B0502040204020203" pitchFamily="34" charset="-122"/>
                <a:cs typeface="楷体_GB2312"/>
              </a:rPr>
              <a:t>设</a:t>
            </a:r>
            <a:r>
              <a:rPr lang="en-US" altLang="zh-CN" sz="2000" dirty="0">
                <a:solidFill>
                  <a:srgbClr val="FF0000"/>
                </a:solidFill>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是</a:t>
            </a:r>
            <a:r>
              <a:rPr lang="en-US" altLang="zh-CN" sz="2000" dirty="0">
                <a:latin typeface="+mn-lt"/>
                <a:ea typeface="微软雅黑 Light" panose="020B0502040204020203" pitchFamily="34" charset="-122"/>
                <a:cs typeface="楷体_GB2312"/>
              </a:rPr>
              <a:t>S1</a:t>
            </a:r>
            <a:r>
              <a:rPr lang="zh-CN" altLang="en-US" sz="2000" dirty="0">
                <a:latin typeface="+mn-lt"/>
                <a:ea typeface="微软雅黑 Light" panose="020B0502040204020203" pitchFamily="34" charset="-122"/>
                <a:cs typeface="楷体_GB2312"/>
              </a:rPr>
              <a:t>中距垂直分割线</a:t>
            </a:r>
            <a:r>
              <a:rPr lang="en-US" altLang="zh-CN" sz="2000" dirty="0">
                <a:latin typeface="+mn-lt"/>
                <a:ea typeface="微软雅黑 Light" panose="020B0502040204020203" pitchFamily="34" charset="-122"/>
                <a:cs typeface="楷体_GB2312"/>
              </a:rPr>
              <a:t>l</a:t>
            </a:r>
            <a:r>
              <a:rPr lang="zh-CN" altLang="en-US" sz="2000" dirty="0">
                <a:latin typeface="+mn-lt"/>
                <a:ea typeface="微软雅黑 Light" panose="020B0502040204020203" pitchFamily="34" charset="-122"/>
                <a:cs typeface="楷体_GB2312"/>
              </a:rPr>
              <a:t>的距离在</a:t>
            </a:r>
            <a:r>
              <a:rPr lang="en-US" altLang="zh-CN" sz="2000" dirty="0" err="1">
                <a:latin typeface="+mn-lt"/>
                <a:ea typeface="微软雅黑 Light" panose="020B0502040204020203" pitchFamily="34" charset="-122"/>
                <a:cs typeface="楷体_GB2312"/>
              </a:rPr>
              <a:t>dm</a:t>
            </a:r>
            <a:r>
              <a:rPr lang="zh-CN" altLang="en-US" sz="2000" dirty="0">
                <a:latin typeface="+mn-lt"/>
                <a:ea typeface="微软雅黑 Light" panose="020B0502040204020203" pitchFamily="34" charset="-122"/>
                <a:cs typeface="楷体_GB2312"/>
              </a:rPr>
              <a:t>之内的所有点组成的集合；</a:t>
            </a:r>
          </a:p>
          <a:p>
            <a:pPr eaLnBrk="1" hangingPunct="1"/>
            <a:r>
              <a:rPr lang="zh-CN" altLang="en-US" sz="2000" dirty="0">
                <a:latin typeface="+mn-lt"/>
                <a:ea typeface="微软雅黑 Light" panose="020B0502040204020203" pitchFamily="34" charset="-122"/>
                <a:cs typeface="楷体_GB2312"/>
              </a:rPr>
              <a:t>      </a:t>
            </a:r>
            <a:r>
              <a:rPr lang="en-US" altLang="zh-CN" sz="2000" dirty="0">
                <a:solidFill>
                  <a:srgbClr val="FF0000"/>
                </a:solidFill>
                <a:latin typeface="+mn-lt"/>
                <a:ea typeface="微软雅黑 Light" panose="020B0502040204020203" pitchFamily="34" charset="-122"/>
                <a:cs typeface="楷体_GB2312"/>
              </a:rPr>
              <a:t>P2</a:t>
            </a:r>
            <a:r>
              <a:rPr lang="zh-CN" altLang="en-US" sz="2000" dirty="0">
                <a:latin typeface="+mn-lt"/>
                <a:ea typeface="微软雅黑 Light" panose="020B0502040204020203" pitchFamily="34" charset="-122"/>
                <a:cs typeface="楷体_GB2312"/>
              </a:rPr>
              <a:t>是</a:t>
            </a:r>
            <a:r>
              <a:rPr lang="en-US" altLang="zh-CN" sz="2000" dirty="0">
                <a:latin typeface="+mn-lt"/>
                <a:ea typeface="微软雅黑 Light" panose="020B0502040204020203" pitchFamily="34" charset="-122"/>
                <a:cs typeface="楷体_GB2312"/>
              </a:rPr>
              <a:t>S2</a:t>
            </a:r>
            <a:r>
              <a:rPr lang="zh-CN" altLang="en-US" sz="2000" dirty="0">
                <a:latin typeface="+mn-lt"/>
                <a:ea typeface="微软雅黑 Light" panose="020B0502040204020203" pitchFamily="34" charset="-122"/>
                <a:cs typeface="楷体_GB2312"/>
              </a:rPr>
              <a:t>中距分割线</a:t>
            </a:r>
            <a:r>
              <a:rPr lang="en-US" altLang="zh-CN" sz="2000" dirty="0">
                <a:latin typeface="+mn-lt"/>
                <a:ea typeface="微软雅黑 Light" panose="020B0502040204020203" pitchFamily="34" charset="-122"/>
                <a:cs typeface="楷体_GB2312"/>
              </a:rPr>
              <a:t>l</a:t>
            </a:r>
            <a:r>
              <a:rPr lang="zh-CN" altLang="en-US" sz="2000" dirty="0">
                <a:latin typeface="+mn-lt"/>
                <a:ea typeface="微软雅黑 Light" panose="020B0502040204020203" pitchFamily="34" charset="-122"/>
                <a:cs typeface="楷体_GB2312"/>
              </a:rPr>
              <a:t>的距离在</a:t>
            </a:r>
            <a:r>
              <a:rPr lang="en-US" altLang="zh-CN" sz="2000" dirty="0" err="1">
                <a:latin typeface="+mn-lt"/>
                <a:ea typeface="微软雅黑 Light" panose="020B0502040204020203" pitchFamily="34" charset="-122"/>
                <a:cs typeface="楷体_GB2312"/>
              </a:rPr>
              <a:t>dm</a:t>
            </a:r>
            <a:r>
              <a:rPr lang="zh-CN" altLang="en-US" sz="2000" dirty="0">
                <a:latin typeface="+mn-lt"/>
                <a:ea typeface="微软雅黑 Light" panose="020B0502040204020203" pitchFamily="34" charset="-122"/>
                <a:cs typeface="楷体_GB2312"/>
              </a:rPr>
              <a:t>之内所有点组成的集合；</a:t>
            </a:r>
          </a:p>
          <a:p>
            <a:pPr eaLnBrk="1" hangingPunct="1"/>
            <a:r>
              <a:rPr lang="zh-CN" altLang="en-US" sz="2000" dirty="0">
                <a:latin typeface="+mn-lt"/>
                <a:ea typeface="微软雅黑 Light" panose="020B0502040204020203" pitchFamily="34" charset="-122"/>
                <a:cs typeface="楷体_GB2312"/>
              </a:rPr>
              <a:t>      将</a:t>
            </a:r>
            <a:r>
              <a:rPr lang="en-US" altLang="zh-CN" sz="2000" dirty="0">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a:t>
            </a:r>
            <a:r>
              <a:rPr lang="en-US" altLang="zh-CN" sz="2000" dirty="0">
                <a:latin typeface="+mn-lt"/>
                <a:ea typeface="微软雅黑 Light" panose="020B0502040204020203" pitchFamily="34" charset="-122"/>
                <a:cs typeface="楷体_GB2312"/>
              </a:rPr>
              <a:t>P2</a:t>
            </a:r>
            <a:r>
              <a:rPr lang="zh-CN" altLang="en-US" sz="2000" dirty="0">
                <a:latin typeface="+mn-lt"/>
                <a:ea typeface="微软雅黑 Light" panose="020B0502040204020203" pitchFamily="34" charset="-122"/>
                <a:cs typeface="楷体_GB2312"/>
              </a:rPr>
              <a:t>中点依其</a:t>
            </a:r>
            <a:r>
              <a:rPr lang="en-US" altLang="zh-CN" sz="2000" dirty="0">
                <a:latin typeface="+mn-lt"/>
                <a:ea typeface="微软雅黑 Light" panose="020B0502040204020203" pitchFamily="34" charset="-122"/>
                <a:cs typeface="楷体_GB2312"/>
              </a:rPr>
              <a:t>x</a:t>
            </a:r>
            <a:r>
              <a:rPr lang="zh-CN" altLang="en-US" sz="2000" dirty="0">
                <a:latin typeface="+mn-lt"/>
                <a:ea typeface="微软雅黑 Light" panose="020B0502040204020203" pitchFamily="34" charset="-122"/>
                <a:cs typeface="楷体_GB2312"/>
              </a:rPr>
              <a:t>坐标值升序排序，组成点列</a:t>
            </a:r>
            <a:r>
              <a:rPr lang="en-US" altLang="zh-CN" sz="2000" dirty="0">
                <a:latin typeface="+mn-lt"/>
                <a:ea typeface="微软雅黑 Light" panose="020B0502040204020203" pitchFamily="34" charset="-122"/>
                <a:cs typeface="楷体_GB2312"/>
              </a:rPr>
              <a:t>X</a:t>
            </a:r>
            <a:r>
              <a:rPr lang="zh-CN" altLang="en-US" sz="2000" dirty="0">
                <a:latin typeface="+mn-lt"/>
                <a:ea typeface="微软雅黑 Light" panose="020B0502040204020203" pitchFamily="34" charset="-122"/>
                <a:cs typeface="楷体_GB2312"/>
              </a:rPr>
              <a:t>；</a:t>
            </a:r>
            <a:endParaRPr lang="en-US" altLang="zh-CN" sz="2000" dirty="0">
              <a:latin typeface="+mn-lt"/>
              <a:ea typeface="微软雅黑 Light" panose="020B0502040204020203" pitchFamily="34" charset="-122"/>
              <a:cs typeface="楷体_GB2312"/>
            </a:endParaRPr>
          </a:p>
          <a:p>
            <a:pPr eaLnBrk="1" hangingPunct="1"/>
            <a:r>
              <a:rPr lang="zh-CN" altLang="en-US" sz="2000" dirty="0">
                <a:latin typeface="+mn-lt"/>
                <a:ea typeface="微软雅黑 Light" panose="020B0502040204020203" pitchFamily="34" charset="-122"/>
                <a:cs typeface="楷体_GB2312"/>
              </a:rPr>
              <a:t>      将</a:t>
            </a:r>
            <a:r>
              <a:rPr lang="en-US" altLang="zh-CN" sz="2000" dirty="0">
                <a:latin typeface="+mn-lt"/>
                <a:ea typeface="微软雅黑 Light" panose="020B0502040204020203" pitchFamily="34" charset="-122"/>
                <a:cs typeface="楷体_GB2312"/>
              </a:rPr>
              <a:t>P1</a:t>
            </a:r>
            <a:r>
              <a:rPr lang="zh-CN" altLang="en-US" sz="2000" dirty="0">
                <a:latin typeface="+mn-lt"/>
                <a:ea typeface="微软雅黑 Light" panose="020B0502040204020203" pitchFamily="34" charset="-122"/>
                <a:cs typeface="楷体_GB2312"/>
              </a:rPr>
              <a:t>、</a:t>
            </a:r>
            <a:r>
              <a:rPr lang="en-US" altLang="zh-CN" sz="2000" dirty="0">
                <a:latin typeface="+mn-lt"/>
                <a:ea typeface="微软雅黑 Light" panose="020B0502040204020203" pitchFamily="34" charset="-122"/>
                <a:cs typeface="楷体_GB2312"/>
              </a:rPr>
              <a:t>P2</a:t>
            </a:r>
            <a:r>
              <a:rPr lang="zh-CN" altLang="en-US" sz="2000" dirty="0">
                <a:latin typeface="+mn-lt"/>
                <a:ea typeface="微软雅黑 Light" panose="020B0502040204020203" pitchFamily="34" charset="-122"/>
                <a:cs typeface="楷体_GB2312"/>
              </a:rPr>
              <a:t>中点依其</a:t>
            </a:r>
            <a:r>
              <a:rPr lang="en-US" altLang="zh-CN" sz="2000" dirty="0">
                <a:latin typeface="+mn-lt"/>
                <a:ea typeface="微软雅黑 Light" panose="020B0502040204020203" pitchFamily="34" charset="-122"/>
                <a:cs typeface="楷体_GB2312"/>
              </a:rPr>
              <a:t>y</a:t>
            </a:r>
            <a:r>
              <a:rPr lang="zh-CN" altLang="en-US" sz="2000" dirty="0">
                <a:latin typeface="+mn-lt"/>
                <a:ea typeface="微软雅黑 Light" panose="020B0502040204020203" pitchFamily="34" charset="-122"/>
                <a:cs typeface="楷体_GB2312"/>
              </a:rPr>
              <a:t>坐标值升序排序，组成点列</a:t>
            </a:r>
            <a:r>
              <a:rPr lang="en-US" altLang="zh-CN" sz="2000" dirty="0">
                <a:latin typeface="+mn-lt"/>
                <a:ea typeface="微软雅黑 Light" panose="020B0502040204020203" pitchFamily="34" charset="-122"/>
                <a:cs typeface="楷体_GB2312"/>
              </a:rPr>
              <a:t>Y</a:t>
            </a:r>
            <a:r>
              <a:rPr lang="zh-CN" altLang="en-US" sz="2000" dirty="0">
                <a:latin typeface="+mn-lt"/>
                <a:ea typeface="微软雅黑 Light" panose="020B0502040204020203" pitchFamily="34" charset="-122"/>
                <a:cs typeface="楷体_GB2312"/>
              </a:rPr>
              <a:t>；</a:t>
            </a:r>
            <a:endParaRPr lang="en-US" altLang="zh-CN" sz="2000" dirty="0">
              <a:latin typeface="+mn-lt"/>
              <a:ea typeface="微软雅黑 Light" panose="020B0502040204020203" pitchFamily="34" charset="-122"/>
              <a:cs typeface="楷体_GB2312"/>
            </a:endParaRPr>
          </a:p>
          <a:p>
            <a:pPr eaLnBrk="1" hangingPunct="1"/>
            <a:r>
              <a:rPr lang="en-US" altLang="zh-CN" sz="2000" dirty="0">
                <a:latin typeface="+mn-lt"/>
                <a:ea typeface="微软雅黑 Light" panose="020B0502040204020203" pitchFamily="34" charset="-122"/>
                <a:cs typeface="楷体_GB2312"/>
              </a:rPr>
              <a:t>5</a:t>
            </a:r>
            <a:r>
              <a:rPr lang="zh-CN" altLang="en-US" sz="2000" dirty="0">
                <a:latin typeface="+mn-lt"/>
                <a:ea typeface="微软雅黑 Light" panose="020B0502040204020203" pitchFamily="34" charset="-122"/>
                <a:cs typeface="楷体_GB2312"/>
              </a:rPr>
              <a:t>、</a:t>
            </a:r>
            <a:r>
              <a:rPr lang="zh-CN" altLang="en-US" sz="2000" b="1" u="sng" dirty="0">
                <a:solidFill>
                  <a:srgbClr val="FF0000"/>
                </a:solidFill>
                <a:latin typeface="+mn-lt"/>
                <a:ea typeface="微软雅黑 Light" panose="020B0502040204020203" pitchFamily="34" charset="-122"/>
                <a:cs typeface="楷体_GB2312"/>
              </a:rPr>
              <a:t>依次扫描</a:t>
            </a:r>
            <a:r>
              <a:rPr lang="en-US" altLang="zh-CN" sz="2000" b="1" u="sng" dirty="0">
                <a:solidFill>
                  <a:srgbClr val="FF0000"/>
                </a:solidFill>
                <a:latin typeface="+mn-lt"/>
                <a:ea typeface="微软雅黑 Light" panose="020B0502040204020203" pitchFamily="34" charset="-122"/>
                <a:cs typeface="楷体_GB2312"/>
              </a:rPr>
              <a:t>Z</a:t>
            </a:r>
            <a:r>
              <a:rPr lang="zh-CN" altLang="en-US" sz="2000" b="1" u="sng" dirty="0">
                <a:solidFill>
                  <a:srgbClr val="FF0000"/>
                </a:solidFill>
                <a:latin typeface="+mn-lt"/>
                <a:ea typeface="微软雅黑 Light" panose="020B0502040204020203" pitchFamily="34" charset="-122"/>
                <a:cs typeface="楷体_GB2312"/>
              </a:rPr>
              <a:t>中各点，对于</a:t>
            </a:r>
            <a:r>
              <a:rPr lang="en-US" altLang="zh-CN" sz="2000" b="1" u="sng" dirty="0">
                <a:solidFill>
                  <a:srgbClr val="FF0000"/>
                </a:solidFill>
                <a:latin typeface="+mn-lt"/>
                <a:ea typeface="微软雅黑 Light" panose="020B0502040204020203" pitchFamily="34" charset="-122"/>
                <a:cs typeface="楷体_GB2312"/>
              </a:rPr>
              <a:t>Z</a:t>
            </a:r>
            <a:r>
              <a:rPr lang="zh-CN" altLang="en-US" sz="2000" b="1" u="sng" dirty="0">
                <a:solidFill>
                  <a:srgbClr val="FF0000"/>
                </a:solidFill>
                <a:latin typeface="+mn-lt"/>
                <a:ea typeface="微软雅黑 Light" panose="020B0502040204020203" pitchFamily="34" charset="-122"/>
                <a:cs typeface="楷体_GB2312"/>
              </a:rPr>
              <a:t>中每个点，检查</a:t>
            </a:r>
            <a:r>
              <a:rPr lang="en-US" altLang="zh-CN" sz="2000" b="1" u="sng" dirty="0">
                <a:solidFill>
                  <a:srgbClr val="FF0000"/>
                </a:solidFill>
                <a:latin typeface="+mn-lt"/>
                <a:ea typeface="微软雅黑 Light" panose="020B0502040204020203" pitchFamily="34" charset="-122"/>
                <a:cs typeface="楷体_GB2312"/>
              </a:rPr>
              <a:t>Y</a:t>
            </a:r>
            <a:r>
              <a:rPr lang="zh-CN" altLang="en-US" sz="2000" b="1" u="sng" dirty="0">
                <a:solidFill>
                  <a:srgbClr val="FF0000"/>
                </a:solidFill>
                <a:latin typeface="+mn-lt"/>
                <a:ea typeface="微软雅黑 Light" panose="020B0502040204020203" pitchFamily="34" charset="-122"/>
                <a:cs typeface="楷体_GB2312"/>
              </a:rPr>
              <a:t>中与其距离在</a:t>
            </a:r>
            <a:r>
              <a:rPr lang="en-US" altLang="zh-CN" sz="2000" b="1" u="sng" dirty="0" err="1">
                <a:solidFill>
                  <a:srgbClr val="FF0000"/>
                </a:solidFill>
                <a:latin typeface="+mn-lt"/>
                <a:ea typeface="微软雅黑 Light" panose="020B0502040204020203" pitchFamily="34" charset="-122"/>
                <a:cs typeface="楷体_GB2312"/>
              </a:rPr>
              <a:t>dm</a:t>
            </a:r>
            <a:r>
              <a:rPr lang="zh-CN" altLang="en-US" sz="2000" b="1" u="sng" dirty="0">
                <a:solidFill>
                  <a:srgbClr val="FF0000"/>
                </a:solidFill>
                <a:latin typeface="+mn-lt"/>
                <a:ea typeface="微软雅黑 Light" panose="020B0502040204020203" pitchFamily="34" charset="-122"/>
                <a:cs typeface="楷体_GB2312"/>
              </a:rPr>
              <a:t>之内的所有点</a:t>
            </a:r>
            <a:r>
              <a:rPr lang="en-US" altLang="zh-CN" sz="2000" b="1" dirty="0">
                <a:latin typeface="+mn-lt"/>
                <a:ea typeface="微软雅黑 Light" panose="020B0502040204020203" pitchFamily="34" charset="-122"/>
                <a:cs typeface="楷体_GB2312"/>
              </a:rPr>
              <a:t>(</a:t>
            </a:r>
            <a:r>
              <a:rPr lang="zh-CN" altLang="en-US" sz="2000" b="1" dirty="0">
                <a:solidFill>
                  <a:srgbClr val="FF0000"/>
                </a:solidFill>
                <a:latin typeface="+mn-lt"/>
                <a:ea typeface="微软雅黑 Light" panose="020B0502040204020203" pitchFamily="34" charset="-122"/>
                <a:cs typeface="楷体_GB2312"/>
              </a:rPr>
              <a:t>最多</a:t>
            </a:r>
            <a:r>
              <a:rPr lang="en-US" altLang="zh-CN" sz="2000" b="1" dirty="0">
                <a:solidFill>
                  <a:srgbClr val="FF0000"/>
                </a:solidFill>
                <a:latin typeface="+mn-lt"/>
                <a:ea typeface="微软雅黑 Light" panose="020B0502040204020203" pitchFamily="34" charset="-122"/>
                <a:cs typeface="楷体_GB2312"/>
              </a:rPr>
              <a:t>6</a:t>
            </a:r>
            <a:r>
              <a:rPr lang="zh-CN" altLang="en-US" sz="2000" b="1" dirty="0">
                <a:solidFill>
                  <a:srgbClr val="FF0000"/>
                </a:solidFill>
                <a:latin typeface="+mn-lt"/>
                <a:ea typeface="微软雅黑 Light" panose="020B0502040204020203" pitchFamily="34" charset="-122"/>
                <a:cs typeface="楷体_GB2312"/>
              </a:rPr>
              <a:t>个</a:t>
            </a:r>
            <a:r>
              <a:rPr lang="en-US" altLang="zh-CN" sz="2000" b="1" dirty="0">
                <a:latin typeface="+mn-lt"/>
                <a:ea typeface="微软雅黑 Light" panose="020B0502040204020203" pitchFamily="34" charset="-122"/>
                <a:cs typeface="楷体_GB2312"/>
              </a:rPr>
              <a:t>)</a:t>
            </a:r>
            <a:r>
              <a:rPr lang="zh-CN" altLang="en-US" sz="2000" b="1" dirty="0">
                <a:latin typeface="+mn-lt"/>
                <a:ea typeface="微软雅黑 Light" panose="020B0502040204020203" pitchFamily="34" charset="-122"/>
                <a:cs typeface="楷体_GB2312"/>
              </a:rPr>
              <a:t>，可以完成合并</a:t>
            </a:r>
            <a:r>
              <a:rPr lang="en-US" altLang="zh-CN" sz="2000" b="1" dirty="0">
                <a:latin typeface="+mn-lt"/>
                <a:ea typeface="微软雅黑 Light" panose="020B0502040204020203" pitchFamily="34" charset="-122"/>
                <a:cs typeface="楷体_GB2312"/>
              </a:rPr>
              <a:t>——</a:t>
            </a:r>
            <a:r>
              <a:rPr lang="zh-CN" altLang="en-US" sz="2000" b="1" dirty="0">
                <a:latin typeface="+mn-lt"/>
                <a:ea typeface="微软雅黑 Light" panose="020B0502040204020203" pitchFamily="34" charset="-122"/>
                <a:cs typeface="楷体_GB2312"/>
              </a:rPr>
              <a:t>当</a:t>
            </a:r>
            <a:r>
              <a:rPr lang="en-US" altLang="zh-CN" sz="2000" b="1" dirty="0">
                <a:latin typeface="+mn-lt"/>
                <a:ea typeface="微软雅黑 Light" panose="020B0502040204020203" pitchFamily="34" charset="-122"/>
                <a:cs typeface="楷体_GB2312"/>
              </a:rPr>
              <a:t>Z</a:t>
            </a:r>
            <a:r>
              <a:rPr lang="zh-CN" altLang="en-US" sz="2000" b="1" dirty="0">
                <a:latin typeface="+mn-lt"/>
                <a:ea typeface="微软雅黑 Light" panose="020B0502040204020203" pitchFamily="34" charset="-122"/>
                <a:cs typeface="楷体_GB2312"/>
              </a:rPr>
              <a:t>中的扫描指针逐次向上移动时，</a:t>
            </a:r>
            <a:r>
              <a:rPr lang="en-US" altLang="zh-CN" sz="2000" b="1" dirty="0">
                <a:latin typeface="+mn-lt"/>
                <a:ea typeface="微软雅黑 Light" panose="020B0502040204020203" pitchFamily="34" charset="-122"/>
                <a:cs typeface="楷体_GB2312"/>
              </a:rPr>
              <a:t>Y</a:t>
            </a:r>
            <a:r>
              <a:rPr lang="zh-CN" altLang="en-US" sz="2000" b="1" dirty="0">
                <a:latin typeface="+mn-lt"/>
                <a:ea typeface="微软雅黑 Light" panose="020B0502040204020203" pitchFamily="34" charset="-122"/>
                <a:cs typeface="楷体_GB2312"/>
              </a:rPr>
              <a:t>中的扫描指针可在宽为</a:t>
            </a:r>
            <a:r>
              <a:rPr lang="en-US" altLang="zh-CN" sz="2000" b="1" dirty="0">
                <a:latin typeface="+mn-lt"/>
                <a:ea typeface="微软雅黑 Light" panose="020B0502040204020203" pitchFamily="34" charset="-122"/>
                <a:cs typeface="楷体_GB2312"/>
              </a:rPr>
              <a:t>2dm</a:t>
            </a:r>
            <a:r>
              <a:rPr lang="zh-CN" altLang="en-US" sz="2000" b="1" dirty="0">
                <a:latin typeface="+mn-lt"/>
                <a:ea typeface="微软雅黑 Light" panose="020B0502040204020203" pitchFamily="34" charset="-122"/>
                <a:cs typeface="楷体_GB2312"/>
              </a:rPr>
              <a:t>的区间内移动；</a:t>
            </a:r>
          </a:p>
          <a:p>
            <a:pPr eaLnBrk="1" hangingPunct="1"/>
            <a:r>
              <a:rPr lang="zh-CN" altLang="en-US" sz="2000" dirty="0">
                <a:latin typeface="+mn-lt"/>
                <a:ea typeface="微软雅黑 Light" panose="020B0502040204020203" pitchFamily="34" charset="-122"/>
                <a:cs typeface="楷体_GB2312"/>
              </a:rPr>
              <a:t>      设</a:t>
            </a:r>
            <a:r>
              <a:rPr lang="en-US" altLang="zh-CN" sz="2000" dirty="0">
                <a:latin typeface="+mn-lt"/>
                <a:ea typeface="微软雅黑 Light" panose="020B0502040204020203" pitchFamily="34" charset="-122"/>
                <a:cs typeface="楷体_GB2312"/>
              </a:rPr>
              <a:t>dl</a:t>
            </a:r>
            <a:r>
              <a:rPr lang="zh-CN" altLang="en-US" sz="2000" dirty="0">
                <a:latin typeface="+mn-lt"/>
                <a:ea typeface="微软雅黑 Light" panose="020B0502040204020203" pitchFamily="34" charset="-122"/>
                <a:cs typeface="楷体_GB2312"/>
              </a:rPr>
              <a:t>是按这种扫描方式找到的点对间的最小距离；</a:t>
            </a:r>
          </a:p>
          <a:p>
            <a:pPr eaLnBrk="1" hangingPunct="1"/>
            <a:r>
              <a:rPr lang="en-US" altLang="zh-CN" sz="2000" dirty="0">
                <a:latin typeface="+mn-lt"/>
                <a:ea typeface="微软雅黑 Light" panose="020B0502040204020203" pitchFamily="34" charset="-122"/>
                <a:cs typeface="楷体_GB2312"/>
              </a:rPr>
              <a:t>6</a:t>
            </a:r>
            <a:r>
              <a:rPr lang="zh-CN" altLang="en-US" sz="2000" dirty="0">
                <a:latin typeface="+mn-lt"/>
                <a:ea typeface="微软雅黑 Light" panose="020B0502040204020203" pitchFamily="34" charset="-122"/>
                <a:cs typeface="楷体_GB2312"/>
              </a:rPr>
              <a:t>、</a:t>
            </a:r>
            <a:r>
              <a:rPr lang="en-US" altLang="zh-CN" sz="2000" dirty="0">
                <a:latin typeface="+mn-lt"/>
                <a:ea typeface="微软雅黑 Light" panose="020B0502040204020203" pitchFamily="34" charset="-122"/>
                <a:cs typeface="楷体_GB2312"/>
              </a:rPr>
              <a:t>d=</a:t>
            </a:r>
            <a:r>
              <a:rPr lang="en-US" altLang="zh-CN" sz="2000" b="1" dirty="0">
                <a:latin typeface="+mn-lt"/>
                <a:ea typeface="微软雅黑 Light" panose="020B0502040204020203" pitchFamily="34" charset="-122"/>
                <a:cs typeface="楷体_GB2312"/>
              </a:rPr>
              <a:t>min</a:t>
            </a:r>
            <a:r>
              <a:rPr lang="en-US" altLang="zh-CN" sz="2000" dirty="0">
                <a:latin typeface="+mn-lt"/>
                <a:ea typeface="微软雅黑 Light" panose="020B0502040204020203" pitchFamily="34" charset="-122"/>
                <a:cs typeface="楷体_GB2312"/>
              </a:rPr>
              <a:t>(</a:t>
            </a:r>
            <a:r>
              <a:rPr lang="en-US" altLang="zh-CN" sz="2000" dirty="0" err="1">
                <a:latin typeface="+mn-lt"/>
                <a:ea typeface="微软雅黑 Light" panose="020B0502040204020203" pitchFamily="34" charset="-122"/>
                <a:cs typeface="楷体_GB2312"/>
              </a:rPr>
              <a:t>dm,dl</a:t>
            </a:r>
            <a:r>
              <a:rPr lang="en-US" altLang="zh-CN" sz="2000" dirty="0">
                <a:latin typeface="+mn-lt"/>
                <a:ea typeface="微软雅黑 Light" panose="020B0502040204020203" pitchFamily="34" charset="-122"/>
                <a:cs typeface="楷体_GB2312"/>
              </a:rPr>
              <a:t>);</a:t>
            </a:r>
          </a:p>
          <a:p>
            <a:pPr eaLnBrk="1" hangingPunct="1"/>
            <a:r>
              <a:rPr lang="en-US" altLang="zh-CN" sz="2000" dirty="0">
                <a:latin typeface="+mn-lt"/>
                <a:ea typeface="微软雅黑 Light" panose="020B0502040204020203" pitchFamily="34" charset="-122"/>
                <a:cs typeface="楷体_GB2312"/>
              </a:rPr>
              <a:t>      </a:t>
            </a:r>
            <a:r>
              <a:rPr lang="en-US" altLang="zh-CN" sz="2000" b="1" dirty="0">
                <a:latin typeface="+mn-lt"/>
                <a:ea typeface="微软雅黑 Light" panose="020B0502040204020203" pitchFamily="34" charset="-122"/>
                <a:cs typeface="楷体_GB2312"/>
              </a:rPr>
              <a:t>return</a:t>
            </a:r>
            <a:r>
              <a:rPr lang="en-US" altLang="zh-CN" sz="2000" dirty="0">
                <a:latin typeface="+mn-lt"/>
                <a:ea typeface="微软雅黑 Light" panose="020B0502040204020203" pitchFamily="34" charset="-122"/>
                <a:cs typeface="楷体_GB2312"/>
              </a:rPr>
              <a:t> d;</a:t>
            </a:r>
          </a:p>
          <a:p>
            <a:pPr eaLnBrk="1" hangingPunct="1"/>
            <a:r>
              <a:rPr lang="en-US" altLang="zh-CN" sz="2000" dirty="0">
                <a:latin typeface="+mn-lt"/>
                <a:ea typeface="微软雅黑 Light" panose="020B0502040204020203" pitchFamily="34" charset="-122"/>
                <a:cs typeface="楷体_GB2312"/>
              </a:rPr>
              <a:t>}</a:t>
            </a:r>
          </a:p>
          <a:p>
            <a:pPr eaLnBrk="1" hangingPunct="1"/>
            <a:endParaRPr lang="en-US" altLang="zh-CN" sz="2000" dirty="0">
              <a:latin typeface="+mn-lt"/>
              <a:ea typeface="微软雅黑 Light" panose="020B0502040204020203" pitchFamily="34" charset="-122"/>
              <a:cs typeface="楷体_GB2312"/>
            </a:endParaRPr>
          </a:p>
        </p:txBody>
      </p:sp>
      <p:sp>
        <p:nvSpPr>
          <p:cNvPr id="9" name="Rectangle 12">
            <a:extLst>
              <a:ext uri="{FF2B5EF4-FFF2-40B4-BE49-F238E27FC236}">
                <a16:creationId xmlns:a16="http://schemas.microsoft.com/office/drawing/2014/main" id="{566C4750-07E7-4B66-ADF7-2CC30D10564A}"/>
              </a:ext>
            </a:extLst>
          </p:cNvPr>
          <p:cNvSpPr>
            <a:spLocks noChangeArrowheads="1"/>
          </p:cNvSpPr>
          <p:nvPr/>
        </p:nvSpPr>
        <p:spPr bwMode="auto">
          <a:xfrm>
            <a:off x="71437" y="2842195"/>
            <a:ext cx="184731" cy="36933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sp>
        <p:nvSpPr>
          <p:cNvPr id="10" name="TextBox 5">
            <a:extLst>
              <a:ext uri="{FF2B5EF4-FFF2-40B4-BE49-F238E27FC236}">
                <a16:creationId xmlns:a16="http://schemas.microsoft.com/office/drawing/2014/main" id="{D218B854-019D-4E0F-8084-397CF4973379}"/>
              </a:ext>
            </a:extLst>
          </p:cNvPr>
          <p:cNvSpPr txBox="1"/>
          <p:nvPr/>
        </p:nvSpPr>
        <p:spPr>
          <a:xfrm>
            <a:off x="682625" y="1428249"/>
            <a:ext cx="2771775" cy="523875"/>
          </a:xfrm>
          <a:prstGeom prst="rect">
            <a:avLst/>
          </a:prstGeom>
          <a:solidFill>
            <a:schemeClr val="bg1">
              <a:lumMod val="85000"/>
            </a:schemeClr>
          </a:solidFill>
          <a:ln>
            <a:solidFill>
              <a:srgbClr val="FF0000"/>
            </a:solidFill>
          </a:ln>
        </p:spPr>
        <p:txBody>
          <a:bodyPr>
            <a:spAutoFit/>
          </a:bodyPr>
          <a:lstStyle/>
          <a:p>
            <a:pPr>
              <a:defRPr/>
            </a:pPr>
            <a:r>
              <a:rPr lang="zh-CN" altLang="en-US" sz="1400" dirty="0">
                <a:ea typeface="微软雅黑 Light" panose="020B0502040204020203" pitchFamily="34" charset="-122"/>
              </a:rPr>
              <a:t>说明：根据算法过程和后续代码实现，</a:t>
            </a:r>
            <a:r>
              <a:rPr lang="en-US" altLang="zh-CN" sz="1400" dirty="0">
                <a:solidFill>
                  <a:srgbClr val="FF0000"/>
                </a:solidFill>
                <a:ea typeface="微软雅黑 Light" panose="020B0502040204020203" pitchFamily="34" charset="-122"/>
              </a:rPr>
              <a:t>m</a:t>
            </a:r>
            <a:r>
              <a:rPr lang="zh-CN" altLang="en-US" sz="1400" dirty="0">
                <a:ea typeface="微软雅黑 Light" panose="020B0502040204020203" pitchFamily="34" charset="-122"/>
              </a:rPr>
              <a:t>应当取中位数</a:t>
            </a:r>
          </a:p>
        </p:txBody>
      </p:sp>
      <p:sp>
        <p:nvSpPr>
          <p:cNvPr id="11" name="TextBox 1">
            <a:extLst>
              <a:ext uri="{FF2B5EF4-FFF2-40B4-BE49-F238E27FC236}">
                <a16:creationId xmlns:a16="http://schemas.microsoft.com/office/drawing/2014/main" id="{AAF5F4D6-6623-4661-8A51-6BE4CBA4746F}"/>
              </a:ext>
            </a:extLst>
          </p:cNvPr>
          <p:cNvSpPr txBox="1">
            <a:spLocks noChangeArrowheads="1"/>
          </p:cNvSpPr>
          <p:nvPr/>
        </p:nvSpPr>
        <p:spPr bwMode="auto">
          <a:xfrm>
            <a:off x="6948488" y="5634039"/>
            <a:ext cx="1727200"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Z: p3→p0→p4 → p1→p5      </a:t>
            </a:r>
          </a:p>
        </p:txBody>
      </p:sp>
      <p:cxnSp>
        <p:nvCxnSpPr>
          <p:cNvPr id="12" name="直接箭头连接符 6">
            <a:extLst>
              <a:ext uri="{FF2B5EF4-FFF2-40B4-BE49-F238E27FC236}">
                <a16:creationId xmlns:a16="http://schemas.microsoft.com/office/drawing/2014/main" id="{D6A17E8A-5A7C-4395-A194-B220E17DCE02}"/>
              </a:ext>
            </a:extLst>
          </p:cNvPr>
          <p:cNvCxnSpPr>
            <a:cxnSpLocks noChangeShapeType="1"/>
            <a:endCxn id="11" idx="0"/>
          </p:cNvCxnSpPr>
          <p:nvPr/>
        </p:nvCxnSpPr>
        <p:spPr bwMode="auto">
          <a:xfrm>
            <a:off x="6212337" y="4130676"/>
            <a:ext cx="1599751" cy="1503363"/>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任意多边形 1">
            <a:extLst>
              <a:ext uri="{FF2B5EF4-FFF2-40B4-BE49-F238E27FC236}">
                <a16:creationId xmlns:a16="http://schemas.microsoft.com/office/drawing/2014/main" id="{721CA507-4198-4DFB-BF9A-005E82BBE2C0}"/>
              </a:ext>
            </a:extLst>
          </p:cNvPr>
          <p:cNvSpPr/>
          <p:nvPr/>
        </p:nvSpPr>
        <p:spPr bwMode="auto">
          <a:xfrm>
            <a:off x="3388179" y="1894969"/>
            <a:ext cx="5648317" cy="2996346"/>
          </a:xfrm>
          <a:custGeom>
            <a:avLst/>
            <a:gdLst>
              <a:gd name="connsiteX0" fmla="*/ 146957 w 5886450"/>
              <a:gd name="connsiteY0" fmla="*/ 302132 h 2996346"/>
              <a:gd name="connsiteX1" fmla="*/ 212271 w 5886450"/>
              <a:gd name="connsiteY1" fmla="*/ 277639 h 2996346"/>
              <a:gd name="connsiteX2" fmla="*/ 244928 w 5886450"/>
              <a:gd name="connsiteY2" fmla="*/ 269475 h 2996346"/>
              <a:gd name="connsiteX3" fmla="*/ 334735 w 5886450"/>
              <a:gd name="connsiteY3" fmla="*/ 244982 h 2996346"/>
              <a:gd name="connsiteX4" fmla="*/ 400050 w 5886450"/>
              <a:gd name="connsiteY4" fmla="*/ 236818 h 2996346"/>
              <a:gd name="connsiteX5" fmla="*/ 440871 w 5886450"/>
              <a:gd name="connsiteY5" fmla="*/ 228653 h 2996346"/>
              <a:gd name="connsiteX6" fmla="*/ 522514 w 5886450"/>
              <a:gd name="connsiteY6" fmla="*/ 220489 h 2996346"/>
              <a:gd name="connsiteX7" fmla="*/ 587828 w 5886450"/>
              <a:gd name="connsiteY7" fmla="*/ 204161 h 2996346"/>
              <a:gd name="connsiteX8" fmla="*/ 636814 w 5886450"/>
              <a:gd name="connsiteY8" fmla="*/ 187832 h 2996346"/>
              <a:gd name="connsiteX9" fmla="*/ 661307 w 5886450"/>
              <a:gd name="connsiteY9" fmla="*/ 179668 h 2996346"/>
              <a:gd name="connsiteX10" fmla="*/ 685800 w 5886450"/>
              <a:gd name="connsiteY10" fmla="*/ 171503 h 2996346"/>
              <a:gd name="connsiteX11" fmla="*/ 759278 w 5886450"/>
              <a:gd name="connsiteY11" fmla="*/ 147011 h 2996346"/>
              <a:gd name="connsiteX12" fmla="*/ 824592 w 5886450"/>
              <a:gd name="connsiteY12" fmla="*/ 138846 h 2996346"/>
              <a:gd name="connsiteX13" fmla="*/ 906235 w 5886450"/>
              <a:gd name="connsiteY13" fmla="*/ 122518 h 2996346"/>
              <a:gd name="connsiteX14" fmla="*/ 930728 w 5886450"/>
              <a:gd name="connsiteY14" fmla="*/ 114353 h 2996346"/>
              <a:gd name="connsiteX15" fmla="*/ 1020535 w 5886450"/>
              <a:gd name="connsiteY15" fmla="*/ 89861 h 2996346"/>
              <a:gd name="connsiteX16" fmla="*/ 1077685 w 5886450"/>
              <a:gd name="connsiteY16" fmla="*/ 65368 h 2996346"/>
              <a:gd name="connsiteX17" fmla="*/ 1126671 w 5886450"/>
              <a:gd name="connsiteY17" fmla="*/ 57203 h 2996346"/>
              <a:gd name="connsiteX18" fmla="*/ 1289957 w 5886450"/>
              <a:gd name="connsiteY18" fmla="*/ 65368 h 2996346"/>
              <a:gd name="connsiteX19" fmla="*/ 1379764 w 5886450"/>
              <a:gd name="connsiteY19" fmla="*/ 73532 h 2996346"/>
              <a:gd name="connsiteX20" fmla="*/ 1428750 w 5886450"/>
              <a:gd name="connsiteY20" fmla="*/ 81696 h 2996346"/>
              <a:gd name="connsiteX21" fmla="*/ 1967592 w 5886450"/>
              <a:gd name="connsiteY21" fmla="*/ 89861 h 2996346"/>
              <a:gd name="connsiteX22" fmla="*/ 2196192 w 5886450"/>
              <a:gd name="connsiteY22" fmla="*/ 106189 h 2996346"/>
              <a:gd name="connsiteX23" fmla="*/ 2245178 w 5886450"/>
              <a:gd name="connsiteY23" fmla="*/ 114353 h 2996346"/>
              <a:gd name="connsiteX24" fmla="*/ 2326821 w 5886450"/>
              <a:gd name="connsiteY24" fmla="*/ 122518 h 2996346"/>
              <a:gd name="connsiteX25" fmla="*/ 2383971 w 5886450"/>
              <a:gd name="connsiteY25" fmla="*/ 130682 h 2996346"/>
              <a:gd name="connsiteX26" fmla="*/ 2522764 w 5886450"/>
              <a:gd name="connsiteY26" fmla="*/ 138846 h 2996346"/>
              <a:gd name="connsiteX27" fmla="*/ 2563585 w 5886450"/>
              <a:gd name="connsiteY27" fmla="*/ 147011 h 2996346"/>
              <a:gd name="connsiteX28" fmla="*/ 2857500 w 5886450"/>
              <a:gd name="connsiteY28" fmla="*/ 114353 h 2996346"/>
              <a:gd name="connsiteX29" fmla="*/ 2890157 w 5886450"/>
              <a:gd name="connsiteY29" fmla="*/ 106189 h 2996346"/>
              <a:gd name="connsiteX30" fmla="*/ 2922814 w 5886450"/>
              <a:gd name="connsiteY30" fmla="*/ 98025 h 2996346"/>
              <a:gd name="connsiteX31" fmla="*/ 2996292 w 5886450"/>
              <a:gd name="connsiteY31" fmla="*/ 73532 h 2996346"/>
              <a:gd name="connsiteX32" fmla="*/ 3020785 w 5886450"/>
              <a:gd name="connsiteY32" fmla="*/ 65368 h 2996346"/>
              <a:gd name="connsiteX33" fmla="*/ 3224892 w 5886450"/>
              <a:gd name="connsiteY33" fmla="*/ 49039 h 2996346"/>
              <a:gd name="connsiteX34" fmla="*/ 3412671 w 5886450"/>
              <a:gd name="connsiteY34" fmla="*/ 32711 h 2996346"/>
              <a:gd name="connsiteX35" fmla="*/ 3902528 w 5886450"/>
              <a:gd name="connsiteY35" fmla="*/ 16382 h 2996346"/>
              <a:gd name="connsiteX36" fmla="*/ 4024992 w 5886450"/>
              <a:gd name="connsiteY36" fmla="*/ 53 h 2996346"/>
              <a:gd name="connsiteX37" fmla="*/ 4220935 w 5886450"/>
              <a:gd name="connsiteY37" fmla="*/ 32711 h 2996346"/>
              <a:gd name="connsiteX38" fmla="*/ 4269921 w 5886450"/>
              <a:gd name="connsiteY38" fmla="*/ 40875 h 2996346"/>
              <a:gd name="connsiteX39" fmla="*/ 4351564 w 5886450"/>
              <a:gd name="connsiteY39" fmla="*/ 65368 h 2996346"/>
              <a:gd name="connsiteX40" fmla="*/ 4416878 w 5886450"/>
              <a:gd name="connsiteY40" fmla="*/ 73532 h 2996346"/>
              <a:gd name="connsiteX41" fmla="*/ 4523014 w 5886450"/>
              <a:gd name="connsiteY41" fmla="*/ 89861 h 2996346"/>
              <a:gd name="connsiteX42" fmla="*/ 4563835 w 5886450"/>
              <a:gd name="connsiteY42" fmla="*/ 98025 h 2996346"/>
              <a:gd name="connsiteX43" fmla="*/ 4588328 w 5886450"/>
              <a:gd name="connsiteY43" fmla="*/ 106189 h 2996346"/>
              <a:gd name="connsiteX44" fmla="*/ 4661807 w 5886450"/>
              <a:gd name="connsiteY44" fmla="*/ 114353 h 2996346"/>
              <a:gd name="connsiteX45" fmla="*/ 4743450 w 5886450"/>
              <a:gd name="connsiteY45" fmla="*/ 130682 h 2996346"/>
              <a:gd name="connsiteX46" fmla="*/ 4784271 w 5886450"/>
              <a:gd name="connsiteY46" fmla="*/ 138846 h 2996346"/>
              <a:gd name="connsiteX47" fmla="*/ 4825092 w 5886450"/>
              <a:gd name="connsiteY47" fmla="*/ 147011 h 2996346"/>
              <a:gd name="connsiteX48" fmla="*/ 4955721 w 5886450"/>
              <a:gd name="connsiteY48" fmla="*/ 155175 h 2996346"/>
              <a:gd name="connsiteX49" fmla="*/ 5021035 w 5886450"/>
              <a:gd name="connsiteY49" fmla="*/ 163339 h 2996346"/>
              <a:gd name="connsiteX50" fmla="*/ 5208814 w 5886450"/>
              <a:gd name="connsiteY50" fmla="*/ 171503 h 2996346"/>
              <a:gd name="connsiteX51" fmla="*/ 5306785 w 5886450"/>
              <a:gd name="connsiteY51" fmla="*/ 187832 h 2996346"/>
              <a:gd name="connsiteX52" fmla="*/ 5412921 w 5886450"/>
              <a:gd name="connsiteY52" fmla="*/ 204161 h 2996346"/>
              <a:gd name="connsiteX53" fmla="*/ 5437414 w 5886450"/>
              <a:gd name="connsiteY53" fmla="*/ 228653 h 2996346"/>
              <a:gd name="connsiteX54" fmla="*/ 5461907 w 5886450"/>
              <a:gd name="connsiteY54" fmla="*/ 244982 h 2996346"/>
              <a:gd name="connsiteX55" fmla="*/ 5478235 w 5886450"/>
              <a:gd name="connsiteY55" fmla="*/ 277639 h 2996346"/>
              <a:gd name="connsiteX56" fmla="*/ 5502728 w 5886450"/>
              <a:gd name="connsiteY56" fmla="*/ 318461 h 2996346"/>
              <a:gd name="connsiteX57" fmla="*/ 5519057 w 5886450"/>
              <a:gd name="connsiteY57" fmla="*/ 351118 h 2996346"/>
              <a:gd name="connsiteX58" fmla="*/ 5568042 w 5886450"/>
              <a:gd name="connsiteY58" fmla="*/ 416432 h 2996346"/>
              <a:gd name="connsiteX59" fmla="*/ 5592535 w 5886450"/>
              <a:gd name="connsiteY59" fmla="*/ 449089 h 2996346"/>
              <a:gd name="connsiteX60" fmla="*/ 5600700 w 5886450"/>
              <a:gd name="connsiteY60" fmla="*/ 481746 h 2996346"/>
              <a:gd name="connsiteX61" fmla="*/ 5617028 w 5886450"/>
              <a:gd name="connsiteY61" fmla="*/ 522568 h 2996346"/>
              <a:gd name="connsiteX62" fmla="*/ 5625192 w 5886450"/>
              <a:gd name="connsiteY62" fmla="*/ 563389 h 2996346"/>
              <a:gd name="connsiteX63" fmla="*/ 5657850 w 5886450"/>
              <a:gd name="connsiteY63" fmla="*/ 645032 h 2996346"/>
              <a:gd name="connsiteX64" fmla="*/ 5666014 w 5886450"/>
              <a:gd name="connsiteY64" fmla="*/ 669525 h 2996346"/>
              <a:gd name="connsiteX65" fmla="*/ 5674178 w 5886450"/>
              <a:gd name="connsiteY65" fmla="*/ 718511 h 2996346"/>
              <a:gd name="connsiteX66" fmla="*/ 5690507 w 5886450"/>
              <a:gd name="connsiteY66" fmla="*/ 751168 h 2996346"/>
              <a:gd name="connsiteX67" fmla="*/ 5706835 w 5886450"/>
              <a:gd name="connsiteY67" fmla="*/ 922618 h 2996346"/>
              <a:gd name="connsiteX68" fmla="*/ 5715000 w 5886450"/>
              <a:gd name="connsiteY68" fmla="*/ 963439 h 2996346"/>
              <a:gd name="connsiteX69" fmla="*/ 5723164 w 5886450"/>
              <a:gd name="connsiteY69" fmla="*/ 1020589 h 2996346"/>
              <a:gd name="connsiteX70" fmla="*/ 5731328 w 5886450"/>
              <a:gd name="connsiteY70" fmla="*/ 1053246 h 2996346"/>
              <a:gd name="connsiteX71" fmla="*/ 5739492 w 5886450"/>
              <a:gd name="connsiteY71" fmla="*/ 1094068 h 2996346"/>
              <a:gd name="connsiteX72" fmla="*/ 5747657 w 5886450"/>
              <a:gd name="connsiteY72" fmla="*/ 1151218 h 2996346"/>
              <a:gd name="connsiteX73" fmla="*/ 5755821 w 5886450"/>
              <a:gd name="connsiteY73" fmla="*/ 1200203 h 2996346"/>
              <a:gd name="connsiteX74" fmla="*/ 5763985 w 5886450"/>
              <a:gd name="connsiteY74" fmla="*/ 1257353 h 2996346"/>
              <a:gd name="connsiteX75" fmla="*/ 5780314 w 5886450"/>
              <a:gd name="connsiteY75" fmla="*/ 1322668 h 2996346"/>
              <a:gd name="connsiteX76" fmla="*/ 5788478 w 5886450"/>
              <a:gd name="connsiteY76" fmla="*/ 1355325 h 2996346"/>
              <a:gd name="connsiteX77" fmla="*/ 5804807 w 5886450"/>
              <a:gd name="connsiteY77" fmla="*/ 1387982 h 2996346"/>
              <a:gd name="connsiteX78" fmla="*/ 5812971 w 5886450"/>
              <a:gd name="connsiteY78" fmla="*/ 1428803 h 2996346"/>
              <a:gd name="connsiteX79" fmla="*/ 5821135 w 5886450"/>
              <a:gd name="connsiteY79" fmla="*/ 1453296 h 2996346"/>
              <a:gd name="connsiteX80" fmla="*/ 5837464 w 5886450"/>
              <a:gd name="connsiteY80" fmla="*/ 1518611 h 2996346"/>
              <a:gd name="connsiteX81" fmla="*/ 5845628 w 5886450"/>
              <a:gd name="connsiteY81" fmla="*/ 1592089 h 2996346"/>
              <a:gd name="connsiteX82" fmla="*/ 5861957 w 5886450"/>
              <a:gd name="connsiteY82" fmla="*/ 1657403 h 2996346"/>
              <a:gd name="connsiteX83" fmla="*/ 5870121 w 5886450"/>
              <a:gd name="connsiteY83" fmla="*/ 1698225 h 2996346"/>
              <a:gd name="connsiteX84" fmla="*/ 5878285 w 5886450"/>
              <a:gd name="connsiteY84" fmla="*/ 1730882 h 2996346"/>
              <a:gd name="connsiteX85" fmla="*/ 5886450 w 5886450"/>
              <a:gd name="connsiteY85" fmla="*/ 1812525 h 2996346"/>
              <a:gd name="connsiteX86" fmla="*/ 5878285 w 5886450"/>
              <a:gd name="connsiteY86" fmla="*/ 2090111 h 2996346"/>
              <a:gd name="connsiteX87" fmla="*/ 5870121 w 5886450"/>
              <a:gd name="connsiteY87" fmla="*/ 2114603 h 2996346"/>
              <a:gd name="connsiteX88" fmla="*/ 5861957 w 5886450"/>
              <a:gd name="connsiteY88" fmla="*/ 2155425 h 2996346"/>
              <a:gd name="connsiteX89" fmla="*/ 5837464 w 5886450"/>
              <a:gd name="connsiteY89" fmla="*/ 2286053 h 2996346"/>
              <a:gd name="connsiteX90" fmla="*/ 5821135 w 5886450"/>
              <a:gd name="connsiteY90" fmla="*/ 2335039 h 2996346"/>
              <a:gd name="connsiteX91" fmla="*/ 5804807 w 5886450"/>
              <a:gd name="connsiteY91" fmla="*/ 2367696 h 2996346"/>
              <a:gd name="connsiteX92" fmla="*/ 5796642 w 5886450"/>
              <a:gd name="connsiteY92" fmla="*/ 2400353 h 2996346"/>
              <a:gd name="connsiteX93" fmla="*/ 5763985 w 5886450"/>
              <a:gd name="connsiteY93" fmla="*/ 2473832 h 2996346"/>
              <a:gd name="connsiteX94" fmla="*/ 5739492 w 5886450"/>
              <a:gd name="connsiteY94" fmla="*/ 2498325 h 2996346"/>
              <a:gd name="connsiteX95" fmla="*/ 5731328 w 5886450"/>
              <a:gd name="connsiteY95" fmla="*/ 2522818 h 2996346"/>
              <a:gd name="connsiteX96" fmla="*/ 5682342 w 5886450"/>
              <a:gd name="connsiteY96" fmla="*/ 2555475 h 2996346"/>
              <a:gd name="connsiteX97" fmla="*/ 5649685 w 5886450"/>
              <a:gd name="connsiteY97" fmla="*/ 2588132 h 2996346"/>
              <a:gd name="connsiteX98" fmla="*/ 5617028 w 5886450"/>
              <a:gd name="connsiteY98" fmla="*/ 2637118 h 2996346"/>
              <a:gd name="connsiteX99" fmla="*/ 5592535 w 5886450"/>
              <a:gd name="connsiteY99" fmla="*/ 2661611 h 2996346"/>
              <a:gd name="connsiteX100" fmla="*/ 5576207 w 5886450"/>
              <a:gd name="connsiteY100" fmla="*/ 2686103 h 2996346"/>
              <a:gd name="connsiteX101" fmla="*/ 5543550 w 5886450"/>
              <a:gd name="connsiteY101" fmla="*/ 2710596 h 2996346"/>
              <a:gd name="connsiteX102" fmla="*/ 5519057 w 5886450"/>
              <a:gd name="connsiteY102" fmla="*/ 2735089 h 2996346"/>
              <a:gd name="connsiteX103" fmla="*/ 5445578 w 5886450"/>
              <a:gd name="connsiteY103" fmla="*/ 2775911 h 2996346"/>
              <a:gd name="connsiteX104" fmla="*/ 5135335 w 5886450"/>
              <a:gd name="connsiteY104" fmla="*/ 2767746 h 2996346"/>
              <a:gd name="connsiteX105" fmla="*/ 4874078 w 5886450"/>
              <a:gd name="connsiteY105" fmla="*/ 2784075 h 2996346"/>
              <a:gd name="connsiteX106" fmla="*/ 4808764 w 5886450"/>
              <a:gd name="connsiteY106" fmla="*/ 2800403 h 2996346"/>
              <a:gd name="connsiteX107" fmla="*/ 4678135 w 5886450"/>
              <a:gd name="connsiteY107" fmla="*/ 2824896 h 2996346"/>
              <a:gd name="connsiteX108" fmla="*/ 4653642 w 5886450"/>
              <a:gd name="connsiteY108" fmla="*/ 2833061 h 2996346"/>
              <a:gd name="connsiteX109" fmla="*/ 4588328 w 5886450"/>
              <a:gd name="connsiteY109" fmla="*/ 2849389 h 2996346"/>
              <a:gd name="connsiteX110" fmla="*/ 4318907 w 5886450"/>
              <a:gd name="connsiteY110" fmla="*/ 2841225 h 2996346"/>
              <a:gd name="connsiteX111" fmla="*/ 4171950 w 5886450"/>
              <a:gd name="connsiteY111" fmla="*/ 2833061 h 2996346"/>
              <a:gd name="connsiteX112" fmla="*/ 4131128 w 5886450"/>
              <a:gd name="connsiteY112" fmla="*/ 2816732 h 2996346"/>
              <a:gd name="connsiteX113" fmla="*/ 4073978 w 5886450"/>
              <a:gd name="connsiteY113" fmla="*/ 2800403 h 2996346"/>
              <a:gd name="connsiteX114" fmla="*/ 3976007 w 5886450"/>
              <a:gd name="connsiteY114" fmla="*/ 2784075 h 2996346"/>
              <a:gd name="connsiteX115" fmla="*/ 3918857 w 5886450"/>
              <a:gd name="connsiteY115" fmla="*/ 2767746 h 2996346"/>
              <a:gd name="connsiteX116" fmla="*/ 3747407 w 5886450"/>
              <a:gd name="connsiteY116" fmla="*/ 2759582 h 2996346"/>
              <a:gd name="connsiteX117" fmla="*/ 3486150 w 5886450"/>
              <a:gd name="connsiteY117" fmla="*/ 2767746 h 2996346"/>
              <a:gd name="connsiteX118" fmla="*/ 3282042 w 5886450"/>
              <a:gd name="connsiteY118" fmla="*/ 2775911 h 2996346"/>
              <a:gd name="connsiteX119" fmla="*/ 3151414 w 5886450"/>
              <a:gd name="connsiteY119" fmla="*/ 2792239 h 2996346"/>
              <a:gd name="connsiteX120" fmla="*/ 3126921 w 5886450"/>
              <a:gd name="connsiteY120" fmla="*/ 2800403 h 2996346"/>
              <a:gd name="connsiteX121" fmla="*/ 3094264 w 5886450"/>
              <a:gd name="connsiteY121" fmla="*/ 2808568 h 2996346"/>
              <a:gd name="connsiteX122" fmla="*/ 2996292 w 5886450"/>
              <a:gd name="connsiteY122" fmla="*/ 2865718 h 2996346"/>
              <a:gd name="connsiteX123" fmla="*/ 2963635 w 5886450"/>
              <a:gd name="connsiteY123" fmla="*/ 2873882 h 2996346"/>
              <a:gd name="connsiteX124" fmla="*/ 2939142 w 5886450"/>
              <a:gd name="connsiteY124" fmla="*/ 2890211 h 2996346"/>
              <a:gd name="connsiteX125" fmla="*/ 2881992 w 5886450"/>
              <a:gd name="connsiteY125" fmla="*/ 2906539 h 2996346"/>
              <a:gd name="connsiteX126" fmla="*/ 2857500 w 5886450"/>
              <a:gd name="connsiteY126" fmla="*/ 2922868 h 2996346"/>
              <a:gd name="connsiteX127" fmla="*/ 2808514 w 5886450"/>
              <a:gd name="connsiteY127" fmla="*/ 2939196 h 2996346"/>
              <a:gd name="connsiteX128" fmla="*/ 2441121 w 5886450"/>
              <a:gd name="connsiteY128" fmla="*/ 2955525 h 2996346"/>
              <a:gd name="connsiteX129" fmla="*/ 2269671 w 5886450"/>
              <a:gd name="connsiteY129" fmla="*/ 2963689 h 2996346"/>
              <a:gd name="connsiteX130" fmla="*/ 2122714 w 5886450"/>
              <a:gd name="connsiteY130" fmla="*/ 2963689 h 2996346"/>
              <a:gd name="connsiteX131" fmla="*/ 1918607 w 5886450"/>
              <a:gd name="connsiteY131" fmla="*/ 2955525 h 2996346"/>
              <a:gd name="connsiteX132" fmla="*/ 1861457 w 5886450"/>
              <a:gd name="connsiteY132" fmla="*/ 2947361 h 2996346"/>
              <a:gd name="connsiteX133" fmla="*/ 1543050 w 5886450"/>
              <a:gd name="connsiteY133" fmla="*/ 2963689 h 2996346"/>
              <a:gd name="connsiteX134" fmla="*/ 1445078 w 5886450"/>
              <a:gd name="connsiteY134" fmla="*/ 2996346 h 2996346"/>
              <a:gd name="connsiteX135" fmla="*/ 1110342 w 5886450"/>
              <a:gd name="connsiteY135" fmla="*/ 2988182 h 2996346"/>
              <a:gd name="connsiteX136" fmla="*/ 1061357 w 5886450"/>
              <a:gd name="connsiteY136" fmla="*/ 2963689 h 2996346"/>
              <a:gd name="connsiteX137" fmla="*/ 1028700 w 5886450"/>
              <a:gd name="connsiteY137" fmla="*/ 2947361 h 2996346"/>
              <a:gd name="connsiteX138" fmla="*/ 963385 w 5886450"/>
              <a:gd name="connsiteY138" fmla="*/ 2931032 h 2996346"/>
              <a:gd name="connsiteX139" fmla="*/ 930728 w 5886450"/>
              <a:gd name="connsiteY139" fmla="*/ 2914703 h 2996346"/>
              <a:gd name="connsiteX140" fmla="*/ 865414 w 5886450"/>
              <a:gd name="connsiteY140" fmla="*/ 2898375 h 2996346"/>
              <a:gd name="connsiteX141" fmla="*/ 832757 w 5886450"/>
              <a:gd name="connsiteY141" fmla="*/ 2890211 h 2996346"/>
              <a:gd name="connsiteX142" fmla="*/ 677635 w 5886450"/>
              <a:gd name="connsiteY142" fmla="*/ 2873882 h 2996346"/>
              <a:gd name="connsiteX143" fmla="*/ 89807 w 5886450"/>
              <a:gd name="connsiteY143" fmla="*/ 2873882 h 2996346"/>
              <a:gd name="connsiteX144" fmla="*/ 32657 w 5886450"/>
              <a:gd name="connsiteY144" fmla="*/ 2865718 h 2996346"/>
              <a:gd name="connsiteX145" fmla="*/ 8164 w 5886450"/>
              <a:gd name="connsiteY145" fmla="*/ 2841225 h 2996346"/>
              <a:gd name="connsiteX146" fmla="*/ 0 w 5886450"/>
              <a:gd name="connsiteY146" fmla="*/ 2816732 h 2996346"/>
              <a:gd name="connsiteX147" fmla="*/ 8164 w 5886450"/>
              <a:gd name="connsiteY147" fmla="*/ 2686103 h 2996346"/>
              <a:gd name="connsiteX148" fmla="*/ 32657 w 5886450"/>
              <a:gd name="connsiteY148" fmla="*/ 2596296 h 2996346"/>
              <a:gd name="connsiteX149" fmla="*/ 40821 w 5886450"/>
              <a:gd name="connsiteY149" fmla="*/ 2481996 h 2996346"/>
              <a:gd name="connsiteX150" fmla="*/ 57150 w 5886450"/>
              <a:gd name="connsiteY150" fmla="*/ 2384025 h 2996346"/>
              <a:gd name="connsiteX151" fmla="*/ 73478 w 5886450"/>
              <a:gd name="connsiteY151" fmla="*/ 2237068 h 2996346"/>
              <a:gd name="connsiteX152" fmla="*/ 89807 w 5886450"/>
              <a:gd name="connsiteY152" fmla="*/ 2163589 h 2996346"/>
              <a:gd name="connsiteX153" fmla="*/ 106135 w 5886450"/>
              <a:gd name="connsiteY153" fmla="*/ 2024796 h 2996346"/>
              <a:gd name="connsiteX154" fmla="*/ 114300 w 5886450"/>
              <a:gd name="connsiteY154" fmla="*/ 1992139 h 2996346"/>
              <a:gd name="connsiteX155" fmla="*/ 130628 w 5886450"/>
              <a:gd name="connsiteY155" fmla="*/ 1820689 h 2996346"/>
              <a:gd name="connsiteX156" fmla="*/ 122464 w 5886450"/>
              <a:gd name="connsiteY156" fmla="*/ 1722718 h 2996346"/>
              <a:gd name="connsiteX157" fmla="*/ 97971 w 5886450"/>
              <a:gd name="connsiteY157" fmla="*/ 1608418 h 2996346"/>
              <a:gd name="connsiteX158" fmla="*/ 81642 w 5886450"/>
              <a:gd name="connsiteY158" fmla="*/ 1526775 h 2996346"/>
              <a:gd name="connsiteX159" fmla="*/ 57150 w 5886450"/>
              <a:gd name="connsiteY159" fmla="*/ 1461461 h 2996346"/>
              <a:gd name="connsiteX160" fmla="*/ 40821 w 5886450"/>
              <a:gd name="connsiteY160" fmla="*/ 1338996 h 2996346"/>
              <a:gd name="connsiteX161" fmla="*/ 32657 w 5886450"/>
              <a:gd name="connsiteY161" fmla="*/ 1290011 h 2996346"/>
              <a:gd name="connsiteX162" fmla="*/ 24492 w 5886450"/>
              <a:gd name="connsiteY162" fmla="*/ 1232861 h 2996346"/>
              <a:gd name="connsiteX163" fmla="*/ 32657 w 5886450"/>
              <a:gd name="connsiteY163" fmla="*/ 1085903 h 2996346"/>
              <a:gd name="connsiteX164" fmla="*/ 48985 w 5886450"/>
              <a:gd name="connsiteY164" fmla="*/ 1012425 h 2996346"/>
              <a:gd name="connsiteX165" fmla="*/ 57150 w 5886450"/>
              <a:gd name="connsiteY165" fmla="*/ 987932 h 2996346"/>
              <a:gd name="connsiteX166" fmla="*/ 81642 w 5886450"/>
              <a:gd name="connsiteY166" fmla="*/ 906289 h 2996346"/>
              <a:gd name="connsiteX167" fmla="*/ 97971 w 5886450"/>
              <a:gd name="connsiteY167" fmla="*/ 800153 h 2996346"/>
              <a:gd name="connsiteX168" fmla="*/ 114300 w 5886450"/>
              <a:gd name="connsiteY168" fmla="*/ 775661 h 2996346"/>
              <a:gd name="connsiteX169" fmla="*/ 130628 w 5886450"/>
              <a:gd name="connsiteY169" fmla="*/ 743003 h 2996346"/>
              <a:gd name="connsiteX170" fmla="*/ 163285 w 5886450"/>
              <a:gd name="connsiteY170" fmla="*/ 669525 h 2996346"/>
              <a:gd name="connsiteX171" fmla="*/ 187778 w 5886450"/>
              <a:gd name="connsiteY171" fmla="*/ 596046 h 2996346"/>
              <a:gd name="connsiteX172" fmla="*/ 220435 w 5886450"/>
              <a:gd name="connsiteY172" fmla="*/ 563389 h 2996346"/>
              <a:gd name="connsiteX173" fmla="*/ 228600 w 5886450"/>
              <a:gd name="connsiteY173" fmla="*/ 530732 h 2996346"/>
              <a:gd name="connsiteX174" fmla="*/ 244928 w 5886450"/>
              <a:gd name="connsiteY174" fmla="*/ 481746 h 2996346"/>
              <a:gd name="connsiteX175" fmla="*/ 261257 w 5886450"/>
              <a:gd name="connsiteY175" fmla="*/ 416432 h 2996346"/>
              <a:gd name="connsiteX176" fmla="*/ 253092 w 5886450"/>
              <a:gd name="connsiteY176" fmla="*/ 351118 h 2996346"/>
              <a:gd name="connsiteX177" fmla="*/ 212271 w 5886450"/>
              <a:gd name="connsiteY177" fmla="*/ 342953 h 2996346"/>
              <a:gd name="connsiteX178" fmla="*/ 228600 w 5886450"/>
              <a:gd name="connsiteY178" fmla="*/ 253146 h 2996346"/>
              <a:gd name="connsiteX179" fmla="*/ 244928 w 5886450"/>
              <a:gd name="connsiteY179" fmla="*/ 285803 h 299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5886450" h="2996346">
                <a:moveTo>
                  <a:pt x="146957" y="302132"/>
                </a:moveTo>
                <a:cubicBezTo>
                  <a:pt x="168532" y="293502"/>
                  <a:pt x="189869" y="284039"/>
                  <a:pt x="212271" y="277639"/>
                </a:cubicBezTo>
                <a:cubicBezTo>
                  <a:pt x="223060" y="274557"/>
                  <a:pt x="234139" y="272557"/>
                  <a:pt x="244928" y="269475"/>
                </a:cubicBezTo>
                <a:cubicBezTo>
                  <a:pt x="282301" y="258797"/>
                  <a:pt x="283001" y="251448"/>
                  <a:pt x="334735" y="244982"/>
                </a:cubicBezTo>
                <a:cubicBezTo>
                  <a:pt x="356507" y="242261"/>
                  <a:pt x="378364" y="240154"/>
                  <a:pt x="400050" y="236818"/>
                </a:cubicBezTo>
                <a:cubicBezTo>
                  <a:pt x="413765" y="234708"/>
                  <a:pt x="427116" y="230487"/>
                  <a:pt x="440871" y="228653"/>
                </a:cubicBezTo>
                <a:cubicBezTo>
                  <a:pt x="467981" y="225038"/>
                  <a:pt x="495300" y="223210"/>
                  <a:pt x="522514" y="220489"/>
                </a:cubicBezTo>
                <a:cubicBezTo>
                  <a:pt x="596844" y="195713"/>
                  <a:pt x="479436" y="233723"/>
                  <a:pt x="587828" y="204161"/>
                </a:cubicBezTo>
                <a:cubicBezTo>
                  <a:pt x="604433" y="199632"/>
                  <a:pt x="620485" y="193275"/>
                  <a:pt x="636814" y="187832"/>
                </a:cubicBezTo>
                <a:lnTo>
                  <a:pt x="661307" y="179668"/>
                </a:lnTo>
                <a:cubicBezTo>
                  <a:pt x="669471" y="176946"/>
                  <a:pt x="677809" y="174699"/>
                  <a:pt x="685800" y="171503"/>
                </a:cubicBezTo>
                <a:cubicBezTo>
                  <a:pt x="715176" y="159753"/>
                  <a:pt x="729143" y="152034"/>
                  <a:pt x="759278" y="147011"/>
                </a:cubicBezTo>
                <a:cubicBezTo>
                  <a:pt x="780920" y="143404"/>
                  <a:pt x="802872" y="141949"/>
                  <a:pt x="824592" y="138846"/>
                </a:cubicBezTo>
                <a:cubicBezTo>
                  <a:pt x="856667" y="134264"/>
                  <a:pt x="876484" y="131019"/>
                  <a:pt x="906235" y="122518"/>
                </a:cubicBezTo>
                <a:cubicBezTo>
                  <a:pt x="914510" y="120154"/>
                  <a:pt x="922379" y="116440"/>
                  <a:pt x="930728" y="114353"/>
                </a:cubicBezTo>
                <a:cubicBezTo>
                  <a:pt x="966561" y="105394"/>
                  <a:pt x="985506" y="107376"/>
                  <a:pt x="1020535" y="89861"/>
                </a:cubicBezTo>
                <a:cubicBezTo>
                  <a:pt x="1040507" y="79875"/>
                  <a:pt x="1056059" y="70174"/>
                  <a:pt x="1077685" y="65368"/>
                </a:cubicBezTo>
                <a:cubicBezTo>
                  <a:pt x="1093845" y="61777"/>
                  <a:pt x="1110342" y="59925"/>
                  <a:pt x="1126671" y="57203"/>
                </a:cubicBezTo>
                <a:lnTo>
                  <a:pt x="1289957" y="65368"/>
                </a:lnTo>
                <a:cubicBezTo>
                  <a:pt x="1319954" y="67303"/>
                  <a:pt x="1349911" y="70020"/>
                  <a:pt x="1379764" y="73532"/>
                </a:cubicBezTo>
                <a:cubicBezTo>
                  <a:pt x="1396205" y="75466"/>
                  <a:pt x="1412203" y="81236"/>
                  <a:pt x="1428750" y="81696"/>
                </a:cubicBezTo>
                <a:cubicBezTo>
                  <a:pt x="1608315" y="86684"/>
                  <a:pt x="1787978" y="87139"/>
                  <a:pt x="1967592" y="89861"/>
                </a:cubicBezTo>
                <a:cubicBezTo>
                  <a:pt x="2128740" y="110004"/>
                  <a:pt x="1907279" y="83966"/>
                  <a:pt x="2196192" y="106189"/>
                </a:cubicBezTo>
                <a:cubicBezTo>
                  <a:pt x="2212697" y="107459"/>
                  <a:pt x="2228752" y="112300"/>
                  <a:pt x="2245178" y="114353"/>
                </a:cubicBezTo>
                <a:cubicBezTo>
                  <a:pt x="2272317" y="117745"/>
                  <a:pt x="2299658" y="119322"/>
                  <a:pt x="2326821" y="122518"/>
                </a:cubicBezTo>
                <a:cubicBezTo>
                  <a:pt x="2345933" y="124766"/>
                  <a:pt x="2364794" y="129084"/>
                  <a:pt x="2383971" y="130682"/>
                </a:cubicBezTo>
                <a:cubicBezTo>
                  <a:pt x="2430155" y="134531"/>
                  <a:pt x="2476500" y="136125"/>
                  <a:pt x="2522764" y="138846"/>
                </a:cubicBezTo>
                <a:cubicBezTo>
                  <a:pt x="2536371" y="141568"/>
                  <a:pt x="2549715" y="147431"/>
                  <a:pt x="2563585" y="147011"/>
                </a:cubicBezTo>
                <a:cubicBezTo>
                  <a:pt x="2767593" y="140829"/>
                  <a:pt x="2731872" y="145760"/>
                  <a:pt x="2857500" y="114353"/>
                </a:cubicBezTo>
                <a:lnTo>
                  <a:pt x="2890157" y="106189"/>
                </a:lnTo>
                <a:cubicBezTo>
                  <a:pt x="2901043" y="103468"/>
                  <a:pt x="2912169" y="101573"/>
                  <a:pt x="2922814" y="98025"/>
                </a:cubicBezTo>
                <a:lnTo>
                  <a:pt x="2996292" y="73532"/>
                </a:lnTo>
                <a:cubicBezTo>
                  <a:pt x="3004456" y="70811"/>
                  <a:pt x="3012346" y="67056"/>
                  <a:pt x="3020785" y="65368"/>
                </a:cubicBezTo>
                <a:cubicBezTo>
                  <a:pt x="3115045" y="46515"/>
                  <a:pt x="3047747" y="57896"/>
                  <a:pt x="3224892" y="49039"/>
                </a:cubicBezTo>
                <a:cubicBezTo>
                  <a:pt x="3305291" y="28940"/>
                  <a:pt x="3257842" y="38591"/>
                  <a:pt x="3412671" y="32711"/>
                </a:cubicBezTo>
                <a:lnTo>
                  <a:pt x="3902528" y="16382"/>
                </a:lnTo>
                <a:cubicBezTo>
                  <a:pt x="3931647" y="11529"/>
                  <a:pt x="4000824" y="-914"/>
                  <a:pt x="4024992" y="53"/>
                </a:cubicBezTo>
                <a:cubicBezTo>
                  <a:pt x="4214097" y="7617"/>
                  <a:pt x="4094533" y="11645"/>
                  <a:pt x="4220935" y="32711"/>
                </a:cubicBezTo>
                <a:cubicBezTo>
                  <a:pt x="4237264" y="35432"/>
                  <a:pt x="4253861" y="36860"/>
                  <a:pt x="4269921" y="40875"/>
                </a:cubicBezTo>
                <a:cubicBezTo>
                  <a:pt x="4313454" y="51758"/>
                  <a:pt x="4312703" y="58891"/>
                  <a:pt x="4351564" y="65368"/>
                </a:cubicBezTo>
                <a:cubicBezTo>
                  <a:pt x="4373206" y="68975"/>
                  <a:pt x="4395130" y="70632"/>
                  <a:pt x="4416878" y="73532"/>
                </a:cubicBezTo>
                <a:cubicBezTo>
                  <a:pt x="4451303" y="78122"/>
                  <a:pt x="4488693" y="83621"/>
                  <a:pt x="4523014" y="89861"/>
                </a:cubicBezTo>
                <a:cubicBezTo>
                  <a:pt x="4536667" y="92343"/>
                  <a:pt x="4550373" y="94660"/>
                  <a:pt x="4563835" y="98025"/>
                </a:cubicBezTo>
                <a:cubicBezTo>
                  <a:pt x="4572184" y="100112"/>
                  <a:pt x="4579839" y="104774"/>
                  <a:pt x="4588328" y="106189"/>
                </a:cubicBezTo>
                <a:cubicBezTo>
                  <a:pt x="4612636" y="110240"/>
                  <a:pt x="4637465" y="110509"/>
                  <a:pt x="4661807" y="114353"/>
                </a:cubicBezTo>
                <a:cubicBezTo>
                  <a:pt x="4689221" y="118681"/>
                  <a:pt x="4716236" y="125239"/>
                  <a:pt x="4743450" y="130682"/>
                </a:cubicBezTo>
                <a:lnTo>
                  <a:pt x="4784271" y="138846"/>
                </a:lnTo>
                <a:cubicBezTo>
                  <a:pt x="4797878" y="141568"/>
                  <a:pt x="4811242" y="146145"/>
                  <a:pt x="4825092" y="147011"/>
                </a:cubicBezTo>
                <a:lnTo>
                  <a:pt x="4955721" y="155175"/>
                </a:lnTo>
                <a:cubicBezTo>
                  <a:pt x="4977492" y="157896"/>
                  <a:pt x="4999140" y="161926"/>
                  <a:pt x="5021035" y="163339"/>
                </a:cubicBezTo>
                <a:cubicBezTo>
                  <a:pt x="5083557" y="167373"/>
                  <a:pt x="5146391" y="166152"/>
                  <a:pt x="5208814" y="171503"/>
                </a:cubicBezTo>
                <a:cubicBezTo>
                  <a:pt x="5241801" y="174330"/>
                  <a:pt x="5273933" y="183726"/>
                  <a:pt x="5306785" y="187832"/>
                </a:cubicBezTo>
                <a:cubicBezTo>
                  <a:pt x="5385869" y="197717"/>
                  <a:pt x="5350585" y="191693"/>
                  <a:pt x="5412921" y="204161"/>
                </a:cubicBezTo>
                <a:cubicBezTo>
                  <a:pt x="5421085" y="212325"/>
                  <a:pt x="5428544" y="221262"/>
                  <a:pt x="5437414" y="228653"/>
                </a:cubicBezTo>
                <a:cubicBezTo>
                  <a:pt x="5444952" y="234935"/>
                  <a:pt x="5455625" y="237444"/>
                  <a:pt x="5461907" y="244982"/>
                </a:cubicBezTo>
                <a:cubicBezTo>
                  <a:pt x="5469698" y="254332"/>
                  <a:pt x="5472325" y="267000"/>
                  <a:pt x="5478235" y="277639"/>
                </a:cubicBezTo>
                <a:cubicBezTo>
                  <a:pt x="5485941" y="291511"/>
                  <a:pt x="5495021" y="304589"/>
                  <a:pt x="5502728" y="318461"/>
                </a:cubicBezTo>
                <a:cubicBezTo>
                  <a:pt x="5508639" y="329100"/>
                  <a:pt x="5512306" y="340991"/>
                  <a:pt x="5519057" y="351118"/>
                </a:cubicBezTo>
                <a:cubicBezTo>
                  <a:pt x="5534153" y="373761"/>
                  <a:pt x="5551714" y="394661"/>
                  <a:pt x="5568042" y="416432"/>
                </a:cubicBezTo>
                <a:lnTo>
                  <a:pt x="5592535" y="449089"/>
                </a:lnTo>
                <a:cubicBezTo>
                  <a:pt x="5595257" y="459975"/>
                  <a:pt x="5597152" y="471101"/>
                  <a:pt x="5600700" y="481746"/>
                </a:cubicBezTo>
                <a:cubicBezTo>
                  <a:pt x="5605334" y="495649"/>
                  <a:pt x="5612817" y="508531"/>
                  <a:pt x="5617028" y="522568"/>
                </a:cubicBezTo>
                <a:cubicBezTo>
                  <a:pt x="5621015" y="535859"/>
                  <a:pt x="5620804" y="550225"/>
                  <a:pt x="5625192" y="563389"/>
                </a:cubicBezTo>
                <a:cubicBezTo>
                  <a:pt x="5634461" y="591196"/>
                  <a:pt x="5648581" y="617225"/>
                  <a:pt x="5657850" y="645032"/>
                </a:cubicBezTo>
                <a:cubicBezTo>
                  <a:pt x="5660571" y="653196"/>
                  <a:pt x="5664147" y="661124"/>
                  <a:pt x="5666014" y="669525"/>
                </a:cubicBezTo>
                <a:cubicBezTo>
                  <a:pt x="5669605" y="685685"/>
                  <a:pt x="5669421" y="702655"/>
                  <a:pt x="5674178" y="718511"/>
                </a:cubicBezTo>
                <a:cubicBezTo>
                  <a:pt x="5677675" y="730168"/>
                  <a:pt x="5685064" y="740282"/>
                  <a:pt x="5690507" y="751168"/>
                </a:cubicBezTo>
                <a:cubicBezTo>
                  <a:pt x="5711742" y="836111"/>
                  <a:pt x="5690448" y="742366"/>
                  <a:pt x="5706835" y="922618"/>
                </a:cubicBezTo>
                <a:cubicBezTo>
                  <a:pt x="5708091" y="936438"/>
                  <a:pt x="5712719" y="949751"/>
                  <a:pt x="5715000" y="963439"/>
                </a:cubicBezTo>
                <a:cubicBezTo>
                  <a:pt x="5718164" y="982421"/>
                  <a:pt x="5719722" y="1001656"/>
                  <a:pt x="5723164" y="1020589"/>
                </a:cubicBezTo>
                <a:cubicBezTo>
                  <a:pt x="5725171" y="1031629"/>
                  <a:pt x="5728894" y="1042293"/>
                  <a:pt x="5731328" y="1053246"/>
                </a:cubicBezTo>
                <a:cubicBezTo>
                  <a:pt x="5734338" y="1066792"/>
                  <a:pt x="5737211" y="1080380"/>
                  <a:pt x="5739492" y="1094068"/>
                </a:cubicBezTo>
                <a:cubicBezTo>
                  <a:pt x="5742656" y="1113050"/>
                  <a:pt x="5744731" y="1132198"/>
                  <a:pt x="5747657" y="1151218"/>
                </a:cubicBezTo>
                <a:cubicBezTo>
                  <a:pt x="5750174" y="1167579"/>
                  <a:pt x="5753304" y="1183842"/>
                  <a:pt x="5755821" y="1200203"/>
                </a:cubicBezTo>
                <a:cubicBezTo>
                  <a:pt x="5758747" y="1219223"/>
                  <a:pt x="5760211" y="1238483"/>
                  <a:pt x="5763985" y="1257353"/>
                </a:cubicBezTo>
                <a:cubicBezTo>
                  <a:pt x="5768386" y="1279359"/>
                  <a:pt x="5774871" y="1300896"/>
                  <a:pt x="5780314" y="1322668"/>
                </a:cubicBezTo>
                <a:cubicBezTo>
                  <a:pt x="5783035" y="1333554"/>
                  <a:pt x="5783460" y="1345289"/>
                  <a:pt x="5788478" y="1355325"/>
                </a:cubicBezTo>
                <a:lnTo>
                  <a:pt x="5804807" y="1387982"/>
                </a:lnTo>
                <a:cubicBezTo>
                  <a:pt x="5807528" y="1401589"/>
                  <a:pt x="5809606" y="1415341"/>
                  <a:pt x="5812971" y="1428803"/>
                </a:cubicBezTo>
                <a:cubicBezTo>
                  <a:pt x="5815058" y="1437152"/>
                  <a:pt x="5818871" y="1444993"/>
                  <a:pt x="5821135" y="1453296"/>
                </a:cubicBezTo>
                <a:cubicBezTo>
                  <a:pt x="5827040" y="1474947"/>
                  <a:pt x="5832021" y="1496839"/>
                  <a:pt x="5837464" y="1518611"/>
                </a:cubicBezTo>
                <a:cubicBezTo>
                  <a:pt x="5840185" y="1543104"/>
                  <a:pt x="5842143" y="1567693"/>
                  <a:pt x="5845628" y="1592089"/>
                </a:cubicBezTo>
                <a:cubicBezTo>
                  <a:pt x="5855661" y="1662324"/>
                  <a:pt x="5849291" y="1606739"/>
                  <a:pt x="5861957" y="1657403"/>
                </a:cubicBezTo>
                <a:cubicBezTo>
                  <a:pt x="5865323" y="1670865"/>
                  <a:pt x="5867111" y="1684679"/>
                  <a:pt x="5870121" y="1698225"/>
                </a:cubicBezTo>
                <a:cubicBezTo>
                  <a:pt x="5872555" y="1709178"/>
                  <a:pt x="5875564" y="1719996"/>
                  <a:pt x="5878285" y="1730882"/>
                </a:cubicBezTo>
                <a:cubicBezTo>
                  <a:pt x="5881007" y="1758096"/>
                  <a:pt x="5886450" y="1785175"/>
                  <a:pt x="5886450" y="1812525"/>
                </a:cubicBezTo>
                <a:cubicBezTo>
                  <a:pt x="5886450" y="1905094"/>
                  <a:pt x="5883282" y="1997677"/>
                  <a:pt x="5878285" y="2090111"/>
                </a:cubicBezTo>
                <a:cubicBezTo>
                  <a:pt x="5877820" y="2098704"/>
                  <a:pt x="5872208" y="2106254"/>
                  <a:pt x="5870121" y="2114603"/>
                </a:cubicBezTo>
                <a:cubicBezTo>
                  <a:pt x="5866755" y="2128065"/>
                  <a:pt x="5864067" y="2141710"/>
                  <a:pt x="5861957" y="2155425"/>
                </a:cubicBezTo>
                <a:cubicBezTo>
                  <a:pt x="5852366" y="2217762"/>
                  <a:pt x="5857724" y="2225274"/>
                  <a:pt x="5837464" y="2286053"/>
                </a:cubicBezTo>
                <a:cubicBezTo>
                  <a:pt x="5832021" y="2302382"/>
                  <a:pt x="5828832" y="2319644"/>
                  <a:pt x="5821135" y="2335039"/>
                </a:cubicBezTo>
                <a:cubicBezTo>
                  <a:pt x="5815692" y="2345925"/>
                  <a:pt x="5809080" y="2356300"/>
                  <a:pt x="5804807" y="2367696"/>
                </a:cubicBezTo>
                <a:cubicBezTo>
                  <a:pt x="5800867" y="2378202"/>
                  <a:pt x="5800190" y="2389708"/>
                  <a:pt x="5796642" y="2400353"/>
                </a:cubicBezTo>
                <a:cubicBezTo>
                  <a:pt x="5792640" y="2412360"/>
                  <a:pt x="5772879" y="2461381"/>
                  <a:pt x="5763985" y="2473832"/>
                </a:cubicBezTo>
                <a:cubicBezTo>
                  <a:pt x="5757274" y="2483227"/>
                  <a:pt x="5747656" y="2490161"/>
                  <a:pt x="5739492" y="2498325"/>
                </a:cubicBezTo>
                <a:cubicBezTo>
                  <a:pt x="5736771" y="2506489"/>
                  <a:pt x="5737413" y="2516733"/>
                  <a:pt x="5731328" y="2522818"/>
                </a:cubicBezTo>
                <a:cubicBezTo>
                  <a:pt x="5717451" y="2536695"/>
                  <a:pt x="5682342" y="2555475"/>
                  <a:pt x="5682342" y="2555475"/>
                </a:cubicBezTo>
                <a:cubicBezTo>
                  <a:pt x="5660571" y="2620790"/>
                  <a:pt x="5693228" y="2544589"/>
                  <a:pt x="5649685" y="2588132"/>
                </a:cubicBezTo>
                <a:cubicBezTo>
                  <a:pt x="5635808" y="2602009"/>
                  <a:pt x="5630905" y="2623241"/>
                  <a:pt x="5617028" y="2637118"/>
                </a:cubicBezTo>
                <a:cubicBezTo>
                  <a:pt x="5608864" y="2645282"/>
                  <a:pt x="5599927" y="2652741"/>
                  <a:pt x="5592535" y="2661611"/>
                </a:cubicBezTo>
                <a:cubicBezTo>
                  <a:pt x="5586254" y="2669149"/>
                  <a:pt x="5583145" y="2679165"/>
                  <a:pt x="5576207" y="2686103"/>
                </a:cubicBezTo>
                <a:cubicBezTo>
                  <a:pt x="5566585" y="2695725"/>
                  <a:pt x="5553881" y="2701741"/>
                  <a:pt x="5543550" y="2710596"/>
                </a:cubicBezTo>
                <a:cubicBezTo>
                  <a:pt x="5534784" y="2718110"/>
                  <a:pt x="5528171" y="2728000"/>
                  <a:pt x="5519057" y="2735089"/>
                </a:cubicBezTo>
                <a:cubicBezTo>
                  <a:pt x="5476948" y="2767840"/>
                  <a:pt x="5482532" y="2763592"/>
                  <a:pt x="5445578" y="2775911"/>
                </a:cubicBezTo>
                <a:cubicBezTo>
                  <a:pt x="5342164" y="2773189"/>
                  <a:pt x="5238785" y="2767746"/>
                  <a:pt x="5135335" y="2767746"/>
                </a:cubicBezTo>
                <a:cubicBezTo>
                  <a:pt x="5060555" y="2767746"/>
                  <a:pt x="4956900" y="2766328"/>
                  <a:pt x="4874078" y="2784075"/>
                </a:cubicBezTo>
                <a:cubicBezTo>
                  <a:pt x="4852135" y="2788777"/>
                  <a:pt x="4831032" y="2797619"/>
                  <a:pt x="4808764" y="2800403"/>
                </a:cubicBezTo>
                <a:cubicBezTo>
                  <a:pt x="4755062" y="2807116"/>
                  <a:pt x="4730082" y="2807579"/>
                  <a:pt x="4678135" y="2824896"/>
                </a:cubicBezTo>
                <a:cubicBezTo>
                  <a:pt x="4669971" y="2827618"/>
                  <a:pt x="4661945" y="2830797"/>
                  <a:pt x="4653642" y="2833061"/>
                </a:cubicBezTo>
                <a:cubicBezTo>
                  <a:pt x="4631991" y="2838966"/>
                  <a:pt x="4588328" y="2849389"/>
                  <a:pt x="4588328" y="2849389"/>
                </a:cubicBezTo>
                <a:lnTo>
                  <a:pt x="4318907" y="2841225"/>
                </a:lnTo>
                <a:cubicBezTo>
                  <a:pt x="4269883" y="2839303"/>
                  <a:pt x="4220599" y="2839407"/>
                  <a:pt x="4171950" y="2833061"/>
                </a:cubicBezTo>
                <a:cubicBezTo>
                  <a:pt x="4157418" y="2831165"/>
                  <a:pt x="4144850" y="2821878"/>
                  <a:pt x="4131128" y="2816732"/>
                </a:cubicBezTo>
                <a:cubicBezTo>
                  <a:pt x="4114288" y="2810417"/>
                  <a:pt x="4091126" y="2803618"/>
                  <a:pt x="4073978" y="2800403"/>
                </a:cubicBezTo>
                <a:cubicBezTo>
                  <a:pt x="4041438" y="2794302"/>
                  <a:pt x="4007416" y="2794544"/>
                  <a:pt x="3976007" y="2784075"/>
                </a:cubicBezTo>
                <a:cubicBezTo>
                  <a:pt x="3961978" y="2779399"/>
                  <a:pt x="3932341" y="2768825"/>
                  <a:pt x="3918857" y="2767746"/>
                </a:cubicBezTo>
                <a:cubicBezTo>
                  <a:pt x="3861824" y="2763183"/>
                  <a:pt x="3804557" y="2762303"/>
                  <a:pt x="3747407" y="2759582"/>
                </a:cubicBezTo>
                <a:lnTo>
                  <a:pt x="3486150" y="2767746"/>
                </a:lnTo>
                <a:lnTo>
                  <a:pt x="3282042" y="2775911"/>
                </a:lnTo>
                <a:cubicBezTo>
                  <a:pt x="3251637" y="2777648"/>
                  <a:pt x="3186396" y="2784466"/>
                  <a:pt x="3151414" y="2792239"/>
                </a:cubicBezTo>
                <a:cubicBezTo>
                  <a:pt x="3143013" y="2794106"/>
                  <a:pt x="3135196" y="2798039"/>
                  <a:pt x="3126921" y="2800403"/>
                </a:cubicBezTo>
                <a:cubicBezTo>
                  <a:pt x="3116132" y="2803486"/>
                  <a:pt x="3105150" y="2805846"/>
                  <a:pt x="3094264" y="2808568"/>
                </a:cubicBezTo>
                <a:cubicBezTo>
                  <a:pt x="3063791" y="2831423"/>
                  <a:pt x="3035036" y="2856032"/>
                  <a:pt x="2996292" y="2865718"/>
                </a:cubicBezTo>
                <a:lnTo>
                  <a:pt x="2963635" y="2873882"/>
                </a:lnTo>
                <a:cubicBezTo>
                  <a:pt x="2955471" y="2879325"/>
                  <a:pt x="2947918" y="2885823"/>
                  <a:pt x="2939142" y="2890211"/>
                </a:cubicBezTo>
                <a:cubicBezTo>
                  <a:pt x="2927429" y="2896068"/>
                  <a:pt x="2892456" y="2903923"/>
                  <a:pt x="2881992" y="2906539"/>
                </a:cubicBezTo>
                <a:cubicBezTo>
                  <a:pt x="2873828" y="2911982"/>
                  <a:pt x="2866466" y="2918883"/>
                  <a:pt x="2857500" y="2922868"/>
                </a:cubicBezTo>
                <a:cubicBezTo>
                  <a:pt x="2841772" y="2929858"/>
                  <a:pt x="2825212" y="2935021"/>
                  <a:pt x="2808514" y="2939196"/>
                </a:cubicBezTo>
                <a:cubicBezTo>
                  <a:pt x="2666322" y="2974747"/>
                  <a:pt x="2799573" y="2943962"/>
                  <a:pt x="2441121" y="2955525"/>
                </a:cubicBezTo>
                <a:cubicBezTo>
                  <a:pt x="2383936" y="2957370"/>
                  <a:pt x="2326821" y="2960968"/>
                  <a:pt x="2269671" y="2963689"/>
                </a:cubicBezTo>
                <a:cubicBezTo>
                  <a:pt x="2197492" y="2981733"/>
                  <a:pt x="2256598" y="2970555"/>
                  <a:pt x="2122714" y="2963689"/>
                </a:cubicBezTo>
                <a:cubicBezTo>
                  <a:pt x="2054713" y="2960202"/>
                  <a:pt x="1986643" y="2958246"/>
                  <a:pt x="1918607" y="2955525"/>
                </a:cubicBezTo>
                <a:cubicBezTo>
                  <a:pt x="1899557" y="2952804"/>
                  <a:pt x="1880696" y="2946943"/>
                  <a:pt x="1861457" y="2947361"/>
                </a:cubicBezTo>
                <a:cubicBezTo>
                  <a:pt x="1755207" y="2949671"/>
                  <a:pt x="1543050" y="2963689"/>
                  <a:pt x="1543050" y="2963689"/>
                </a:cubicBezTo>
                <a:cubicBezTo>
                  <a:pt x="1465928" y="2982970"/>
                  <a:pt x="1497808" y="2969982"/>
                  <a:pt x="1445078" y="2996346"/>
                </a:cubicBezTo>
                <a:cubicBezTo>
                  <a:pt x="1333499" y="2993625"/>
                  <a:pt x="1221839" y="2993250"/>
                  <a:pt x="1110342" y="2988182"/>
                </a:cubicBezTo>
                <a:cubicBezTo>
                  <a:pt x="1090014" y="2987258"/>
                  <a:pt x="1077648" y="2972998"/>
                  <a:pt x="1061357" y="2963689"/>
                </a:cubicBezTo>
                <a:cubicBezTo>
                  <a:pt x="1050790" y="2957651"/>
                  <a:pt x="1040246" y="2951210"/>
                  <a:pt x="1028700" y="2947361"/>
                </a:cubicBezTo>
                <a:cubicBezTo>
                  <a:pt x="1007410" y="2940264"/>
                  <a:pt x="963385" y="2931032"/>
                  <a:pt x="963385" y="2931032"/>
                </a:cubicBezTo>
                <a:cubicBezTo>
                  <a:pt x="952499" y="2925589"/>
                  <a:pt x="942274" y="2918552"/>
                  <a:pt x="930728" y="2914703"/>
                </a:cubicBezTo>
                <a:cubicBezTo>
                  <a:pt x="909438" y="2907606"/>
                  <a:pt x="887185" y="2903818"/>
                  <a:pt x="865414" y="2898375"/>
                </a:cubicBezTo>
                <a:cubicBezTo>
                  <a:pt x="854528" y="2895654"/>
                  <a:pt x="843891" y="2891603"/>
                  <a:pt x="832757" y="2890211"/>
                </a:cubicBezTo>
                <a:cubicBezTo>
                  <a:pt x="737615" y="2878317"/>
                  <a:pt x="789293" y="2884032"/>
                  <a:pt x="677635" y="2873882"/>
                </a:cubicBezTo>
                <a:cubicBezTo>
                  <a:pt x="400680" y="2886470"/>
                  <a:pt x="470248" y="2887230"/>
                  <a:pt x="89807" y="2873882"/>
                </a:cubicBezTo>
                <a:cubicBezTo>
                  <a:pt x="70575" y="2873207"/>
                  <a:pt x="51707" y="2868439"/>
                  <a:pt x="32657" y="2865718"/>
                </a:cubicBezTo>
                <a:cubicBezTo>
                  <a:pt x="24493" y="2857554"/>
                  <a:pt x="14569" y="2850832"/>
                  <a:pt x="8164" y="2841225"/>
                </a:cubicBezTo>
                <a:cubicBezTo>
                  <a:pt x="3390" y="2834064"/>
                  <a:pt x="0" y="2825338"/>
                  <a:pt x="0" y="2816732"/>
                </a:cubicBezTo>
                <a:cubicBezTo>
                  <a:pt x="0" y="2773104"/>
                  <a:pt x="4385" y="2729567"/>
                  <a:pt x="8164" y="2686103"/>
                </a:cubicBezTo>
                <a:cubicBezTo>
                  <a:pt x="13367" y="2626269"/>
                  <a:pt x="10683" y="2640242"/>
                  <a:pt x="32657" y="2596296"/>
                </a:cubicBezTo>
                <a:cubicBezTo>
                  <a:pt x="35378" y="2558196"/>
                  <a:pt x="37200" y="2520021"/>
                  <a:pt x="40821" y="2481996"/>
                </a:cubicBezTo>
                <a:cubicBezTo>
                  <a:pt x="48297" y="2403497"/>
                  <a:pt x="47122" y="2449205"/>
                  <a:pt x="57150" y="2384025"/>
                </a:cubicBezTo>
                <a:cubicBezTo>
                  <a:pt x="72117" y="2286743"/>
                  <a:pt x="58879" y="2346562"/>
                  <a:pt x="73478" y="2237068"/>
                </a:cubicBezTo>
                <a:cubicBezTo>
                  <a:pt x="76441" y="2214848"/>
                  <a:pt x="84261" y="2185770"/>
                  <a:pt x="89807" y="2163589"/>
                </a:cubicBezTo>
                <a:cubicBezTo>
                  <a:pt x="91991" y="2143930"/>
                  <a:pt x="102396" y="2047231"/>
                  <a:pt x="106135" y="2024796"/>
                </a:cubicBezTo>
                <a:cubicBezTo>
                  <a:pt x="107980" y="2013728"/>
                  <a:pt x="111578" y="2003025"/>
                  <a:pt x="114300" y="1992139"/>
                </a:cubicBezTo>
                <a:cubicBezTo>
                  <a:pt x="118405" y="1955197"/>
                  <a:pt x="130628" y="1851323"/>
                  <a:pt x="130628" y="1820689"/>
                </a:cubicBezTo>
                <a:cubicBezTo>
                  <a:pt x="130628" y="1787919"/>
                  <a:pt x="125571" y="1755341"/>
                  <a:pt x="122464" y="1722718"/>
                </a:cubicBezTo>
                <a:cubicBezTo>
                  <a:pt x="114516" y="1639258"/>
                  <a:pt x="122362" y="1669393"/>
                  <a:pt x="97971" y="1608418"/>
                </a:cubicBezTo>
                <a:cubicBezTo>
                  <a:pt x="95148" y="1591478"/>
                  <a:pt x="88952" y="1546268"/>
                  <a:pt x="81642" y="1526775"/>
                </a:cubicBezTo>
                <a:cubicBezTo>
                  <a:pt x="59364" y="1467367"/>
                  <a:pt x="69125" y="1521335"/>
                  <a:pt x="57150" y="1461461"/>
                </a:cubicBezTo>
                <a:cubicBezTo>
                  <a:pt x="45791" y="1404665"/>
                  <a:pt x="49537" y="1404366"/>
                  <a:pt x="40821" y="1338996"/>
                </a:cubicBezTo>
                <a:cubicBezTo>
                  <a:pt x="38633" y="1322588"/>
                  <a:pt x="35174" y="1306372"/>
                  <a:pt x="32657" y="1290011"/>
                </a:cubicBezTo>
                <a:cubicBezTo>
                  <a:pt x="29731" y="1270991"/>
                  <a:pt x="27214" y="1251911"/>
                  <a:pt x="24492" y="1232861"/>
                </a:cubicBezTo>
                <a:cubicBezTo>
                  <a:pt x="27214" y="1183875"/>
                  <a:pt x="28407" y="1134780"/>
                  <a:pt x="32657" y="1085903"/>
                </a:cubicBezTo>
                <a:cubicBezTo>
                  <a:pt x="33709" y="1073804"/>
                  <a:pt x="44986" y="1026422"/>
                  <a:pt x="48985" y="1012425"/>
                </a:cubicBezTo>
                <a:cubicBezTo>
                  <a:pt x="51349" y="1004150"/>
                  <a:pt x="55063" y="996281"/>
                  <a:pt x="57150" y="987932"/>
                </a:cubicBezTo>
                <a:cubicBezTo>
                  <a:pt x="75550" y="914335"/>
                  <a:pt x="52386" y="979434"/>
                  <a:pt x="81642" y="906289"/>
                </a:cubicBezTo>
                <a:cubicBezTo>
                  <a:pt x="82270" y="901893"/>
                  <a:pt x="95141" y="808642"/>
                  <a:pt x="97971" y="800153"/>
                </a:cubicBezTo>
                <a:cubicBezTo>
                  <a:pt x="101074" y="790844"/>
                  <a:pt x="109432" y="784180"/>
                  <a:pt x="114300" y="775661"/>
                </a:cubicBezTo>
                <a:cubicBezTo>
                  <a:pt x="120338" y="765094"/>
                  <a:pt x="126355" y="754399"/>
                  <a:pt x="130628" y="743003"/>
                </a:cubicBezTo>
                <a:cubicBezTo>
                  <a:pt x="158655" y="668261"/>
                  <a:pt x="110371" y="757713"/>
                  <a:pt x="163285" y="669525"/>
                </a:cubicBezTo>
                <a:cubicBezTo>
                  <a:pt x="169165" y="640129"/>
                  <a:pt x="169342" y="620628"/>
                  <a:pt x="187778" y="596046"/>
                </a:cubicBezTo>
                <a:cubicBezTo>
                  <a:pt x="197015" y="583730"/>
                  <a:pt x="209549" y="574275"/>
                  <a:pt x="220435" y="563389"/>
                </a:cubicBezTo>
                <a:cubicBezTo>
                  <a:pt x="223157" y="552503"/>
                  <a:pt x="225376" y="541480"/>
                  <a:pt x="228600" y="530732"/>
                </a:cubicBezTo>
                <a:cubicBezTo>
                  <a:pt x="233546" y="514246"/>
                  <a:pt x="241553" y="498624"/>
                  <a:pt x="244928" y="481746"/>
                </a:cubicBezTo>
                <a:cubicBezTo>
                  <a:pt x="254780" y="432486"/>
                  <a:pt x="248704" y="454089"/>
                  <a:pt x="261257" y="416432"/>
                </a:cubicBezTo>
                <a:cubicBezTo>
                  <a:pt x="258535" y="394661"/>
                  <a:pt x="265263" y="369374"/>
                  <a:pt x="253092" y="351118"/>
                </a:cubicBezTo>
                <a:cubicBezTo>
                  <a:pt x="245395" y="339572"/>
                  <a:pt x="218477" y="355365"/>
                  <a:pt x="212271" y="342953"/>
                </a:cubicBezTo>
                <a:cubicBezTo>
                  <a:pt x="207394" y="333200"/>
                  <a:pt x="224297" y="270358"/>
                  <a:pt x="228600" y="253146"/>
                </a:cubicBezTo>
                <a:cubicBezTo>
                  <a:pt x="237981" y="281290"/>
                  <a:pt x="230679" y="271554"/>
                  <a:pt x="244928" y="285803"/>
                </a:cubicBez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微软雅黑 Light" panose="020B0502040204020203" pitchFamily="34" charset="-122"/>
            </a:endParaRPr>
          </a:p>
        </p:txBody>
      </p:sp>
    </p:spTree>
    <p:extLst>
      <p:ext uri="{BB962C8B-B14F-4D97-AF65-F5344CB8AC3E}">
        <p14:creationId xmlns:p14="http://schemas.microsoft.com/office/powerpoint/2010/main" val="26669837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0156BA3-20A5-4046-942E-86D68F8F2FAE}"/>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58EB942-4342-4837-8A40-5C91333800E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78A9688-7A57-49D6-B9B8-40CD7F944237}"/>
              </a:ext>
            </a:extLst>
          </p:cNvPr>
          <p:cNvSpPr>
            <a:spLocks noGrp="1"/>
          </p:cNvSpPr>
          <p:nvPr>
            <p:ph type="sldNum" sz="quarter" idx="12"/>
          </p:nvPr>
        </p:nvSpPr>
        <p:spPr/>
        <p:txBody>
          <a:bodyPr/>
          <a:lstStyle/>
          <a:p>
            <a:fld id="{EEA58A3B-43CE-4AA0-90B5-EB47AFAFEB34}" type="slidenum">
              <a:rPr lang="zh-CN" altLang="en-US" smtClean="0"/>
              <a:pPr/>
              <a:t>146</a:t>
            </a:fld>
            <a:endParaRPr lang="zh-CN" altLang="en-US" dirty="0"/>
          </a:p>
        </p:txBody>
      </p:sp>
      <p:grpSp>
        <p:nvGrpSpPr>
          <p:cNvPr id="6" name="组合 1">
            <a:extLst>
              <a:ext uri="{FF2B5EF4-FFF2-40B4-BE49-F238E27FC236}">
                <a16:creationId xmlns:a16="http://schemas.microsoft.com/office/drawing/2014/main" id="{AFD6B2E3-002C-4C46-84A0-27A668A450C4}"/>
              </a:ext>
            </a:extLst>
          </p:cNvPr>
          <p:cNvGrpSpPr>
            <a:grpSpLocks/>
          </p:cNvGrpSpPr>
          <p:nvPr/>
        </p:nvGrpSpPr>
        <p:grpSpPr bwMode="auto">
          <a:xfrm>
            <a:off x="26988" y="130175"/>
            <a:ext cx="5243512" cy="6727825"/>
            <a:chOff x="0" y="-15010"/>
            <a:chExt cx="6286500" cy="7867650"/>
          </a:xfrm>
        </p:grpSpPr>
        <p:pic>
          <p:nvPicPr>
            <p:cNvPr id="7" name="Picture 2">
              <a:extLst>
                <a:ext uri="{FF2B5EF4-FFF2-40B4-BE49-F238E27FC236}">
                  <a16:creationId xmlns:a16="http://schemas.microsoft.com/office/drawing/2014/main" id="{808A4F4F-910F-4185-9F22-BA594BB7C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10"/>
              <a:ext cx="6286500"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16597FE5-468D-4900-B7B4-9CCAA8A49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77740"/>
              <a:ext cx="619760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9" name="对象 2">
            <a:extLst>
              <a:ext uri="{FF2B5EF4-FFF2-40B4-BE49-F238E27FC236}">
                <a16:creationId xmlns:a16="http://schemas.microsoft.com/office/drawing/2014/main" id="{F868071A-2436-4997-9D87-CAAF1F927652}"/>
              </a:ext>
            </a:extLst>
          </p:cNvPr>
          <p:cNvGraphicFramePr>
            <a:graphicFrameLocks noChangeAspect="1"/>
          </p:cNvGraphicFramePr>
          <p:nvPr/>
        </p:nvGraphicFramePr>
        <p:xfrm>
          <a:off x="6659563" y="836613"/>
          <a:ext cx="914400" cy="787400"/>
        </p:xfrm>
        <a:graphic>
          <a:graphicData uri="http://schemas.openxmlformats.org/presentationml/2006/ole">
            <mc:AlternateContent xmlns:mc="http://schemas.openxmlformats.org/markup-compatibility/2006">
              <mc:Choice xmlns:v="urn:schemas-microsoft-com:vml" Requires="v">
                <p:oleObj spid="_x0000_s48211" name="文档" showAsIcon="1" r:id="rId5" imgW="914400" imgH="787320" progId="Word.Document.12">
                  <p:embed/>
                </p:oleObj>
              </mc:Choice>
              <mc:Fallback>
                <p:oleObj name="文档" showAsIcon="1" r:id="rId5" imgW="914400" imgH="787320" progId="Word.Document.12">
                  <p:embed/>
                  <p:pic>
                    <p:nvPicPr>
                      <p:cNvPr id="146435"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836613"/>
                        <a:ext cx="914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6154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24598-772D-41BA-A593-C7CA51494CCC}"/>
              </a:ext>
            </a:extLst>
          </p:cNvPr>
          <p:cNvSpPr>
            <a:spLocks noGrp="1"/>
          </p:cNvSpPr>
          <p:nvPr>
            <p:ph type="title"/>
          </p:nvPr>
        </p:nvSpPr>
        <p:spPr/>
        <p:txBody>
          <a:bodyPr/>
          <a:lstStyle/>
          <a:p>
            <a:r>
              <a:rPr lang="zh-CN" altLang="en-US" dirty="0"/>
              <a:t>最近平面点对算法代码</a:t>
            </a:r>
          </a:p>
        </p:txBody>
      </p:sp>
      <p:sp>
        <p:nvSpPr>
          <p:cNvPr id="4" name="日期占位符 3">
            <a:extLst>
              <a:ext uri="{FF2B5EF4-FFF2-40B4-BE49-F238E27FC236}">
                <a16:creationId xmlns:a16="http://schemas.microsoft.com/office/drawing/2014/main" id="{A433130B-E2F8-4A5D-975F-8614E0DF5BB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2CC293C-522C-4C42-8B64-7B186C930E06}"/>
              </a:ext>
            </a:extLst>
          </p:cNvPr>
          <p:cNvSpPr>
            <a:spLocks noGrp="1"/>
          </p:cNvSpPr>
          <p:nvPr>
            <p:ph type="ftr" sz="quarter" idx="11"/>
          </p:nvPr>
        </p:nvSpPr>
        <p:spPr/>
        <p:txBody>
          <a:bodyPr/>
          <a:lstStyle/>
          <a:p>
            <a:endParaRPr lang="zh-CN" altLang="en-US">
              <a:ea typeface="微软雅黑 Light" panose="020B0502040204020203" pitchFamily="34" charset="-122"/>
            </a:endParaRPr>
          </a:p>
        </p:txBody>
      </p:sp>
      <p:sp>
        <p:nvSpPr>
          <p:cNvPr id="6" name="灯片编号占位符 5">
            <a:extLst>
              <a:ext uri="{FF2B5EF4-FFF2-40B4-BE49-F238E27FC236}">
                <a16:creationId xmlns:a16="http://schemas.microsoft.com/office/drawing/2014/main" id="{919E5BDA-FA98-4335-9426-5C56D7FA2D0E}"/>
              </a:ext>
            </a:extLst>
          </p:cNvPr>
          <p:cNvSpPr>
            <a:spLocks noGrp="1"/>
          </p:cNvSpPr>
          <p:nvPr>
            <p:ph type="sldNum" sz="quarter" idx="12"/>
          </p:nvPr>
        </p:nvSpPr>
        <p:spPr/>
        <p:txBody>
          <a:bodyPr/>
          <a:lstStyle/>
          <a:p>
            <a:fld id="{EEA58A3B-43CE-4AA0-90B5-EB47AFAFEB34}" type="slidenum">
              <a:rPr lang="zh-CN" altLang="en-US" smtClean="0"/>
              <a:pPr/>
              <a:t>147</a:t>
            </a:fld>
            <a:endParaRPr lang="zh-CN" altLang="en-US" dirty="0"/>
          </a:p>
        </p:txBody>
      </p:sp>
      <p:sp>
        <p:nvSpPr>
          <p:cNvPr id="11" name="TextBox 1">
            <a:extLst>
              <a:ext uri="{FF2B5EF4-FFF2-40B4-BE49-F238E27FC236}">
                <a16:creationId xmlns:a16="http://schemas.microsoft.com/office/drawing/2014/main" id="{9238DEE6-19B5-41EB-ADBE-F52FCCBF4889}"/>
              </a:ext>
            </a:extLst>
          </p:cNvPr>
          <p:cNvSpPr txBox="1">
            <a:spLocks noChangeArrowheads="1"/>
          </p:cNvSpPr>
          <p:nvPr/>
        </p:nvSpPr>
        <p:spPr bwMode="auto">
          <a:xfrm>
            <a:off x="182182" y="766799"/>
            <a:ext cx="882871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rPr>
              <a:t>void closest(</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 X[],     </a:t>
            </a:r>
            <a:r>
              <a:rPr lang="en-US" altLang="zh-CN" sz="2400" dirty="0" err="1">
                <a:latin typeface="+mn-lt"/>
                <a:ea typeface="微软雅黑 Light" panose="020B0502040204020203" pitchFamily="34" charset="-122"/>
              </a:rPr>
              <a:t>PointY</a:t>
            </a:r>
            <a:r>
              <a:rPr lang="en-US" altLang="zh-CN" sz="2400" dirty="0">
                <a:latin typeface="+mn-lt"/>
                <a:ea typeface="微软雅黑 Light" panose="020B0502040204020203" pitchFamily="34" charset="-122"/>
              </a:rPr>
              <a:t> Y[],       </a:t>
            </a:r>
            <a:r>
              <a:rPr lang="en-US" altLang="zh-CN" sz="2400" dirty="0" err="1">
                <a:latin typeface="+mn-lt"/>
                <a:ea typeface="微软雅黑 Light" panose="020B0502040204020203" pitchFamily="34" charset="-122"/>
              </a:rPr>
              <a:t>PointZ</a:t>
            </a:r>
            <a:r>
              <a:rPr lang="en-US" altLang="zh-CN" sz="2400" dirty="0">
                <a:latin typeface="+mn-lt"/>
                <a:ea typeface="微软雅黑 Light" panose="020B0502040204020203" pitchFamily="34" charset="-122"/>
              </a:rPr>
              <a:t> Z[], </a:t>
            </a: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L,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r,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a,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b, float d)</a:t>
            </a: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a:t>
            </a:r>
          </a:p>
          <a:p>
            <a:pPr eaLnBrk="1" hangingPunct="1"/>
            <a:r>
              <a:rPr lang="en-US" altLang="zh-CN" sz="2400" dirty="0">
                <a:latin typeface="+mn-lt"/>
                <a:ea typeface="微软雅黑 Light" panose="020B0502040204020203" pitchFamily="34" charset="-122"/>
              </a:rPr>
              <a:t>   if (r-L==1)   { //2</a:t>
            </a:r>
            <a:r>
              <a:rPr lang="zh-CN" altLang="en-US" sz="2400" dirty="0">
                <a:latin typeface="+mn-lt"/>
                <a:ea typeface="微软雅黑 Light" panose="020B0502040204020203" pitchFamily="34" charset="-122"/>
              </a:rPr>
              <a:t>点</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直接计算</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if (r-L==2)   { //3</a:t>
            </a:r>
            <a:r>
              <a:rPr lang="zh-CN" altLang="en-US" sz="2400" dirty="0">
                <a:latin typeface="+mn-lt"/>
                <a:ea typeface="微软雅黑 Light" panose="020B0502040204020203" pitchFamily="34" charset="-122"/>
              </a:rPr>
              <a:t>点，直接两两比较</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多于</a:t>
            </a:r>
            <a:r>
              <a:rPr lang="en-US" altLang="zh-CN" sz="2400" dirty="0">
                <a:latin typeface="+mn-lt"/>
                <a:ea typeface="微软雅黑 Light" panose="020B0502040204020203" pitchFamily="34" charset="-122"/>
              </a:rPr>
              <a:t>3</a:t>
            </a:r>
            <a:r>
              <a:rPr lang="zh-CN" altLang="en-US" sz="2400" dirty="0">
                <a:latin typeface="+mn-lt"/>
                <a:ea typeface="微软雅黑 Light" panose="020B0502040204020203" pitchFamily="34" charset="-122"/>
              </a:rPr>
              <a:t>点，分治法</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endParaRPr lang="zh-CN" altLang="en-US" sz="2400" dirty="0">
              <a:latin typeface="+mn-lt"/>
              <a:ea typeface="微软雅黑 Light" panose="020B0502040204020203" pitchFamily="34" charset="-122"/>
            </a:endParaRPr>
          </a:p>
        </p:txBody>
      </p:sp>
      <p:sp>
        <p:nvSpPr>
          <p:cNvPr id="12" name="TextBox 2">
            <a:extLst>
              <a:ext uri="{FF2B5EF4-FFF2-40B4-BE49-F238E27FC236}">
                <a16:creationId xmlns:a16="http://schemas.microsoft.com/office/drawing/2014/main" id="{FD8D9B2E-639D-456D-96CF-4746D684DEFB}"/>
              </a:ext>
            </a:extLst>
          </p:cNvPr>
          <p:cNvSpPr txBox="1">
            <a:spLocks noChangeArrowheads="1"/>
          </p:cNvSpPr>
          <p:nvPr/>
        </p:nvSpPr>
        <p:spPr bwMode="auto">
          <a:xfrm>
            <a:off x="2952750" y="1220607"/>
            <a:ext cx="6191250"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 //X[],</a:t>
            </a:r>
            <a:r>
              <a:rPr lang="zh-CN" altLang="en-US" dirty="0">
                <a:latin typeface="+mn-lt"/>
                <a:ea typeface="微软雅黑 Light" panose="020B0502040204020203" pitchFamily="34" charset="-122"/>
              </a:rPr>
              <a:t>按</a:t>
            </a:r>
            <a:r>
              <a:rPr lang="en-US" altLang="zh-CN" dirty="0">
                <a:latin typeface="+mn-lt"/>
                <a:ea typeface="微软雅黑 Light" panose="020B0502040204020203" pitchFamily="34" charset="-122"/>
              </a:rPr>
              <a:t>x</a:t>
            </a:r>
            <a:r>
              <a:rPr lang="zh-CN" altLang="en-US" dirty="0">
                <a:latin typeface="+mn-lt"/>
                <a:ea typeface="微软雅黑 Light" panose="020B0502040204020203" pitchFamily="34" charset="-122"/>
              </a:rPr>
              <a:t>坐标排序的全部点</a:t>
            </a:r>
            <a:r>
              <a:rPr lang="en-US" altLang="zh-CN" dirty="0">
                <a:latin typeface="+mn-lt"/>
                <a:ea typeface="微软雅黑 Light" panose="020B0502040204020203" pitchFamily="34" charset="-122"/>
              </a:rPr>
              <a:t>, Y[]:</a:t>
            </a:r>
            <a:r>
              <a:rPr lang="zh-CN" altLang="en-US" dirty="0">
                <a:latin typeface="+mn-lt"/>
                <a:ea typeface="微软雅黑 Light" panose="020B0502040204020203" pitchFamily="34" charset="-122"/>
              </a:rPr>
              <a:t>按</a:t>
            </a:r>
            <a:r>
              <a:rPr lang="en-US" altLang="zh-CN" dirty="0">
                <a:latin typeface="+mn-lt"/>
                <a:ea typeface="微软雅黑 Light" panose="020B0502040204020203" pitchFamily="34" charset="-122"/>
              </a:rPr>
              <a:t>Y</a:t>
            </a:r>
            <a:r>
              <a:rPr lang="zh-CN" altLang="en-US" dirty="0">
                <a:latin typeface="+mn-lt"/>
                <a:ea typeface="微软雅黑 Light" panose="020B0502040204020203" pitchFamily="34" charset="-122"/>
              </a:rPr>
              <a:t>坐标排序的全部点，</a:t>
            </a:r>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Z[]: </a:t>
            </a:r>
            <a:r>
              <a:rPr lang="zh-CN" altLang="en-US" dirty="0">
                <a:latin typeface="+mn-lt"/>
                <a:ea typeface="微软雅黑 Light" panose="020B0502040204020203" pitchFamily="34" charset="-122"/>
              </a:rPr>
              <a:t>存放</a:t>
            </a:r>
            <a:r>
              <a:rPr lang="en-US" altLang="zh-CN" dirty="0">
                <a:latin typeface="+mn-lt"/>
                <a:ea typeface="微软雅黑 Light" panose="020B0502040204020203" pitchFamily="34" charset="-122"/>
              </a:rPr>
              <a:t>P1+P2</a:t>
            </a:r>
            <a:r>
              <a:rPr lang="zh-CN" altLang="en-US" dirty="0">
                <a:latin typeface="+mn-lt"/>
                <a:ea typeface="微软雅黑 Light" panose="020B0502040204020203" pitchFamily="34" charset="-122"/>
              </a:rPr>
              <a:t>范围内按</a:t>
            </a:r>
            <a:r>
              <a:rPr lang="en-US" altLang="zh-CN" dirty="0">
                <a:latin typeface="+mn-lt"/>
                <a:ea typeface="微软雅黑 Light" panose="020B0502040204020203" pitchFamily="34" charset="-122"/>
              </a:rPr>
              <a:t>Y</a:t>
            </a:r>
            <a:r>
              <a:rPr lang="zh-CN" altLang="en-US" dirty="0">
                <a:latin typeface="+mn-lt"/>
                <a:ea typeface="微软雅黑 Light" panose="020B0502040204020203" pitchFamily="34" charset="-122"/>
              </a:rPr>
              <a:t>坐标排序的点</a:t>
            </a:r>
            <a:endParaRPr lang="en-US" altLang="zh-CN" dirty="0">
              <a:latin typeface="+mn-lt"/>
              <a:ea typeface="微软雅黑 Light" panose="020B0502040204020203" pitchFamily="34" charset="-122"/>
            </a:endParaRPr>
          </a:p>
        </p:txBody>
      </p:sp>
      <p:sp>
        <p:nvSpPr>
          <p:cNvPr id="13" name="TextBox 3">
            <a:extLst>
              <a:ext uri="{FF2B5EF4-FFF2-40B4-BE49-F238E27FC236}">
                <a16:creationId xmlns:a16="http://schemas.microsoft.com/office/drawing/2014/main" id="{0827B232-FDF0-45A4-ABDA-1766CE86BAF7}"/>
              </a:ext>
            </a:extLst>
          </p:cNvPr>
          <p:cNvSpPr txBox="1">
            <a:spLocks noChangeArrowheads="1"/>
          </p:cNvSpPr>
          <p:nvPr/>
        </p:nvSpPr>
        <p:spPr bwMode="auto">
          <a:xfrm>
            <a:off x="1943200" y="2320528"/>
            <a:ext cx="7200800"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数组</a:t>
            </a:r>
            <a:r>
              <a:rPr lang="en-US" altLang="zh-CN" dirty="0">
                <a:latin typeface="+mn-lt"/>
                <a:ea typeface="微软雅黑 Light" panose="020B0502040204020203" pitchFamily="34" charset="-122"/>
              </a:rPr>
              <a:t>X[</a:t>
            </a:r>
            <a:r>
              <a:rPr lang="en-US" altLang="zh-CN" dirty="0" err="1">
                <a:latin typeface="+mn-lt"/>
                <a:ea typeface="微软雅黑 Light" panose="020B0502040204020203" pitchFamily="34" charset="-122"/>
              </a:rPr>
              <a:t>L,r</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的左端点下标</a:t>
            </a:r>
            <a:r>
              <a:rPr lang="en-US" altLang="zh-CN" dirty="0">
                <a:latin typeface="+mn-lt"/>
                <a:ea typeface="微软雅黑 Light" panose="020B0502040204020203" pitchFamily="34" charset="-122"/>
              </a:rPr>
              <a:t>L</a:t>
            </a:r>
            <a:r>
              <a:rPr lang="zh-CN" altLang="en-US" dirty="0">
                <a:latin typeface="+mn-lt"/>
                <a:ea typeface="微软雅黑 Light" panose="020B0502040204020203" pitchFamily="34" charset="-122"/>
              </a:rPr>
              <a:t>，右端点下标</a:t>
            </a:r>
            <a:r>
              <a:rPr lang="en-US" altLang="zh-CN" dirty="0">
                <a:latin typeface="+mn-lt"/>
                <a:ea typeface="微软雅黑 Light" panose="020B0502040204020203" pitchFamily="34" charset="-122"/>
              </a:rPr>
              <a:t>r</a:t>
            </a:r>
            <a:r>
              <a:rPr lang="zh-CN" altLang="en-US" dirty="0">
                <a:latin typeface="+mn-lt"/>
                <a:ea typeface="微软雅黑 Light" panose="020B0502040204020203" pitchFamily="34" charset="-122"/>
              </a:rPr>
              <a:t>，最近点对</a:t>
            </a:r>
            <a:r>
              <a:rPr lang="en-US" altLang="zh-CN" dirty="0">
                <a:latin typeface="+mn-lt"/>
                <a:ea typeface="微软雅黑 Light" panose="020B0502040204020203" pitchFamily="34" charset="-122"/>
              </a:rPr>
              <a:t>(</a:t>
            </a:r>
            <a:r>
              <a:rPr lang="en-US" altLang="zh-CN" dirty="0" err="1">
                <a:latin typeface="+mn-lt"/>
                <a:ea typeface="微软雅黑 Light" panose="020B0502040204020203" pitchFamily="34" charset="-122"/>
              </a:rPr>
              <a:t>a,b</a:t>
            </a:r>
            <a:r>
              <a:rPr lang="en-US" altLang="zh-CN" dirty="0">
                <a:latin typeface="+mn-lt"/>
                <a:ea typeface="微软雅黑 Light" panose="020B0502040204020203" pitchFamily="34" charset="-122"/>
              </a:rPr>
              <a:t>),   </a:t>
            </a:r>
            <a:r>
              <a:rPr lang="zh-CN" altLang="en-US" dirty="0">
                <a:latin typeface="+mn-lt"/>
                <a:ea typeface="微软雅黑 Light" panose="020B0502040204020203" pitchFamily="34" charset="-122"/>
              </a:rPr>
              <a:t>最近距离</a:t>
            </a:r>
            <a:r>
              <a:rPr lang="en-US" altLang="zh-CN" dirty="0">
                <a:latin typeface="+mn-lt"/>
                <a:ea typeface="微软雅黑 Light" panose="020B0502040204020203" pitchFamily="34" charset="-122"/>
              </a:rPr>
              <a:t>d</a:t>
            </a:r>
            <a:endParaRPr lang="zh-CN" altLang="en-US" dirty="0">
              <a:latin typeface="+mn-lt"/>
              <a:ea typeface="微软雅黑 Light" panose="020B0502040204020203" pitchFamily="34" charset="-122"/>
            </a:endParaRPr>
          </a:p>
        </p:txBody>
      </p:sp>
      <p:sp>
        <p:nvSpPr>
          <p:cNvPr id="14" name="AutoShape 10">
            <a:hlinkClick r:id="rId2" action="ppaction://hlinksldjump" highlightClick="1"/>
            <a:extLst>
              <a:ext uri="{FF2B5EF4-FFF2-40B4-BE49-F238E27FC236}">
                <a16:creationId xmlns:a16="http://schemas.microsoft.com/office/drawing/2014/main" id="{9897FE6C-713F-40E9-8FF5-3E30DD549801}"/>
              </a:ext>
            </a:extLst>
          </p:cNvPr>
          <p:cNvSpPr>
            <a:spLocks noChangeArrowheads="1"/>
          </p:cNvSpPr>
          <p:nvPr/>
        </p:nvSpPr>
        <p:spPr bwMode="auto">
          <a:xfrm>
            <a:off x="5584785" y="3061503"/>
            <a:ext cx="530265" cy="266219"/>
          </a:xfrm>
          <a:prstGeom prst="actionButtonForwardNext">
            <a:avLst/>
          </a:prstGeom>
          <a:solidFill>
            <a:schemeClr val="bg1">
              <a:lumMod val="85000"/>
            </a:schemeClr>
          </a:solidFill>
          <a:ln>
            <a:noFill/>
          </a:ln>
        </p:spPr>
        <p:txBody>
          <a:bodyPr wrap="none" anchor="ctr"/>
          <a:lstStyle/>
          <a:p>
            <a:pPr eaLnBrk="0" hangingPunct="0"/>
            <a:endParaRPr lang="zh-CN" altLang="en-US">
              <a:ea typeface="微软雅黑 Light" panose="020B0502040204020203" pitchFamily="34" charset="-122"/>
            </a:endParaRPr>
          </a:p>
        </p:txBody>
      </p:sp>
    </p:spTree>
    <p:extLst>
      <p:ext uri="{BB962C8B-B14F-4D97-AF65-F5344CB8AC3E}">
        <p14:creationId xmlns:p14="http://schemas.microsoft.com/office/powerpoint/2010/main" val="3030747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6853B19-D379-4DE6-94DE-C822A5DFD1C7}"/>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E4B35EE2-BE1E-4379-93E6-F1BBDFA9122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210E031F-B6BB-4A12-A245-C45F17D0789D}"/>
              </a:ext>
            </a:extLst>
          </p:cNvPr>
          <p:cNvSpPr>
            <a:spLocks noGrp="1"/>
          </p:cNvSpPr>
          <p:nvPr>
            <p:ph type="sldNum" sz="quarter" idx="12"/>
          </p:nvPr>
        </p:nvSpPr>
        <p:spPr/>
        <p:txBody>
          <a:bodyPr/>
          <a:lstStyle/>
          <a:p>
            <a:fld id="{EEA58A3B-43CE-4AA0-90B5-EB47AFAFEB34}" type="slidenum">
              <a:rPr lang="zh-CN" altLang="en-US" smtClean="0"/>
              <a:pPr/>
              <a:t>148</a:t>
            </a:fld>
            <a:endParaRPr lang="zh-CN" altLang="en-US" dirty="0"/>
          </a:p>
        </p:txBody>
      </p:sp>
      <p:sp>
        <p:nvSpPr>
          <p:cNvPr id="6" name="TextBox 1">
            <a:extLst>
              <a:ext uri="{FF2B5EF4-FFF2-40B4-BE49-F238E27FC236}">
                <a16:creationId xmlns:a16="http://schemas.microsoft.com/office/drawing/2014/main" id="{2A8F593D-55C6-43CC-8EC4-9100AE6A500C}"/>
              </a:ext>
            </a:extLst>
          </p:cNvPr>
          <p:cNvSpPr txBox="1">
            <a:spLocks noChangeArrowheads="1"/>
          </p:cNvSpPr>
          <p:nvPr/>
        </p:nvSpPr>
        <p:spPr bwMode="auto">
          <a:xfrm>
            <a:off x="113737" y="211660"/>
            <a:ext cx="9144000" cy="6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rPr>
              <a:t>void closest(</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 X[],     </a:t>
            </a:r>
            <a:r>
              <a:rPr lang="en-US" altLang="zh-CN" sz="2400" dirty="0" err="1">
                <a:latin typeface="+mn-lt"/>
                <a:ea typeface="微软雅黑 Light" panose="020B0502040204020203" pitchFamily="34" charset="-122"/>
              </a:rPr>
              <a:t>PointY</a:t>
            </a:r>
            <a:r>
              <a:rPr lang="en-US" altLang="zh-CN" sz="2400" dirty="0">
                <a:latin typeface="+mn-lt"/>
                <a:ea typeface="微软雅黑 Light" panose="020B0502040204020203" pitchFamily="34" charset="-122"/>
              </a:rPr>
              <a:t> Y[],       </a:t>
            </a:r>
            <a:r>
              <a:rPr lang="en-US" altLang="zh-CN" sz="2400" dirty="0" err="1">
                <a:latin typeface="+mn-lt"/>
                <a:ea typeface="微软雅黑 Light" panose="020B0502040204020203" pitchFamily="34" charset="-122"/>
              </a:rPr>
              <a:t>PointZ</a:t>
            </a:r>
            <a:r>
              <a:rPr lang="en-US" altLang="zh-CN" sz="2400" dirty="0">
                <a:latin typeface="+mn-lt"/>
                <a:ea typeface="微软雅黑 Light" panose="020B0502040204020203" pitchFamily="34" charset="-122"/>
              </a:rPr>
              <a:t> Z[], </a:t>
            </a: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L,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r,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a,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b, float d)</a:t>
            </a:r>
          </a:p>
          <a:p>
            <a:pPr eaLnBrk="1" hangingPunct="1"/>
            <a:r>
              <a:rPr lang="en-US" altLang="zh-CN" sz="2400" dirty="0">
                <a:latin typeface="+mn-lt"/>
                <a:ea typeface="微软雅黑 Light" panose="020B0502040204020203" pitchFamily="34" charset="-122"/>
              </a:rPr>
              <a:t>                     </a:t>
            </a: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zh-CN" altLang="en-US" sz="2400" dirty="0">
                <a:latin typeface="+mn-lt"/>
                <a:ea typeface="微软雅黑 Light" panose="020B0502040204020203" pitchFamily="34" charset="-122"/>
              </a:rPr>
              <a:t>多于</a:t>
            </a:r>
            <a:r>
              <a:rPr lang="en-US" altLang="zh-CN" sz="2400" dirty="0">
                <a:latin typeface="+mn-lt"/>
                <a:ea typeface="微软雅黑 Light" panose="020B0502040204020203" pitchFamily="34" charset="-122"/>
              </a:rPr>
              <a:t>3</a:t>
            </a:r>
            <a:r>
              <a:rPr lang="zh-CN" altLang="en-US" sz="2400" dirty="0">
                <a:latin typeface="+mn-lt"/>
                <a:ea typeface="微软雅黑 Light" panose="020B0502040204020203" pitchFamily="34" charset="-122"/>
              </a:rPr>
              <a:t>点，分治法</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m=(</a:t>
            </a:r>
            <a:r>
              <a:rPr lang="en-US" altLang="zh-CN" sz="2000" dirty="0" err="1">
                <a:latin typeface="+mn-lt"/>
                <a:ea typeface="微软雅黑 Light" panose="020B0502040204020203" pitchFamily="34" charset="-122"/>
              </a:rPr>
              <a:t>L+r</a:t>
            </a:r>
            <a:r>
              <a:rPr lang="en-US" altLang="zh-CN" sz="2000" dirty="0">
                <a:latin typeface="+mn-lt"/>
                <a:ea typeface="微软雅黑 Light" panose="020B0502040204020203" pitchFamily="34" charset="-122"/>
              </a:rPr>
              <a:t>)/2;       </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中位数</a:t>
            </a:r>
            <a:r>
              <a:rPr lang="en-US" altLang="zh-CN" dirty="0">
                <a:latin typeface="+mn-lt"/>
                <a:ea typeface="微软雅黑 Light" panose="020B0502040204020203" pitchFamily="34" charset="-122"/>
              </a:rPr>
              <a:t>m</a:t>
            </a:r>
            <a:r>
              <a:rPr lang="zh-CN" altLang="en-US" dirty="0">
                <a:latin typeface="+mn-lt"/>
                <a:ea typeface="微软雅黑 Light" panose="020B0502040204020203" pitchFamily="34" charset="-122"/>
              </a:rPr>
              <a:t>在</a:t>
            </a:r>
            <a:r>
              <a:rPr lang="en-US" altLang="zh-CN" dirty="0">
                <a:latin typeface="+mn-lt"/>
                <a:ea typeface="微软雅黑 Light" panose="020B0502040204020203" pitchFamily="34" charset="-122"/>
              </a:rPr>
              <a:t>x[0:10]</a:t>
            </a:r>
            <a:r>
              <a:rPr lang="zh-CN" altLang="en-US" dirty="0">
                <a:latin typeface="+mn-lt"/>
                <a:ea typeface="微软雅黑 Light" panose="020B0502040204020203" pitchFamily="34" charset="-122"/>
              </a:rPr>
              <a:t>中的下标</a:t>
            </a:r>
            <a:r>
              <a:rPr lang="en-US" altLang="zh-CN" dirty="0">
                <a:latin typeface="+mn-lt"/>
                <a:ea typeface="微软雅黑 Light" panose="020B0502040204020203" pitchFamily="34" charset="-122"/>
              </a:rPr>
              <a:t>, e.g. L=0, r=10, m=5</a:t>
            </a:r>
          </a:p>
          <a:p>
            <a:pPr eaLnBrk="1" hangingPunct="1"/>
            <a:r>
              <a:rPr lang="en-US" altLang="zh-CN" sz="24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f=L,  g=m+1</a:t>
            </a:r>
            <a:r>
              <a:rPr lang="en-US" altLang="zh-CN" sz="2400" dirty="0">
                <a:latin typeface="+mn-lt"/>
                <a:ea typeface="微软雅黑 Light" panose="020B0502040204020203" pitchFamily="34" charset="-122"/>
              </a:rPr>
              <a:t>;  </a:t>
            </a:r>
            <a:endParaRPr lang="en-US" altLang="zh-CN" dirty="0">
              <a:latin typeface="+mn-lt"/>
              <a:ea typeface="微软雅黑 Light" panose="020B0502040204020203" pitchFamily="34" charset="-122"/>
            </a:endParaRPr>
          </a:p>
          <a:p>
            <a:pPr eaLnBrk="1" hangingPunct="1"/>
            <a:r>
              <a:rPr lang="en-US" altLang="zh-CN" sz="2000" dirty="0">
                <a:latin typeface="+mn-lt"/>
                <a:ea typeface="微软雅黑 Light" panose="020B0502040204020203" pitchFamily="34" charset="-122"/>
              </a:rPr>
              <a:t>     for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i=L; i&lt;=r; i++)</a:t>
            </a:r>
          </a:p>
          <a:p>
            <a:pPr eaLnBrk="1" hangingPunct="1"/>
            <a:r>
              <a:rPr lang="en-US" altLang="zh-CN" sz="2000" dirty="0">
                <a:latin typeface="+mn-lt"/>
                <a:ea typeface="微软雅黑 Light" panose="020B0502040204020203" pitchFamily="34" charset="-122"/>
              </a:rPr>
              <a:t>        if (</a:t>
            </a:r>
            <a:r>
              <a:rPr lang="en-US" altLang="zh-CN" sz="2000" b="1" dirty="0">
                <a:latin typeface="+mn-lt"/>
                <a:ea typeface="微软雅黑 Light" panose="020B0502040204020203" pitchFamily="34" charset="-122"/>
              </a:rPr>
              <a:t>y[i].</a:t>
            </a:r>
            <a:r>
              <a:rPr lang="en-US" altLang="zh-CN" sz="2400" b="1" dirty="0">
                <a:solidFill>
                  <a:srgbClr val="FF0000"/>
                </a:solidFill>
                <a:latin typeface="+mn-lt"/>
                <a:ea typeface="微软雅黑 Light" panose="020B0502040204020203" pitchFamily="34" charset="-122"/>
              </a:rPr>
              <a:t>x</a:t>
            </a:r>
            <a:r>
              <a:rPr lang="en-US" altLang="zh-CN" sz="2000" b="1" dirty="0">
                <a:latin typeface="+mn-lt"/>
                <a:ea typeface="微软雅黑 Light" panose="020B0502040204020203" pitchFamily="34" charset="-122"/>
              </a:rPr>
              <a:t> &gt;m</a:t>
            </a:r>
            <a:r>
              <a:rPr lang="en-US" altLang="zh-CN" sz="2000" dirty="0">
                <a:latin typeface="+mn-lt"/>
                <a:ea typeface="微软雅黑 Light" panose="020B0502040204020203" pitchFamily="34" charset="-122"/>
              </a:rPr>
              <a:t>)  z[g++]=y[i]</a:t>
            </a:r>
          </a:p>
          <a:p>
            <a:pPr eaLnBrk="1" hangingPunct="1"/>
            <a:r>
              <a:rPr lang="en-US" altLang="zh-CN" sz="2000" dirty="0">
                <a:latin typeface="+mn-lt"/>
                <a:ea typeface="微软雅黑 Light" panose="020B0502040204020203" pitchFamily="34" charset="-122"/>
              </a:rPr>
              <a:t>        else z[f++]=y[i]; </a:t>
            </a:r>
          </a:p>
          <a:p>
            <a:pPr eaLnBrk="1" hangingPunct="1"/>
            <a:endParaRPr lang="en-US" altLang="zh-CN" sz="2000" dirty="0">
              <a:latin typeface="+mn-lt"/>
              <a:ea typeface="微软雅黑 Light" panose="020B0502040204020203" pitchFamily="34" charset="-122"/>
            </a:endParaRPr>
          </a:p>
          <a:p>
            <a:pPr eaLnBrk="1" hangingPunct="1"/>
            <a:r>
              <a:rPr lang="en-US" altLang="zh-CN" sz="2000" dirty="0">
                <a:latin typeface="+mn-lt"/>
                <a:ea typeface="微软雅黑 Light" panose="020B0502040204020203" pitchFamily="34" charset="-122"/>
              </a:rPr>
              <a:t>      </a:t>
            </a:r>
          </a:p>
          <a:p>
            <a:pPr eaLnBrk="1" hangingPunct="1"/>
            <a:r>
              <a:rPr lang="en-US" altLang="zh-CN" sz="2000" dirty="0">
                <a:latin typeface="+mn-lt"/>
                <a:ea typeface="微软雅黑 Light" panose="020B0502040204020203" pitchFamily="34" charset="-122"/>
              </a:rPr>
              <a:t>      closest(X, Z, </a:t>
            </a:r>
            <a:r>
              <a:rPr lang="en-US" altLang="zh-CN" sz="2000" dirty="0" err="1">
                <a:latin typeface="+mn-lt"/>
                <a:ea typeface="微软雅黑 Light" panose="020B0502040204020203" pitchFamily="34" charset="-122"/>
              </a:rPr>
              <a:t>Y,L,m,a,b,</a:t>
            </a:r>
            <a:r>
              <a:rPr lang="en-US" altLang="zh-CN" sz="2000" b="1" dirty="0" err="1">
                <a:solidFill>
                  <a:srgbClr val="FF0000"/>
                </a:solidFill>
                <a:latin typeface="+mn-lt"/>
                <a:ea typeface="微软雅黑 Light" panose="020B0502040204020203" pitchFamily="34" charset="-122"/>
              </a:rPr>
              <a:t>d</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float </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PonitX</a:t>
            </a:r>
            <a:r>
              <a:rPr lang="en-US" altLang="zh-CN" sz="20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ar,br</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closest(X, Z, Y,m+1,r,ar,br,</a:t>
            </a:r>
            <a:r>
              <a:rPr lang="en-US" altLang="zh-CN" sz="2000" b="1" dirty="0">
                <a:solidFill>
                  <a:srgbClr val="FF0000"/>
                </a:solidFill>
                <a:latin typeface="+mn-lt"/>
                <a:ea typeface="微软雅黑 Light" panose="020B0502040204020203" pitchFamily="34" charset="-122"/>
              </a:rPr>
              <a:t>dr</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if (</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&lt;d) { a=</a:t>
            </a:r>
            <a:r>
              <a:rPr lang="en-US" altLang="zh-CN" sz="2000" dirty="0" err="1">
                <a:latin typeface="+mn-lt"/>
                <a:ea typeface="微软雅黑 Light" panose="020B0502040204020203" pitchFamily="34" charset="-122"/>
              </a:rPr>
              <a:t>ar</a:t>
            </a:r>
            <a:r>
              <a:rPr lang="en-US" altLang="zh-CN" sz="2000" dirty="0">
                <a:latin typeface="+mn-lt"/>
                <a:ea typeface="微软雅黑 Light" panose="020B0502040204020203" pitchFamily="34" charset="-122"/>
              </a:rPr>
              <a:t>; b=</a:t>
            </a:r>
            <a:r>
              <a:rPr lang="en-US" altLang="zh-CN" sz="2000" dirty="0" err="1">
                <a:latin typeface="+mn-lt"/>
                <a:ea typeface="微软雅黑 Light" panose="020B0502040204020203" pitchFamily="34" charset="-122"/>
              </a:rPr>
              <a:t>br</a:t>
            </a:r>
            <a:r>
              <a:rPr lang="en-US" altLang="zh-CN" sz="2000" dirty="0">
                <a:latin typeface="+mn-lt"/>
                <a:ea typeface="微软雅黑 Light" panose="020B0502040204020203" pitchFamily="34" charset="-122"/>
              </a:rPr>
              <a:t>; d=</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a:t>
            </a:r>
          </a:p>
          <a:p>
            <a:pPr eaLnBrk="1" hangingPunct="1"/>
            <a:endParaRPr lang="en-US" altLang="zh-CN" sz="2000" dirty="0">
              <a:latin typeface="+mn-lt"/>
              <a:ea typeface="微软雅黑 Light" panose="020B0502040204020203" pitchFamily="34" charset="-122"/>
            </a:endParaRPr>
          </a:p>
          <a:p>
            <a:pPr eaLnBrk="1" hangingPunct="1"/>
            <a:r>
              <a:rPr lang="en-US" altLang="zh-CN" sz="2000" dirty="0">
                <a:latin typeface="+mn-lt"/>
                <a:ea typeface="微软雅黑 Light" panose="020B0502040204020203" pitchFamily="34" charset="-122"/>
              </a:rPr>
              <a:t>     </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endParaRPr lang="zh-CN" altLang="en-US" sz="2400" dirty="0">
              <a:latin typeface="+mn-lt"/>
              <a:ea typeface="微软雅黑 Light" panose="020B0502040204020203" pitchFamily="34" charset="-122"/>
            </a:endParaRPr>
          </a:p>
        </p:txBody>
      </p:sp>
      <p:sp>
        <p:nvSpPr>
          <p:cNvPr id="7" name="TextBox 2">
            <a:extLst>
              <a:ext uri="{FF2B5EF4-FFF2-40B4-BE49-F238E27FC236}">
                <a16:creationId xmlns:a16="http://schemas.microsoft.com/office/drawing/2014/main" id="{61AECF49-B833-499E-B15B-17FD210D24B7}"/>
              </a:ext>
            </a:extLst>
          </p:cNvPr>
          <p:cNvSpPr txBox="1">
            <a:spLocks noChangeArrowheads="1"/>
          </p:cNvSpPr>
          <p:nvPr/>
        </p:nvSpPr>
        <p:spPr bwMode="auto">
          <a:xfrm>
            <a:off x="2768893" y="1002446"/>
            <a:ext cx="6191250"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 //X[],</a:t>
            </a:r>
            <a:r>
              <a:rPr lang="zh-CN" altLang="en-US">
                <a:latin typeface="+mn-lt"/>
                <a:ea typeface="微软雅黑 Light" panose="020B0502040204020203" pitchFamily="34" charset="-122"/>
              </a:rPr>
              <a:t>按</a:t>
            </a:r>
            <a:r>
              <a:rPr lang="en-US" altLang="zh-CN">
                <a:latin typeface="+mn-lt"/>
                <a:ea typeface="微软雅黑 Light" panose="020B0502040204020203" pitchFamily="34" charset="-122"/>
              </a:rPr>
              <a:t>x</a:t>
            </a:r>
            <a:r>
              <a:rPr lang="zh-CN" altLang="en-US">
                <a:latin typeface="+mn-lt"/>
                <a:ea typeface="微软雅黑 Light" panose="020B0502040204020203" pitchFamily="34" charset="-122"/>
              </a:rPr>
              <a:t>坐标排序的全部点</a:t>
            </a:r>
            <a:r>
              <a:rPr lang="en-US" altLang="zh-CN">
                <a:latin typeface="+mn-lt"/>
                <a:ea typeface="微软雅黑 Light" panose="020B0502040204020203" pitchFamily="34" charset="-122"/>
              </a:rPr>
              <a:t>, Y[]:</a:t>
            </a:r>
            <a:r>
              <a:rPr lang="zh-CN" altLang="en-US">
                <a:latin typeface="+mn-lt"/>
                <a:ea typeface="微软雅黑 Light" panose="020B0502040204020203" pitchFamily="34" charset="-122"/>
              </a:rPr>
              <a:t>按</a:t>
            </a:r>
            <a:r>
              <a:rPr lang="en-US" altLang="zh-CN">
                <a:latin typeface="+mn-lt"/>
                <a:ea typeface="微软雅黑 Light" panose="020B0502040204020203" pitchFamily="34" charset="-122"/>
              </a:rPr>
              <a:t>Y</a:t>
            </a:r>
            <a:r>
              <a:rPr lang="zh-CN" altLang="en-US">
                <a:latin typeface="+mn-lt"/>
                <a:ea typeface="微软雅黑 Light" panose="020B0502040204020203" pitchFamily="34" charset="-122"/>
              </a:rPr>
              <a:t>坐标排序的全部点，</a:t>
            </a:r>
            <a:endParaRPr lang="en-US" altLang="zh-CN">
              <a:latin typeface="+mn-lt"/>
              <a:ea typeface="微软雅黑 Light" panose="020B0502040204020203" pitchFamily="34" charset="-122"/>
            </a:endParaRPr>
          </a:p>
          <a:p>
            <a:pPr eaLnBrk="1" hangingPunct="1"/>
            <a:r>
              <a:rPr lang="en-US" altLang="zh-CN">
                <a:latin typeface="+mn-lt"/>
                <a:ea typeface="微软雅黑 Light" panose="020B0502040204020203" pitchFamily="34" charset="-122"/>
              </a:rPr>
              <a:t>     Z[]: buffer, </a:t>
            </a:r>
            <a:r>
              <a:rPr lang="zh-CN" altLang="en-US">
                <a:latin typeface="+mn-lt"/>
                <a:ea typeface="微软雅黑 Light" panose="020B0502040204020203" pitchFamily="34" charset="-122"/>
              </a:rPr>
              <a:t>存放</a:t>
            </a:r>
            <a:r>
              <a:rPr lang="en-US" altLang="zh-CN">
                <a:latin typeface="+mn-lt"/>
                <a:ea typeface="微软雅黑 Light" panose="020B0502040204020203" pitchFamily="34" charset="-122"/>
              </a:rPr>
              <a:t>P1+P2</a:t>
            </a:r>
            <a:r>
              <a:rPr lang="zh-CN" altLang="en-US">
                <a:latin typeface="+mn-lt"/>
                <a:ea typeface="微软雅黑 Light" panose="020B0502040204020203" pitchFamily="34" charset="-122"/>
              </a:rPr>
              <a:t>范围内按</a:t>
            </a:r>
            <a:r>
              <a:rPr lang="en-US" altLang="zh-CN">
                <a:latin typeface="+mn-lt"/>
                <a:ea typeface="微软雅黑 Light" panose="020B0502040204020203" pitchFamily="34" charset="-122"/>
              </a:rPr>
              <a:t>Y</a:t>
            </a:r>
            <a:r>
              <a:rPr lang="zh-CN" altLang="en-US">
                <a:latin typeface="+mn-lt"/>
                <a:ea typeface="微软雅黑 Light" panose="020B0502040204020203" pitchFamily="34" charset="-122"/>
              </a:rPr>
              <a:t>坐标排序的点</a:t>
            </a:r>
            <a:endParaRPr lang="en-US" altLang="zh-CN">
              <a:latin typeface="+mn-lt"/>
              <a:ea typeface="微软雅黑 Light" panose="020B0502040204020203" pitchFamily="34" charset="-122"/>
            </a:endParaRPr>
          </a:p>
        </p:txBody>
      </p:sp>
      <p:sp>
        <p:nvSpPr>
          <p:cNvPr id="8" name="TextBox 50">
            <a:extLst>
              <a:ext uri="{FF2B5EF4-FFF2-40B4-BE49-F238E27FC236}">
                <a16:creationId xmlns:a16="http://schemas.microsoft.com/office/drawing/2014/main" id="{38F8EB7D-7555-4FB5-8797-73DDB15FC305}"/>
              </a:ext>
            </a:extLst>
          </p:cNvPr>
          <p:cNvSpPr txBox="1">
            <a:spLocks noChangeArrowheads="1"/>
          </p:cNvSpPr>
          <p:nvPr/>
        </p:nvSpPr>
        <p:spPr bwMode="auto">
          <a:xfrm>
            <a:off x="3559468" y="2546730"/>
            <a:ext cx="5400675" cy="1476375"/>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根据</a:t>
            </a:r>
            <a:r>
              <a:rPr lang="en-US" altLang="zh-CN" dirty="0">
                <a:latin typeface="+mn-lt"/>
                <a:ea typeface="微软雅黑 Light" panose="020B0502040204020203" pitchFamily="34" charset="-122"/>
              </a:rPr>
              <a:t>m, </a:t>
            </a:r>
            <a:r>
              <a:rPr lang="zh-CN" altLang="en-US" dirty="0">
                <a:latin typeface="+mn-lt"/>
                <a:ea typeface="微软雅黑 Light" panose="020B0502040204020203" pitchFamily="34" charset="-122"/>
              </a:rPr>
              <a:t>将</a:t>
            </a:r>
            <a:r>
              <a:rPr lang="en-US" altLang="zh-CN" dirty="0">
                <a:latin typeface="+mn-lt"/>
                <a:ea typeface="微软雅黑 Light" panose="020B0502040204020203" pitchFamily="34" charset="-122"/>
              </a:rPr>
              <a:t>Y[]</a:t>
            </a:r>
            <a:r>
              <a:rPr lang="zh-CN" altLang="en-US" dirty="0">
                <a:latin typeface="+mn-lt"/>
                <a:ea typeface="微软雅黑 Light" panose="020B0502040204020203" pitchFamily="34" charset="-122"/>
              </a:rPr>
              <a:t>中</a:t>
            </a:r>
            <a:r>
              <a:rPr lang="en-US" altLang="zh-CN" dirty="0">
                <a:solidFill>
                  <a:srgbClr val="FF0000"/>
                </a:solidFill>
                <a:latin typeface="+mn-lt"/>
                <a:ea typeface="微软雅黑 Light" panose="020B0502040204020203" pitchFamily="34" charset="-122"/>
              </a:rPr>
              <a:t>x</a:t>
            </a:r>
            <a:r>
              <a:rPr lang="zh-CN" altLang="en-US" dirty="0">
                <a:solidFill>
                  <a:srgbClr val="FF0000"/>
                </a:solidFill>
                <a:latin typeface="+mn-lt"/>
                <a:ea typeface="微软雅黑 Light" panose="020B0502040204020203" pitchFamily="34" charset="-122"/>
              </a:rPr>
              <a:t>坐标</a:t>
            </a:r>
            <a:r>
              <a:rPr lang="en-US" altLang="zh-CN" dirty="0">
                <a:latin typeface="+mn-lt"/>
                <a:ea typeface="微软雅黑 Light" panose="020B0502040204020203" pitchFamily="34" charset="-122"/>
              </a:rPr>
              <a:t>&lt;=m</a:t>
            </a:r>
            <a:r>
              <a:rPr lang="zh-CN" altLang="en-US" dirty="0">
                <a:latin typeface="+mn-lt"/>
                <a:ea typeface="微软雅黑 Light" panose="020B0502040204020203" pitchFamily="34" charset="-122"/>
              </a:rPr>
              <a:t>的点放在</a:t>
            </a:r>
            <a:r>
              <a:rPr lang="en-US" altLang="zh-CN" dirty="0">
                <a:latin typeface="+mn-lt"/>
                <a:ea typeface="微软雅黑 Light" panose="020B0502040204020203" pitchFamily="34" charset="-122"/>
              </a:rPr>
              <a:t>z[L:m+1], </a:t>
            </a:r>
            <a:r>
              <a:rPr lang="en-US" altLang="zh-CN" dirty="0">
                <a:solidFill>
                  <a:srgbClr val="FF0000"/>
                </a:solidFill>
                <a:latin typeface="+mn-lt"/>
                <a:ea typeface="微软雅黑 Light" panose="020B0502040204020203" pitchFamily="34" charset="-122"/>
              </a:rPr>
              <a:t>x</a:t>
            </a:r>
            <a:r>
              <a:rPr lang="zh-CN" altLang="en-US" dirty="0">
                <a:solidFill>
                  <a:srgbClr val="FF0000"/>
                </a:solidFill>
                <a:latin typeface="+mn-lt"/>
                <a:ea typeface="微软雅黑 Light" panose="020B0502040204020203" pitchFamily="34" charset="-122"/>
              </a:rPr>
              <a:t>坐标</a:t>
            </a:r>
            <a:r>
              <a:rPr lang="en-US" altLang="zh-CN" dirty="0">
                <a:latin typeface="+mn-lt"/>
                <a:ea typeface="微软雅黑 Light" panose="020B0502040204020203" pitchFamily="34" charset="-122"/>
              </a:rPr>
              <a:t>&gt;m</a:t>
            </a:r>
            <a:r>
              <a:rPr lang="zh-CN" altLang="en-US" dirty="0">
                <a:latin typeface="+mn-lt"/>
                <a:ea typeface="微软雅黑 Light" panose="020B0502040204020203" pitchFamily="34" charset="-122"/>
              </a:rPr>
              <a:t>的点放在</a:t>
            </a:r>
            <a:r>
              <a:rPr lang="en-US" altLang="zh-CN" dirty="0">
                <a:latin typeface="+mn-lt"/>
                <a:ea typeface="微软雅黑 Light" panose="020B0502040204020203" pitchFamily="34" charset="-122"/>
              </a:rPr>
              <a:t>z[m+1:r]:</a:t>
            </a:r>
          </a:p>
          <a:p>
            <a:pPr eaLnBrk="1" hangingPunct="1"/>
            <a:r>
              <a:rPr lang="en-US" altLang="zh-CN" dirty="0">
                <a:latin typeface="+mn-lt"/>
                <a:ea typeface="微软雅黑 Light" panose="020B0502040204020203" pitchFamily="34" charset="-122"/>
              </a:rPr>
              <a:t>Y[0:10]:{p3,</a:t>
            </a:r>
            <a:r>
              <a:rPr lang="en-US" altLang="zh-CN" b="1" u="sng" dirty="0">
                <a:solidFill>
                  <a:srgbClr val="FF0000"/>
                </a:solidFill>
                <a:latin typeface="+mn-lt"/>
                <a:ea typeface="微软雅黑 Light" panose="020B0502040204020203" pitchFamily="34" charset="-122"/>
              </a:rPr>
              <a:t>p9</a:t>
            </a:r>
            <a:r>
              <a:rPr lang="en-US" altLang="zh-CN" dirty="0">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p0</a:t>
            </a:r>
            <a:r>
              <a:rPr lang="en-US" altLang="zh-CN" dirty="0">
                <a:latin typeface="+mn-lt"/>
                <a:ea typeface="微软雅黑 Light" panose="020B0502040204020203" pitchFamily="34" charset="-122"/>
              </a:rPr>
              <a:t>,p4,</a:t>
            </a:r>
            <a:r>
              <a:rPr lang="en-US" altLang="zh-CN" u="sng" dirty="0">
                <a:latin typeface="+mn-lt"/>
                <a:ea typeface="微软雅黑 Light" panose="020B0502040204020203" pitchFamily="34" charset="-122"/>
              </a:rPr>
              <a:t>p10</a:t>
            </a:r>
            <a:r>
              <a:rPr lang="en-US" altLang="zh-CN" dirty="0">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p1</a:t>
            </a:r>
            <a:r>
              <a:rPr lang="en-US" altLang="zh-CN" dirty="0">
                <a:latin typeface="+mn-lt"/>
                <a:ea typeface="微软雅黑 Light" panose="020B0502040204020203" pitchFamily="34" charset="-122"/>
              </a:rPr>
              <a:t>,p5,</a:t>
            </a:r>
            <a:r>
              <a:rPr lang="en-US" altLang="zh-CN" b="1" dirty="0">
                <a:solidFill>
                  <a:srgbClr val="FF0000"/>
                </a:solidFill>
                <a:latin typeface="+mn-lt"/>
                <a:ea typeface="微软雅黑 Light" panose="020B0502040204020203" pitchFamily="34" charset="-122"/>
              </a:rPr>
              <a:t>p6</a:t>
            </a:r>
            <a:r>
              <a:rPr lang="en-US" altLang="zh-CN" dirty="0">
                <a:latin typeface="+mn-lt"/>
                <a:ea typeface="微软雅黑 Light" panose="020B0502040204020203" pitchFamily="34" charset="-122"/>
              </a:rPr>
              <a:t>,p7,</a:t>
            </a:r>
            <a:r>
              <a:rPr lang="en-US" altLang="zh-CN" b="1" dirty="0">
                <a:solidFill>
                  <a:srgbClr val="FF0000"/>
                </a:solidFill>
                <a:latin typeface="+mn-lt"/>
                <a:ea typeface="微软雅黑 Light" panose="020B0502040204020203" pitchFamily="34" charset="-122"/>
              </a:rPr>
              <a:t>p2</a:t>
            </a:r>
            <a:r>
              <a:rPr lang="en-US" altLang="zh-CN" dirty="0">
                <a:latin typeface="+mn-lt"/>
                <a:ea typeface="微软雅黑 Light" panose="020B0502040204020203" pitchFamily="34" charset="-122"/>
              </a:rPr>
              <a:t>,p8}</a:t>
            </a:r>
          </a:p>
          <a:p>
            <a:pPr eaLnBrk="1" hangingPunct="1"/>
            <a:r>
              <a:rPr lang="en-US" altLang="zh-CN" b="1" dirty="0">
                <a:latin typeface="+mn-lt"/>
                <a:ea typeface="微软雅黑 Light" panose="020B0502040204020203" pitchFamily="34" charset="-122"/>
              </a:rPr>
              <a:t> </a:t>
            </a:r>
          </a:p>
          <a:p>
            <a:pPr eaLnBrk="1" hangingPunct="1"/>
            <a:r>
              <a:rPr lang="en-US" altLang="zh-CN" b="1" dirty="0">
                <a:latin typeface="+mn-lt"/>
                <a:ea typeface="微软雅黑 Light" panose="020B0502040204020203" pitchFamily="34" charset="-122"/>
              </a:rPr>
              <a:t>Z[0:10]: {</a:t>
            </a:r>
            <a:r>
              <a:rPr lang="en-US" altLang="zh-CN" b="1" u="sng" dirty="0">
                <a:solidFill>
                  <a:srgbClr val="FF0000"/>
                </a:solidFill>
                <a:latin typeface="+mn-lt"/>
                <a:ea typeface="微软雅黑 Light" panose="020B0502040204020203" pitchFamily="34" charset="-122"/>
              </a:rPr>
              <a:t>p9</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p0</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p1</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p6</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p2</a:t>
            </a:r>
            <a:r>
              <a:rPr lang="en-US" altLang="zh-CN" dirty="0">
                <a:latin typeface="+mn-lt"/>
                <a:ea typeface="微软雅黑 Light" panose="020B0502040204020203" pitchFamily="34" charset="-122"/>
              </a:rPr>
              <a:t>, p3,p4,</a:t>
            </a:r>
            <a:r>
              <a:rPr lang="en-US" altLang="zh-CN" u="sng" dirty="0">
                <a:latin typeface="+mn-lt"/>
                <a:ea typeface="微软雅黑 Light" panose="020B0502040204020203" pitchFamily="34" charset="-122"/>
              </a:rPr>
              <a:t>p10</a:t>
            </a:r>
            <a:r>
              <a:rPr lang="en-US" altLang="zh-CN" dirty="0">
                <a:latin typeface="+mn-lt"/>
                <a:ea typeface="微软雅黑 Light" panose="020B0502040204020203" pitchFamily="34" charset="-122"/>
              </a:rPr>
              <a:t>,p5,p7,p8</a:t>
            </a:r>
            <a:r>
              <a:rPr lang="en-US" altLang="zh-CN" b="1" dirty="0">
                <a:solidFill>
                  <a:srgbClr val="C00000"/>
                </a:solidFill>
                <a:latin typeface="+mn-lt"/>
                <a:ea typeface="微软雅黑 Light" panose="020B0502040204020203" pitchFamily="34" charset="-122"/>
              </a:rPr>
              <a:t>}</a:t>
            </a:r>
            <a:endParaRPr lang="en-US" altLang="zh-CN" dirty="0">
              <a:latin typeface="+mn-lt"/>
              <a:ea typeface="微软雅黑 Light" panose="020B0502040204020203" pitchFamily="34" charset="-122"/>
            </a:endParaRPr>
          </a:p>
        </p:txBody>
      </p:sp>
      <p:sp>
        <p:nvSpPr>
          <p:cNvPr id="9" name="下箭头 2">
            <a:extLst>
              <a:ext uri="{FF2B5EF4-FFF2-40B4-BE49-F238E27FC236}">
                <a16:creationId xmlns:a16="http://schemas.microsoft.com/office/drawing/2014/main" id="{410AA4BA-A473-4C58-A069-35691D5AD771}"/>
              </a:ext>
            </a:extLst>
          </p:cNvPr>
          <p:cNvSpPr>
            <a:spLocks noChangeArrowheads="1"/>
          </p:cNvSpPr>
          <p:nvPr/>
        </p:nvSpPr>
        <p:spPr bwMode="auto">
          <a:xfrm>
            <a:off x="6114166" y="3425654"/>
            <a:ext cx="215900" cy="288925"/>
          </a:xfrm>
          <a:prstGeom prst="downArrow">
            <a:avLst>
              <a:gd name="adj1" fmla="val 50000"/>
              <a:gd name="adj2" fmla="val 50184"/>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ea typeface="微软雅黑 Light" panose="020B0502040204020203" pitchFamily="34" charset="-122"/>
            </a:endParaRPr>
          </a:p>
        </p:txBody>
      </p:sp>
      <p:sp>
        <p:nvSpPr>
          <p:cNvPr id="10" name="TextBox 50">
            <a:extLst>
              <a:ext uri="{FF2B5EF4-FFF2-40B4-BE49-F238E27FC236}">
                <a16:creationId xmlns:a16="http://schemas.microsoft.com/office/drawing/2014/main" id="{6ABCF96A-5A09-48E1-9072-A51A7849455D}"/>
              </a:ext>
            </a:extLst>
          </p:cNvPr>
          <p:cNvSpPr txBox="1">
            <a:spLocks noChangeArrowheads="1"/>
          </p:cNvSpPr>
          <p:nvPr/>
        </p:nvSpPr>
        <p:spPr bwMode="auto">
          <a:xfrm>
            <a:off x="4056927" y="4433164"/>
            <a:ext cx="4903216" cy="923330"/>
          </a:xfrm>
          <a:prstGeom prst="rect">
            <a:avLst/>
          </a:prstGeom>
          <a:solidFill>
            <a:srgbClr val="FFC000"/>
          </a:solidFill>
          <a:ln w="9525">
            <a:solidFill>
              <a:srgbClr val="00B05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分别从</a:t>
            </a:r>
            <a:r>
              <a:rPr lang="en-US" altLang="zh-CN" dirty="0">
                <a:latin typeface="+mn-lt"/>
                <a:ea typeface="微软雅黑 Light" panose="020B0502040204020203" pitchFamily="34" charset="-122"/>
              </a:rPr>
              <a:t>z[</a:t>
            </a:r>
            <a:r>
              <a:rPr lang="en-US" altLang="zh-CN" dirty="0" err="1">
                <a:latin typeface="+mn-lt"/>
                <a:ea typeface="微软雅黑 Light" panose="020B0502040204020203" pitchFamily="34" charset="-122"/>
              </a:rPr>
              <a:t>L:m</a:t>
            </a:r>
            <a:r>
              <a:rPr lang="en-US" altLang="zh-CN" dirty="0">
                <a:latin typeface="+mn-lt"/>
                <a:ea typeface="微软雅黑 Light" panose="020B0502040204020203" pitchFamily="34" charset="-122"/>
              </a:rPr>
              <a:t>]={p9,p0,p1,p6,p2}</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z[m+1:r]={p3,p4,p10,p5,p7,p8}</a:t>
            </a:r>
            <a:r>
              <a:rPr lang="zh-CN" altLang="en-US" dirty="0">
                <a:latin typeface="+mn-lt"/>
                <a:ea typeface="微软雅黑 Light" panose="020B0502040204020203" pitchFamily="34" charset="-122"/>
              </a:rPr>
              <a:t>中得到左、右</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个子集内的最短距离，其中最小者作为最短距离</a:t>
            </a:r>
            <a:r>
              <a:rPr lang="en-US" altLang="zh-CN" dirty="0">
                <a:latin typeface="+mn-lt"/>
                <a:ea typeface="微软雅黑 Light" panose="020B0502040204020203" pitchFamily="34" charset="-122"/>
              </a:rPr>
              <a:t>d</a:t>
            </a:r>
          </a:p>
        </p:txBody>
      </p:sp>
      <p:sp>
        <p:nvSpPr>
          <p:cNvPr id="11" name="TextBox 1">
            <a:extLst>
              <a:ext uri="{FF2B5EF4-FFF2-40B4-BE49-F238E27FC236}">
                <a16:creationId xmlns:a16="http://schemas.microsoft.com/office/drawing/2014/main" id="{98E8291E-A061-44EE-8153-406EECC93E87}"/>
              </a:ext>
            </a:extLst>
          </p:cNvPr>
          <p:cNvSpPr txBox="1"/>
          <p:nvPr/>
        </p:nvSpPr>
        <p:spPr>
          <a:xfrm>
            <a:off x="3929715" y="1721397"/>
            <a:ext cx="4318811" cy="369332"/>
          </a:xfrm>
          <a:prstGeom prst="rect">
            <a:avLst/>
          </a:prstGeom>
          <a:solidFill>
            <a:srgbClr val="FFFF00"/>
          </a:solidFill>
        </p:spPr>
        <p:txBody>
          <a:bodyPr wrap="none" rtlCol="0">
            <a:spAutoFit/>
          </a:bodyPr>
          <a:lstStyle/>
          <a:p>
            <a:r>
              <a:rPr lang="en-US" altLang="zh-CN" dirty="0">
                <a:ea typeface="微软雅黑 Light" panose="020B0502040204020203" pitchFamily="34" charset="-122"/>
              </a:rPr>
              <a:t>X[0:10]:{</a:t>
            </a:r>
            <a:r>
              <a:rPr lang="en-US" altLang="zh-CN" b="1" dirty="0">
                <a:solidFill>
                  <a:srgbClr val="FF0000"/>
                </a:solidFill>
                <a:ea typeface="微软雅黑 Light" panose="020B0502040204020203" pitchFamily="34" charset="-122"/>
              </a:rPr>
              <a:t>p9</a:t>
            </a:r>
            <a:r>
              <a:rPr lang="en-US" altLang="zh-CN" dirty="0">
                <a:ea typeface="微软雅黑 Light" panose="020B0502040204020203" pitchFamily="34" charset="-122"/>
              </a:rPr>
              <a:t>,p0,p2,p1,p6,p4,p8,p3,p7,p5,</a:t>
            </a:r>
            <a:r>
              <a:rPr lang="en-US" altLang="zh-CN" b="1" dirty="0">
                <a:solidFill>
                  <a:srgbClr val="FF0000"/>
                </a:solidFill>
                <a:ea typeface="微软雅黑 Light" panose="020B0502040204020203" pitchFamily="34" charset="-122"/>
              </a:rPr>
              <a:t>p10</a:t>
            </a:r>
            <a:endParaRPr lang="zh-CN" altLang="en-US" dirty="0">
              <a:ea typeface="微软雅黑 Light" panose="020B0502040204020203" pitchFamily="34" charset="-122"/>
            </a:endParaRPr>
          </a:p>
        </p:txBody>
      </p:sp>
      <p:sp>
        <p:nvSpPr>
          <p:cNvPr id="13" name="AutoShape 10">
            <a:hlinkClick r:id="rId2" action="ppaction://hlinksldjump" highlightClick="1"/>
            <a:extLst>
              <a:ext uri="{FF2B5EF4-FFF2-40B4-BE49-F238E27FC236}">
                <a16:creationId xmlns:a16="http://schemas.microsoft.com/office/drawing/2014/main" id="{23AC57CA-DCA1-4D6A-B67C-A373AB53D517}"/>
              </a:ext>
            </a:extLst>
          </p:cNvPr>
          <p:cNvSpPr>
            <a:spLocks noChangeArrowheads="1"/>
          </p:cNvSpPr>
          <p:nvPr/>
        </p:nvSpPr>
        <p:spPr bwMode="auto">
          <a:xfrm>
            <a:off x="4791920" y="5594247"/>
            <a:ext cx="530265" cy="266219"/>
          </a:xfrm>
          <a:prstGeom prst="actionButtonForwardNext">
            <a:avLst/>
          </a:prstGeom>
          <a:solidFill>
            <a:schemeClr val="bg1">
              <a:lumMod val="85000"/>
            </a:schemeClr>
          </a:solidFill>
          <a:ln>
            <a:noFill/>
          </a:ln>
        </p:spPr>
        <p:txBody>
          <a:bodyPr wrap="none" anchor="ctr"/>
          <a:lstStyle/>
          <a:p>
            <a:pPr eaLnBrk="0" hangingPunct="0"/>
            <a:endParaRPr lang="zh-CN" altLang="en-US">
              <a:ea typeface="微软雅黑 Light" panose="020B0502040204020203" pitchFamily="34" charset="-122"/>
            </a:endParaRPr>
          </a:p>
        </p:txBody>
      </p:sp>
    </p:spTree>
    <p:extLst>
      <p:ext uri="{BB962C8B-B14F-4D97-AF65-F5344CB8AC3E}">
        <p14:creationId xmlns:p14="http://schemas.microsoft.com/office/powerpoint/2010/main" val="19037943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14A1131-C9F6-4233-B771-7D54A263A8C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73D55793-D219-45E4-9364-9D0A7DAC6C0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E4CBEDA-EF15-4023-A698-02E79776F5DD}"/>
              </a:ext>
            </a:extLst>
          </p:cNvPr>
          <p:cNvSpPr>
            <a:spLocks noGrp="1"/>
          </p:cNvSpPr>
          <p:nvPr>
            <p:ph type="sldNum" sz="quarter" idx="12"/>
          </p:nvPr>
        </p:nvSpPr>
        <p:spPr/>
        <p:txBody>
          <a:bodyPr/>
          <a:lstStyle/>
          <a:p>
            <a:fld id="{EEA58A3B-43CE-4AA0-90B5-EB47AFAFEB34}" type="slidenum">
              <a:rPr lang="zh-CN" altLang="en-US" smtClean="0"/>
              <a:pPr/>
              <a:t>149</a:t>
            </a:fld>
            <a:endParaRPr lang="zh-CN" altLang="en-US" dirty="0"/>
          </a:p>
        </p:txBody>
      </p:sp>
      <p:sp>
        <p:nvSpPr>
          <p:cNvPr id="8" name="TextBox 1">
            <a:extLst>
              <a:ext uri="{FF2B5EF4-FFF2-40B4-BE49-F238E27FC236}">
                <a16:creationId xmlns:a16="http://schemas.microsoft.com/office/drawing/2014/main" id="{E9054D5B-6974-43F3-AD82-38720AB94C3C}"/>
              </a:ext>
            </a:extLst>
          </p:cNvPr>
          <p:cNvSpPr txBox="1">
            <a:spLocks noChangeArrowheads="1"/>
          </p:cNvSpPr>
          <p:nvPr/>
        </p:nvSpPr>
        <p:spPr bwMode="auto">
          <a:xfrm>
            <a:off x="107950" y="119063"/>
            <a:ext cx="9144000" cy="760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rPr>
              <a:t>void closest(</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 X[],     </a:t>
            </a:r>
            <a:r>
              <a:rPr lang="en-US" altLang="zh-CN" sz="2400" dirty="0" err="1">
                <a:latin typeface="+mn-lt"/>
                <a:ea typeface="微软雅黑 Light" panose="020B0502040204020203" pitchFamily="34" charset="-122"/>
              </a:rPr>
              <a:t>PointY</a:t>
            </a:r>
            <a:r>
              <a:rPr lang="en-US" altLang="zh-CN" sz="2400" dirty="0">
                <a:latin typeface="+mn-lt"/>
                <a:ea typeface="微软雅黑 Light" panose="020B0502040204020203" pitchFamily="34" charset="-122"/>
              </a:rPr>
              <a:t> Y[],       </a:t>
            </a:r>
            <a:r>
              <a:rPr lang="en-US" altLang="zh-CN" sz="2400" dirty="0" err="1">
                <a:latin typeface="+mn-lt"/>
                <a:ea typeface="微软雅黑 Light" panose="020B0502040204020203" pitchFamily="34" charset="-122"/>
              </a:rPr>
              <a:t>PointZ</a:t>
            </a:r>
            <a:r>
              <a:rPr lang="en-US" altLang="zh-CN" sz="2400" dirty="0">
                <a:latin typeface="+mn-lt"/>
                <a:ea typeface="微软雅黑 Light" panose="020B0502040204020203" pitchFamily="34" charset="-122"/>
              </a:rPr>
              <a:t> Z[], </a:t>
            </a:r>
          </a:p>
          <a:p>
            <a:pPr eaLnBrk="1" hangingPunct="1"/>
            <a:r>
              <a:rPr lang="en-US" altLang="zh-CN" sz="2400" dirty="0">
                <a:latin typeface="+mn-lt"/>
                <a:ea typeface="微软雅黑 Light" panose="020B0502040204020203" pitchFamily="34" charset="-122"/>
              </a:rPr>
              <a:t>                    int L, int r,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a,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b, float d)</a:t>
            </a:r>
          </a:p>
          <a:p>
            <a:pPr eaLnBrk="1" hangingPunct="1"/>
            <a:r>
              <a:rPr lang="en-US" altLang="zh-CN" sz="2400" dirty="0">
                <a:latin typeface="+mn-lt"/>
                <a:ea typeface="微软雅黑 Light" panose="020B0502040204020203" pitchFamily="34" charset="-122"/>
              </a:rPr>
              <a:t>                     </a:t>
            </a: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endParaRPr lang="en-US" altLang="zh-CN" sz="2000" dirty="0">
              <a:latin typeface="+mn-lt"/>
              <a:ea typeface="微软雅黑 Light" panose="020B0502040204020203" pitchFamily="34" charset="-122"/>
            </a:endParaRPr>
          </a:p>
          <a:p>
            <a:pPr eaLnBrk="1" hangingPunct="1"/>
            <a:r>
              <a:rPr lang="en-US" altLang="zh-CN" sz="2000" dirty="0">
                <a:latin typeface="+mn-lt"/>
                <a:ea typeface="微软雅黑 Light" panose="020B0502040204020203" pitchFamily="34" charset="-122"/>
              </a:rPr>
              <a:t>      closest(X, Z, </a:t>
            </a:r>
            <a:r>
              <a:rPr lang="en-US" altLang="zh-CN" sz="2000" dirty="0" err="1">
                <a:latin typeface="+mn-lt"/>
                <a:ea typeface="微软雅黑 Light" panose="020B0502040204020203" pitchFamily="34" charset="-122"/>
              </a:rPr>
              <a:t>Y,L,m,a,b,d</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float </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PonitX</a:t>
            </a:r>
            <a:r>
              <a:rPr lang="en-US" altLang="zh-CN" sz="20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ar,br</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closest(X, Z, Y,m+1,r,ar,br,dr);</a:t>
            </a:r>
          </a:p>
          <a:p>
            <a:pPr eaLnBrk="1" hangingPunct="1"/>
            <a:r>
              <a:rPr lang="en-US" altLang="zh-CN" sz="2000" dirty="0">
                <a:latin typeface="+mn-lt"/>
                <a:ea typeface="微软雅黑 Light" panose="020B0502040204020203" pitchFamily="34" charset="-122"/>
              </a:rPr>
              <a:t>      if (</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&lt;d) { a=</a:t>
            </a:r>
            <a:r>
              <a:rPr lang="en-US" altLang="zh-CN" sz="2000" dirty="0" err="1">
                <a:latin typeface="+mn-lt"/>
                <a:ea typeface="微软雅黑 Light" panose="020B0502040204020203" pitchFamily="34" charset="-122"/>
              </a:rPr>
              <a:t>ar</a:t>
            </a:r>
            <a:r>
              <a:rPr lang="en-US" altLang="zh-CN" sz="2000" dirty="0">
                <a:latin typeface="+mn-lt"/>
                <a:ea typeface="微软雅黑 Light" panose="020B0502040204020203" pitchFamily="34" charset="-122"/>
              </a:rPr>
              <a:t>; b=</a:t>
            </a:r>
            <a:r>
              <a:rPr lang="en-US" altLang="zh-CN" sz="2000" dirty="0" err="1">
                <a:latin typeface="+mn-lt"/>
                <a:ea typeface="微软雅黑 Light" panose="020B0502040204020203" pitchFamily="34" charset="-122"/>
              </a:rPr>
              <a:t>br</a:t>
            </a:r>
            <a:r>
              <a:rPr lang="en-US" altLang="zh-CN" sz="2000" dirty="0">
                <a:latin typeface="+mn-lt"/>
                <a:ea typeface="微软雅黑 Light" panose="020B0502040204020203" pitchFamily="34" charset="-122"/>
              </a:rPr>
              <a:t>; d=</a:t>
            </a:r>
            <a:r>
              <a:rPr lang="en-US" altLang="zh-CN" sz="2000" dirty="0" err="1">
                <a:latin typeface="+mn-lt"/>
                <a:ea typeface="微软雅黑 Light" panose="020B0502040204020203" pitchFamily="34" charset="-122"/>
              </a:rPr>
              <a:t>dr</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a:t>
            </a:r>
          </a:p>
          <a:p>
            <a:pPr eaLnBrk="1" hangingPunct="1"/>
            <a:endParaRPr lang="en-US" altLang="zh-CN" sz="2000" dirty="0">
              <a:latin typeface="+mn-lt"/>
              <a:ea typeface="微软雅黑 Light" panose="020B0502040204020203" pitchFamily="34" charset="-122"/>
            </a:endParaRPr>
          </a:p>
          <a:p>
            <a:pPr eaLnBrk="1" hangingPunct="1"/>
            <a:r>
              <a:rPr lang="en-US" altLang="zh-CN" sz="2000" dirty="0">
                <a:latin typeface="+mn-lt"/>
                <a:ea typeface="微软雅黑 Light" panose="020B0502040204020203" pitchFamily="34" charset="-122"/>
              </a:rPr>
              <a:t>    merge(</a:t>
            </a:r>
            <a:r>
              <a:rPr lang="en-US" altLang="zh-CN" sz="2000" dirty="0" err="1">
                <a:latin typeface="+mn-lt"/>
                <a:ea typeface="微软雅黑 Light" panose="020B0502040204020203" pitchFamily="34" charset="-122"/>
              </a:rPr>
              <a:t>Z,Y,L,m,r</a:t>
            </a:r>
            <a:r>
              <a:rPr lang="en-US" altLang="zh-CN" sz="2000" dirty="0">
                <a:latin typeface="+mn-lt"/>
                <a:ea typeface="微软雅黑 Light" panose="020B0502040204020203" pitchFamily="34" charset="-122"/>
              </a:rPr>
              <a:t>);</a:t>
            </a:r>
          </a:p>
          <a:p>
            <a:pPr eaLnBrk="1" hangingPunct="1"/>
            <a:endParaRPr lang="en-US" altLang="zh-CN" sz="2400" dirty="0">
              <a:latin typeface="+mn-lt"/>
              <a:ea typeface="微软雅黑 Light" panose="020B0502040204020203" pitchFamily="34" charset="-122"/>
            </a:endParaRP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a:t>
            </a:r>
            <a:r>
              <a:rPr lang="en-US" altLang="zh-CN" sz="2000" dirty="0">
                <a:latin typeface="+mn-lt"/>
                <a:ea typeface="微软雅黑 Light" panose="020B0502040204020203" pitchFamily="34" charset="-122"/>
              </a:rPr>
              <a:t>int  k=L;  </a:t>
            </a:r>
          </a:p>
          <a:p>
            <a:pPr eaLnBrk="1" hangingPunct="1"/>
            <a:r>
              <a:rPr lang="en-US" altLang="zh-CN" sz="2000" dirty="0">
                <a:latin typeface="+mn-lt"/>
                <a:ea typeface="微软雅黑 Light" panose="020B0502040204020203" pitchFamily="34" charset="-122"/>
              </a:rPr>
              <a:t>     for (int </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=L; </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&lt;=r; </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a:t>
            </a:r>
          </a:p>
          <a:p>
            <a:pPr eaLnBrk="1" hangingPunct="1"/>
            <a:r>
              <a:rPr lang="en-US" altLang="zh-CN" sz="2000" dirty="0">
                <a:latin typeface="+mn-lt"/>
                <a:ea typeface="微软雅黑 Light" panose="020B0502040204020203" pitchFamily="34" charset="-122"/>
              </a:rPr>
              <a:t>        if (fabs(Y[m].x-Y[</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].x))&lt;d</a:t>
            </a:r>
          </a:p>
          <a:p>
            <a:pPr eaLnBrk="1" hangingPunct="1"/>
            <a:r>
              <a:rPr lang="en-US" altLang="zh-CN" sz="2000" dirty="0">
                <a:latin typeface="+mn-lt"/>
                <a:ea typeface="微软雅黑 Light" panose="020B0502040204020203" pitchFamily="34" charset="-122"/>
              </a:rPr>
              <a:t>            Z[k++]=Y[</a:t>
            </a:r>
            <a:r>
              <a:rPr lang="en-US" altLang="zh-CN" sz="2000" dirty="0" err="1">
                <a:latin typeface="+mn-lt"/>
                <a:ea typeface="微软雅黑 Light" panose="020B0502040204020203" pitchFamily="34" charset="-122"/>
              </a:rPr>
              <a:t>i</a:t>
            </a:r>
            <a:r>
              <a:rPr lang="en-US" altLang="zh-CN" sz="2000" dirty="0">
                <a:latin typeface="+mn-lt"/>
                <a:ea typeface="微软雅黑 Light" panose="020B0502040204020203" pitchFamily="34" charset="-122"/>
              </a:rPr>
              <a:t>]; </a:t>
            </a:r>
          </a:p>
          <a:p>
            <a:pPr eaLnBrk="1" hangingPunct="1"/>
            <a:endParaRPr lang="en-US" altLang="zh-CN" sz="2400" dirty="0">
              <a:latin typeface="+mn-lt"/>
              <a:ea typeface="微软雅黑 Light" panose="020B0502040204020203" pitchFamily="34" charset="-122"/>
            </a:endParaRPr>
          </a:p>
          <a:p>
            <a:pPr eaLnBrk="1" hangingPunct="1"/>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endParaRPr lang="zh-CN" altLang="en-US" sz="2400" dirty="0">
              <a:latin typeface="+mn-lt"/>
              <a:ea typeface="微软雅黑 Light" panose="020B0502040204020203" pitchFamily="34" charset="-122"/>
            </a:endParaRPr>
          </a:p>
        </p:txBody>
      </p:sp>
      <p:sp>
        <p:nvSpPr>
          <p:cNvPr id="9" name="TextBox 50">
            <a:extLst>
              <a:ext uri="{FF2B5EF4-FFF2-40B4-BE49-F238E27FC236}">
                <a16:creationId xmlns:a16="http://schemas.microsoft.com/office/drawing/2014/main" id="{82401ECF-F14A-4220-BE87-54DDF84C3FCC}"/>
              </a:ext>
            </a:extLst>
          </p:cNvPr>
          <p:cNvSpPr txBox="1">
            <a:spLocks noChangeArrowheads="1"/>
          </p:cNvSpPr>
          <p:nvPr/>
        </p:nvSpPr>
        <p:spPr bwMode="auto">
          <a:xfrm>
            <a:off x="3267320" y="3752850"/>
            <a:ext cx="5903912" cy="922338"/>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重构</a:t>
            </a:r>
            <a:r>
              <a:rPr lang="en-US" altLang="zh-CN" dirty="0">
                <a:latin typeface="+mn-lt"/>
                <a:ea typeface="微软雅黑 Light" panose="020B0502040204020203" pitchFamily="34" charset="-122"/>
              </a:rPr>
              <a:t>Y[[]: </a:t>
            </a:r>
            <a:r>
              <a:rPr lang="zh-CN" altLang="en-US" dirty="0">
                <a:latin typeface="+mn-lt"/>
                <a:ea typeface="微软雅黑 Light" panose="020B0502040204020203" pitchFamily="34" charset="-122"/>
              </a:rPr>
              <a:t>合并子段</a:t>
            </a:r>
            <a:r>
              <a:rPr lang="en-US" altLang="zh-CN" dirty="0">
                <a:latin typeface="+mn-lt"/>
                <a:ea typeface="微软雅黑 Light" panose="020B0502040204020203" pitchFamily="34" charset="-122"/>
              </a:rPr>
              <a:t>Z[</a:t>
            </a:r>
            <a:r>
              <a:rPr lang="en-US" altLang="zh-CN" dirty="0" err="1">
                <a:latin typeface="+mn-lt"/>
                <a:ea typeface="微软雅黑 Light" panose="020B0502040204020203" pitchFamily="34" charset="-122"/>
              </a:rPr>
              <a:t>L:m</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和</a:t>
            </a:r>
            <a:r>
              <a:rPr lang="en-US" altLang="zh-CN" dirty="0">
                <a:latin typeface="+mn-lt"/>
                <a:ea typeface="微软雅黑 Light" panose="020B0502040204020203" pitchFamily="34" charset="-122"/>
              </a:rPr>
              <a:t>Z[m+1:r],</a:t>
            </a:r>
            <a:r>
              <a:rPr lang="zh-CN" altLang="en-US" dirty="0">
                <a:latin typeface="+mn-lt"/>
                <a:ea typeface="微软雅黑 Light" panose="020B0502040204020203" pitchFamily="34" charset="-122"/>
              </a:rPr>
              <a:t>结果存放在</a:t>
            </a:r>
            <a:r>
              <a:rPr lang="en-US" altLang="zh-CN" dirty="0">
                <a:latin typeface="+mn-lt"/>
                <a:ea typeface="微软雅黑 Light" panose="020B0502040204020203" pitchFamily="34" charset="-122"/>
              </a:rPr>
              <a:t>Y[],Y[]</a:t>
            </a:r>
            <a:r>
              <a:rPr lang="zh-CN" altLang="en-US" dirty="0">
                <a:latin typeface="+mn-lt"/>
                <a:ea typeface="微软雅黑 Light" panose="020B0502040204020203" pitchFamily="34" charset="-122"/>
              </a:rPr>
              <a:t>中各点按照</a:t>
            </a:r>
            <a:r>
              <a:rPr lang="en-US" altLang="zh-CN" dirty="0">
                <a:latin typeface="+mn-lt"/>
                <a:ea typeface="微软雅黑 Light" panose="020B0502040204020203" pitchFamily="34" charset="-122"/>
              </a:rPr>
              <a:t>y</a:t>
            </a:r>
            <a:r>
              <a:rPr lang="zh-CN" altLang="en-US" dirty="0">
                <a:latin typeface="+mn-lt"/>
                <a:ea typeface="微软雅黑 Light" panose="020B0502040204020203" pitchFamily="34" charset="-122"/>
              </a:rPr>
              <a:t>坐标由小到大排序</a:t>
            </a:r>
            <a:endParaRPr lang="en-US" altLang="zh-CN" dirty="0">
              <a:latin typeface="+mn-lt"/>
              <a:ea typeface="微软雅黑 Light" panose="020B0502040204020203" pitchFamily="34" charset="-122"/>
            </a:endParaRPr>
          </a:p>
          <a:p>
            <a:pPr eaLnBrk="1" hangingPunct="1"/>
            <a:r>
              <a:rPr lang="en-US" altLang="zh-CN" dirty="0">
                <a:latin typeface="+mn-lt"/>
                <a:ea typeface="微软雅黑 Light" panose="020B0502040204020203" pitchFamily="34" charset="-122"/>
              </a:rPr>
              <a:t>              Y[0:10]:{p3,</a:t>
            </a:r>
            <a:r>
              <a:rPr lang="en-US" altLang="zh-CN" b="1" u="sng" dirty="0">
                <a:solidFill>
                  <a:srgbClr val="FF0000"/>
                </a:solidFill>
                <a:latin typeface="+mn-lt"/>
                <a:ea typeface="微软雅黑 Light" panose="020B0502040204020203" pitchFamily="34" charset="-122"/>
              </a:rPr>
              <a:t>p9</a:t>
            </a:r>
            <a:r>
              <a:rPr lang="en-US" altLang="zh-CN" dirty="0">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p0</a:t>
            </a:r>
            <a:r>
              <a:rPr lang="en-US" altLang="zh-CN" dirty="0">
                <a:latin typeface="+mn-lt"/>
                <a:ea typeface="微软雅黑 Light" panose="020B0502040204020203" pitchFamily="34" charset="-122"/>
              </a:rPr>
              <a:t>,p4,</a:t>
            </a:r>
            <a:r>
              <a:rPr lang="en-US" altLang="zh-CN" u="sng" dirty="0">
                <a:latin typeface="+mn-lt"/>
                <a:ea typeface="微软雅黑 Light" panose="020B0502040204020203" pitchFamily="34" charset="-122"/>
              </a:rPr>
              <a:t>p10</a:t>
            </a:r>
            <a:r>
              <a:rPr lang="en-US" altLang="zh-CN" dirty="0">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p1</a:t>
            </a:r>
            <a:r>
              <a:rPr lang="en-US" altLang="zh-CN" dirty="0">
                <a:latin typeface="+mn-lt"/>
                <a:ea typeface="微软雅黑 Light" panose="020B0502040204020203" pitchFamily="34" charset="-122"/>
              </a:rPr>
              <a:t>,p5,</a:t>
            </a:r>
            <a:r>
              <a:rPr lang="en-US" altLang="zh-CN" b="1" dirty="0">
                <a:solidFill>
                  <a:srgbClr val="FF0000"/>
                </a:solidFill>
                <a:latin typeface="+mn-lt"/>
                <a:ea typeface="微软雅黑 Light" panose="020B0502040204020203" pitchFamily="34" charset="-122"/>
              </a:rPr>
              <a:t>p6</a:t>
            </a:r>
            <a:r>
              <a:rPr lang="en-US" altLang="zh-CN" dirty="0">
                <a:latin typeface="+mn-lt"/>
                <a:ea typeface="微软雅黑 Light" panose="020B0502040204020203" pitchFamily="34" charset="-122"/>
              </a:rPr>
              <a:t>,p7,</a:t>
            </a:r>
            <a:r>
              <a:rPr lang="en-US" altLang="zh-CN" b="1" dirty="0">
                <a:solidFill>
                  <a:srgbClr val="FF0000"/>
                </a:solidFill>
                <a:latin typeface="+mn-lt"/>
                <a:ea typeface="微软雅黑 Light" panose="020B0502040204020203" pitchFamily="34" charset="-122"/>
              </a:rPr>
              <a:t>p2</a:t>
            </a:r>
            <a:r>
              <a:rPr lang="en-US" altLang="zh-CN" dirty="0">
                <a:latin typeface="+mn-lt"/>
                <a:ea typeface="微软雅黑 Light" panose="020B0502040204020203" pitchFamily="34" charset="-122"/>
              </a:rPr>
              <a:t>,p8}</a:t>
            </a:r>
          </a:p>
        </p:txBody>
      </p:sp>
      <p:cxnSp>
        <p:nvCxnSpPr>
          <p:cNvPr id="10" name="直接箭头连接符 5">
            <a:extLst>
              <a:ext uri="{FF2B5EF4-FFF2-40B4-BE49-F238E27FC236}">
                <a16:creationId xmlns:a16="http://schemas.microsoft.com/office/drawing/2014/main" id="{D60593C8-6B34-4F36-8FE3-4EE5D1617AE7}"/>
              </a:ext>
            </a:extLst>
          </p:cNvPr>
          <p:cNvCxnSpPr>
            <a:cxnSpLocks noChangeShapeType="1"/>
          </p:cNvCxnSpPr>
          <p:nvPr/>
        </p:nvCxnSpPr>
        <p:spPr bwMode="auto">
          <a:xfrm>
            <a:off x="8820472" y="1814853"/>
            <a:ext cx="0" cy="1954212"/>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
            <a:extLst>
              <a:ext uri="{FF2B5EF4-FFF2-40B4-BE49-F238E27FC236}">
                <a16:creationId xmlns:a16="http://schemas.microsoft.com/office/drawing/2014/main" id="{71C256A9-D21B-4DF4-A683-5DE39F0F3D27}"/>
              </a:ext>
            </a:extLst>
          </p:cNvPr>
          <p:cNvSpPr>
            <a:spLocks noChangeArrowheads="1"/>
          </p:cNvSpPr>
          <p:nvPr/>
        </p:nvSpPr>
        <p:spPr bwMode="auto">
          <a:xfrm>
            <a:off x="539750" y="1844675"/>
            <a:ext cx="8424863" cy="1728788"/>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12" name="TextBox 50">
            <a:extLst>
              <a:ext uri="{FF2B5EF4-FFF2-40B4-BE49-F238E27FC236}">
                <a16:creationId xmlns:a16="http://schemas.microsoft.com/office/drawing/2014/main" id="{ADB87CD0-5032-4F1C-B0BA-251FE9A0AD6F}"/>
              </a:ext>
            </a:extLst>
          </p:cNvPr>
          <p:cNvSpPr txBox="1">
            <a:spLocks noChangeArrowheads="1"/>
          </p:cNvSpPr>
          <p:nvPr/>
        </p:nvSpPr>
        <p:spPr bwMode="auto">
          <a:xfrm>
            <a:off x="3565525" y="1474788"/>
            <a:ext cx="5400675" cy="369887"/>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a:t>
            </a:r>
            <a:r>
              <a:rPr lang="en-US" altLang="zh-CN" b="1" dirty="0">
                <a:latin typeface="+mn-lt"/>
                <a:ea typeface="微软雅黑 Light" panose="020B0502040204020203" pitchFamily="34" charset="-122"/>
              </a:rPr>
              <a:t>Z[0:10]: {</a:t>
            </a:r>
            <a:r>
              <a:rPr lang="en-US" altLang="zh-CN" b="1" u="sng" dirty="0">
                <a:solidFill>
                  <a:srgbClr val="FF0000"/>
                </a:solidFill>
                <a:latin typeface="+mn-lt"/>
                <a:ea typeface="微软雅黑 Light" panose="020B0502040204020203" pitchFamily="34" charset="-122"/>
              </a:rPr>
              <a:t>p9</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p0</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p1</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p6</a:t>
            </a:r>
            <a:r>
              <a:rPr lang="en-US" altLang="zh-CN" dirty="0">
                <a:solidFill>
                  <a:srgbClr val="FF0000"/>
                </a:solidFill>
                <a:latin typeface="+mn-lt"/>
                <a:ea typeface="微软雅黑 Light" panose="020B0502040204020203" pitchFamily="34" charset="-122"/>
              </a:rPr>
              <a:t>,</a:t>
            </a:r>
            <a:r>
              <a:rPr lang="en-US" altLang="zh-CN" b="1" dirty="0">
                <a:solidFill>
                  <a:srgbClr val="FF0000"/>
                </a:solidFill>
                <a:latin typeface="+mn-lt"/>
                <a:ea typeface="微软雅黑 Light" panose="020B0502040204020203" pitchFamily="34" charset="-122"/>
              </a:rPr>
              <a:t>p2</a:t>
            </a:r>
            <a:r>
              <a:rPr lang="en-US" altLang="zh-CN" dirty="0">
                <a:latin typeface="+mn-lt"/>
                <a:ea typeface="微软雅黑 Light" panose="020B0502040204020203" pitchFamily="34" charset="-122"/>
              </a:rPr>
              <a:t>, p3,p4,</a:t>
            </a:r>
            <a:r>
              <a:rPr lang="en-US" altLang="zh-CN" u="sng" dirty="0">
                <a:latin typeface="+mn-lt"/>
                <a:ea typeface="微软雅黑 Light" panose="020B0502040204020203" pitchFamily="34" charset="-122"/>
              </a:rPr>
              <a:t>p10</a:t>
            </a:r>
            <a:r>
              <a:rPr lang="en-US" altLang="zh-CN" dirty="0">
                <a:latin typeface="+mn-lt"/>
                <a:ea typeface="微软雅黑 Light" panose="020B0502040204020203" pitchFamily="34" charset="-122"/>
              </a:rPr>
              <a:t>,p5,p7,p8</a:t>
            </a:r>
            <a:r>
              <a:rPr lang="en-US" altLang="zh-CN" b="1" dirty="0">
                <a:solidFill>
                  <a:srgbClr val="C00000"/>
                </a:solidFill>
                <a:latin typeface="+mn-lt"/>
                <a:ea typeface="微软雅黑 Light" panose="020B0502040204020203" pitchFamily="34" charset="-122"/>
              </a:rPr>
              <a:t>}</a:t>
            </a:r>
            <a:endParaRPr lang="en-US" altLang="zh-CN" dirty="0">
              <a:latin typeface="+mn-lt"/>
              <a:ea typeface="微软雅黑 Light" panose="020B0502040204020203" pitchFamily="34" charset="-122"/>
            </a:endParaRPr>
          </a:p>
        </p:txBody>
      </p:sp>
      <p:sp>
        <p:nvSpPr>
          <p:cNvPr id="13" name="TextBox 50">
            <a:extLst>
              <a:ext uri="{FF2B5EF4-FFF2-40B4-BE49-F238E27FC236}">
                <a16:creationId xmlns:a16="http://schemas.microsoft.com/office/drawing/2014/main" id="{194E6B9D-EE40-4F09-B070-19D8C959D492}"/>
              </a:ext>
            </a:extLst>
          </p:cNvPr>
          <p:cNvSpPr txBox="1">
            <a:spLocks noChangeArrowheads="1"/>
          </p:cNvSpPr>
          <p:nvPr/>
        </p:nvSpPr>
        <p:spPr bwMode="auto">
          <a:xfrm>
            <a:off x="4312759" y="5657850"/>
            <a:ext cx="4822825" cy="1200150"/>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将</a:t>
            </a:r>
            <a:r>
              <a:rPr lang="en-US" altLang="zh-CN">
                <a:latin typeface="+mn-lt"/>
                <a:ea typeface="微软雅黑 Light" panose="020B0502040204020203" pitchFamily="34" charset="-122"/>
              </a:rPr>
              <a:t>Y[]</a:t>
            </a:r>
            <a:r>
              <a:rPr lang="zh-CN" altLang="en-US">
                <a:latin typeface="+mn-lt"/>
                <a:ea typeface="微软雅黑 Light" panose="020B0502040204020203" pitchFamily="34" charset="-122"/>
              </a:rPr>
              <a:t>中位于</a:t>
            </a:r>
            <a:r>
              <a:rPr lang="en-US" altLang="zh-CN">
                <a:latin typeface="+mn-lt"/>
                <a:ea typeface="微软雅黑 Light" panose="020B0502040204020203" pitchFamily="34" charset="-122"/>
              </a:rPr>
              <a:t>P1+P2</a:t>
            </a:r>
            <a:r>
              <a:rPr lang="zh-CN" altLang="en-US">
                <a:latin typeface="+mn-lt"/>
                <a:ea typeface="微软雅黑 Light" panose="020B0502040204020203" pitchFamily="34" charset="-122"/>
              </a:rPr>
              <a:t>区域，即分割线</a:t>
            </a:r>
            <a:r>
              <a:rPr lang="en-US" altLang="zh-CN" i="1">
                <a:latin typeface="+mn-lt"/>
                <a:ea typeface="微软雅黑 Light" panose="020B0502040204020203" pitchFamily="34" charset="-122"/>
              </a:rPr>
              <a:t>l</a:t>
            </a:r>
            <a:r>
              <a:rPr lang="en-US" altLang="zh-CN">
                <a:latin typeface="+mn-lt"/>
                <a:ea typeface="微软雅黑 Light" panose="020B0502040204020203" pitchFamily="34" charset="-122"/>
              </a:rPr>
              <a:t>:x=m</a:t>
            </a:r>
            <a:r>
              <a:rPr lang="zh-CN" altLang="en-US">
                <a:latin typeface="+mn-lt"/>
                <a:ea typeface="微软雅黑 Light" panose="020B0502040204020203" pitchFamily="34" charset="-122"/>
              </a:rPr>
              <a:t>两端</a:t>
            </a:r>
            <a:r>
              <a:rPr lang="en-US" altLang="zh-CN">
                <a:latin typeface="+mn-lt"/>
                <a:ea typeface="微软雅黑 Light" panose="020B0502040204020203" pitchFamily="34" charset="-122"/>
              </a:rPr>
              <a:t>d</a:t>
            </a:r>
            <a:r>
              <a:rPr lang="zh-CN" altLang="en-US">
                <a:latin typeface="+mn-lt"/>
                <a:ea typeface="微软雅黑 Light" panose="020B0502040204020203" pitchFamily="34" charset="-122"/>
              </a:rPr>
              <a:t>距离内的各点拷贝至</a:t>
            </a:r>
            <a:r>
              <a:rPr lang="en-US" altLang="zh-CN">
                <a:latin typeface="+mn-lt"/>
                <a:ea typeface="微软雅黑 Light" panose="020B0502040204020203" pitchFamily="34" charset="-122"/>
              </a:rPr>
              <a:t>Z[]</a:t>
            </a:r>
            <a:r>
              <a:rPr lang="zh-CN" altLang="en-US">
                <a:latin typeface="+mn-lt"/>
                <a:ea typeface="微软雅黑 Light" panose="020B0502040204020203" pitchFamily="34" charset="-122"/>
              </a:rPr>
              <a:t>：</a:t>
            </a:r>
            <a:endParaRPr lang="en-US" altLang="zh-CN">
              <a:latin typeface="+mn-lt"/>
              <a:ea typeface="微软雅黑 Light" panose="020B0502040204020203" pitchFamily="34" charset="-122"/>
            </a:endParaRPr>
          </a:p>
          <a:p>
            <a:pPr eaLnBrk="1" hangingPunct="1"/>
            <a:r>
              <a:rPr lang="en-US" altLang="zh-CN">
                <a:latin typeface="+mn-lt"/>
                <a:ea typeface="微软雅黑 Light" panose="020B0502040204020203" pitchFamily="34" charset="-122"/>
              </a:rPr>
              <a:t>Y[0:10]:{p3,</a:t>
            </a:r>
            <a:r>
              <a:rPr lang="en-US" altLang="zh-CN" b="1" u="sng">
                <a:solidFill>
                  <a:srgbClr val="FF0000"/>
                </a:solidFill>
                <a:latin typeface="+mn-lt"/>
                <a:ea typeface="微软雅黑 Light" panose="020B0502040204020203" pitchFamily="34" charset="-122"/>
              </a:rPr>
              <a:t>p9</a:t>
            </a:r>
            <a:r>
              <a:rPr lang="en-US" altLang="zh-CN">
                <a:latin typeface="+mn-lt"/>
                <a:ea typeface="微软雅黑 Light" panose="020B0502040204020203" pitchFamily="34" charset="-122"/>
              </a:rPr>
              <a:t>,</a:t>
            </a:r>
            <a:r>
              <a:rPr lang="en-US" altLang="zh-CN" b="1">
                <a:solidFill>
                  <a:srgbClr val="FF0000"/>
                </a:solidFill>
                <a:latin typeface="+mn-lt"/>
                <a:ea typeface="微软雅黑 Light" panose="020B0502040204020203" pitchFamily="34" charset="-122"/>
              </a:rPr>
              <a:t>p0</a:t>
            </a:r>
            <a:r>
              <a:rPr lang="en-US" altLang="zh-CN">
                <a:latin typeface="+mn-lt"/>
                <a:ea typeface="微软雅黑 Light" panose="020B0502040204020203" pitchFamily="34" charset="-122"/>
              </a:rPr>
              <a:t>,p4,</a:t>
            </a:r>
            <a:r>
              <a:rPr lang="en-US" altLang="zh-CN" u="sng">
                <a:latin typeface="+mn-lt"/>
                <a:ea typeface="微软雅黑 Light" panose="020B0502040204020203" pitchFamily="34" charset="-122"/>
              </a:rPr>
              <a:t>p10</a:t>
            </a:r>
            <a:r>
              <a:rPr lang="en-US" altLang="zh-CN">
                <a:latin typeface="+mn-lt"/>
                <a:ea typeface="微软雅黑 Light" panose="020B0502040204020203" pitchFamily="34" charset="-122"/>
              </a:rPr>
              <a:t>,</a:t>
            </a:r>
            <a:r>
              <a:rPr lang="en-US" altLang="zh-CN" b="1">
                <a:solidFill>
                  <a:srgbClr val="FF0000"/>
                </a:solidFill>
                <a:latin typeface="+mn-lt"/>
                <a:ea typeface="微软雅黑 Light" panose="020B0502040204020203" pitchFamily="34" charset="-122"/>
              </a:rPr>
              <a:t>p1</a:t>
            </a:r>
            <a:r>
              <a:rPr lang="en-US" altLang="zh-CN">
                <a:latin typeface="+mn-lt"/>
                <a:ea typeface="微软雅黑 Light" panose="020B0502040204020203" pitchFamily="34" charset="-122"/>
              </a:rPr>
              <a:t>,p5,</a:t>
            </a:r>
            <a:r>
              <a:rPr lang="en-US" altLang="zh-CN" b="1">
                <a:solidFill>
                  <a:srgbClr val="FF0000"/>
                </a:solidFill>
                <a:latin typeface="+mn-lt"/>
                <a:ea typeface="微软雅黑 Light" panose="020B0502040204020203" pitchFamily="34" charset="-122"/>
              </a:rPr>
              <a:t>p6</a:t>
            </a:r>
            <a:r>
              <a:rPr lang="en-US" altLang="zh-CN">
                <a:latin typeface="+mn-lt"/>
                <a:ea typeface="微软雅黑 Light" panose="020B0502040204020203" pitchFamily="34" charset="-122"/>
              </a:rPr>
              <a:t>,p7,</a:t>
            </a:r>
            <a:r>
              <a:rPr lang="en-US" altLang="zh-CN" b="1">
                <a:solidFill>
                  <a:srgbClr val="FF0000"/>
                </a:solidFill>
                <a:latin typeface="+mn-lt"/>
                <a:ea typeface="微软雅黑 Light" panose="020B0502040204020203" pitchFamily="34" charset="-122"/>
              </a:rPr>
              <a:t>p2</a:t>
            </a:r>
            <a:r>
              <a:rPr lang="en-US" altLang="zh-CN">
                <a:latin typeface="+mn-lt"/>
                <a:ea typeface="微软雅黑 Light" panose="020B0502040204020203" pitchFamily="34" charset="-122"/>
              </a:rPr>
              <a:t>,p8}</a:t>
            </a:r>
          </a:p>
          <a:p>
            <a:pPr eaLnBrk="1" hangingPunct="1"/>
            <a:r>
              <a:rPr lang="en-US" altLang="zh-CN">
                <a:latin typeface="+mn-lt"/>
                <a:ea typeface="微软雅黑 Light" panose="020B0502040204020203" pitchFamily="34" charset="-122"/>
              </a:rPr>
              <a:t>Z[0:8]:{p3,</a:t>
            </a:r>
            <a:r>
              <a:rPr lang="en-US" altLang="zh-CN" b="1">
                <a:solidFill>
                  <a:srgbClr val="FF0000"/>
                </a:solidFill>
                <a:latin typeface="+mn-lt"/>
                <a:ea typeface="微软雅黑 Light" panose="020B0502040204020203" pitchFamily="34" charset="-122"/>
              </a:rPr>
              <a:t>p0</a:t>
            </a:r>
            <a:r>
              <a:rPr lang="en-US" altLang="zh-CN">
                <a:latin typeface="+mn-lt"/>
                <a:ea typeface="微软雅黑 Light" panose="020B0502040204020203" pitchFamily="34" charset="-122"/>
              </a:rPr>
              <a:t>,p4,</a:t>
            </a:r>
            <a:r>
              <a:rPr lang="en-US" altLang="zh-CN" b="1">
                <a:solidFill>
                  <a:srgbClr val="FF0000"/>
                </a:solidFill>
                <a:latin typeface="+mn-lt"/>
                <a:ea typeface="微软雅黑 Light" panose="020B0502040204020203" pitchFamily="34" charset="-122"/>
              </a:rPr>
              <a:t>p1</a:t>
            </a:r>
            <a:r>
              <a:rPr lang="en-US" altLang="zh-CN">
                <a:latin typeface="+mn-lt"/>
                <a:ea typeface="微软雅黑 Light" panose="020B0502040204020203" pitchFamily="34" charset="-122"/>
              </a:rPr>
              <a:t>,p5,</a:t>
            </a:r>
            <a:r>
              <a:rPr lang="en-US" altLang="zh-CN" b="1">
                <a:solidFill>
                  <a:srgbClr val="FF0000"/>
                </a:solidFill>
                <a:latin typeface="+mn-lt"/>
                <a:ea typeface="微软雅黑 Light" panose="020B0502040204020203" pitchFamily="34" charset="-122"/>
              </a:rPr>
              <a:t>p6</a:t>
            </a:r>
            <a:r>
              <a:rPr lang="en-US" altLang="zh-CN">
                <a:latin typeface="+mn-lt"/>
                <a:ea typeface="微软雅黑 Light" panose="020B0502040204020203" pitchFamily="34" charset="-122"/>
              </a:rPr>
              <a:t>,p7,</a:t>
            </a:r>
            <a:r>
              <a:rPr lang="en-US" altLang="zh-CN" b="1">
                <a:solidFill>
                  <a:srgbClr val="FF0000"/>
                </a:solidFill>
                <a:latin typeface="+mn-lt"/>
                <a:ea typeface="微软雅黑 Light" panose="020B0502040204020203" pitchFamily="34" charset="-122"/>
              </a:rPr>
              <a:t>p2</a:t>
            </a:r>
            <a:r>
              <a:rPr lang="en-US" altLang="zh-CN">
                <a:latin typeface="+mn-lt"/>
                <a:ea typeface="微软雅黑 Light" panose="020B0502040204020203" pitchFamily="34" charset="-122"/>
              </a:rPr>
              <a:t>,p8}</a:t>
            </a:r>
          </a:p>
        </p:txBody>
      </p:sp>
      <p:sp>
        <p:nvSpPr>
          <p:cNvPr id="14" name="TextBox 50">
            <a:extLst>
              <a:ext uri="{FF2B5EF4-FFF2-40B4-BE49-F238E27FC236}">
                <a16:creationId xmlns:a16="http://schemas.microsoft.com/office/drawing/2014/main" id="{883557DA-321C-4ABB-8A26-2FA53E2FBFAD}"/>
              </a:ext>
            </a:extLst>
          </p:cNvPr>
          <p:cNvSpPr txBox="1">
            <a:spLocks noChangeArrowheads="1"/>
          </p:cNvSpPr>
          <p:nvPr/>
        </p:nvSpPr>
        <p:spPr bwMode="auto">
          <a:xfrm>
            <a:off x="3995936" y="1985228"/>
            <a:ext cx="4751512" cy="830997"/>
          </a:xfrm>
          <a:prstGeom prst="rect">
            <a:avLst/>
          </a:prstGeom>
          <a:solidFill>
            <a:srgbClr val="FFC000"/>
          </a:solidFill>
          <a:ln w="9525">
            <a:solidFill>
              <a:srgbClr val="00B05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latin typeface="+mn-lt"/>
                <a:ea typeface="微软雅黑 Light" panose="020B0502040204020203" pitchFamily="34" charset="-122"/>
              </a:rPr>
              <a:t>//</a:t>
            </a:r>
            <a:r>
              <a:rPr lang="zh-CN" altLang="en-US" sz="1600" dirty="0">
                <a:latin typeface="+mn-lt"/>
                <a:ea typeface="微软雅黑 Light" panose="020B0502040204020203" pitchFamily="34" charset="-122"/>
              </a:rPr>
              <a:t>分别从</a:t>
            </a:r>
            <a:r>
              <a:rPr lang="en-US" altLang="zh-CN" sz="1600" dirty="0">
                <a:latin typeface="+mn-lt"/>
                <a:ea typeface="微软雅黑 Light" panose="020B0502040204020203" pitchFamily="34" charset="-122"/>
              </a:rPr>
              <a:t>z[</a:t>
            </a:r>
            <a:r>
              <a:rPr lang="en-US" altLang="zh-CN" sz="1600" dirty="0" err="1">
                <a:latin typeface="+mn-lt"/>
                <a:ea typeface="微软雅黑 Light" panose="020B0502040204020203" pitchFamily="34" charset="-122"/>
              </a:rPr>
              <a:t>L:m</a:t>
            </a:r>
            <a:r>
              <a:rPr lang="en-US" altLang="zh-CN" sz="1600" dirty="0">
                <a:latin typeface="+mn-lt"/>
                <a:ea typeface="微软雅黑 Light" panose="020B0502040204020203" pitchFamily="34" charset="-122"/>
              </a:rPr>
              <a:t>]={p9,p0,p1,p6,p2}</a:t>
            </a:r>
            <a:r>
              <a:rPr lang="zh-CN" altLang="en-US" sz="1600" dirty="0">
                <a:latin typeface="+mn-lt"/>
                <a:ea typeface="微软雅黑 Light" panose="020B0502040204020203" pitchFamily="34" charset="-122"/>
              </a:rPr>
              <a:t>、</a:t>
            </a:r>
            <a:r>
              <a:rPr lang="en-US" altLang="zh-CN" sz="1600" dirty="0">
                <a:latin typeface="+mn-lt"/>
                <a:ea typeface="微软雅黑 Light" panose="020B0502040204020203" pitchFamily="34" charset="-122"/>
              </a:rPr>
              <a:t>z[m+1:r]={p3,p4,p10,p5,p7,p8}</a:t>
            </a:r>
            <a:r>
              <a:rPr lang="zh-CN" altLang="en-US" sz="1600" dirty="0">
                <a:latin typeface="+mn-lt"/>
                <a:ea typeface="微软雅黑 Light" panose="020B0502040204020203" pitchFamily="34" charset="-122"/>
              </a:rPr>
              <a:t>中得到左、右</a:t>
            </a:r>
            <a:r>
              <a:rPr lang="en-US" altLang="zh-CN" sz="1600" dirty="0">
                <a:latin typeface="+mn-lt"/>
                <a:ea typeface="微软雅黑 Light" panose="020B0502040204020203" pitchFamily="34" charset="-122"/>
              </a:rPr>
              <a:t>2</a:t>
            </a:r>
            <a:r>
              <a:rPr lang="zh-CN" altLang="en-US" sz="1600" dirty="0">
                <a:latin typeface="+mn-lt"/>
                <a:ea typeface="微软雅黑 Light" panose="020B0502040204020203" pitchFamily="34" charset="-122"/>
              </a:rPr>
              <a:t>个子集内的最短距离，其中最小者作为最短距离</a:t>
            </a:r>
            <a:r>
              <a:rPr lang="en-US" altLang="zh-CN" sz="1600" dirty="0">
                <a:latin typeface="+mn-lt"/>
                <a:ea typeface="微软雅黑 Light" panose="020B0502040204020203" pitchFamily="34" charset="-122"/>
              </a:rPr>
              <a:t>d</a:t>
            </a:r>
          </a:p>
        </p:txBody>
      </p:sp>
      <p:sp>
        <p:nvSpPr>
          <p:cNvPr id="16" name="AutoShape 10">
            <a:hlinkClick r:id="rId2" action="ppaction://hlinksldjump" highlightClick="1"/>
            <a:extLst>
              <a:ext uri="{FF2B5EF4-FFF2-40B4-BE49-F238E27FC236}">
                <a16:creationId xmlns:a16="http://schemas.microsoft.com/office/drawing/2014/main" id="{55538051-E51A-4B6C-9896-36DDB88EC944}"/>
              </a:ext>
            </a:extLst>
          </p:cNvPr>
          <p:cNvSpPr>
            <a:spLocks noChangeArrowheads="1"/>
          </p:cNvSpPr>
          <p:nvPr/>
        </p:nvSpPr>
        <p:spPr bwMode="auto">
          <a:xfrm>
            <a:off x="7680167" y="1018680"/>
            <a:ext cx="530265" cy="266219"/>
          </a:xfrm>
          <a:prstGeom prst="actionButtonForwardNext">
            <a:avLst/>
          </a:prstGeom>
          <a:solidFill>
            <a:schemeClr val="bg1">
              <a:lumMod val="85000"/>
            </a:schemeClr>
          </a:solidFill>
          <a:ln>
            <a:noFill/>
          </a:ln>
        </p:spPr>
        <p:txBody>
          <a:bodyPr wrap="none" anchor="ctr"/>
          <a:lstStyle/>
          <a:p>
            <a:pPr eaLnBrk="0" hangingPunct="0"/>
            <a:endParaRPr lang="zh-CN" altLang="en-US">
              <a:ea typeface="微软雅黑 Light" panose="020B0502040204020203" pitchFamily="34" charset="-122"/>
            </a:endParaRPr>
          </a:p>
        </p:txBody>
      </p:sp>
    </p:spTree>
    <p:extLst>
      <p:ext uri="{BB962C8B-B14F-4D97-AF65-F5344CB8AC3E}">
        <p14:creationId xmlns:p14="http://schemas.microsoft.com/office/powerpoint/2010/main" val="340543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C2BC0-06E9-4476-93F8-9444D087BB12}"/>
              </a:ext>
            </a:extLst>
          </p:cNvPr>
          <p:cNvSpPr>
            <a:spLocks noGrp="1"/>
          </p:cNvSpPr>
          <p:nvPr>
            <p:ph type="title"/>
          </p:nvPr>
        </p:nvSpPr>
        <p:spPr/>
        <p:txBody>
          <a:bodyPr>
            <a:normAutofit/>
          </a:bodyPr>
          <a:lstStyle/>
          <a:p>
            <a:r>
              <a:rPr lang="zh-CN" altLang="en-US" sz="2800" b="1" dirty="0">
                <a:solidFill>
                  <a:schemeClr val="accent2"/>
                </a:solidFill>
              </a:rPr>
              <a:t>例</a:t>
            </a:r>
            <a:r>
              <a:rPr lang="en-US" altLang="zh-CN" sz="2800" b="1" dirty="0">
                <a:solidFill>
                  <a:schemeClr val="accent2"/>
                </a:solidFill>
              </a:rPr>
              <a:t>3  </a:t>
            </a:r>
            <a:r>
              <a:rPr lang="en-US" altLang="en-US" sz="2800" b="1" dirty="0" err="1">
                <a:solidFill>
                  <a:schemeClr val="accent2"/>
                </a:solidFill>
              </a:rPr>
              <a:t>Ackerman函数</a:t>
            </a:r>
            <a:endParaRPr lang="zh-CN" altLang="en-US" dirty="0"/>
          </a:p>
        </p:txBody>
      </p:sp>
      <p:sp>
        <p:nvSpPr>
          <p:cNvPr id="3" name="内容占位符 2">
            <a:extLst>
              <a:ext uri="{FF2B5EF4-FFF2-40B4-BE49-F238E27FC236}">
                <a16:creationId xmlns:a16="http://schemas.microsoft.com/office/drawing/2014/main" id="{A44E2C61-37B8-4D67-B9B2-342AA18454EC}"/>
              </a:ext>
            </a:extLst>
          </p:cNvPr>
          <p:cNvSpPr>
            <a:spLocks noGrp="1"/>
          </p:cNvSpPr>
          <p:nvPr>
            <p:ph idx="1"/>
          </p:nvPr>
        </p:nvSpPr>
        <p:spPr/>
        <p:txBody>
          <a:bodyPr/>
          <a:lstStyle/>
          <a:p>
            <a:r>
              <a:rPr lang="zh-CN" altLang="en-US" dirty="0"/>
              <a:t>目标</a:t>
            </a:r>
            <a:endParaRPr lang="en-US" altLang="zh-CN" dirty="0"/>
          </a:p>
          <a:p>
            <a:pPr lvl="1"/>
            <a:r>
              <a:rPr lang="zh-CN" altLang="en-US" dirty="0"/>
              <a:t>描述</a:t>
            </a:r>
            <a:r>
              <a:rPr lang="en-US" altLang="zh-CN" dirty="0"/>
              <a:t>1</a:t>
            </a:r>
            <a:r>
              <a:rPr lang="zh-CN" altLang="en-US" dirty="0"/>
              <a:t>个增长特别</a:t>
            </a:r>
            <a:r>
              <a:rPr lang="en-US" altLang="zh-CN" dirty="0"/>
              <a:t>…</a:t>
            </a:r>
            <a:r>
              <a:rPr lang="zh-CN" altLang="en-US" dirty="0"/>
              <a:t>特别</a:t>
            </a:r>
            <a:r>
              <a:rPr lang="zh-CN" altLang="en-US" sz="2800" b="1" dirty="0">
                <a:solidFill>
                  <a:srgbClr val="FF0000"/>
                </a:solidFill>
              </a:rPr>
              <a:t>快</a:t>
            </a:r>
            <a:r>
              <a:rPr lang="zh-CN" altLang="en-US" dirty="0"/>
              <a:t>的函数</a:t>
            </a:r>
            <a:r>
              <a:rPr lang="en-US" altLang="zh-CN" dirty="0"/>
              <a:t>—</a:t>
            </a:r>
            <a:r>
              <a:rPr lang="zh-CN" altLang="en-US" dirty="0"/>
              <a:t>参数为</a:t>
            </a:r>
            <a:r>
              <a:rPr lang="en-US" altLang="zh-CN" dirty="0"/>
              <a:t>k</a:t>
            </a:r>
            <a:r>
              <a:rPr lang="zh-CN" altLang="en-US" dirty="0"/>
              <a:t>的</a:t>
            </a:r>
            <a:r>
              <a:rPr lang="en-US" altLang="zh-CN" dirty="0"/>
              <a:t>Ackerman</a:t>
            </a:r>
            <a:r>
              <a:rPr lang="zh-CN" altLang="en-US" dirty="0"/>
              <a:t>函数</a:t>
            </a:r>
            <a:r>
              <a:rPr lang="en-US" altLang="zh-CN" sz="2400" dirty="0"/>
              <a:t>n=A(k)</a:t>
            </a:r>
          </a:p>
          <a:p>
            <a:pPr lvl="1"/>
            <a:r>
              <a:rPr lang="zh-CN" altLang="en-US" dirty="0"/>
              <a:t>描述增长特别</a:t>
            </a:r>
            <a:r>
              <a:rPr lang="en-US" altLang="zh-CN" dirty="0"/>
              <a:t>…</a:t>
            </a:r>
            <a:r>
              <a:rPr lang="zh-CN" altLang="en-US" dirty="0"/>
              <a:t>特别</a:t>
            </a:r>
            <a:r>
              <a:rPr lang="zh-CN" altLang="en-US" sz="2800" b="1" dirty="0">
                <a:solidFill>
                  <a:srgbClr val="FF0000"/>
                </a:solidFill>
              </a:rPr>
              <a:t>慢</a:t>
            </a:r>
            <a:r>
              <a:rPr lang="zh-CN" altLang="en-US" dirty="0"/>
              <a:t>的函数</a:t>
            </a:r>
            <a:r>
              <a:rPr lang="en-US" altLang="zh-CN" dirty="0"/>
              <a:t>—</a:t>
            </a:r>
            <a:r>
              <a:rPr lang="zh-CN" altLang="en-US" sz="2400" dirty="0"/>
              <a:t>参数为</a:t>
            </a:r>
            <a:r>
              <a:rPr lang="en-US" altLang="zh-CN" sz="2400" dirty="0"/>
              <a:t>n</a:t>
            </a:r>
            <a:r>
              <a:rPr lang="zh-CN" altLang="en-US" sz="2400" dirty="0"/>
              <a:t>的逆</a:t>
            </a:r>
            <a:r>
              <a:rPr lang="en-US" altLang="zh-CN" sz="2400" dirty="0"/>
              <a:t>Ackerman</a:t>
            </a:r>
            <a:r>
              <a:rPr lang="zh-CN" altLang="en-US" sz="2400" dirty="0"/>
              <a:t>函数</a:t>
            </a:r>
            <a:r>
              <a:rPr lang="en-US" altLang="zh-CN" sz="2400" dirty="0">
                <a:solidFill>
                  <a:srgbClr val="000000"/>
                </a:solidFill>
                <a:ea typeface="楷体_GB2312"/>
                <a:cs typeface="楷体_GB2312"/>
              </a:rPr>
              <a:t>α(n)=k</a:t>
            </a:r>
            <a:endParaRPr lang="en-US" altLang="zh-CN" dirty="0"/>
          </a:p>
          <a:p>
            <a:r>
              <a:rPr lang="zh-CN" altLang="en-US" dirty="0"/>
              <a:t>双递归函数</a:t>
            </a:r>
            <a:endParaRPr lang="en-US" altLang="zh-CN" dirty="0"/>
          </a:p>
          <a:p>
            <a:pPr lvl="1"/>
            <a:r>
              <a:rPr lang="zh-CN" altLang="en-US" dirty="0"/>
              <a:t>函数及它的一个变量是由函数自身定义</a:t>
            </a:r>
            <a:endParaRPr lang="en-US" altLang="zh-CN" dirty="0"/>
          </a:p>
          <a:p>
            <a:r>
              <a:rPr lang="en-US" altLang="zh-CN" dirty="0"/>
              <a:t>Ackerman</a:t>
            </a:r>
            <a:r>
              <a:rPr lang="zh-CN" altLang="en-US" dirty="0"/>
              <a:t>函数</a:t>
            </a:r>
            <a:r>
              <a:rPr lang="en-US" altLang="zh-CN" dirty="0"/>
              <a:t>A(n</a:t>
            </a:r>
            <a:r>
              <a:rPr lang="zh-CN" altLang="en-US" dirty="0"/>
              <a:t>，</a:t>
            </a:r>
            <a:r>
              <a:rPr lang="en-US" altLang="zh-CN" dirty="0"/>
              <a:t>m)</a:t>
            </a:r>
            <a:r>
              <a:rPr lang="zh-CN" altLang="en-US" dirty="0"/>
              <a:t>定义如下：</a:t>
            </a:r>
          </a:p>
          <a:p>
            <a:endParaRPr lang="en-US" altLang="zh-CN" dirty="0"/>
          </a:p>
          <a:p>
            <a:endParaRPr lang="zh-CN" altLang="en-US" dirty="0"/>
          </a:p>
        </p:txBody>
      </p:sp>
      <p:sp>
        <p:nvSpPr>
          <p:cNvPr id="4" name="日期占位符 3">
            <a:extLst>
              <a:ext uri="{FF2B5EF4-FFF2-40B4-BE49-F238E27FC236}">
                <a16:creationId xmlns:a16="http://schemas.microsoft.com/office/drawing/2014/main" id="{3CC595D3-2D8E-4EFB-B494-C8577412549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71DCB65-5BA9-4989-B7CF-0298B23A5D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763A1C-AFE9-4D0E-8F41-CF9B06BC87F1}"/>
              </a:ext>
            </a:extLst>
          </p:cNvPr>
          <p:cNvSpPr>
            <a:spLocks noGrp="1"/>
          </p:cNvSpPr>
          <p:nvPr>
            <p:ph type="sldNum" sz="quarter" idx="12"/>
          </p:nvPr>
        </p:nvSpPr>
        <p:spPr/>
        <p:txBody>
          <a:bodyPr/>
          <a:lstStyle/>
          <a:p>
            <a:fld id="{EEA58A3B-43CE-4AA0-90B5-EB47AFAFEB34}" type="slidenum">
              <a:rPr lang="zh-CN" altLang="en-US" smtClean="0"/>
              <a:pPr/>
              <a:t>15</a:t>
            </a:fld>
            <a:endParaRPr lang="zh-CN" altLang="en-US" dirty="0"/>
          </a:p>
        </p:txBody>
      </p:sp>
      <p:graphicFrame>
        <p:nvGraphicFramePr>
          <p:cNvPr id="7" name="Object 5">
            <a:extLst>
              <a:ext uri="{FF2B5EF4-FFF2-40B4-BE49-F238E27FC236}">
                <a16:creationId xmlns:a16="http://schemas.microsoft.com/office/drawing/2014/main" id="{0C8AE017-3F0D-4FAA-83D2-AD2EB7FB5C86}"/>
              </a:ext>
            </a:extLst>
          </p:cNvPr>
          <p:cNvGraphicFramePr>
            <a:graphicFrameLocks noChangeAspect="1"/>
          </p:cNvGraphicFramePr>
          <p:nvPr>
            <p:extLst>
              <p:ext uri="{D42A27DB-BD31-4B8C-83A1-F6EECF244321}">
                <p14:modId xmlns:p14="http://schemas.microsoft.com/office/powerpoint/2010/main" val="3713797145"/>
              </p:ext>
            </p:extLst>
          </p:nvPr>
        </p:nvGraphicFramePr>
        <p:xfrm>
          <a:off x="2057400" y="4688445"/>
          <a:ext cx="5329807" cy="1938680"/>
        </p:xfrm>
        <a:graphic>
          <a:graphicData uri="http://schemas.openxmlformats.org/presentationml/2006/ole">
            <mc:AlternateContent xmlns:mc="http://schemas.openxmlformats.org/markup-compatibility/2006">
              <mc:Choice xmlns:v="urn:schemas-microsoft-com:vml" Requires="v">
                <p:oleObj spid="_x0000_s2201" name="公式" r:id="rId3" imgW="2514600" imgH="914400" progId="Equation.3">
                  <p:embed/>
                </p:oleObj>
              </mc:Choice>
              <mc:Fallback>
                <p:oleObj name="公式" r:id="rId3" imgW="2514600" imgH="914400" progId="Equation.3">
                  <p:embed/>
                  <p:pic>
                    <p:nvPicPr>
                      <p:cNvPr id="1638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688445"/>
                        <a:ext cx="5329807" cy="193868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814881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457423-80A4-47F5-A46C-E1DC2A746C2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F28EB6D4-65B5-4DBC-89EB-AD882869A04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4184F4F4-8E43-4309-96D1-37BB97868579}"/>
              </a:ext>
            </a:extLst>
          </p:cNvPr>
          <p:cNvSpPr>
            <a:spLocks noGrp="1"/>
          </p:cNvSpPr>
          <p:nvPr>
            <p:ph type="sldNum" sz="quarter" idx="12"/>
          </p:nvPr>
        </p:nvSpPr>
        <p:spPr/>
        <p:txBody>
          <a:bodyPr/>
          <a:lstStyle/>
          <a:p>
            <a:fld id="{EEA58A3B-43CE-4AA0-90B5-EB47AFAFEB34}" type="slidenum">
              <a:rPr lang="zh-CN" altLang="en-US" smtClean="0"/>
              <a:pPr/>
              <a:t>150</a:t>
            </a:fld>
            <a:endParaRPr lang="zh-CN" altLang="en-US" dirty="0"/>
          </a:p>
        </p:txBody>
      </p:sp>
      <p:sp>
        <p:nvSpPr>
          <p:cNvPr id="6" name="TextBox 1">
            <a:extLst>
              <a:ext uri="{FF2B5EF4-FFF2-40B4-BE49-F238E27FC236}">
                <a16:creationId xmlns:a16="http://schemas.microsoft.com/office/drawing/2014/main" id="{5FE0C1B2-FBA2-47D4-9DE7-8FB6AE824B16}"/>
              </a:ext>
            </a:extLst>
          </p:cNvPr>
          <p:cNvSpPr txBox="1">
            <a:spLocks noChangeArrowheads="1"/>
          </p:cNvSpPr>
          <p:nvPr/>
        </p:nvSpPr>
        <p:spPr bwMode="auto">
          <a:xfrm>
            <a:off x="107950" y="119063"/>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rPr>
              <a:t>void closest(</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 X[],     </a:t>
            </a:r>
            <a:r>
              <a:rPr lang="en-US" altLang="zh-CN" sz="2400" dirty="0" err="1">
                <a:latin typeface="+mn-lt"/>
                <a:ea typeface="微软雅黑 Light" panose="020B0502040204020203" pitchFamily="34" charset="-122"/>
              </a:rPr>
              <a:t>PointY</a:t>
            </a:r>
            <a:r>
              <a:rPr lang="en-US" altLang="zh-CN" sz="2400" dirty="0">
                <a:latin typeface="+mn-lt"/>
                <a:ea typeface="微软雅黑 Light" panose="020B0502040204020203" pitchFamily="34" charset="-122"/>
              </a:rPr>
              <a:t> Y[],       </a:t>
            </a:r>
            <a:r>
              <a:rPr lang="en-US" altLang="zh-CN" sz="2400" dirty="0" err="1">
                <a:latin typeface="+mn-lt"/>
                <a:ea typeface="微软雅黑 Light" panose="020B0502040204020203" pitchFamily="34" charset="-122"/>
              </a:rPr>
              <a:t>PointZ</a:t>
            </a:r>
            <a:r>
              <a:rPr lang="en-US" altLang="zh-CN" sz="2400" dirty="0">
                <a:latin typeface="+mn-lt"/>
                <a:ea typeface="微软雅黑 Light" panose="020B0502040204020203" pitchFamily="34" charset="-122"/>
              </a:rPr>
              <a:t> Z[], </a:t>
            </a:r>
          </a:p>
          <a:p>
            <a:pPr eaLnBrk="1" hangingPunct="1"/>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L, </a:t>
            </a:r>
            <a:r>
              <a:rPr lang="en-US" altLang="zh-CN" sz="2400" dirty="0" err="1">
                <a:latin typeface="+mn-lt"/>
                <a:ea typeface="微软雅黑 Light" panose="020B0502040204020203" pitchFamily="34" charset="-122"/>
              </a:rPr>
              <a:t>int</a:t>
            </a:r>
            <a:r>
              <a:rPr lang="en-US" altLang="zh-CN" sz="2400" dirty="0">
                <a:latin typeface="+mn-lt"/>
                <a:ea typeface="微软雅黑 Light" panose="020B0502040204020203" pitchFamily="34" charset="-122"/>
              </a:rPr>
              <a:t> r,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a, </a:t>
            </a:r>
            <a:r>
              <a:rPr lang="en-US" altLang="zh-CN" sz="2400" dirty="0" err="1">
                <a:latin typeface="+mn-lt"/>
                <a:ea typeface="微软雅黑 Light" panose="020B0502040204020203" pitchFamily="34" charset="-122"/>
              </a:rPr>
              <a:t>PointX</a:t>
            </a:r>
            <a:r>
              <a:rPr lang="en-US" altLang="zh-CN" sz="2400" dirty="0">
                <a:latin typeface="+mn-lt"/>
                <a:ea typeface="微软雅黑 Light" panose="020B0502040204020203" pitchFamily="34" charset="-122"/>
              </a:rPr>
              <a:t>&amp; b, float d)</a:t>
            </a: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    </a:t>
            </a:r>
          </a:p>
          <a:p>
            <a:pPr eaLnBrk="1" hangingPunct="1"/>
            <a:r>
              <a:rPr lang="en-US" altLang="zh-CN" sz="2400" dirty="0">
                <a:latin typeface="+mn-lt"/>
                <a:ea typeface="微软雅黑 Light" panose="020B0502040204020203" pitchFamily="34" charset="-122"/>
              </a:rPr>
              <a:t>{</a:t>
            </a:r>
            <a:endParaRPr lang="en-US" altLang="zh-CN" dirty="0">
              <a:latin typeface="+mn-lt"/>
              <a:ea typeface="微软雅黑 Light" panose="020B0502040204020203" pitchFamily="34" charset="-122"/>
            </a:endParaRPr>
          </a:p>
          <a:p>
            <a:pPr eaLnBrk="1" hangingPunct="1"/>
            <a:r>
              <a:rPr lang="en-US" altLang="zh-CN" sz="2800" dirty="0">
                <a:latin typeface="+mn-lt"/>
                <a:ea typeface="微软雅黑 Light" panose="020B0502040204020203" pitchFamily="34" charset="-122"/>
              </a:rPr>
              <a:t>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k=L;  </a:t>
            </a:r>
          </a:p>
          <a:p>
            <a:pPr eaLnBrk="1" hangingPunct="1"/>
            <a:r>
              <a:rPr lang="en-US" altLang="zh-CN" sz="2000" dirty="0">
                <a:latin typeface="+mn-lt"/>
                <a:ea typeface="微软雅黑 Light" panose="020B0502040204020203" pitchFamily="34" charset="-122"/>
              </a:rPr>
              <a:t>      for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i=L; i&lt;=r; i++)</a:t>
            </a:r>
          </a:p>
          <a:p>
            <a:pPr eaLnBrk="1" hangingPunct="1"/>
            <a:r>
              <a:rPr lang="en-US" altLang="zh-CN" sz="2000" dirty="0">
                <a:latin typeface="+mn-lt"/>
                <a:ea typeface="微软雅黑 Light" panose="020B0502040204020203" pitchFamily="34" charset="-122"/>
              </a:rPr>
              <a:t>         if (</a:t>
            </a:r>
            <a:r>
              <a:rPr lang="en-US" altLang="zh-CN" sz="2000" dirty="0" err="1">
                <a:latin typeface="+mn-lt"/>
                <a:ea typeface="微软雅黑 Light" panose="020B0502040204020203" pitchFamily="34" charset="-122"/>
              </a:rPr>
              <a:t>fabs</a:t>
            </a:r>
            <a:r>
              <a:rPr lang="en-US" altLang="zh-CN" sz="2000" dirty="0">
                <a:latin typeface="+mn-lt"/>
                <a:ea typeface="微软雅黑 Light" panose="020B0502040204020203" pitchFamily="34" charset="-122"/>
              </a:rPr>
              <a:t>(Y[m].x-Y[i].x))&lt;d</a:t>
            </a:r>
          </a:p>
          <a:p>
            <a:pPr eaLnBrk="1" hangingPunct="1"/>
            <a:r>
              <a:rPr lang="en-US" altLang="zh-CN" sz="2000" dirty="0">
                <a:latin typeface="+mn-lt"/>
                <a:ea typeface="微软雅黑 Light" panose="020B0502040204020203" pitchFamily="34" charset="-122"/>
              </a:rPr>
              <a:t>             Z[</a:t>
            </a:r>
            <a:r>
              <a:rPr lang="en-US" altLang="zh-CN" sz="2000" dirty="0">
                <a:solidFill>
                  <a:srgbClr val="FF0000"/>
                </a:solidFill>
                <a:latin typeface="+mn-lt"/>
                <a:ea typeface="微软雅黑 Light" panose="020B0502040204020203" pitchFamily="34" charset="-122"/>
              </a:rPr>
              <a:t>k++</a:t>
            </a:r>
            <a:r>
              <a:rPr lang="en-US" altLang="zh-CN" sz="2000" dirty="0">
                <a:latin typeface="+mn-lt"/>
                <a:ea typeface="微软雅黑 Light" panose="020B0502040204020203" pitchFamily="34" charset="-122"/>
              </a:rPr>
              <a:t>]=Y[i]; </a:t>
            </a:r>
          </a:p>
          <a:p>
            <a:pPr eaLnBrk="1" hangingPunct="1"/>
            <a:r>
              <a:rPr lang="en-US" altLang="zh-CN" sz="2000" dirty="0">
                <a:latin typeface="+mn-lt"/>
                <a:ea typeface="微软雅黑 Light" panose="020B0502040204020203" pitchFamily="34" charset="-122"/>
              </a:rPr>
              <a:t>     </a:t>
            </a:r>
          </a:p>
          <a:p>
            <a:pPr eaLnBrk="1" hangingPunct="1"/>
            <a:r>
              <a:rPr lang="en-US" altLang="zh-CN" sz="2000" dirty="0">
                <a:latin typeface="+mn-lt"/>
                <a:ea typeface="微软雅黑 Light" panose="020B0502040204020203" pitchFamily="34" charset="-122"/>
              </a:rPr>
              <a:t>  for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i=L; i&lt;=k; i++)     //</a:t>
            </a:r>
            <a:r>
              <a:rPr lang="zh-CN" altLang="en-US" sz="2000" dirty="0">
                <a:latin typeface="+mn-lt"/>
                <a:ea typeface="微软雅黑 Light" panose="020B0502040204020203" pitchFamily="34" charset="-122"/>
              </a:rPr>
              <a:t>搜索</a:t>
            </a:r>
            <a:r>
              <a:rPr lang="en-US" altLang="zh-CN" sz="2000" dirty="0">
                <a:latin typeface="+mn-lt"/>
                <a:ea typeface="微软雅黑 Light" panose="020B0502040204020203" pitchFamily="34" charset="-122"/>
              </a:rPr>
              <a:t>Z[L:k-1]</a:t>
            </a:r>
          </a:p>
          <a:p>
            <a:pPr eaLnBrk="1" hangingPunct="1"/>
            <a:r>
              <a:rPr lang="en-US" altLang="zh-CN" sz="2000" dirty="0">
                <a:latin typeface="+mn-lt"/>
                <a:ea typeface="微软雅黑 Light" panose="020B0502040204020203" pitchFamily="34" charset="-122"/>
              </a:rPr>
              <a:t>     {</a:t>
            </a:r>
          </a:p>
          <a:p>
            <a:pPr eaLnBrk="1" hangingPunct="1"/>
            <a:r>
              <a:rPr lang="en-US" altLang="zh-CN" sz="2000" dirty="0">
                <a:latin typeface="+mn-lt"/>
                <a:ea typeface="微软雅黑 Light" panose="020B0502040204020203" pitchFamily="34" charset="-122"/>
              </a:rPr>
              <a:t>         for (</a:t>
            </a:r>
            <a:r>
              <a:rPr lang="en-US" altLang="zh-CN" sz="2000" dirty="0" err="1">
                <a:latin typeface="+mn-lt"/>
                <a:ea typeface="微软雅黑 Light" panose="020B0502040204020203" pitchFamily="34" charset="-122"/>
              </a:rPr>
              <a:t>int</a:t>
            </a:r>
            <a:r>
              <a:rPr lang="en-US" altLang="zh-CN" sz="2000" dirty="0">
                <a:latin typeface="+mn-lt"/>
                <a:ea typeface="微软雅黑 Light" panose="020B0502040204020203" pitchFamily="34" charset="-122"/>
              </a:rPr>
              <a:t> j=i+1; j&lt;k</a:t>
            </a:r>
            <a:r>
              <a:rPr lang="en-US" altLang="zh-CN" sz="2000" dirty="0">
                <a:solidFill>
                  <a:srgbClr val="FF0000"/>
                </a:solidFill>
                <a:latin typeface="+mn-lt"/>
                <a:ea typeface="微软雅黑 Light" panose="020B0502040204020203" pitchFamily="34" charset="-122"/>
              </a:rPr>
              <a:t>&amp;&amp;Z[j].y-Z[i].y</a:t>
            </a:r>
          </a:p>
          <a:p>
            <a:pPr eaLnBrk="1" hangingPunct="1"/>
            <a:r>
              <a:rPr lang="en-US" altLang="zh-CN" sz="2000" dirty="0">
                <a:solidFill>
                  <a:srgbClr val="FF0000"/>
                </a:solidFill>
                <a:latin typeface="+mn-lt"/>
                <a:ea typeface="微软雅黑 Light" panose="020B0502040204020203" pitchFamily="34" charset="-122"/>
              </a:rPr>
              <a:t>                &lt;d</a:t>
            </a:r>
            <a:r>
              <a:rPr lang="en-US" altLang="zh-CN" sz="2000" dirty="0">
                <a:latin typeface="+mn-lt"/>
                <a:ea typeface="微软雅黑 Light" panose="020B0502040204020203" pitchFamily="34" charset="-122"/>
              </a:rPr>
              <a:t>; j++)</a:t>
            </a:r>
          </a:p>
          <a:p>
            <a:pPr eaLnBrk="1" hangingPunct="1"/>
            <a:r>
              <a:rPr lang="en-US" altLang="zh-CN" sz="2000" dirty="0">
                <a:latin typeface="+mn-lt"/>
                <a:ea typeface="微软雅黑 Light" panose="020B0502040204020203" pitchFamily="34" charset="-122"/>
              </a:rPr>
              <a:t>         {</a:t>
            </a:r>
          </a:p>
          <a:p>
            <a:pPr eaLnBrk="1" hangingPunct="1"/>
            <a:r>
              <a:rPr lang="en-US" altLang="zh-CN" sz="2000" dirty="0">
                <a:latin typeface="+mn-lt"/>
                <a:ea typeface="微软雅黑 Light" panose="020B0502040204020203" pitchFamily="34" charset="-122"/>
              </a:rPr>
              <a:t>            float </a:t>
            </a:r>
            <a:r>
              <a:rPr lang="en-US" altLang="zh-CN" sz="2000" dirty="0" err="1">
                <a:latin typeface="+mn-lt"/>
                <a:ea typeface="微软雅黑 Light" panose="020B0502040204020203" pitchFamily="34" charset="-122"/>
              </a:rPr>
              <a:t>dp</a:t>
            </a:r>
            <a:r>
              <a:rPr lang="en-US" altLang="zh-CN" sz="2000" dirty="0">
                <a:latin typeface="+mn-lt"/>
                <a:ea typeface="微软雅黑 Light" panose="020B0502040204020203" pitchFamily="34" charset="-122"/>
              </a:rPr>
              <a:t>=distance(Z[i],Z[j]);</a:t>
            </a:r>
          </a:p>
          <a:p>
            <a:pPr eaLnBrk="1" hangingPunct="1"/>
            <a:r>
              <a:rPr lang="en-US" altLang="zh-CN" sz="2000" dirty="0">
                <a:latin typeface="+mn-lt"/>
                <a:ea typeface="微软雅黑 Light" panose="020B0502040204020203" pitchFamily="34" charset="-122"/>
              </a:rPr>
              <a:t>            if (</a:t>
            </a:r>
            <a:r>
              <a:rPr lang="en-US" altLang="zh-CN" sz="2000" dirty="0" err="1">
                <a:latin typeface="+mn-lt"/>
                <a:ea typeface="微软雅黑 Light" panose="020B0502040204020203" pitchFamily="34" charset="-122"/>
              </a:rPr>
              <a:t>dp</a:t>
            </a:r>
            <a:r>
              <a:rPr lang="en-US" altLang="zh-CN" sz="2000" dirty="0">
                <a:latin typeface="+mn-lt"/>
                <a:ea typeface="微软雅黑 Light" panose="020B0502040204020203" pitchFamily="34" charset="-122"/>
              </a:rPr>
              <a:t>&lt;d)</a:t>
            </a:r>
          </a:p>
          <a:p>
            <a:pPr eaLnBrk="1" hangingPunct="1"/>
            <a:r>
              <a:rPr lang="en-US" altLang="zh-CN" sz="2000" dirty="0">
                <a:latin typeface="+mn-lt"/>
                <a:ea typeface="微软雅黑 Light" panose="020B0502040204020203" pitchFamily="34" charset="-122"/>
              </a:rPr>
              <a:t>              { d=</a:t>
            </a:r>
            <a:r>
              <a:rPr lang="en-US" altLang="zh-CN" sz="2000" dirty="0" err="1">
                <a:latin typeface="+mn-lt"/>
                <a:ea typeface="微软雅黑 Light" panose="020B0502040204020203" pitchFamily="34" charset="-122"/>
              </a:rPr>
              <a:t>dp</a:t>
            </a:r>
            <a:r>
              <a:rPr lang="en-US" altLang="zh-CN" sz="2000" dirty="0">
                <a:latin typeface="+mn-lt"/>
                <a:ea typeface="微软雅黑 Light" panose="020B0502040204020203" pitchFamily="34" charset="-122"/>
              </a:rPr>
              <a:t>; a=X[Z[i].p], b=X[Z[j].p]; }</a:t>
            </a:r>
          </a:p>
          <a:p>
            <a:pPr eaLnBrk="1" hangingPunct="1"/>
            <a:r>
              <a:rPr lang="en-US" altLang="zh-CN" sz="2000" dirty="0">
                <a:latin typeface="+mn-lt"/>
                <a:ea typeface="微软雅黑 Light" panose="020B0502040204020203" pitchFamily="34" charset="-122"/>
              </a:rPr>
              <a:t>         }      </a:t>
            </a:r>
            <a:endParaRPr lang="en-US" altLang="zh-CN" sz="2400" dirty="0">
              <a:latin typeface="+mn-lt"/>
              <a:ea typeface="微软雅黑 Light" panose="020B0502040204020203" pitchFamily="34" charset="-122"/>
            </a:endParaRPr>
          </a:p>
          <a:p>
            <a:pPr eaLnBrk="1" hangingPunct="1"/>
            <a:r>
              <a:rPr lang="en-US" altLang="zh-CN" sz="2400" dirty="0">
                <a:latin typeface="+mn-lt"/>
                <a:ea typeface="微软雅黑 Light" panose="020B0502040204020203" pitchFamily="34" charset="-122"/>
              </a:rPr>
              <a:t>}</a:t>
            </a:r>
            <a:endParaRPr lang="zh-CN" altLang="en-US" sz="2400" dirty="0">
              <a:latin typeface="+mn-lt"/>
              <a:ea typeface="微软雅黑 Light" panose="020B0502040204020203" pitchFamily="34" charset="-122"/>
            </a:endParaRPr>
          </a:p>
        </p:txBody>
      </p:sp>
      <p:sp>
        <p:nvSpPr>
          <p:cNvPr id="7" name="TextBox 50">
            <a:extLst>
              <a:ext uri="{FF2B5EF4-FFF2-40B4-BE49-F238E27FC236}">
                <a16:creationId xmlns:a16="http://schemas.microsoft.com/office/drawing/2014/main" id="{0732ED27-5396-4B53-89D6-4412C1CD9AB3}"/>
              </a:ext>
            </a:extLst>
          </p:cNvPr>
          <p:cNvSpPr txBox="1">
            <a:spLocks noChangeArrowheads="1"/>
          </p:cNvSpPr>
          <p:nvPr/>
        </p:nvSpPr>
        <p:spPr bwMode="auto">
          <a:xfrm>
            <a:off x="4715669" y="3641847"/>
            <a:ext cx="4284662" cy="1077913"/>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latin typeface="+mn-lt"/>
                <a:ea typeface="微软雅黑 Light" panose="020B0502040204020203" pitchFamily="34" charset="-122"/>
              </a:rPr>
              <a:t>//</a:t>
            </a:r>
            <a:r>
              <a:rPr lang="zh-CN" altLang="en-US" sz="1600">
                <a:latin typeface="+mn-lt"/>
                <a:ea typeface="微软雅黑 Light" panose="020B0502040204020203" pitchFamily="34" charset="-122"/>
              </a:rPr>
              <a:t>依次搜索位于</a:t>
            </a:r>
            <a:r>
              <a:rPr lang="en-US" altLang="zh-CN" sz="1600">
                <a:latin typeface="+mn-lt"/>
                <a:ea typeface="微软雅黑 Light" panose="020B0502040204020203" pitchFamily="34" charset="-122"/>
              </a:rPr>
              <a:t>P1+P2</a:t>
            </a:r>
            <a:r>
              <a:rPr lang="zh-CN" altLang="en-US" sz="1600">
                <a:latin typeface="+mn-lt"/>
                <a:ea typeface="微软雅黑 Light" panose="020B0502040204020203" pitchFamily="34" charset="-122"/>
              </a:rPr>
              <a:t>区域中</a:t>
            </a:r>
            <a:r>
              <a:rPr lang="en-US" altLang="zh-CN" sz="1600">
                <a:latin typeface="+mn-lt"/>
                <a:ea typeface="微软雅黑 Light" panose="020B0502040204020203" pitchFamily="34" charset="-122"/>
              </a:rPr>
              <a:t>Z[L,k-1]=Z[0:8]</a:t>
            </a:r>
            <a:r>
              <a:rPr lang="zh-CN" altLang="en-US" sz="1600">
                <a:latin typeface="+mn-lt"/>
                <a:ea typeface="微软雅黑 Light" panose="020B0502040204020203" pitchFamily="34" charset="-122"/>
              </a:rPr>
              <a:t>中各点，计算各点与</a:t>
            </a:r>
            <a:endParaRPr lang="en-US" altLang="zh-CN" sz="1600">
              <a:latin typeface="+mn-lt"/>
              <a:ea typeface="微软雅黑 Light" panose="020B0502040204020203" pitchFamily="34" charset="-122"/>
            </a:endParaRPr>
          </a:p>
          <a:p>
            <a:pPr eaLnBrk="1" hangingPunct="1"/>
            <a:r>
              <a:rPr lang="en-US" altLang="zh-CN" sz="1600">
                <a:latin typeface="+mn-lt"/>
                <a:ea typeface="微软雅黑 Light" panose="020B0502040204020203" pitchFamily="34" charset="-122"/>
              </a:rPr>
              <a:t>P1</a:t>
            </a:r>
            <a:r>
              <a:rPr lang="zh-CN" altLang="en-US" sz="1600">
                <a:latin typeface="+mn-lt"/>
                <a:ea typeface="微软雅黑 Light" panose="020B0502040204020203" pitchFamily="34" charset="-122"/>
              </a:rPr>
              <a:t>、</a:t>
            </a:r>
            <a:r>
              <a:rPr lang="en-US" altLang="zh-CN" sz="1600">
                <a:latin typeface="+mn-lt"/>
                <a:ea typeface="微软雅黑 Light" panose="020B0502040204020203" pitchFamily="34" charset="-122"/>
              </a:rPr>
              <a:t>P2</a:t>
            </a:r>
            <a:r>
              <a:rPr lang="zh-CN" altLang="en-US" sz="1600">
                <a:latin typeface="+mn-lt"/>
                <a:ea typeface="微软雅黑 Light" panose="020B0502040204020203" pitchFamily="34" charset="-122"/>
              </a:rPr>
              <a:t>中</a:t>
            </a:r>
            <a:r>
              <a:rPr lang="en-US" altLang="zh-CN" sz="1600">
                <a:latin typeface="+mn-lt"/>
                <a:ea typeface="微软雅黑 Light" panose="020B0502040204020203" pitchFamily="34" charset="-122"/>
              </a:rPr>
              <a:t>dx2d</a:t>
            </a:r>
            <a:r>
              <a:rPr lang="zh-CN" altLang="en-US" sz="1600">
                <a:latin typeface="+mn-lt"/>
                <a:ea typeface="微软雅黑 Light" panose="020B0502040204020203" pitchFamily="34" charset="-122"/>
              </a:rPr>
              <a:t>矩形范围内的其它点间距离，据此计算全局最近点对</a:t>
            </a:r>
            <a:r>
              <a:rPr lang="en-US" altLang="zh-CN" sz="1600">
                <a:latin typeface="+mn-lt"/>
                <a:ea typeface="微软雅黑 Light" panose="020B0502040204020203" pitchFamily="34" charset="-122"/>
              </a:rPr>
              <a:t>best</a:t>
            </a:r>
          </a:p>
        </p:txBody>
      </p:sp>
      <p:sp>
        <p:nvSpPr>
          <p:cNvPr id="8" name="TextBox 50">
            <a:extLst>
              <a:ext uri="{FF2B5EF4-FFF2-40B4-BE49-F238E27FC236}">
                <a16:creationId xmlns:a16="http://schemas.microsoft.com/office/drawing/2014/main" id="{C427A10A-6392-43C4-ACF5-442E2DF72530}"/>
              </a:ext>
            </a:extLst>
          </p:cNvPr>
          <p:cNvSpPr txBox="1">
            <a:spLocks noChangeArrowheads="1"/>
          </p:cNvSpPr>
          <p:nvPr/>
        </p:nvSpPr>
        <p:spPr bwMode="auto">
          <a:xfrm>
            <a:off x="4141788" y="2057278"/>
            <a:ext cx="4822825" cy="1200150"/>
          </a:xfrm>
          <a:prstGeom prst="rect">
            <a:avLst/>
          </a:prstGeom>
          <a:solidFill>
            <a:srgbClr val="FFC000"/>
          </a:solidFill>
          <a:ln w="9525">
            <a:solidFill>
              <a:srgbClr val="00B050"/>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a:t>
            </a:r>
            <a:r>
              <a:rPr lang="zh-CN" altLang="en-US">
                <a:latin typeface="+mn-lt"/>
                <a:ea typeface="微软雅黑 Light" panose="020B0502040204020203" pitchFamily="34" charset="-122"/>
              </a:rPr>
              <a:t>将</a:t>
            </a:r>
            <a:r>
              <a:rPr lang="en-US" altLang="zh-CN">
                <a:latin typeface="+mn-lt"/>
                <a:ea typeface="微软雅黑 Light" panose="020B0502040204020203" pitchFamily="34" charset="-122"/>
              </a:rPr>
              <a:t>Y[]</a:t>
            </a:r>
            <a:r>
              <a:rPr lang="zh-CN" altLang="en-US">
                <a:latin typeface="+mn-lt"/>
                <a:ea typeface="微软雅黑 Light" panose="020B0502040204020203" pitchFamily="34" charset="-122"/>
              </a:rPr>
              <a:t>中位于</a:t>
            </a:r>
            <a:r>
              <a:rPr lang="en-US" altLang="zh-CN">
                <a:latin typeface="+mn-lt"/>
                <a:ea typeface="微软雅黑 Light" panose="020B0502040204020203" pitchFamily="34" charset="-122"/>
              </a:rPr>
              <a:t>P1+P2</a:t>
            </a:r>
            <a:r>
              <a:rPr lang="zh-CN" altLang="en-US">
                <a:latin typeface="+mn-lt"/>
                <a:ea typeface="微软雅黑 Light" panose="020B0502040204020203" pitchFamily="34" charset="-122"/>
              </a:rPr>
              <a:t>区域，即分割线</a:t>
            </a:r>
            <a:r>
              <a:rPr lang="en-US" altLang="zh-CN" i="1">
                <a:latin typeface="+mn-lt"/>
                <a:ea typeface="微软雅黑 Light" panose="020B0502040204020203" pitchFamily="34" charset="-122"/>
              </a:rPr>
              <a:t>l</a:t>
            </a:r>
            <a:r>
              <a:rPr lang="en-US" altLang="zh-CN">
                <a:latin typeface="+mn-lt"/>
                <a:ea typeface="微软雅黑 Light" panose="020B0502040204020203" pitchFamily="34" charset="-122"/>
              </a:rPr>
              <a:t>:x=m</a:t>
            </a:r>
            <a:r>
              <a:rPr lang="zh-CN" altLang="en-US">
                <a:latin typeface="+mn-lt"/>
                <a:ea typeface="微软雅黑 Light" panose="020B0502040204020203" pitchFamily="34" charset="-122"/>
              </a:rPr>
              <a:t>两端</a:t>
            </a:r>
            <a:r>
              <a:rPr lang="en-US" altLang="zh-CN">
                <a:latin typeface="+mn-lt"/>
                <a:ea typeface="微软雅黑 Light" panose="020B0502040204020203" pitchFamily="34" charset="-122"/>
              </a:rPr>
              <a:t>d=best.dist</a:t>
            </a:r>
            <a:r>
              <a:rPr lang="zh-CN" altLang="en-US">
                <a:latin typeface="+mn-lt"/>
                <a:ea typeface="微软雅黑 Light" panose="020B0502040204020203" pitchFamily="34" charset="-122"/>
              </a:rPr>
              <a:t>距离内的各点拷贝至</a:t>
            </a:r>
            <a:r>
              <a:rPr lang="en-US" altLang="zh-CN">
                <a:latin typeface="+mn-lt"/>
                <a:ea typeface="微软雅黑 Light" panose="020B0502040204020203" pitchFamily="34" charset="-122"/>
              </a:rPr>
              <a:t>Z[]</a:t>
            </a:r>
            <a:r>
              <a:rPr lang="zh-CN" altLang="en-US">
                <a:latin typeface="+mn-lt"/>
                <a:ea typeface="微软雅黑 Light" panose="020B0502040204020203" pitchFamily="34" charset="-122"/>
              </a:rPr>
              <a:t>：</a:t>
            </a:r>
            <a:endParaRPr lang="en-US" altLang="zh-CN">
              <a:latin typeface="+mn-lt"/>
              <a:ea typeface="微软雅黑 Light" panose="020B0502040204020203" pitchFamily="34" charset="-122"/>
            </a:endParaRPr>
          </a:p>
          <a:p>
            <a:pPr eaLnBrk="1" hangingPunct="1"/>
            <a:r>
              <a:rPr lang="en-US" altLang="zh-CN">
                <a:latin typeface="+mn-lt"/>
                <a:ea typeface="微软雅黑 Light" panose="020B0502040204020203" pitchFamily="34" charset="-122"/>
              </a:rPr>
              <a:t>Y[0:10]:{p3,</a:t>
            </a:r>
            <a:r>
              <a:rPr lang="en-US" altLang="zh-CN" b="1" u="sng">
                <a:solidFill>
                  <a:srgbClr val="FF0000"/>
                </a:solidFill>
                <a:latin typeface="+mn-lt"/>
                <a:ea typeface="微软雅黑 Light" panose="020B0502040204020203" pitchFamily="34" charset="-122"/>
              </a:rPr>
              <a:t>p9</a:t>
            </a:r>
            <a:r>
              <a:rPr lang="en-US" altLang="zh-CN">
                <a:latin typeface="+mn-lt"/>
                <a:ea typeface="微软雅黑 Light" panose="020B0502040204020203" pitchFamily="34" charset="-122"/>
              </a:rPr>
              <a:t>,</a:t>
            </a:r>
            <a:r>
              <a:rPr lang="en-US" altLang="zh-CN" b="1">
                <a:solidFill>
                  <a:srgbClr val="FF0000"/>
                </a:solidFill>
                <a:latin typeface="+mn-lt"/>
                <a:ea typeface="微软雅黑 Light" panose="020B0502040204020203" pitchFamily="34" charset="-122"/>
              </a:rPr>
              <a:t>p0</a:t>
            </a:r>
            <a:r>
              <a:rPr lang="en-US" altLang="zh-CN">
                <a:latin typeface="+mn-lt"/>
                <a:ea typeface="微软雅黑 Light" panose="020B0502040204020203" pitchFamily="34" charset="-122"/>
              </a:rPr>
              <a:t>,p4,</a:t>
            </a:r>
            <a:r>
              <a:rPr lang="en-US" altLang="zh-CN" u="sng">
                <a:latin typeface="+mn-lt"/>
                <a:ea typeface="微软雅黑 Light" panose="020B0502040204020203" pitchFamily="34" charset="-122"/>
              </a:rPr>
              <a:t>p10</a:t>
            </a:r>
            <a:r>
              <a:rPr lang="en-US" altLang="zh-CN">
                <a:latin typeface="+mn-lt"/>
                <a:ea typeface="微软雅黑 Light" panose="020B0502040204020203" pitchFamily="34" charset="-122"/>
              </a:rPr>
              <a:t>,</a:t>
            </a:r>
            <a:r>
              <a:rPr lang="en-US" altLang="zh-CN" b="1">
                <a:solidFill>
                  <a:srgbClr val="FF0000"/>
                </a:solidFill>
                <a:latin typeface="+mn-lt"/>
                <a:ea typeface="微软雅黑 Light" panose="020B0502040204020203" pitchFamily="34" charset="-122"/>
              </a:rPr>
              <a:t>p1</a:t>
            </a:r>
            <a:r>
              <a:rPr lang="en-US" altLang="zh-CN">
                <a:latin typeface="+mn-lt"/>
                <a:ea typeface="微软雅黑 Light" panose="020B0502040204020203" pitchFamily="34" charset="-122"/>
              </a:rPr>
              <a:t>,p5,</a:t>
            </a:r>
            <a:r>
              <a:rPr lang="en-US" altLang="zh-CN" b="1">
                <a:solidFill>
                  <a:srgbClr val="FF0000"/>
                </a:solidFill>
                <a:latin typeface="+mn-lt"/>
                <a:ea typeface="微软雅黑 Light" panose="020B0502040204020203" pitchFamily="34" charset="-122"/>
              </a:rPr>
              <a:t>p6</a:t>
            </a:r>
            <a:r>
              <a:rPr lang="en-US" altLang="zh-CN">
                <a:latin typeface="+mn-lt"/>
                <a:ea typeface="微软雅黑 Light" panose="020B0502040204020203" pitchFamily="34" charset="-122"/>
              </a:rPr>
              <a:t>,p7,</a:t>
            </a:r>
            <a:r>
              <a:rPr lang="en-US" altLang="zh-CN" b="1">
                <a:solidFill>
                  <a:srgbClr val="FF0000"/>
                </a:solidFill>
                <a:latin typeface="+mn-lt"/>
                <a:ea typeface="微软雅黑 Light" panose="020B0502040204020203" pitchFamily="34" charset="-122"/>
              </a:rPr>
              <a:t>p2</a:t>
            </a:r>
            <a:r>
              <a:rPr lang="en-US" altLang="zh-CN">
                <a:latin typeface="+mn-lt"/>
                <a:ea typeface="微软雅黑 Light" panose="020B0502040204020203" pitchFamily="34" charset="-122"/>
              </a:rPr>
              <a:t>,p8}</a:t>
            </a:r>
          </a:p>
          <a:p>
            <a:pPr eaLnBrk="1" hangingPunct="1"/>
            <a:r>
              <a:rPr lang="en-US" altLang="zh-CN">
                <a:latin typeface="+mn-lt"/>
                <a:ea typeface="微软雅黑 Light" panose="020B0502040204020203" pitchFamily="34" charset="-122"/>
              </a:rPr>
              <a:t>Z[0:8]:{p3,</a:t>
            </a:r>
            <a:r>
              <a:rPr lang="en-US" altLang="zh-CN" b="1">
                <a:solidFill>
                  <a:srgbClr val="FF0000"/>
                </a:solidFill>
                <a:latin typeface="+mn-lt"/>
                <a:ea typeface="微软雅黑 Light" panose="020B0502040204020203" pitchFamily="34" charset="-122"/>
              </a:rPr>
              <a:t>p0</a:t>
            </a:r>
            <a:r>
              <a:rPr lang="en-US" altLang="zh-CN">
                <a:latin typeface="+mn-lt"/>
                <a:ea typeface="微软雅黑 Light" panose="020B0502040204020203" pitchFamily="34" charset="-122"/>
              </a:rPr>
              <a:t>,p4,</a:t>
            </a:r>
            <a:r>
              <a:rPr lang="en-US" altLang="zh-CN" b="1">
                <a:solidFill>
                  <a:srgbClr val="FF0000"/>
                </a:solidFill>
                <a:latin typeface="+mn-lt"/>
                <a:ea typeface="微软雅黑 Light" panose="020B0502040204020203" pitchFamily="34" charset="-122"/>
              </a:rPr>
              <a:t>p1</a:t>
            </a:r>
            <a:r>
              <a:rPr lang="en-US" altLang="zh-CN">
                <a:latin typeface="+mn-lt"/>
                <a:ea typeface="微软雅黑 Light" panose="020B0502040204020203" pitchFamily="34" charset="-122"/>
              </a:rPr>
              <a:t>,p5,</a:t>
            </a:r>
            <a:r>
              <a:rPr lang="en-US" altLang="zh-CN" b="1">
                <a:solidFill>
                  <a:srgbClr val="FF0000"/>
                </a:solidFill>
                <a:latin typeface="+mn-lt"/>
                <a:ea typeface="微软雅黑 Light" panose="020B0502040204020203" pitchFamily="34" charset="-122"/>
              </a:rPr>
              <a:t>p6</a:t>
            </a:r>
            <a:r>
              <a:rPr lang="en-US" altLang="zh-CN">
                <a:latin typeface="+mn-lt"/>
                <a:ea typeface="微软雅黑 Light" panose="020B0502040204020203" pitchFamily="34" charset="-122"/>
              </a:rPr>
              <a:t>,p7,</a:t>
            </a:r>
            <a:r>
              <a:rPr lang="en-US" altLang="zh-CN" b="1">
                <a:solidFill>
                  <a:srgbClr val="FF0000"/>
                </a:solidFill>
                <a:latin typeface="+mn-lt"/>
                <a:ea typeface="微软雅黑 Light" panose="020B0502040204020203" pitchFamily="34" charset="-122"/>
              </a:rPr>
              <a:t>p2</a:t>
            </a:r>
            <a:r>
              <a:rPr lang="en-US" altLang="zh-CN">
                <a:latin typeface="+mn-lt"/>
                <a:ea typeface="微软雅黑 Light" panose="020B0502040204020203" pitchFamily="34" charset="-122"/>
              </a:rPr>
              <a:t>,p8}</a:t>
            </a:r>
          </a:p>
        </p:txBody>
      </p:sp>
      <p:sp>
        <p:nvSpPr>
          <p:cNvPr id="9" name="AutoShape 10">
            <a:hlinkClick r:id="rId2" action="ppaction://hlinksldjump" highlightClick="1"/>
            <a:extLst>
              <a:ext uri="{FF2B5EF4-FFF2-40B4-BE49-F238E27FC236}">
                <a16:creationId xmlns:a16="http://schemas.microsoft.com/office/drawing/2014/main" id="{E2054A5C-8289-4358-BCF1-003C52E0B843}"/>
              </a:ext>
            </a:extLst>
          </p:cNvPr>
          <p:cNvSpPr>
            <a:spLocks noChangeArrowheads="1"/>
          </p:cNvSpPr>
          <p:nvPr/>
        </p:nvSpPr>
        <p:spPr bwMode="auto">
          <a:xfrm>
            <a:off x="8677276" y="5056581"/>
            <a:ext cx="287337" cy="144463"/>
          </a:xfrm>
          <a:prstGeom prst="actionButtonForwardNext">
            <a:avLst/>
          </a:prstGeom>
          <a:solidFill>
            <a:schemeClr val="bg1">
              <a:lumMod val="75000"/>
            </a:schemeClr>
          </a:solidFill>
          <a:ln w="9525">
            <a:solidFill>
              <a:schemeClr val="bg1">
                <a:lumMod val="65000"/>
              </a:schemeClr>
            </a:solidFill>
            <a:miter lim="800000"/>
            <a:headEnd/>
            <a:tailEnd/>
          </a:ln>
        </p:spPr>
        <p:txBody>
          <a:bodyPr wrap="none" anchor="ctr"/>
          <a:lstStyle/>
          <a:p>
            <a:pPr eaLnBrk="0" hangingPunct="0">
              <a:defRPr/>
            </a:pPr>
            <a:endParaRPr lang="zh-CN" altLang="en-US">
              <a:ea typeface="微软雅黑 Light" panose="020B0502040204020203" pitchFamily="34" charset="-122"/>
            </a:endParaRPr>
          </a:p>
        </p:txBody>
      </p:sp>
      <p:sp>
        <p:nvSpPr>
          <p:cNvPr id="10" name="矩形 6">
            <a:extLst>
              <a:ext uri="{FF2B5EF4-FFF2-40B4-BE49-F238E27FC236}">
                <a16:creationId xmlns:a16="http://schemas.microsoft.com/office/drawing/2014/main" id="{85792D22-D650-4869-9E0E-67BA514E9828}"/>
              </a:ext>
            </a:extLst>
          </p:cNvPr>
          <p:cNvSpPr>
            <a:spLocks noChangeArrowheads="1"/>
          </p:cNvSpPr>
          <p:nvPr/>
        </p:nvSpPr>
        <p:spPr bwMode="auto">
          <a:xfrm>
            <a:off x="395288" y="1844675"/>
            <a:ext cx="8569325" cy="1512888"/>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12" name="AutoShape 10">
            <a:hlinkClick r:id="rId3" action="ppaction://hlinksldjump" highlightClick="1"/>
            <a:extLst>
              <a:ext uri="{FF2B5EF4-FFF2-40B4-BE49-F238E27FC236}">
                <a16:creationId xmlns:a16="http://schemas.microsoft.com/office/drawing/2014/main" id="{9A0EC4E6-3CBF-4753-B8FD-496BC7F0CF64}"/>
              </a:ext>
            </a:extLst>
          </p:cNvPr>
          <p:cNvSpPr>
            <a:spLocks noChangeArrowheads="1"/>
          </p:cNvSpPr>
          <p:nvPr/>
        </p:nvSpPr>
        <p:spPr bwMode="auto">
          <a:xfrm>
            <a:off x="7165093" y="1272309"/>
            <a:ext cx="530265" cy="266219"/>
          </a:xfrm>
          <a:prstGeom prst="actionButtonForwardNext">
            <a:avLst/>
          </a:prstGeom>
          <a:solidFill>
            <a:schemeClr val="bg1">
              <a:lumMod val="85000"/>
            </a:schemeClr>
          </a:solidFill>
          <a:ln>
            <a:noFill/>
          </a:ln>
        </p:spPr>
        <p:txBody>
          <a:bodyPr wrap="none" anchor="ctr"/>
          <a:lstStyle/>
          <a:p>
            <a:pPr eaLnBrk="0" hangingPunct="0"/>
            <a:endParaRPr lang="zh-CN" altLang="en-US">
              <a:ea typeface="微软雅黑 Light" panose="020B0502040204020203" pitchFamily="34" charset="-122"/>
            </a:endParaRPr>
          </a:p>
        </p:txBody>
      </p:sp>
    </p:spTree>
    <p:extLst>
      <p:ext uri="{BB962C8B-B14F-4D97-AF65-F5344CB8AC3E}">
        <p14:creationId xmlns:p14="http://schemas.microsoft.com/office/powerpoint/2010/main" val="2485705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75138B-3065-472A-84F2-0743B3B00A2D}"/>
              </a:ext>
            </a:extLst>
          </p:cNvPr>
          <p:cNvSpPr>
            <a:spLocks noGrp="1"/>
          </p:cNvSpPr>
          <p:nvPr>
            <p:ph idx="1"/>
          </p:nvPr>
        </p:nvSpPr>
        <p:spPr/>
        <p:txBody>
          <a:bodyPr/>
          <a:lstStyle/>
          <a:p>
            <a:r>
              <a:rPr lang="zh-CN" altLang="en-US" b="1" dirty="0">
                <a:solidFill>
                  <a:srgbClr val="0033CC"/>
                </a:solidFill>
              </a:rPr>
              <a:t>算法特点</a:t>
            </a:r>
            <a:endParaRPr lang="en-US" altLang="zh-CN" b="1" dirty="0">
              <a:solidFill>
                <a:srgbClr val="0033CC"/>
              </a:solidFill>
            </a:endParaRPr>
          </a:p>
          <a:p>
            <a:pPr lvl="1"/>
            <a:r>
              <a:rPr lang="zh-CN" altLang="en-US" dirty="0">
                <a:latin typeface="+mn-lt"/>
                <a:ea typeface="微软雅黑 Light" panose="020B0502040204020203" pitchFamily="34" charset="-122"/>
              </a:rPr>
              <a:t>对</a:t>
            </a:r>
            <a:r>
              <a:rPr lang="en-US" altLang="zh-CN" dirty="0">
                <a:latin typeface="+mn-lt"/>
                <a:ea typeface="微软雅黑 Light" panose="020B0502040204020203" pitchFamily="34" charset="-122"/>
              </a:rPr>
              <a:t>Z[L:k-1]</a:t>
            </a:r>
            <a:r>
              <a:rPr lang="zh-CN" altLang="en-US" dirty="0">
                <a:latin typeface="+mn-lt"/>
                <a:ea typeface="微软雅黑 Light" panose="020B0502040204020203" pitchFamily="34" charset="-122"/>
              </a:rPr>
              <a:t>中每个点</a:t>
            </a:r>
            <a:r>
              <a:rPr lang="en-US" altLang="zh-CN" dirty="0">
                <a:latin typeface="+mn-lt"/>
                <a:ea typeface="微软雅黑 Light" panose="020B0502040204020203" pitchFamily="34" charset="-122"/>
              </a:rPr>
              <a:t>Z[</a:t>
            </a:r>
            <a:r>
              <a:rPr lang="en-US" altLang="zh-CN" dirty="0" err="1">
                <a:latin typeface="+mn-lt"/>
                <a:ea typeface="微软雅黑 Light" panose="020B0502040204020203" pitchFamily="34" charset="-122"/>
              </a:rPr>
              <a:t>i</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，内循环只搜索</a:t>
            </a:r>
            <a:r>
              <a:rPr lang="en-US" altLang="zh-CN" dirty="0">
                <a:latin typeface="+mn-lt"/>
                <a:ea typeface="微软雅黑 Light" panose="020B0502040204020203" pitchFamily="34" charset="-122"/>
              </a:rPr>
              <a:t>Z[</a:t>
            </a:r>
            <a:r>
              <a:rPr lang="en-US" altLang="zh-CN" dirty="0" err="1">
                <a:latin typeface="+mn-lt"/>
                <a:ea typeface="微软雅黑 Light" panose="020B0502040204020203" pitchFamily="34" charset="-122"/>
              </a:rPr>
              <a:t>i</a:t>
            </a:r>
            <a:r>
              <a:rPr lang="en-US" altLang="zh-CN" dirty="0">
                <a:latin typeface="+mn-lt"/>
                <a:ea typeface="微软雅黑 Light" panose="020B0502040204020203" pitchFamily="34" charset="-122"/>
              </a:rPr>
              <a:t>]</a:t>
            </a:r>
            <a:r>
              <a:rPr lang="zh-CN" altLang="en-US" dirty="0">
                <a:latin typeface="+mn-lt"/>
                <a:ea typeface="微软雅黑 Light" panose="020B0502040204020203" pitchFamily="34" charset="-122"/>
              </a:rPr>
              <a:t>之后位于</a:t>
            </a:r>
            <a:r>
              <a:rPr lang="en-US" altLang="zh-CN" dirty="0">
                <a:latin typeface="+mn-lt"/>
                <a:ea typeface="微软雅黑 Light" panose="020B0502040204020203" pitchFamily="34" charset="-122"/>
              </a:rPr>
              <a:t>dx2d</a:t>
            </a:r>
            <a:r>
              <a:rPr lang="zh-CN" altLang="en-US" dirty="0">
                <a:latin typeface="+mn-lt"/>
                <a:ea typeface="微软雅黑 Light" panose="020B0502040204020203" pitchFamily="34" charset="-122"/>
              </a:rPr>
              <a:t>矩形内的最多有限的</a:t>
            </a:r>
            <a:r>
              <a:rPr lang="en-US" altLang="zh-CN" dirty="0">
                <a:latin typeface="+mn-lt"/>
                <a:ea typeface="微软雅黑 Light" panose="020B0502040204020203" pitchFamily="34" charset="-122"/>
              </a:rPr>
              <a:t>s</a:t>
            </a:r>
            <a:r>
              <a:rPr lang="zh-CN" altLang="en-US" dirty="0">
                <a:latin typeface="+mn-lt"/>
                <a:ea typeface="微软雅黑 Light" panose="020B0502040204020203" pitchFamily="34" charset="-122"/>
              </a:rPr>
              <a:t>个点（鸽舍原理），</a:t>
            </a:r>
            <a:r>
              <a:rPr lang="en-US" altLang="zh-CN" dirty="0">
                <a:latin typeface="+mn-lt"/>
                <a:ea typeface="微软雅黑 Light" panose="020B0502040204020203" pitchFamily="34" charset="-122"/>
              </a:rPr>
              <a:t>e.g. s=6</a:t>
            </a:r>
            <a:r>
              <a:rPr lang="zh-CN" altLang="en-US" dirty="0">
                <a:latin typeface="+mn-lt"/>
                <a:ea typeface="微软雅黑 Light" panose="020B0502040204020203" pitchFamily="34" charset="-122"/>
              </a:rPr>
              <a:t>，就会因条件</a:t>
            </a:r>
            <a:r>
              <a:rPr lang="zh-CN" altLang="en-US" sz="2400" dirty="0">
                <a:latin typeface="+mn-lt"/>
                <a:ea typeface="微软雅黑 Light" panose="020B0502040204020203" pitchFamily="34" charset="-122"/>
              </a:rPr>
              <a:t>“</a:t>
            </a:r>
            <a:r>
              <a:rPr lang="en-US" altLang="zh-CN" sz="2400" dirty="0">
                <a:solidFill>
                  <a:srgbClr val="FF0000"/>
                </a:solidFill>
                <a:latin typeface="+mn-lt"/>
                <a:ea typeface="微软雅黑 Light" panose="020B0502040204020203" pitchFamily="34" charset="-122"/>
              </a:rPr>
              <a:t>Z[j].y-Z[</a:t>
            </a:r>
            <a:r>
              <a:rPr lang="en-US" altLang="zh-CN" sz="2400" dirty="0" err="1">
                <a:solidFill>
                  <a:srgbClr val="FF0000"/>
                </a:solidFill>
                <a:latin typeface="+mn-lt"/>
                <a:ea typeface="微软雅黑 Light" panose="020B0502040204020203" pitchFamily="34" charset="-122"/>
              </a:rPr>
              <a:t>i</a:t>
            </a:r>
            <a:r>
              <a:rPr lang="en-US" altLang="zh-CN" sz="2400" dirty="0">
                <a:solidFill>
                  <a:srgbClr val="FF0000"/>
                </a:solidFill>
                <a:latin typeface="+mn-lt"/>
                <a:ea typeface="微软雅黑 Light" panose="020B0502040204020203" pitchFamily="34" charset="-122"/>
              </a:rPr>
              <a:t>].y&lt;d</a:t>
            </a:r>
            <a:r>
              <a:rPr lang="zh-CN" altLang="en-US" sz="2400" dirty="0">
                <a:latin typeface="+mn-lt"/>
                <a:ea typeface="微软雅黑 Light" panose="020B0502040204020203" pitchFamily="34" charset="-122"/>
              </a:rPr>
              <a:t>”不满足而退出内循环</a:t>
            </a:r>
            <a:endParaRPr lang="en-US" altLang="zh-CN" sz="2400" dirty="0">
              <a:latin typeface="+mn-lt"/>
              <a:ea typeface="微软雅黑 Light" panose="020B0502040204020203" pitchFamily="34" charset="-122"/>
            </a:endParaRPr>
          </a:p>
          <a:p>
            <a:pPr lvl="1"/>
            <a:r>
              <a:rPr lang="zh-CN" altLang="en-US" sz="2400" dirty="0">
                <a:latin typeface="+mn-lt"/>
                <a:ea typeface="微软雅黑 Light" panose="020B0502040204020203" pitchFamily="34" charset="-122"/>
              </a:rPr>
              <a:t>因此，线性时间内可完成</a:t>
            </a:r>
            <a:endParaRPr lang="zh-CN" altLang="en-US" b="1" dirty="0">
              <a:solidFill>
                <a:srgbClr val="0033CC"/>
              </a:solidFill>
            </a:endParaRPr>
          </a:p>
        </p:txBody>
      </p:sp>
      <p:sp>
        <p:nvSpPr>
          <p:cNvPr id="3" name="日期占位符 2">
            <a:extLst>
              <a:ext uri="{FF2B5EF4-FFF2-40B4-BE49-F238E27FC236}">
                <a16:creationId xmlns:a16="http://schemas.microsoft.com/office/drawing/2014/main" id="{74F9BD8C-7C3B-4AE8-B614-18096375D67E}"/>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C87C07B7-7312-4A55-BFB1-A59C8366A99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F2568DC-5EE2-447D-BB21-DA128F80B4FD}"/>
              </a:ext>
            </a:extLst>
          </p:cNvPr>
          <p:cNvSpPr>
            <a:spLocks noGrp="1"/>
          </p:cNvSpPr>
          <p:nvPr>
            <p:ph type="sldNum" sz="quarter" idx="12"/>
          </p:nvPr>
        </p:nvSpPr>
        <p:spPr/>
        <p:txBody>
          <a:bodyPr/>
          <a:lstStyle/>
          <a:p>
            <a:fld id="{EEA58A3B-43CE-4AA0-90B5-EB47AFAFEB34}" type="slidenum">
              <a:rPr lang="zh-CN" altLang="en-US" smtClean="0"/>
              <a:pPr/>
              <a:t>151</a:t>
            </a:fld>
            <a:endParaRPr lang="zh-CN" altLang="en-US" dirty="0"/>
          </a:p>
        </p:txBody>
      </p:sp>
      <p:sp>
        <p:nvSpPr>
          <p:cNvPr id="7" name="矩形 20">
            <a:extLst>
              <a:ext uri="{FF2B5EF4-FFF2-40B4-BE49-F238E27FC236}">
                <a16:creationId xmlns:a16="http://schemas.microsoft.com/office/drawing/2014/main" id="{D1EB75F6-DEEC-406F-8317-DE20E3E9CD5A}"/>
              </a:ext>
            </a:extLst>
          </p:cNvPr>
          <p:cNvSpPr>
            <a:spLocks noChangeArrowheads="1"/>
          </p:cNvSpPr>
          <p:nvPr/>
        </p:nvSpPr>
        <p:spPr bwMode="auto">
          <a:xfrm rot="-5400000">
            <a:off x="7073596" y="3186425"/>
            <a:ext cx="1192213" cy="2289175"/>
          </a:xfrm>
          <a:prstGeom prst="rect">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cxnSp>
        <p:nvCxnSpPr>
          <p:cNvPr id="8" name="直接连接符 2">
            <a:extLst>
              <a:ext uri="{FF2B5EF4-FFF2-40B4-BE49-F238E27FC236}">
                <a16:creationId xmlns:a16="http://schemas.microsoft.com/office/drawing/2014/main" id="{BF06F1A9-0CDE-4B57-864C-C92AD9D4DA8D}"/>
              </a:ext>
            </a:extLst>
          </p:cNvPr>
          <p:cNvCxnSpPr>
            <a:cxnSpLocks noChangeShapeType="1"/>
          </p:cNvCxnSpPr>
          <p:nvPr/>
        </p:nvCxnSpPr>
        <p:spPr bwMode="auto">
          <a:xfrm>
            <a:off x="7669702" y="3291994"/>
            <a:ext cx="0" cy="1946275"/>
          </a:xfrm>
          <a:prstGeom prst="line">
            <a:avLst/>
          </a:prstGeom>
          <a:noFill/>
          <a:ln w="762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22">
            <a:extLst>
              <a:ext uri="{FF2B5EF4-FFF2-40B4-BE49-F238E27FC236}">
                <a16:creationId xmlns:a16="http://schemas.microsoft.com/office/drawing/2014/main" id="{BA3B8BF4-39B6-4C78-BEDF-6A0CBBD992D1}"/>
              </a:ext>
            </a:extLst>
          </p:cNvPr>
          <p:cNvCxnSpPr>
            <a:cxnSpLocks noChangeShapeType="1"/>
          </p:cNvCxnSpPr>
          <p:nvPr/>
        </p:nvCxnSpPr>
        <p:spPr bwMode="auto">
          <a:xfrm>
            <a:off x="7380777" y="4911244"/>
            <a:ext cx="1414463" cy="0"/>
          </a:xfrm>
          <a:prstGeom prst="line">
            <a:avLst/>
          </a:prstGeom>
          <a:noFill/>
          <a:ln w="38100" algn="ctr">
            <a:solidFill>
              <a:srgbClr val="00B05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椭圆 9">
            <a:extLst>
              <a:ext uri="{FF2B5EF4-FFF2-40B4-BE49-F238E27FC236}">
                <a16:creationId xmlns:a16="http://schemas.microsoft.com/office/drawing/2014/main" id="{A0E0AA04-7F92-4463-9E8F-459FC245031C}"/>
              </a:ext>
            </a:extLst>
          </p:cNvPr>
          <p:cNvSpPr/>
          <p:nvPr/>
        </p:nvSpPr>
        <p:spPr bwMode="auto">
          <a:xfrm>
            <a:off x="8622202" y="4657244"/>
            <a:ext cx="142875"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1" name="TextBox 42">
            <a:extLst>
              <a:ext uri="{FF2B5EF4-FFF2-40B4-BE49-F238E27FC236}">
                <a16:creationId xmlns:a16="http://schemas.microsoft.com/office/drawing/2014/main" id="{958249A6-890D-496F-B813-9AF575FA7190}"/>
              </a:ext>
            </a:extLst>
          </p:cNvPr>
          <p:cNvSpPr txBox="1">
            <a:spLocks noChangeArrowheads="1"/>
          </p:cNvSpPr>
          <p:nvPr/>
        </p:nvSpPr>
        <p:spPr bwMode="auto">
          <a:xfrm>
            <a:off x="8293590" y="4222269"/>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p5</a:t>
            </a:r>
            <a:endParaRPr lang="zh-CN" altLang="en-US">
              <a:latin typeface="+mn-lt"/>
              <a:ea typeface="微软雅黑 Light" panose="020B0502040204020203" pitchFamily="34" charset="-122"/>
            </a:endParaRPr>
          </a:p>
        </p:txBody>
      </p:sp>
      <p:sp>
        <p:nvSpPr>
          <p:cNvPr id="12" name="TextBox 46">
            <a:extLst>
              <a:ext uri="{FF2B5EF4-FFF2-40B4-BE49-F238E27FC236}">
                <a16:creationId xmlns:a16="http://schemas.microsoft.com/office/drawing/2014/main" id="{10A7B142-0EED-4415-B5B3-651F34962205}"/>
              </a:ext>
            </a:extLst>
          </p:cNvPr>
          <p:cNvSpPr txBox="1">
            <a:spLocks noChangeArrowheads="1"/>
          </p:cNvSpPr>
          <p:nvPr/>
        </p:nvSpPr>
        <p:spPr bwMode="auto">
          <a:xfrm>
            <a:off x="7115665" y="4473094"/>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p1</a:t>
            </a:r>
            <a:endParaRPr lang="zh-CN" altLang="en-US">
              <a:latin typeface="+mn-lt"/>
              <a:ea typeface="微软雅黑 Light" panose="020B0502040204020203" pitchFamily="34" charset="-122"/>
            </a:endParaRPr>
          </a:p>
        </p:txBody>
      </p:sp>
      <p:sp>
        <p:nvSpPr>
          <p:cNvPr id="13" name="椭圆 12">
            <a:extLst>
              <a:ext uri="{FF2B5EF4-FFF2-40B4-BE49-F238E27FC236}">
                <a16:creationId xmlns:a16="http://schemas.microsoft.com/office/drawing/2014/main" id="{741136D1-A056-4821-8217-D368175E1244}"/>
              </a:ext>
            </a:extLst>
          </p:cNvPr>
          <p:cNvSpPr/>
          <p:nvPr/>
        </p:nvSpPr>
        <p:spPr bwMode="auto">
          <a:xfrm>
            <a:off x="7620490" y="3793644"/>
            <a:ext cx="144462" cy="142875"/>
          </a:xfrm>
          <a:prstGeom prst="ellipse">
            <a:avLst/>
          </a:prstGeom>
          <a:solidFill>
            <a:schemeClr val="tx1"/>
          </a:solidFill>
          <a:ln w="9525" cap="flat" cmpd="sng" algn="ctr">
            <a:solidFill>
              <a:schemeClr val="tx1">
                <a:lumMod val="95000"/>
                <a:lumOff val="5000"/>
              </a:schemeClr>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14" name="TextBox 49">
            <a:extLst>
              <a:ext uri="{FF2B5EF4-FFF2-40B4-BE49-F238E27FC236}">
                <a16:creationId xmlns:a16="http://schemas.microsoft.com/office/drawing/2014/main" id="{6D44374A-BAF7-4DBD-9598-DE8B957AC63A}"/>
              </a:ext>
            </a:extLst>
          </p:cNvPr>
          <p:cNvSpPr txBox="1">
            <a:spLocks noChangeArrowheads="1"/>
          </p:cNvSpPr>
          <p:nvPr/>
        </p:nvSpPr>
        <p:spPr bwMode="auto">
          <a:xfrm>
            <a:off x="7752252" y="3695219"/>
            <a:ext cx="4235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p6</a:t>
            </a:r>
            <a:endParaRPr lang="zh-CN" altLang="en-US">
              <a:latin typeface="+mn-lt"/>
              <a:ea typeface="微软雅黑 Light" panose="020B0502040204020203" pitchFamily="34" charset="-122"/>
            </a:endParaRPr>
          </a:p>
        </p:txBody>
      </p:sp>
      <p:sp>
        <p:nvSpPr>
          <p:cNvPr id="16" name="矩形: 圆角 15">
            <a:extLst>
              <a:ext uri="{FF2B5EF4-FFF2-40B4-BE49-F238E27FC236}">
                <a16:creationId xmlns:a16="http://schemas.microsoft.com/office/drawing/2014/main" id="{C73774B3-6A5B-48B7-AC21-8B0644EC9E4A}"/>
              </a:ext>
            </a:extLst>
          </p:cNvPr>
          <p:cNvSpPr/>
          <p:nvPr/>
        </p:nvSpPr>
        <p:spPr>
          <a:xfrm>
            <a:off x="266127" y="2867056"/>
            <a:ext cx="6136440" cy="3020529"/>
          </a:xfrm>
          <a:prstGeom prst="roundRect">
            <a:avLst>
              <a:gd name="adj" fmla="val 737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10000"/>
              </a:lnSpc>
            </a:pPr>
            <a:r>
              <a:rPr lang="zh-CN" altLang="en-US" sz="2400" dirty="0">
                <a:solidFill>
                  <a:schemeClr val="tx1"/>
                </a:solidFill>
                <a:latin typeface="+mn-lt"/>
                <a:ea typeface="微软雅黑 Light" panose="020B0502040204020203" pitchFamily="34" charset="-122"/>
              </a:rPr>
              <a:t>位于</a:t>
            </a:r>
            <a:r>
              <a:rPr lang="en-US" altLang="zh-CN" sz="2400" dirty="0">
                <a:solidFill>
                  <a:schemeClr val="tx1"/>
                </a:solidFill>
                <a:latin typeface="+mn-lt"/>
                <a:ea typeface="微软雅黑 Light" panose="020B0502040204020203" pitchFamily="34" charset="-122"/>
              </a:rPr>
              <a:t>P1+P2</a:t>
            </a:r>
            <a:r>
              <a:rPr lang="zh-CN" altLang="en-US" sz="2400" dirty="0">
                <a:solidFill>
                  <a:schemeClr val="tx1"/>
                </a:solidFill>
                <a:latin typeface="+mn-lt"/>
                <a:ea typeface="微软雅黑 Light" panose="020B0502040204020203" pitchFamily="34" charset="-122"/>
              </a:rPr>
              <a:t>区域的</a:t>
            </a:r>
            <a:r>
              <a:rPr lang="en-US" altLang="zh-CN" sz="2400" dirty="0">
                <a:solidFill>
                  <a:schemeClr val="tx1"/>
                </a:solidFill>
                <a:latin typeface="+mn-lt"/>
                <a:ea typeface="微软雅黑 Light" panose="020B0502040204020203" pitchFamily="34" charset="-122"/>
              </a:rPr>
              <a:t>Z[L:k-1]</a:t>
            </a:r>
            <a:r>
              <a:rPr lang="zh-CN" altLang="en-US" sz="2400" dirty="0">
                <a:solidFill>
                  <a:schemeClr val="tx1"/>
                </a:solidFill>
                <a:latin typeface="+mn-lt"/>
                <a:ea typeface="微软雅黑 Light" panose="020B0502040204020203" pitchFamily="34" charset="-122"/>
              </a:rPr>
              <a:t>中的点数</a:t>
            </a:r>
            <a:r>
              <a:rPr lang="en-US" altLang="zh-CN" sz="2400" dirty="0">
                <a:solidFill>
                  <a:schemeClr val="tx1"/>
                </a:solidFill>
                <a:latin typeface="+mn-lt"/>
                <a:ea typeface="微软雅黑 Light" panose="020B0502040204020203" pitchFamily="34" charset="-122"/>
              </a:rPr>
              <a:t>N=k-1-L+1</a:t>
            </a:r>
            <a:r>
              <a:rPr lang="zh-CN" altLang="en-US" sz="2400" dirty="0">
                <a:solidFill>
                  <a:schemeClr val="tx1"/>
                </a:solidFill>
                <a:latin typeface="+mn-lt"/>
                <a:ea typeface="微软雅黑 Light" panose="020B0502040204020203" pitchFamily="34" charset="-122"/>
              </a:rPr>
              <a:t>。</a:t>
            </a:r>
            <a:endParaRPr lang="en-US" altLang="zh-CN" sz="2400" dirty="0">
              <a:solidFill>
                <a:schemeClr val="tx1"/>
              </a:solidFill>
              <a:latin typeface="+mn-lt"/>
              <a:ea typeface="微软雅黑 Light" panose="020B0502040204020203" pitchFamily="34" charset="-122"/>
            </a:endParaRPr>
          </a:p>
          <a:p>
            <a:pPr eaLnBrk="1" hangingPunct="1">
              <a:lnSpc>
                <a:spcPct val="110000"/>
              </a:lnSpc>
            </a:pPr>
            <a:r>
              <a:rPr lang="zh-CN" altLang="en-US" sz="2400" dirty="0">
                <a:solidFill>
                  <a:schemeClr val="tx1"/>
                </a:solidFill>
                <a:latin typeface="+mn-lt"/>
                <a:ea typeface="微软雅黑 Light" panose="020B0502040204020203" pitchFamily="34" charset="-122"/>
              </a:rPr>
              <a:t>当平面上大部分点都位于分割线</a:t>
            </a:r>
            <a:r>
              <a:rPr lang="en-US" altLang="zh-CN" sz="2400" dirty="0">
                <a:solidFill>
                  <a:schemeClr val="tx1"/>
                </a:solidFill>
                <a:latin typeface="+mn-lt"/>
                <a:ea typeface="微软雅黑 Light" panose="020B0502040204020203" pitchFamily="34" charset="-122"/>
              </a:rPr>
              <a:t>2</a:t>
            </a:r>
            <a:r>
              <a:rPr lang="zh-CN" altLang="en-US" sz="2400" dirty="0">
                <a:solidFill>
                  <a:schemeClr val="tx1"/>
                </a:solidFill>
                <a:latin typeface="+mn-lt"/>
                <a:ea typeface="微软雅黑 Light" panose="020B0502040204020203" pitchFamily="34" charset="-122"/>
              </a:rPr>
              <a:t>侧</a:t>
            </a:r>
            <a:r>
              <a:rPr lang="en-US" altLang="zh-CN" sz="2400" dirty="0">
                <a:solidFill>
                  <a:schemeClr val="tx1"/>
                </a:solidFill>
                <a:latin typeface="+mn-lt"/>
                <a:ea typeface="微软雅黑 Light" panose="020B0502040204020203" pitchFamily="34" charset="-122"/>
              </a:rPr>
              <a:t>d</a:t>
            </a:r>
            <a:r>
              <a:rPr lang="zh-CN" altLang="en-US" sz="2400" dirty="0">
                <a:solidFill>
                  <a:schemeClr val="tx1"/>
                </a:solidFill>
                <a:latin typeface="+mn-lt"/>
                <a:ea typeface="微软雅黑 Light" panose="020B0502040204020203" pitchFamily="34" charset="-122"/>
              </a:rPr>
              <a:t>距离范围内时，</a:t>
            </a:r>
            <a:r>
              <a:rPr lang="en-US" altLang="zh-CN" sz="2400" dirty="0">
                <a:solidFill>
                  <a:schemeClr val="tx1"/>
                </a:solidFill>
                <a:latin typeface="+mn-lt"/>
                <a:ea typeface="微软雅黑 Light" panose="020B0502040204020203" pitchFamily="34" charset="-122"/>
              </a:rPr>
              <a:t>N</a:t>
            </a:r>
            <a:r>
              <a:rPr lang="zh-CN" altLang="en-US" sz="2400" dirty="0">
                <a:solidFill>
                  <a:schemeClr val="tx1"/>
                </a:solidFill>
                <a:latin typeface="+mn-lt"/>
                <a:ea typeface="微软雅黑 Light" panose="020B0502040204020203" pitchFamily="34" charset="-122"/>
              </a:rPr>
              <a:t>非常接近全部点数</a:t>
            </a:r>
            <a:r>
              <a:rPr lang="en-US" altLang="zh-CN" sz="2400" dirty="0">
                <a:solidFill>
                  <a:schemeClr val="tx1"/>
                </a:solidFill>
                <a:latin typeface="+mn-lt"/>
                <a:ea typeface="微软雅黑 Light" panose="020B0502040204020203" pitchFamily="34" charset="-122"/>
              </a:rPr>
              <a:t>n=r-L+1</a:t>
            </a:r>
            <a:r>
              <a:rPr lang="zh-CN" altLang="en-US" sz="2400" dirty="0">
                <a:solidFill>
                  <a:schemeClr val="tx1"/>
                </a:solidFill>
                <a:latin typeface="+mn-lt"/>
                <a:ea typeface="微软雅黑 Light" panose="020B0502040204020203" pitchFamily="34" charset="-122"/>
              </a:rPr>
              <a:t>，</a:t>
            </a:r>
            <a:endParaRPr lang="en-US" altLang="zh-CN" sz="2400" dirty="0">
              <a:solidFill>
                <a:schemeClr val="tx1"/>
              </a:solidFill>
              <a:latin typeface="+mn-lt"/>
              <a:ea typeface="微软雅黑 Light" panose="020B0502040204020203" pitchFamily="34" charset="-122"/>
            </a:endParaRPr>
          </a:p>
          <a:p>
            <a:pPr eaLnBrk="1" hangingPunct="1">
              <a:lnSpc>
                <a:spcPct val="110000"/>
              </a:lnSpc>
            </a:pPr>
            <a:endParaRPr lang="en-US" altLang="zh-CN" sz="2400" dirty="0">
              <a:solidFill>
                <a:schemeClr val="tx1"/>
              </a:solidFill>
              <a:latin typeface="+mn-lt"/>
              <a:ea typeface="微软雅黑 Light" panose="020B0502040204020203" pitchFamily="34" charset="-122"/>
            </a:endParaRPr>
          </a:p>
          <a:p>
            <a:pPr eaLnBrk="1" hangingPunct="1">
              <a:lnSpc>
                <a:spcPct val="110000"/>
              </a:lnSpc>
            </a:pPr>
            <a:r>
              <a:rPr lang="en-US" altLang="zh-CN" sz="2400" dirty="0" err="1">
                <a:solidFill>
                  <a:schemeClr val="tx1"/>
                </a:solidFill>
                <a:latin typeface="+mn-lt"/>
                <a:ea typeface="微软雅黑 Light" panose="020B0502040204020203" pitchFamily="34" charset="-122"/>
              </a:rPr>
              <a:t>i</a:t>
            </a:r>
            <a:r>
              <a:rPr lang="zh-CN" altLang="en-US" sz="2400" dirty="0">
                <a:solidFill>
                  <a:schemeClr val="tx1"/>
                </a:solidFill>
                <a:latin typeface="+mn-lt"/>
                <a:ea typeface="微软雅黑 Light" panose="020B0502040204020203" pitchFamily="34" charset="-122"/>
              </a:rPr>
              <a:t>、</a:t>
            </a:r>
            <a:r>
              <a:rPr lang="en-US" altLang="zh-CN" sz="2400" dirty="0">
                <a:solidFill>
                  <a:schemeClr val="tx1"/>
                </a:solidFill>
                <a:latin typeface="+mn-lt"/>
                <a:ea typeface="微软雅黑 Light" panose="020B0502040204020203" pitchFamily="34" charset="-122"/>
              </a:rPr>
              <a:t>j</a:t>
            </a:r>
            <a:r>
              <a:rPr lang="zh-CN" altLang="en-US" sz="2400" dirty="0">
                <a:solidFill>
                  <a:schemeClr val="tx1"/>
                </a:solidFill>
                <a:latin typeface="+mn-lt"/>
                <a:ea typeface="微软雅黑 Light" panose="020B0502040204020203" pitchFamily="34" charset="-122"/>
              </a:rPr>
              <a:t>双循环体内部搜索比较的总次数</a:t>
            </a:r>
            <a:endParaRPr lang="en-US" altLang="zh-CN" sz="2400" dirty="0">
              <a:solidFill>
                <a:schemeClr val="tx1"/>
              </a:solidFill>
              <a:latin typeface="+mn-lt"/>
              <a:ea typeface="微软雅黑 Light" panose="020B0502040204020203" pitchFamily="34" charset="-122"/>
            </a:endParaRPr>
          </a:p>
          <a:p>
            <a:pPr eaLnBrk="1" hangingPunct="1">
              <a:lnSpc>
                <a:spcPct val="110000"/>
              </a:lnSpc>
            </a:pPr>
            <a:r>
              <a:rPr lang="en-US" altLang="zh-CN" sz="2400" dirty="0">
                <a:solidFill>
                  <a:schemeClr val="tx1"/>
                </a:solidFill>
                <a:latin typeface="+mn-lt"/>
                <a:ea typeface="微软雅黑 Light" panose="020B0502040204020203" pitchFamily="34" charset="-122"/>
              </a:rPr>
              <a:t>&lt;=N*s &lt;= n*s = O(n)</a:t>
            </a:r>
          </a:p>
          <a:p>
            <a:pPr eaLnBrk="1" hangingPunct="1">
              <a:lnSpc>
                <a:spcPct val="110000"/>
              </a:lnSpc>
            </a:pPr>
            <a:r>
              <a:rPr lang="zh-CN" altLang="en-US" sz="2400" dirty="0">
                <a:solidFill>
                  <a:schemeClr val="tx1"/>
                </a:solidFill>
                <a:latin typeface="+mn-lt"/>
                <a:ea typeface="微软雅黑 Light" panose="020B0502040204020203" pitchFamily="34" charset="-122"/>
              </a:rPr>
              <a:t>时间复杂性</a:t>
            </a:r>
            <a:r>
              <a:rPr lang="en-US" altLang="zh-CN" sz="2400" dirty="0">
                <a:solidFill>
                  <a:schemeClr val="tx1"/>
                </a:solidFill>
                <a:latin typeface="+mn-lt"/>
                <a:ea typeface="微软雅黑 Light" panose="020B0502040204020203" pitchFamily="34" charset="-122"/>
              </a:rPr>
              <a:t>O(n)</a:t>
            </a:r>
          </a:p>
        </p:txBody>
      </p:sp>
    </p:spTree>
    <p:extLst>
      <p:ext uri="{BB962C8B-B14F-4D97-AF65-F5344CB8AC3E}">
        <p14:creationId xmlns:p14="http://schemas.microsoft.com/office/powerpoint/2010/main" val="2049544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8086E-19AB-4823-8396-33CE31DC3303}"/>
              </a:ext>
            </a:extLst>
          </p:cNvPr>
          <p:cNvSpPr>
            <a:spLocks noGrp="1"/>
          </p:cNvSpPr>
          <p:nvPr>
            <p:ph type="title"/>
          </p:nvPr>
        </p:nvSpPr>
        <p:spPr/>
        <p:txBody>
          <a:bodyPr/>
          <a:lstStyle/>
          <a:p>
            <a:r>
              <a:rPr lang="zh-CN" altLang="en-US" dirty="0"/>
              <a:t>算法复杂度</a:t>
            </a:r>
          </a:p>
        </p:txBody>
      </p:sp>
      <p:sp>
        <p:nvSpPr>
          <p:cNvPr id="3" name="内容占位符 2">
            <a:extLst>
              <a:ext uri="{FF2B5EF4-FFF2-40B4-BE49-F238E27FC236}">
                <a16:creationId xmlns:a16="http://schemas.microsoft.com/office/drawing/2014/main" id="{7F6AB68E-9E6D-4669-BB75-74404484EB2A}"/>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6E278F79-2D6C-4A52-8665-81F56B03E07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2AB74FF-92BF-4904-A1E6-8071CB132D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80B175-3C7A-43FA-9D0A-67FCAE71F2A9}"/>
              </a:ext>
            </a:extLst>
          </p:cNvPr>
          <p:cNvSpPr>
            <a:spLocks noGrp="1"/>
          </p:cNvSpPr>
          <p:nvPr>
            <p:ph type="sldNum" sz="quarter" idx="12"/>
          </p:nvPr>
        </p:nvSpPr>
        <p:spPr/>
        <p:txBody>
          <a:bodyPr/>
          <a:lstStyle/>
          <a:p>
            <a:fld id="{EEA58A3B-43CE-4AA0-90B5-EB47AFAFEB34}" type="slidenum">
              <a:rPr lang="zh-CN" altLang="en-US" smtClean="0"/>
              <a:pPr/>
              <a:t>152</a:t>
            </a:fld>
            <a:endParaRPr lang="zh-CN" altLang="en-US" dirty="0"/>
          </a:p>
        </p:txBody>
      </p:sp>
      <p:sp>
        <p:nvSpPr>
          <p:cNvPr id="7" name="Rectangle 5">
            <a:extLst>
              <a:ext uri="{FF2B5EF4-FFF2-40B4-BE49-F238E27FC236}">
                <a16:creationId xmlns:a16="http://schemas.microsoft.com/office/drawing/2014/main" id="{4AA44196-F2C6-4124-9D11-D7A96296A4C1}"/>
              </a:ext>
            </a:extLst>
          </p:cNvPr>
          <p:cNvSpPr>
            <a:spLocks noChangeArrowheads="1"/>
          </p:cNvSpPr>
          <p:nvPr/>
        </p:nvSpPr>
        <p:spPr bwMode="auto">
          <a:xfrm>
            <a:off x="81023" y="2500132"/>
            <a:ext cx="9144000" cy="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grpSp>
        <p:nvGrpSpPr>
          <p:cNvPr id="8" name="Group 6">
            <a:extLst>
              <a:ext uri="{FF2B5EF4-FFF2-40B4-BE49-F238E27FC236}">
                <a16:creationId xmlns:a16="http://schemas.microsoft.com/office/drawing/2014/main" id="{573E5B85-1BF0-4961-902B-27E03E1E3856}"/>
              </a:ext>
            </a:extLst>
          </p:cNvPr>
          <p:cNvGrpSpPr>
            <a:grpSpLocks/>
          </p:cNvGrpSpPr>
          <p:nvPr/>
        </p:nvGrpSpPr>
        <p:grpSpPr bwMode="auto">
          <a:xfrm>
            <a:off x="1052573" y="1865132"/>
            <a:ext cx="6988175" cy="2144713"/>
            <a:chOff x="657" y="1253"/>
            <a:chExt cx="4402" cy="1351"/>
          </a:xfrm>
        </p:grpSpPr>
        <p:sp>
          <p:nvSpPr>
            <p:cNvPr id="9" name="AutoShape 7">
              <a:extLst>
                <a:ext uri="{FF2B5EF4-FFF2-40B4-BE49-F238E27FC236}">
                  <a16:creationId xmlns:a16="http://schemas.microsoft.com/office/drawing/2014/main" id="{6C2C48E2-38EE-4E2B-9D5B-B7998DD31F00}"/>
                </a:ext>
              </a:extLst>
            </p:cNvPr>
            <p:cNvSpPr>
              <a:spLocks noChangeArrowheads="1"/>
            </p:cNvSpPr>
            <p:nvPr/>
          </p:nvSpPr>
          <p:spPr bwMode="auto">
            <a:xfrm>
              <a:off x="657" y="1253"/>
              <a:ext cx="4402" cy="1351"/>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endParaRPr lang="zh-CN" altLang="en-US" sz="2400" b="1" dirty="0">
                <a:ea typeface="黑体" pitchFamily="49" charset="-122"/>
              </a:endParaRPr>
            </a:p>
            <a:p>
              <a:pPr eaLnBrk="0" hangingPunct="0">
                <a:defRPr/>
              </a:pPr>
              <a:endParaRPr lang="zh-CN" altLang="en-US" sz="2400" b="1" dirty="0">
                <a:effectLst>
                  <a:outerShdw blurRad="38100" dist="38100" dir="2700000" algn="tl">
                    <a:srgbClr val="C0C0C0"/>
                  </a:outerShdw>
                </a:effectLst>
                <a:ea typeface="黑体" pitchFamily="49" charset="-122"/>
              </a:endParaRPr>
            </a:p>
            <a:p>
              <a:pPr eaLnBrk="0" hangingPunct="0">
                <a:defRPr/>
              </a:pPr>
              <a:endParaRPr lang="zh-CN" altLang="en-US" sz="2400" b="1" dirty="0"/>
            </a:p>
            <a:p>
              <a:pPr algn="ctr" eaLnBrk="0" hangingPunct="0">
                <a:defRPr/>
              </a:pPr>
              <a:endParaRPr lang="en-US" altLang="zh-CN" sz="2400" b="1" dirty="0"/>
            </a:p>
            <a:p>
              <a:pPr algn="ctr" eaLnBrk="0" hangingPunct="0">
                <a:defRPr/>
              </a:pPr>
              <a:r>
                <a:rPr lang="en-US" altLang="zh-CN" sz="2400" b="1" dirty="0"/>
                <a:t>T(n)=O(</a:t>
              </a:r>
              <a:r>
                <a:rPr lang="en-US" altLang="zh-CN" sz="2400" b="1" dirty="0" err="1"/>
                <a:t>nlogn</a:t>
              </a:r>
              <a:r>
                <a:rPr lang="en-US" altLang="zh-CN" sz="2400" b="1" dirty="0"/>
                <a:t>)</a:t>
              </a:r>
              <a:endParaRPr lang="en-US" altLang="zh-CN" sz="2400" b="1" dirty="0">
                <a:solidFill>
                  <a:srgbClr val="FF0000"/>
                </a:solidFill>
                <a:ea typeface="楷体_GB2312" pitchFamily="49" charset="-122"/>
                <a:sym typeface="Wingdings" pitchFamily="2" charset="2"/>
              </a:endParaRPr>
            </a:p>
          </p:txBody>
        </p:sp>
        <p:graphicFrame>
          <p:nvGraphicFramePr>
            <p:cNvPr id="10" name="Object 8">
              <a:extLst>
                <a:ext uri="{FF2B5EF4-FFF2-40B4-BE49-F238E27FC236}">
                  <a16:creationId xmlns:a16="http://schemas.microsoft.com/office/drawing/2014/main" id="{C2B113C6-5B54-4F16-9D0F-CE0A87FBF935}"/>
                </a:ext>
              </a:extLst>
            </p:cNvPr>
            <p:cNvGraphicFramePr>
              <a:graphicFrameLocks noChangeAspect="1"/>
            </p:cNvGraphicFramePr>
            <p:nvPr/>
          </p:nvGraphicFramePr>
          <p:xfrm>
            <a:off x="1701" y="1389"/>
            <a:ext cx="2677" cy="627"/>
          </p:xfrm>
          <a:graphic>
            <a:graphicData uri="http://schemas.openxmlformats.org/presentationml/2006/ole">
              <mc:AlternateContent xmlns:mc="http://schemas.openxmlformats.org/markup-compatibility/2006">
                <mc:Choice xmlns:v="urn:schemas-microsoft-com:vml" Requires="v">
                  <p:oleObj spid="_x0000_s49233" name="公式" r:id="rId3" imgW="1955800" imgH="457200" progId="Equation.3">
                    <p:embed/>
                  </p:oleObj>
                </mc:Choice>
                <mc:Fallback>
                  <p:oleObj name="公式" r:id="rId3" imgW="1955800" imgH="457200" progId="Equation.3">
                    <p:embed/>
                    <p:pic>
                      <p:nvPicPr>
                        <p:cNvPr id="15258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1389"/>
                          <a:ext cx="2677"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8708881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C5D61-9A98-4BE3-8410-A7F5E60FFFE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34C9250-A905-4F0A-9643-895A320E7CE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29BCF04-7783-420D-A377-6D788442CDA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E69E9D4-5D7D-4E21-8CEE-29DC170EA9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A2CE00-8831-44BA-8EA1-67E7D060F582}"/>
              </a:ext>
            </a:extLst>
          </p:cNvPr>
          <p:cNvSpPr>
            <a:spLocks noGrp="1"/>
          </p:cNvSpPr>
          <p:nvPr>
            <p:ph type="sldNum" sz="quarter" idx="12"/>
          </p:nvPr>
        </p:nvSpPr>
        <p:spPr/>
        <p:txBody>
          <a:bodyPr/>
          <a:lstStyle/>
          <a:p>
            <a:fld id="{EEA58A3B-43CE-4AA0-90B5-EB47AFAFEB34}" type="slidenum">
              <a:rPr lang="zh-CN" altLang="en-US" smtClean="0"/>
              <a:pPr/>
              <a:t>153</a:t>
            </a:fld>
            <a:endParaRPr lang="zh-CN" altLang="en-US" dirty="0"/>
          </a:p>
        </p:txBody>
      </p:sp>
    </p:spTree>
    <p:extLst>
      <p:ext uri="{BB962C8B-B14F-4D97-AF65-F5344CB8AC3E}">
        <p14:creationId xmlns:p14="http://schemas.microsoft.com/office/powerpoint/2010/main" val="35688625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3A72D-C99D-4522-A1DB-70623C2CF3ED}"/>
              </a:ext>
            </a:extLst>
          </p:cNvPr>
          <p:cNvSpPr>
            <a:spLocks noGrp="1"/>
          </p:cNvSpPr>
          <p:nvPr>
            <p:ph type="title"/>
          </p:nvPr>
        </p:nvSpPr>
        <p:spPr/>
        <p:txBody>
          <a:bodyPr/>
          <a:lstStyle/>
          <a:p>
            <a:r>
              <a:rPr lang="zh-CN" altLang="en-US" dirty="0"/>
              <a:t>附录</a:t>
            </a:r>
            <a:r>
              <a:rPr lang="en-US" altLang="zh-CN" dirty="0"/>
              <a:t>2-1 </a:t>
            </a:r>
            <a:r>
              <a:rPr lang="zh-CN" altLang="en-US" dirty="0"/>
              <a:t>特征方程求解递归方程</a:t>
            </a:r>
          </a:p>
        </p:txBody>
      </p:sp>
      <p:sp>
        <p:nvSpPr>
          <p:cNvPr id="3" name="内容占位符 2">
            <a:extLst>
              <a:ext uri="{FF2B5EF4-FFF2-40B4-BE49-F238E27FC236}">
                <a16:creationId xmlns:a16="http://schemas.microsoft.com/office/drawing/2014/main" id="{255A03C9-8059-48E1-9FB1-FFB8E7F90126}"/>
              </a:ext>
            </a:extLst>
          </p:cNvPr>
          <p:cNvSpPr>
            <a:spLocks noGrp="1"/>
          </p:cNvSpPr>
          <p:nvPr>
            <p:ph idx="1"/>
          </p:nvPr>
        </p:nvSpPr>
        <p:spPr/>
        <p:txBody>
          <a:bodyPr/>
          <a:lstStyle/>
          <a:p>
            <a:pPr marL="0" indent="0">
              <a:buNone/>
            </a:pPr>
            <a:r>
              <a:rPr lang="en-US" altLang="zh-CN" dirty="0"/>
              <a:t>       </a:t>
            </a:r>
            <a:r>
              <a:rPr lang="zh-CN" altLang="en-US" sz="2400" dirty="0"/>
              <a:t>按照递归分治策略设计的算法，其算法复杂性经常描述为递归方程，解递归方程得到算法复杂性的非递归解析表达</a:t>
            </a:r>
            <a:endParaRPr lang="en-US" altLang="zh-CN" sz="2400" dirty="0"/>
          </a:p>
          <a:p>
            <a:pPr marL="0" indent="0">
              <a:buNone/>
            </a:pPr>
            <a:endParaRPr lang="en-US" altLang="zh-CN" dirty="0"/>
          </a:p>
          <a:p>
            <a:pPr marL="228600" lvl="1" indent="-228600">
              <a:spcBef>
                <a:spcPts val="500"/>
              </a:spcBef>
              <a:buClr>
                <a:srgbClr val="0000FF"/>
              </a:buClr>
              <a:buSzPct val="60000"/>
              <a:buFont typeface="Wingdings" panose="05000000000000000000" pitchFamily="2" charset="2"/>
              <a:buChar char="n"/>
            </a:pPr>
            <a:r>
              <a:rPr lang="zh-CN" altLang="en-US" b="1" dirty="0">
                <a:highlight>
                  <a:srgbClr val="FFFF00"/>
                </a:highlight>
              </a:rPr>
              <a:t>用特征方程解递归方程  </a:t>
            </a:r>
            <a:endParaRPr lang="en-US" altLang="zh-CN" b="1" dirty="0">
              <a:highlight>
                <a:srgbClr val="FFFF00"/>
              </a:highlight>
            </a:endParaRPr>
          </a:p>
          <a:p>
            <a:pPr lvl="1"/>
            <a:r>
              <a:rPr lang="en-US" altLang="zh-CN" dirty="0"/>
              <a:t>K</a:t>
            </a:r>
            <a:r>
              <a:rPr lang="zh-CN" altLang="en-US" dirty="0"/>
              <a:t>阶常系数线性齐次递归方程</a:t>
            </a:r>
          </a:p>
          <a:p>
            <a:pPr lvl="1"/>
            <a:r>
              <a:rPr lang="en-US" altLang="zh-CN" dirty="0"/>
              <a:t>K</a:t>
            </a:r>
            <a:r>
              <a:rPr lang="zh-CN" altLang="en-US" dirty="0"/>
              <a:t>阶常系数线性</a:t>
            </a:r>
            <a:r>
              <a:rPr lang="zh-CN" altLang="en-US" dirty="0">
                <a:solidFill>
                  <a:srgbClr val="FF3300"/>
                </a:solidFill>
              </a:rPr>
              <a:t>非</a:t>
            </a:r>
            <a:r>
              <a:rPr lang="zh-CN" altLang="en-US" dirty="0"/>
              <a:t>齐次递归方程</a:t>
            </a:r>
          </a:p>
          <a:p>
            <a:pPr marL="0" lvl="1" indent="0">
              <a:spcBef>
                <a:spcPts val="500"/>
              </a:spcBef>
              <a:buClr>
                <a:srgbClr val="0000FF"/>
              </a:buClr>
              <a:buSzPct val="60000"/>
              <a:buNone/>
            </a:pPr>
            <a:r>
              <a:rPr lang="zh-CN" altLang="en-US" dirty="0"/>
              <a:t>  </a:t>
            </a:r>
          </a:p>
          <a:p>
            <a:pPr marL="228600" lvl="1" indent="-228600">
              <a:spcBef>
                <a:spcPts val="500"/>
              </a:spcBef>
              <a:buClr>
                <a:srgbClr val="0000FF"/>
              </a:buClr>
              <a:buSzPct val="60000"/>
              <a:buFont typeface="Wingdings" panose="05000000000000000000" pitchFamily="2" charset="2"/>
              <a:buChar char="n"/>
            </a:pPr>
            <a:r>
              <a:rPr lang="zh-CN" altLang="en-US" dirty="0"/>
              <a:t>用生成函数解递归方程</a:t>
            </a:r>
          </a:p>
          <a:p>
            <a:pPr marL="228600" lvl="1" indent="-228600">
              <a:spcBef>
                <a:spcPts val="500"/>
              </a:spcBef>
              <a:buClr>
                <a:srgbClr val="0000FF"/>
              </a:buClr>
              <a:buSzPct val="60000"/>
              <a:buFont typeface="Wingdings" panose="05000000000000000000" pitchFamily="2" charset="2"/>
              <a:buChar char="n"/>
            </a:pPr>
            <a:r>
              <a:rPr lang="zh-CN" altLang="en-US" dirty="0"/>
              <a:t>用递推方法解递归方程</a:t>
            </a:r>
          </a:p>
          <a:p>
            <a:endParaRPr lang="zh-CN" altLang="en-US" dirty="0"/>
          </a:p>
        </p:txBody>
      </p:sp>
      <p:sp>
        <p:nvSpPr>
          <p:cNvPr id="4" name="日期占位符 3">
            <a:extLst>
              <a:ext uri="{FF2B5EF4-FFF2-40B4-BE49-F238E27FC236}">
                <a16:creationId xmlns:a16="http://schemas.microsoft.com/office/drawing/2014/main" id="{4674C178-8DD7-437B-9821-E625A038E6F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BE4E599-90A0-46F8-B861-B1FA196E36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74255F-E5E5-49FF-918A-2C8FC236FDEB}"/>
              </a:ext>
            </a:extLst>
          </p:cNvPr>
          <p:cNvSpPr>
            <a:spLocks noGrp="1"/>
          </p:cNvSpPr>
          <p:nvPr>
            <p:ph type="sldNum" sz="quarter" idx="12"/>
          </p:nvPr>
        </p:nvSpPr>
        <p:spPr/>
        <p:txBody>
          <a:bodyPr/>
          <a:lstStyle/>
          <a:p>
            <a:fld id="{EEA58A3B-43CE-4AA0-90B5-EB47AFAFEB34}" type="slidenum">
              <a:rPr lang="zh-CN" altLang="en-US" smtClean="0"/>
              <a:pPr/>
              <a:t>154</a:t>
            </a:fld>
            <a:endParaRPr lang="zh-CN" altLang="en-US" dirty="0"/>
          </a:p>
        </p:txBody>
      </p:sp>
    </p:spTree>
    <p:extLst>
      <p:ext uri="{BB962C8B-B14F-4D97-AF65-F5344CB8AC3E}">
        <p14:creationId xmlns:p14="http://schemas.microsoft.com/office/powerpoint/2010/main" val="14702510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ADB9E-6B17-4799-BBE7-036F11B21022}"/>
              </a:ext>
            </a:extLst>
          </p:cNvPr>
          <p:cNvSpPr>
            <a:spLocks noGrp="1"/>
          </p:cNvSpPr>
          <p:nvPr>
            <p:ph type="title"/>
          </p:nvPr>
        </p:nvSpPr>
        <p:spPr/>
        <p:txBody>
          <a:bodyPr>
            <a:normAutofit/>
          </a:bodyPr>
          <a:lstStyle/>
          <a:p>
            <a:r>
              <a:rPr lang="en-US" altLang="zh-CN" sz="2800" dirty="0"/>
              <a:t>K</a:t>
            </a:r>
            <a:r>
              <a:rPr lang="zh-CN" altLang="en-US" sz="2800" dirty="0"/>
              <a:t>阶常系数线性齐次递归方程</a:t>
            </a:r>
            <a:endParaRPr lang="zh-CN" altLang="en-US" dirty="0"/>
          </a:p>
        </p:txBody>
      </p:sp>
      <p:sp>
        <p:nvSpPr>
          <p:cNvPr id="3" name="内容占位符 2">
            <a:extLst>
              <a:ext uri="{FF2B5EF4-FFF2-40B4-BE49-F238E27FC236}">
                <a16:creationId xmlns:a16="http://schemas.microsoft.com/office/drawing/2014/main" id="{6F3EF475-6FDF-4224-9828-B646A62581FA}"/>
              </a:ext>
            </a:extLst>
          </p:cNvPr>
          <p:cNvSpPr>
            <a:spLocks noGrp="1"/>
          </p:cNvSpPr>
          <p:nvPr>
            <p:ph idx="1"/>
          </p:nvPr>
        </p:nvSpPr>
        <p:spPr/>
        <p:txBody>
          <a:bodyPr>
            <a:normAutofit/>
          </a:bodyPr>
          <a:lstStyle/>
          <a:p>
            <a:r>
              <a:rPr lang="en-US" altLang="zh-CN" sz="2400" dirty="0"/>
              <a:t>K</a:t>
            </a:r>
            <a:r>
              <a:rPr lang="zh-CN" altLang="en-US" sz="2400" dirty="0"/>
              <a:t>阶常系数线性齐次递归方程形如：</a:t>
            </a:r>
            <a:endParaRPr lang="en-US" altLang="zh-CN" sz="2400" dirty="0"/>
          </a:p>
          <a:p>
            <a:endParaRPr lang="en-US" altLang="zh-CN" dirty="0"/>
          </a:p>
          <a:p>
            <a:endParaRPr lang="en-US" altLang="zh-CN" sz="2400" dirty="0"/>
          </a:p>
          <a:p>
            <a:pPr marL="0" indent="0">
              <a:buNone/>
            </a:pPr>
            <a:endParaRPr lang="en-US" altLang="zh-CN" sz="2400" dirty="0"/>
          </a:p>
          <a:p>
            <a:pPr lvl="1"/>
            <a:r>
              <a:rPr lang="zh-CN" altLang="en-US" dirty="0"/>
              <a:t>其中，</a:t>
            </a:r>
            <a:r>
              <a:rPr lang="en-US" altLang="zh-CN" dirty="0"/>
              <a:t>b</a:t>
            </a:r>
            <a:r>
              <a:rPr lang="en-US" altLang="zh-CN" baseline="-25000" dirty="0"/>
              <a:t>i</a:t>
            </a:r>
            <a:r>
              <a:rPr lang="zh-CN" altLang="en-US" dirty="0"/>
              <a:t>为常数，第</a:t>
            </a:r>
            <a:r>
              <a:rPr lang="en-US" altLang="zh-CN" dirty="0"/>
              <a:t>2</a:t>
            </a:r>
            <a:r>
              <a:rPr lang="zh-CN" altLang="en-US" dirty="0"/>
              <a:t>项为方程初始条件</a:t>
            </a:r>
            <a:endParaRPr lang="en-US" altLang="zh-CN" dirty="0"/>
          </a:p>
          <a:p>
            <a:endParaRPr lang="en-US" altLang="zh-CN" sz="2400" dirty="0"/>
          </a:p>
          <a:p>
            <a:r>
              <a:rPr lang="zh-CN" altLang="en-US" sz="2400" dirty="0"/>
              <a:t>在上式中，用</a:t>
            </a:r>
            <a:r>
              <a:rPr lang="en-US" altLang="zh-CN" sz="2400" dirty="0" err="1"/>
              <a:t>x</a:t>
            </a:r>
            <a:r>
              <a:rPr lang="en-US" altLang="zh-CN" sz="2400" i="1" baseline="30000" dirty="0" err="1"/>
              <a:t>n</a:t>
            </a:r>
            <a:r>
              <a:rPr lang="zh-CN" altLang="en-US" sz="2400" dirty="0"/>
              <a:t>取代</a:t>
            </a:r>
            <a:r>
              <a:rPr lang="en-US" altLang="zh-CN" sz="2400" i="1" dirty="0"/>
              <a:t>f</a:t>
            </a:r>
            <a:r>
              <a:rPr lang="en-US" altLang="zh-CN" sz="2400" dirty="0"/>
              <a:t>(</a:t>
            </a:r>
            <a:r>
              <a:rPr lang="en-US" altLang="zh-CN" sz="2400" i="1" dirty="0"/>
              <a:t>n</a:t>
            </a:r>
            <a:r>
              <a:rPr lang="en-US" altLang="zh-CN" sz="2400" dirty="0"/>
              <a:t>), </a:t>
            </a:r>
            <a:r>
              <a:rPr lang="zh-CN" altLang="en-US" sz="2400" dirty="0"/>
              <a:t>有：</a:t>
            </a:r>
          </a:p>
          <a:p>
            <a:pPr eaLnBrk="1" hangingPunct="1">
              <a:lnSpc>
                <a:spcPct val="115000"/>
              </a:lnSpc>
              <a:spcBef>
                <a:spcPct val="20000"/>
              </a:spcBef>
              <a:buClr>
                <a:schemeClr val="bg2"/>
              </a:buClr>
              <a:buSzPct val="75000"/>
              <a:buFont typeface="Symbol" pitchFamily="18" charset="2"/>
              <a:buNone/>
            </a:pPr>
            <a:endParaRPr lang="zh-CN" altLang="en-US" sz="2400" dirty="0"/>
          </a:p>
          <a:p>
            <a:pPr eaLnBrk="1" hangingPunct="1">
              <a:lnSpc>
                <a:spcPct val="115000"/>
              </a:lnSpc>
              <a:spcBef>
                <a:spcPct val="20000"/>
              </a:spcBef>
              <a:buClr>
                <a:schemeClr val="bg2"/>
              </a:buClr>
              <a:buSzPct val="75000"/>
              <a:buFont typeface="Symbol" pitchFamily="18" charset="2"/>
              <a:buNone/>
            </a:pPr>
            <a:endParaRPr lang="zh-CN" altLang="en-US" sz="2400" dirty="0"/>
          </a:p>
          <a:p>
            <a:pPr eaLnBrk="1" hangingPunct="1">
              <a:lnSpc>
                <a:spcPct val="115000"/>
              </a:lnSpc>
              <a:spcBef>
                <a:spcPct val="20000"/>
              </a:spcBef>
              <a:buClr>
                <a:schemeClr val="bg2"/>
              </a:buClr>
              <a:buSzPct val="75000"/>
              <a:buFont typeface="Symbol" pitchFamily="18" charset="2"/>
              <a:buNone/>
            </a:pPr>
            <a:r>
              <a:rPr lang="zh-CN" altLang="en-US" sz="2400" dirty="0"/>
              <a:t>     两边分别除以</a:t>
            </a:r>
            <a:r>
              <a:rPr lang="en-US" altLang="zh-CN" sz="2400" dirty="0" err="1"/>
              <a:t>x</a:t>
            </a:r>
            <a:r>
              <a:rPr lang="en-US" altLang="zh-CN" sz="2400" baseline="30000" dirty="0" err="1"/>
              <a:t>n</a:t>
            </a:r>
            <a:r>
              <a:rPr lang="en-US" altLang="zh-CN" sz="2400" baseline="30000" dirty="0"/>
              <a:t>-k</a:t>
            </a:r>
            <a:r>
              <a:rPr lang="zh-CN" altLang="en-US" sz="2400" dirty="0"/>
              <a:t>，得：</a:t>
            </a:r>
          </a:p>
          <a:p>
            <a:endParaRPr lang="zh-CN" altLang="en-US" dirty="0"/>
          </a:p>
        </p:txBody>
      </p:sp>
      <p:sp>
        <p:nvSpPr>
          <p:cNvPr id="4" name="日期占位符 3">
            <a:extLst>
              <a:ext uri="{FF2B5EF4-FFF2-40B4-BE49-F238E27FC236}">
                <a16:creationId xmlns:a16="http://schemas.microsoft.com/office/drawing/2014/main" id="{A5C6D5FA-4BD4-4777-AEB0-28CE11F74B2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5BF043E-66A9-49F5-A89B-31E5C52F82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0534DB-F648-4478-93D4-CBE3E6B7DE3E}"/>
              </a:ext>
            </a:extLst>
          </p:cNvPr>
          <p:cNvSpPr>
            <a:spLocks noGrp="1"/>
          </p:cNvSpPr>
          <p:nvPr>
            <p:ph type="sldNum" sz="quarter" idx="12"/>
          </p:nvPr>
        </p:nvSpPr>
        <p:spPr/>
        <p:txBody>
          <a:bodyPr/>
          <a:lstStyle/>
          <a:p>
            <a:fld id="{EEA58A3B-43CE-4AA0-90B5-EB47AFAFEB34}" type="slidenum">
              <a:rPr lang="zh-CN" altLang="en-US" smtClean="0"/>
              <a:pPr/>
              <a:t>155</a:t>
            </a:fld>
            <a:endParaRPr lang="zh-CN" altLang="en-US" dirty="0"/>
          </a:p>
        </p:txBody>
      </p:sp>
      <p:graphicFrame>
        <p:nvGraphicFramePr>
          <p:cNvPr id="7" name="Object 5">
            <a:extLst>
              <a:ext uri="{FF2B5EF4-FFF2-40B4-BE49-F238E27FC236}">
                <a16:creationId xmlns:a16="http://schemas.microsoft.com/office/drawing/2014/main" id="{4631D05E-01F0-4C71-B6F2-F41FDE3A6F0F}"/>
              </a:ext>
            </a:extLst>
          </p:cNvPr>
          <p:cNvGraphicFramePr>
            <a:graphicFrameLocks noChangeAspect="1"/>
          </p:cNvGraphicFramePr>
          <p:nvPr>
            <p:extLst>
              <p:ext uri="{D42A27DB-BD31-4B8C-83A1-F6EECF244321}">
                <p14:modId xmlns:p14="http://schemas.microsoft.com/office/powerpoint/2010/main" val="2505590256"/>
              </p:ext>
            </p:extLst>
          </p:nvPr>
        </p:nvGraphicFramePr>
        <p:xfrm>
          <a:off x="530457" y="1446291"/>
          <a:ext cx="7345362" cy="1130300"/>
        </p:xfrm>
        <a:graphic>
          <a:graphicData uri="http://schemas.openxmlformats.org/presentationml/2006/ole">
            <mc:AlternateContent xmlns:mc="http://schemas.openxmlformats.org/markup-compatibility/2006">
              <mc:Choice xmlns:v="urn:schemas-microsoft-com:vml" Requires="v">
                <p:oleObj spid="_x0000_s19911" name="Equation" r:id="rId3" imgW="3136900" imgH="482600" progId="Equation.DSMT4">
                  <p:embed/>
                </p:oleObj>
              </mc:Choice>
              <mc:Fallback>
                <p:oleObj name="Equation" r:id="rId3" imgW="3136900" imgH="482600" progId="Equation.DSMT4">
                  <p:embed/>
                  <p:pic>
                    <p:nvPicPr>
                      <p:cNvPr id="614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 y="1446291"/>
                        <a:ext cx="7345362"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a:extLst>
              <a:ext uri="{FF2B5EF4-FFF2-40B4-BE49-F238E27FC236}">
                <a16:creationId xmlns:a16="http://schemas.microsoft.com/office/drawing/2014/main" id="{AF8A525B-106F-4ED3-AE38-597ED7CC8872}"/>
              </a:ext>
            </a:extLst>
          </p:cNvPr>
          <p:cNvGraphicFramePr>
            <a:graphicFrameLocks noChangeAspect="1"/>
          </p:cNvGraphicFramePr>
          <p:nvPr>
            <p:extLst>
              <p:ext uri="{D42A27DB-BD31-4B8C-83A1-F6EECF244321}">
                <p14:modId xmlns:p14="http://schemas.microsoft.com/office/powerpoint/2010/main" val="1687971286"/>
              </p:ext>
            </p:extLst>
          </p:nvPr>
        </p:nvGraphicFramePr>
        <p:xfrm>
          <a:off x="779077" y="4316767"/>
          <a:ext cx="4679950" cy="584200"/>
        </p:xfrm>
        <a:graphic>
          <a:graphicData uri="http://schemas.openxmlformats.org/presentationml/2006/ole">
            <mc:AlternateContent xmlns:mc="http://schemas.openxmlformats.org/markup-compatibility/2006">
              <mc:Choice xmlns:v="urn:schemas-microsoft-com:vml" Requires="v">
                <p:oleObj spid="_x0000_s19912" name="Equation" r:id="rId5" imgW="1930400" imgH="241300" progId="Equation.DSMT4">
                  <p:embed/>
                </p:oleObj>
              </mc:Choice>
              <mc:Fallback>
                <p:oleObj name="Equation" r:id="rId5" imgW="1930400" imgH="241300" progId="Equation.DSMT4">
                  <p:embed/>
                  <p:pic>
                    <p:nvPicPr>
                      <p:cNvPr id="615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077" y="4316767"/>
                        <a:ext cx="467995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a:extLst>
              <a:ext uri="{FF2B5EF4-FFF2-40B4-BE49-F238E27FC236}">
                <a16:creationId xmlns:a16="http://schemas.microsoft.com/office/drawing/2014/main" id="{E419E9E8-7737-4820-816F-E231FF0001B4}"/>
              </a:ext>
            </a:extLst>
          </p:cNvPr>
          <p:cNvGraphicFramePr>
            <a:graphicFrameLocks noChangeAspect="1"/>
          </p:cNvGraphicFramePr>
          <p:nvPr>
            <p:extLst>
              <p:ext uri="{D42A27DB-BD31-4B8C-83A1-F6EECF244321}">
                <p14:modId xmlns:p14="http://schemas.microsoft.com/office/powerpoint/2010/main" val="3928892459"/>
              </p:ext>
            </p:extLst>
          </p:nvPr>
        </p:nvGraphicFramePr>
        <p:xfrm>
          <a:off x="2922973" y="5714445"/>
          <a:ext cx="4391229" cy="627493"/>
        </p:xfrm>
        <a:graphic>
          <a:graphicData uri="http://schemas.openxmlformats.org/presentationml/2006/ole">
            <mc:AlternateContent xmlns:mc="http://schemas.openxmlformats.org/markup-compatibility/2006">
              <mc:Choice xmlns:v="urn:schemas-microsoft-com:vml" Requires="v">
                <p:oleObj spid="_x0000_s19913" name="Equation" r:id="rId7" imgW="1688367" imgH="241195" progId="Equation.DSMT4">
                  <p:embed/>
                </p:oleObj>
              </mc:Choice>
              <mc:Fallback>
                <p:oleObj name="Equation" r:id="rId7" imgW="1688367" imgH="241195" progId="Equation.DSMT4">
                  <p:embed/>
                  <p:pic>
                    <p:nvPicPr>
                      <p:cNvPr id="615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2973" y="5714445"/>
                        <a:ext cx="4391229" cy="62749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795344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ADB9E-6B17-4799-BBE7-036F11B21022}"/>
              </a:ext>
            </a:extLst>
          </p:cNvPr>
          <p:cNvSpPr>
            <a:spLocks noGrp="1"/>
          </p:cNvSpPr>
          <p:nvPr>
            <p:ph type="title"/>
          </p:nvPr>
        </p:nvSpPr>
        <p:spPr/>
        <p:txBody>
          <a:bodyPr>
            <a:normAutofit/>
          </a:bodyPr>
          <a:lstStyle/>
          <a:p>
            <a:r>
              <a:rPr lang="en-US" altLang="zh-CN" sz="2800" dirty="0"/>
              <a:t>K</a:t>
            </a:r>
            <a:r>
              <a:rPr lang="zh-CN" altLang="en-US" sz="2800" dirty="0"/>
              <a:t>阶常系数线性齐次递归方程</a:t>
            </a:r>
            <a:endParaRPr lang="zh-CN" altLang="en-US" dirty="0"/>
          </a:p>
        </p:txBody>
      </p:sp>
      <p:sp>
        <p:nvSpPr>
          <p:cNvPr id="3" name="内容占位符 2">
            <a:extLst>
              <a:ext uri="{FF2B5EF4-FFF2-40B4-BE49-F238E27FC236}">
                <a16:creationId xmlns:a16="http://schemas.microsoft.com/office/drawing/2014/main" id="{6F3EF475-6FDF-4224-9828-B646A62581FA}"/>
              </a:ext>
            </a:extLst>
          </p:cNvPr>
          <p:cNvSpPr>
            <a:spLocks noGrp="1"/>
          </p:cNvSpPr>
          <p:nvPr>
            <p:ph idx="1"/>
          </p:nvPr>
        </p:nvSpPr>
        <p:spPr/>
        <p:txBody>
          <a:bodyPr>
            <a:normAutofit/>
          </a:bodyPr>
          <a:lstStyle/>
          <a:p>
            <a:r>
              <a:rPr lang="zh-CN" altLang="en-US" sz="2400" dirty="0">
                <a:latin typeface="Times New Roman" pitchFamily="18" charset="0"/>
              </a:rPr>
              <a:t>特征方程如下</a:t>
            </a:r>
            <a:endParaRPr lang="en-US" altLang="zh-CN" sz="2400" dirty="0"/>
          </a:p>
          <a:p>
            <a:endParaRPr lang="en-US" altLang="zh-CN" dirty="0"/>
          </a:p>
          <a:p>
            <a:pPr marL="0" indent="0">
              <a:buNone/>
            </a:pPr>
            <a:endParaRPr lang="en-US" altLang="zh-CN" sz="2400" dirty="0"/>
          </a:p>
          <a:p>
            <a:r>
              <a:rPr lang="zh-CN" altLang="en-US" sz="2800" dirty="0">
                <a:latin typeface="Times New Roman" pitchFamily="18" charset="0"/>
              </a:rPr>
              <a:t>解题原理</a:t>
            </a:r>
            <a:endParaRPr lang="en-US" altLang="zh-CN" sz="2800" dirty="0">
              <a:latin typeface="Times New Roman" pitchFamily="18" charset="0"/>
            </a:endParaRPr>
          </a:p>
          <a:p>
            <a:pPr lvl="1"/>
            <a:r>
              <a:rPr lang="zh-CN" altLang="en-US" dirty="0">
                <a:latin typeface="Times New Roman" pitchFamily="18" charset="0"/>
              </a:rPr>
              <a:t>求解上述特征方程的根，得到递归方程的通解</a:t>
            </a:r>
            <a:endParaRPr lang="en-US" altLang="zh-CN" dirty="0">
              <a:latin typeface="Times New Roman" pitchFamily="18" charset="0"/>
            </a:endParaRPr>
          </a:p>
          <a:p>
            <a:pPr lvl="1"/>
            <a:r>
              <a:rPr lang="zh-CN" altLang="en-US" sz="2400" dirty="0">
                <a:latin typeface="Times New Roman" pitchFamily="18" charset="0"/>
              </a:rPr>
              <a:t>利用递归方程初始条件，确定通解中待定系数，得到递归方程的解</a:t>
            </a:r>
          </a:p>
          <a:p>
            <a:pPr eaLnBrk="1" hangingPunct="1">
              <a:lnSpc>
                <a:spcPct val="115000"/>
              </a:lnSpc>
              <a:spcBef>
                <a:spcPct val="20000"/>
              </a:spcBef>
              <a:buClr>
                <a:schemeClr val="bg2"/>
              </a:buClr>
              <a:buSzPct val="75000"/>
              <a:buFont typeface="Symbol" pitchFamily="18" charset="2"/>
              <a:buNone/>
            </a:pPr>
            <a:endParaRPr lang="zh-CN" altLang="en-US" sz="2400" dirty="0"/>
          </a:p>
          <a:p>
            <a:r>
              <a:rPr lang="zh-CN" altLang="en-US" sz="2400" dirty="0">
                <a:latin typeface="Times New Roman" pitchFamily="18" charset="0"/>
              </a:rPr>
              <a:t>考虑</a:t>
            </a:r>
            <a:r>
              <a:rPr lang="en-US" altLang="zh-CN" sz="2400" dirty="0">
                <a:latin typeface="Times New Roman" pitchFamily="18" charset="0"/>
              </a:rPr>
              <a:t>2</a:t>
            </a:r>
            <a:r>
              <a:rPr lang="zh-CN" altLang="en-US" sz="2400" dirty="0">
                <a:latin typeface="Times New Roman" pitchFamily="18" charset="0"/>
              </a:rPr>
              <a:t>种情况</a:t>
            </a:r>
            <a:endParaRPr lang="en-US" altLang="zh-CN" sz="2400" dirty="0">
              <a:latin typeface="Times New Roman" pitchFamily="18" charset="0"/>
            </a:endParaRPr>
          </a:p>
          <a:p>
            <a:pPr lvl="1"/>
            <a:r>
              <a:rPr lang="zh-CN" altLang="en-US" dirty="0">
                <a:latin typeface="Times New Roman" pitchFamily="18" charset="0"/>
              </a:rPr>
              <a:t>特征方程的</a:t>
            </a:r>
            <a:r>
              <a:rPr lang="en-US" altLang="zh-CN" i="1" dirty="0">
                <a:latin typeface="Times New Roman" pitchFamily="18" charset="0"/>
              </a:rPr>
              <a:t>k</a:t>
            </a:r>
            <a:r>
              <a:rPr lang="zh-CN" altLang="en-US" dirty="0">
                <a:latin typeface="Times New Roman" pitchFamily="18" charset="0"/>
              </a:rPr>
              <a:t>个根不相同</a:t>
            </a:r>
            <a:r>
              <a:rPr lang="en-US" altLang="zh-CN" dirty="0">
                <a:latin typeface="Times New Roman" pitchFamily="18" charset="0"/>
              </a:rPr>
              <a:t>—</a:t>
            </a:r>
            <a:r>
              <a:rPr lang="zh-CN" altLang="en-US" dirty="0">
                <a:latin typeface="Times New Roman" pitchFamily="18" charset="0"/>
              </a:rPr>
              <a:t>无重根</a:t>
            </a:r>
            <a:endParaRPr lang="en-US" altLang="zh-CN" dirty="0">
              <a:latin typeface="Times New Roman" pitchFamily="18" charset="0"/>
            </a:endParaRPr>
          </a:p>
          <a:p>
            <a:pPr lvl="1"/>
            <a:r>
              <a:rPr lang="zh-CN" altLang="en-US" sz="2400" dirty="0">
                <a:latin typeface="Times New Roman" pitchFamily="18" charset="0"/>
              </a:rPr>
              <a:t>特征方程有相重的根</a:t>
            </a:r>
          </a:p>
        </p:txBody>
      </p:sp>
      <p:sp>
        <p:nvSpPr>
          <p:cNvPr id="4" name="日期占位符 3">
            <a:extLst>
              <a:ext uri="{FF2B5EF4-FFF2-40B4-BE49-F238E27FC236}">
                <a16:creationId xmlns:a16="http://schemas.microsoft.com/office/drawing/2014/main" id="{A5C6D5FA-4BD4-4777-AEB0-28CE11F74B2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5BF043E-66A9-49F5-A89B-31E5C52F82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0534DB-F648-4478-93D4-CBE3E6B7DE3E}"/>
              </a:ext>
            </a:extLst>
          </p:cNvPr>
          <p:cNvSpPr>
            <a:spLocks noGrp="1"/>
          </p:cNvSpPr>
          <p:nvPr>
            <p:ph type="sldNum" sz="quarter" idx="12"/>
          </p:nvPr>
        </p:nvSpPr>
        <p:spPr/>
        <p:txBody>
          <a:bodyPr/>
          <a:lstStyle/>
          <a:p>
            <a:fld id="{EEA58A3B-43CE-4AA0-90B5-EB47AFAFEB34}" type="slidenum">
              <a:rPr lang="zh-CN" altLang="en-US" smtClean="0"/>
              <a:pPr/>
              <a:t>156</a:t>
            </a:fld>
            <a:endParaRPr lang="zh-CN" altLang="en-US" dirty="0"/>
          </a:p>
        </p:txBody>
      </p:sp>
      <p:graphicFrame>
        <p:nvGraphicFramePr>
          <p:cNvPr id="10" name="Object 8">
            <a:extLst>
              <a:ext uri="{FF2B5EF4-FFF2-40B4-BE49-F238E27FC236}">
                <a16:creationId xmlns:a16="http://schemas.microsoft.com/office/drawing/2014/main" id="{DF14C203-E6FC-44B2-A2D7-09E98F4049ED}"/>
              </a:ext>
            </a:extLst>
          </p:cNvPr>
          <p:cNvGraphicFramePr>
            <a:graphicFrameLocks noChangeAspect="1"/>
          </p:cNvGraphicFramePr>
          <p:nvPr>
            <p:extLst>
              <p:ext uri="{D42A27DB-BD31-4B8C-83A1-F6EECF244321}">
                <p14:modId xmlns:p14="http://schemas.microsoft.com/office/powerpoint/2010/main" val="2440311538"/>
              </p:ext>
            </p:extLst>
          </p:nvPr>
        </p:nvGraphicFramePr>
        <p:xfrm>
          <a:off x="889232" y="1280496"/>
          <a:ext cx="5688012" cy="720725"/>
        </p:xfrm>
        <a:graphic>
          <a:graphicData uri="http://schemas.openxmlformats.org/presentationml/2006/ole">
            <mc:AlternateContent xmlns:mc="http://schemas.openxmlformats.org/markup-compatibility/2006">
              <mc:Choice xmlns:v="urn:schemas-microsoft-com:vml" Requires="v">
                <p:oleObj spid="_x0000_s20633" name="Equation" r:id="rId3" imgW="1905000" imgH="241300" progId="Equation.DSMT4">
                  <p:embed/>
                </p:oleObj>
              </mc:Choice>
              <mc:Fallback>
                <p:oleObj name="Equation" r:id="rId3" imgW="1905000" imgH="241300" progId="Equation.DSMT4">
                  <p:embed/>
                  <p:pic>
                    <p:nvPicPr>
                      <p:cNvPr id="717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32" y="1280496"/>
                        <a:ext cx="568801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6865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BE71E-8EC3-44E1-B6C0-AFF8D235CD37}"/>
              </a:ext>
            </a:extLst>
          </p:cNvPr>
          <p:cNvSpPr>
            <a:spLocks noGrp="1"/>
          </p:cNvSpPr>
          <p:nvPr>
            <p:ph type="title"/>
          </p:nvPr>
        </p:nvSpPr>
        <p:spPr/>
        <p:txBody>
          <a:bodyPr>
            <a:normAutofit/>
          </a:bodyPr>
          <a:lstStyle/>
          <a:p>
            <a:r>
              <a:rPr lang="zh-CN" altLang="en-US" sz="2800" dirty="0"/>
              <a:t>特征方程及其求解方法</a:t>
            </a:r>
            <a:endParaRPr lang="zh-CN" altLang="en-US" dirty="0"/>
          </a:p>
        </p:txBody>
      </p:sp>
      <p:sp>
        <p:nvSpPr>
          <p:cNvPr id="3" name="内容占位符 2">
            <a:extLst>
              <a:ext uri="{FF2B5EF4-FFF2-40B4-BE49-F238E27FC236}">
                <a16:creationId xmlns:a16="http://schemas.microsoft.com/office/drawing/2014/main" id="{8B51F400-E1A3-4B08-9C7E-16431D4AEA64}"/>
              </a:ext>
            </a:extLst>
          </p:cNvPr>
          <p:cNvSpPr>
            <a:spLocks noGrp="1"/>
          </p:cNvSpPr>
          <p:nvPr>
            <p:ph idx="1"/>
          </p:nvPr>
        </p:nvSpPr>
        <p:spPr/>
        <p:txBody>
          <a:bodyPr/>
          <a:lstStyle/>
          <a:p>
            <a:r>
              <a:rPr lang="zh-CN" altLang="en-US" sz="2400" dirty="0">
                <a:latin typeface="Times New Roman" pitchFamily="18" charset="0"/>
              </a:rPr>
              <a:t>情况</a:t>
            </a:r>
            <a:r>
              <a:rPr lang="en-US" altLang="zh-CN" sz="2400" dirty="0">
                <a:latin typeface="Times New Roman" pitchFamily="18" charset="0"/>
              </a:rPr>
              <a:t>1</a:t>
            </a:r>
            <a:r>
              <a:rPr lang="zh-CN" altLang="en-US" sz="2400" dirty="0">
                <a:latin typeface="Times New Roman" pitchFamily="18" charset="0"/>
              </a:rPr>
              <a:t>：</a:t>
            </a:r>
            <a:r>
              <a:rPr lang="zh-CN" altLang="en-US" sz="2400" dirty="0"/>
              <a:t>特征方程无重根</a:t>
            </a:r>
            <a:endParaRPr lang="en-US" altLang="zh-CN" sz="2400" dirty="0">
              <a:latin typeface="Times New Roman" pitchFamily="18" charset="0"/>
            </a:endParaRPr>
          </a:p>
          <a:p>
            <a:pPr lvl="1"/>
            <a:r>
              <a:rPr lang="zh-CN" altLang="en-US" dirty="0">
                <a:latin typeface="Times New Roman" pitchFamily="18" charset="0"/>
              </a:rPr>
              <a:t>假设：</a:t>
            </a:r>
            <a:r>
              <a:rPr lang="en-US" altLang="zh-CN" dirty="0">
                <a:latin typeface="Times New Roman" pitchFamily="18" charset="0"/>
              </a:rPr>
              <a:t>q</a:t>
            </a:r>
            <a:r>
              <a:rPr lang="en-US" altLang="zh-CN" baseline="-25000" dirty="0">
                <a:latin typeface="Times New Roman" pitchFamily="18" charset="0"/>
              </a:rPr>
              <a:t>1</a:t>
            </a:r>
            <a:r>
              <a:rPr lang="en-US" altLang="zh-CN" dirty="0">
                <a:latin typeface="Times New Roman" pitchFamily="18" charset="0"/>
              </a:rPr>
              <a:t>, q</a:t>
            </a:r>
            <a:r>
              <a:rPr lang="en-US" altLang="zh-CN" baseline="-25000" dirty="0">
                <a:latin typeface="Times New Roman" pitchFamily="18" charset="0"/>
              </a:rPr>
              <a:t>2</a:t>
            </a:r>
            <a:r>
              <a:rPr lang="en-US" altLang="zh-CN" dirty="0">
                <a:latin typeface="Times New Roman" pitchFamily="18" charset="0"/>
              </a:rPr>
              <a:t>, …, </a:t>
            </a:r>
            <a:r>
              <a:rPr lang="en-US" altLang="zh-CN" dirty="0" err="1">
                <a:latin typeface="Times New Roman" pitchFamily="18" charset="0"/>
              </a:rPr>
              <a:t>q</a:t>
            </a:r>
            <a:r>
              <a:rPr lang="en-US" altLang="zh-CN" baseline="-25000" dirty="0" err="1">
                <a:latin typeface="Times New Roman" pitchFamily="18" charset="0"/>
              </a:rPr>
              <a:t>k</a:t>
            </a:r>
            <a:r>
              <a:rPr lang="zh-CN" altLang="en-US" dirty="0">
                <a:latin typeface="Times New Roman" pitchFamily="18" charset="0"/>
              </a:rPr>
              <a:t>是</a:t>
            </a:r>
            <a:r>
              <a:rPr lang="en-US" altLang="zh-CN" i="1" kern="1200" dirty="0">
                <a:latin typeface="Times New Roman" pitchFamily="18" charset="0"/>
                <a:ea typeface="宋体" pitchFamily="2" charset="-122"/>
              </a:rPr>
              <a:t>k</a:t>
            </a:r>
            <a:r>
              <a:rPr lang="zh-CN" altLang="en-US" dirty="0">
                <a:latin typeface="Times New Roman" pitchFamily="18" charset="0"/>
              </a:rPr>
              <a:t>个不同的根，则递归方程的通解为</a:t>
            </a:r>
          </a:p>
          <a:p>
            <a:pPr marL="0" indent="0">
              <a:buNone/>
            </a:pPr>
            <a:endParaRPr lang="en-US" altLang="zh-CN" dirty="0"/>
          </a:p>
          <a:p>
            <a:pPr marL="0" indent="0">
              <a:buNone/>
            </a:pPr>
            <a:endParaRPr lang="en-US" altLang="zh-CN" dirty="0"/>
          </a:p>
          <a:p>
            <a:r>
              <a:rPr lang="zh-CN" altLang="en-US" dirty="0"/>
              <a:t>情况</a:t>
            </a:r>
            <a:r>
              <a:rPr lang="en-US" altLang="zh-CN" dirty="0"/>
              <a:t>2</a:t>
            </a:r>
            <a:r>
              <a:rPr lang="zh-CN" altLang="en-US" dirty="0"/>
              <a:t>：</a:t>
            </a:r>
            <a:r>
              <a:rPr lang="zh-CN" altLang="en-US" sz="2400" dirty="0"/>
              <a:t>特征方程有重根</a:t>
            </a:r>
            <a:endParaRPr lang="en-US" altLang="zh-CN" dirty="0"/>
          </a:p>
          <a:p>
            <a:pPr lvl="1"/>
            <a:r>
              <a:rPr lang="zh-CN" altLang="en-US" sz="2400" dirty="0">
                <a:latin typeface="Times New Roman" pitchFamily="18" charset="0"/>
              </a:rPr>
              <a:t>假设：</a:t>
            </a:r>
            <a:r>
              <a:rPr lang="en-US" altLang="zh-CN" sz="2000" i="1" kern="1200" dirty="0">
                <a:latin typeface="Times New Roman" pitchFamily="18" charset="0"/>
                <a:ea typeface="宋体" pitchFamily="2" charset="-122"/>
              </a:rPr>
              <a:t>r</a:t>
            </a:r>
            <a:r>
              <a:rPr lang="zh-CN" altLang="en-US" sz="2400" dirty="0">
                <a:latin typeface="Times New Roman" pitchFamily="18" charset="0"/>
              </a:rPr>
              <a:t>个重根</a:t>
            </a:r>
            <a:r>
              <a:rPr lang="en-US" altLang="zh-CN" sz="2400" dirty="0">
                <a:latin typeface="Times New Roman" pitchFamily="18" charset="0"/>
              </a:rPr>
              <a:t>q</a:t>
            </a:r>
            <a:r>
              <a:rPr lang="en-US" altLang="zh-CN" sz="2400" baseline="-25000" dirty="0">
                <a:latin typeface="Times New Roman" pitchFamily="18" charset="0"/>
              </a:rPr>
              <a:t>i</a:t>
            </a:r>
            <a:r>
              <a:rPr lang="en-US" altLang="zh-CN" sz="2400" dirty="0">
                <a:latin typeface="Times New Roman" pitchFamily="18" charset="0"/>
              </a:rPr>
              <a:t>, q</a:t>
            </a:r>
            <a:r>
              <a:rPr lang="en-US" altLang="zh-CN" sz="2400" baseline="-25000" dirty="0">
                <a:latin typeface="Times New Roman" pitchFamily="18" charset="0"/>
              </a:rPr>
              <a:t>i+1</a:t>
            </a:r>
            <a:r>
              <a:rPr lang="en-US" altLang="zh-CN" sz="2400" dirty="0">
                <a:latin typeface="Times New Roman" pitchFamily="18" charset="0"/>
              </a:rPr>
              <a:t>, …, q</a:t>
            </a:r>
            <a:r>
              <a:rPr lang="en-US" altLang="zh-CN" sz="2400" baseline="-25000" dirty="0">
                <a:latin typeface="Times New Roman" pitchFamily="18" charset="0"/>
              </a:rPr>
              <a:t>i+r-1</a:t>
            </a:r>
            <a:r>
              <a:rPr lang="zh-CN" altLang="en-US" sz="2400" dirty="0">
                <a:latin typeface="Times New Roman" pitchFamily="18" charset="0"/>
              </a:rPr>
              <a:t>，</a:t>
            </a:r>
            <a:r>
              <a:rPr lang="en-US" altLang="zh-CN" sz="2400" dirty="0">
                <a:latin typeface="Times New Roman" pitchFamily="18" charset="0"/>
              </a:rPr>
              <a:t> q</a:t>
            </a:r>
            <a:r>
              <a:rPr lang="en-US" altLang="zh-CN" sz="2400" baseline="-25000" dirty="0">
                <a:latin typeface="Times New Roman" pitchFamily="18" charset="0"/>
              </a:rPr>
              <a:t>i</a:t>
            </a:r>
            <a:r>
              <a:rPr lang="en-US" altLang="zh-CN" sz="2400" dirty="0">
                <a:latin typeface="Times New Roman" pitchFamily="18" charset="0"/>
              </a:rPr>
              <a:t> = q</a:t>
            </a:r>
            <a:r>
              <a:rPr lang="en-US" altLang="zh-CN" sz="2400" baseline="-25000" dirty="0">
                <a:latin typeface="Times New Roman" pitchFamily="18" charset="0"/>
              </a:rPr>
              <a:t>i+1</a:t>
            </a:r>
            <a:r>
              <a:rPr lang="en-US" altLang="zh-CN" sz="2400" dirty="0">
                <a:latin typeface="Times New Roman" pitchFamily="18" charset="0"/>
              </a:rPr>
              <a:t>= …=q</a:t>
            </a:r>
            <a:r>
              <a:rPr lang="en-US" altLang="zh-CN" sz="2400" baseline="-25000" dirty="0">
                <a:latin typeface="Times New Roman" pitchFamily="18" charset="0"/>
              </a:rPr>
              <a:t>i+r-1 </a:t>
            </a:r>
            <a:r>
              <a:rPr lang="zh-CN" altLang="en-US" sz="2400" dirty="0">
                <a:latin typeface="Times New Roman" pitchFamily="18" charset="0"/>
              </a:rPr>
              <a:t>，则递归方程的通解为</a:t>
            </a:r>
          </a:p>
          <a:p>
            <a:pPr lvl="1"/>
            <a:endParaRPr lang="en-US" altLang="zh-CN" dirty="0"/>
          </a:p>
        </p:txBody>
      </p:sp>
      <p:sp>
        <p:nvSpPr>
          <p:cNvPr id="4" name="日期占位符 3">
            <a:extLst>
              <a:ext uri="{FF2B5EF4-FFF2-40B4-BE49-F238E27FC236}">
                <a16:creationId xmlns:a16="http://schemas.microsoft.com/office/drawing/2014/main" id="{3A3CAF69-78DA-4204-946A-3462CDD2002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7646F66-12C9-432A-9B3D-366396D684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169EAF-4CE9-461F-BB4D-CE05BA474363}"/>
              </a:ext>
            </a:extLst>
          </p:cNvPr>
          <p:cNvSpPr>
            <a:spLocks noGrp="1"/>
          </p:cNvSpPr>
          <p:nvPr>
            <p:ph type="sldNum" sz="quarter" idx="12"/>
          </p:nvPr>
        </p:nvSpPr>
        <p:spPr/>
        <p:txBody>
          <a:bodyPr/>
          <a:lstStyle/>
          <a:p>
            <a:fld id="{EEA58A3B-43CE-4AA0-90B5-EB47AFAFEB34}" type="slidenum">
              <a:rPr lang="zh-CN" altLang="en-US" smtClean="0"/>
              <a:pPr/>
              <a:t>157</a:t>
            </a:fld>
            <a:endParaRPr lang="zh-CN" altLang="en-US" dirty="0"/>
          </a:p>
        </p:txBody>
      </p:sp>
      <p:graphicFrame>
        <p:nvGraphicFramePr>
          <p:cNvPr id="7" name="Object 4">
            <a:extLst>
              <a:ext uri="{FF2B5EF4-FFF2-40B4-BE49-F238E27FC236}">
                <a16:creationId xmlns:a16="http://schemas.microsoft.com/office/drawing/2014/main" id="{11B892D8-CEEE-45CA-99A7-6CA6A28CA5D4}"/>
              </a:ext>
            </a:extLst>
          </p:cNvPr>
          <p:cNvGraphicFramePr>
            <a:graphicFrameLocks noChangeAspect="1"/>
          </p:cNvGraphicFramePr>
          <p:nvPr>
            <p:extLst>
              <p:ext uri="{D42A27DB-BD31-4B8C-83A1-F6EECF244321}">
                <p14:modId xmlns:p14="http://schemas.microsoft.com/office/powerpoint/2010/main" val="824070180"/>
              </p:ext>
            </p:extLst>
          </p:nvPr>
        </p:nvGraphicFramePr>
        <p:xfrm>
          <a:off x="1830388" y="1811338"/>
          <a:ext cx="5256212" cy="679450"/>
        </p:xfrm>
        <a:graphic>
          <a:graphicData uri="http://schemas.openxmlformats.org/presentationml/2006/ole">
            <mc:AlternateContent xmlns:mc="http://schemas.openxmlformats.org/markup-compatibility/2006">
              <mc:Choice xmlns:v="urn:schemas-microsoft-com:vml" Requires="v">
                <p:oleObj spid="_x0000_s21657" name="Equation" r:id="rId3" imgW="1866900" imgH="241300" progId="Equation.DSMT4">
                  <p:embed/>
                </p:oleObj>
              </mc:Choice>
              <mc:Fallback>
                <p:oleObj name="Equation" r:id="rId3" imgW="1866900" imgH="241300" progId="Equation.DSMT4">
                  <p:embed/>
                  <p:pic>
                    <p:nvPicPr>
                      <p:cNvPr id="81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388" y="1811338"/>
                        <a:ext cx="5256212" cy="67945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527ABA8C-3E55-4459-B058-6F842BE087C0}"/>
                  </a:ext>
                </a:extLst>
              </p:cNvPr>
              <p:cNvSpPr txBox="1"/>
              <p:nvPr/>
            </p:nvSpPr>
            <p:spPr bwMode="auto">
              <a:xfrm>
                <a:off x="1198563" y="3973882"/>
                <a:ext cx="7767884" cy="127759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1</m:t>
                          </m:r>
                        </m:sub>
                      </m:sSub>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Sub>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sSubSup>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𝑛</m:t>
                          </m:r>
                        </m:e>
                        <m:sup>
                          <m:r>
                            <a:rPr lang="zh-CN" altLang="en-US" sz="2400" i="1">
                              <a:solidFill>
                                <a:srgbClr val="000000"/>
                              </a:solidFill>
                              <a:latin typeface="Cambria Math" panose="02040503050406030204" pitchFamily="18" charset="0"/>
                            </a:rPr>
                            <m:t>𝑟</m:t>
                          </m:r>
                          <m:r>
                            <a:rPr lang="zh-CN" altLang="en-US" sz="2400" i="1">
                              <a:solidFill>
                                <a:srgbClr val="000000"/>
                              </a:solidFill>
                              <a:latin typeface="Cambria Math" panose="02040503050406030204" pitchFamily="18" charset="0"/>
                            </a:rPr>
                            <m:t>−1</m:t>
                          </m:r>
                        </m:sup>
                      </m:sSup>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𝑖</m:t>
                          </m:r>
                        </m:sub>
                        <m:sup>
                          <m:r>
                            <a:rPr lang="zh-CN" altLang="en-US" sz="2400" i="1">
                              <a:solidFill>
                                <a:srgbClr val="000000"/>
                              </a:solidFill>
                              <a:latin typeface="Cambria Math" panose="02040503050406030204" pitchFamily="18" charset="0"/>
                            </a:rPr>
                            <m:t>𝑛</m:t>
                          </m:r>
                        </m:sup>
                      </m:sSubSup>
                    </m:oMath>
                    <m:oMath xmlns:m="http://schemas.openxmlformats.org/officeDocument/2006/math">
                      <m:m>
                        <m:mPr>
                          <m:plcHide m:val="on"/>
                          <m:mcs>
                            <m:mc>
                              <m:mcPr>
                                <m:count m:val="3"/>
                                <m:mcJc m:val="center"/>
                              </m:mcPr>
                            </m:mc>
                          </m:mcs>
                          <m:ctrlPr>
                            <a:rPr lang="zh-CN" altLang="en-US" sz="2400" i="1">
                              <a:solidFill>
                                <a:srgbClr val="000000"/>
                              </a:solidFill>
                              <a:latin typeface="Cambria Math" panose="02040503050406030204" pitchFamily="18" charset="0"/>
                            </a:rPr>
                          </m:ctrlPr>
                        </m:mPr>
                        <m:mr>
                          <m:e>
                            <m:m>
                              <m:mPr>
                                <m:plcHide m:val="on"/>
                                <m:mcs>
                                  <m:mc>
                                    <m:mcPr>
                                      <m:count m:val="4"/>
                                      <m:mcJc m:val="center"/>
                                    </m:mcPr>
                                  </m:mc>
                                </m:mcs>
                                <m:ctrlPr>
                                  <a:rPr lang="zh-CN" altLang="en-US" sz="2400" i="1">
                                    <a:solidFill>
                                      <a:srgbClr val="000000"/>
                                    </a:solidFill>
                                    <a:latin typeface="Cambria Math" panose="02040503050406030204" pitchFamily="18" charset="0"/>
                                  </a:rPr>
                                </m:ctrlPr>
                              </m:mPr>
                              <m:mr>
                                <m:e/>
                                <m:e/>
                                <m:e>
                                  <m:r>
                                    <a:rPr lang="zh-CN" altLang="en-US" sz="2400" i="1">
                                      <a:solidFill>
                                        <a:srgbClr val="000000"/>
                                      </a:solidFill>
                                      <a:latin typeface="Cambria Math" panose="02040503050406030204" pitchFamily="18" charset="0"/>
                                    </a:rPr>
                                    <m:t>+</m:t>
                                  </m:r>
                                </m:e>
                                <m:e>
                                  <m:r>
                                    <a:rPr lang="zh-CN" altLang="en-US" sz="2400" i="1">
                                      <a:solidFill>
                                        <a:srgbClr val="000000"/>
                                      </a:solidFill>
                                      <a:latin typeface="Cambria Math" panose="02040503050406030204" pitchFamily="18" charset="0"/>
                                    </a:rPr>
                                    <m:t>...</m:t>
                                  </m:r>
                                </m:e>
                              </m:mr>
                            </m:m>
                          </m:e>
                          <m:e>
                            <m:r>
                              <a:rPr lang="zh-CN" altLang="en-US" sz="2400" i="1">
                                <a:solidFill>
                                  <a:srgbClr val="000000"/>
                                </a:solidFill>
                                <a:latin typeface="Cambria Math" panose="02040503050406030204" pitchFamily="18" charset="0"/>
                              </a:rPr>
                              <m:t>+</m:t>
                            </m:r>
                          </m:e>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𝑐</m:t>
                                </m:r>
                              </m:e>
                              <m:sub>
                                <m:r>
                                  <a:rPr lang="zh-CN" altLang="en-US" sz="2400" i="1">
                                    <a:solidFill>
                                      <a:srgbClr val="000000"/>
                                    </a:solidFill>
                                    <a:latin typeface="Cambria Math" panose="02040503050406030204" pitchFamily="18" charset="0"/>
                                  </a:rPr>
                                  <m:t>𝑘</m:t>
                                </m:r>
                              </m:sub>
                            </m:sSub>
                            <m:sSup>
                              <m:sSupPr>
                                <m:ctrlPr>
                                  <a:rPr lang="zh-CN" altLang="en-US" sz="2400" i="1">
                                    <a:solidFill>
                                      <a:srgbClr val="000000"/>
                                    </a:solidFill>
                                    <a:latin typeface="Cambria Math" panose="02040503050406030204" pitchFamily="18" charset="0"/>
                                  </a:rPr>
                                </m:ctrlPr>
                              </m:sSup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𝑘</m:t>
                                    </m:r>
                                  </m:sub>
                                </m:sSub>
                              </m:e>
                              <m:sup>
                                <m:r>
                                  <a:rPr lang="zh-CN" altLang="en-US" sz="2400" i="1">
                                    <a:solidFill>
                                      <a:srgbClr val="000000"/>
                                    </a:solidFill>
                                    <a:latin typeface="Cambria Math" panose="02040503050406030204" pitchFamily="18" charset="0"/>
                                  </a:rPr>
                                  <m:t>𝑛</m:t>
                                </m:r>
                              </m:sup>
                            </m:sSup>
                          </m:e>
                        </m:mr>
                      </m:m>
                    </m:oMath>
                  </m:oMathPara>
                </a14:m>
                <a:endParaRPr lang="zh-CN" altLang="en-US" sz="2400" dirty="0"/>
              </a:p>
            </p:txBody>
          </p:sp>
        </mc:Choice>
        <mc:Fallback xmlns="">
          <p:sp>
            <p:nvSpPr>
              <p:cNvPr id="8" name="Object 4">
                <a:extLst>
                  <a:ext uri="{FF2B5EF4-FFF2-40B4-BE49-F238E27FC236}">
                    <a16:creationId xmlns:a16="http://schemas.microsoft.com/office/drawing/2014/main" id="{527ABA8C-3E55-4459-B058-6F842BE087C0}"/>
                  </a:ext>
                </a:extLst>
              </p:cNvPr>
              <p:cNvSpPr txBox="1">
                <a:spLocks noRot="1" noChangeAspect="1" noMove="1" noResize="1" noEditPoints="1" noAdjustHandles="1" noChangeArrowheads="1" noChangeShapeType="1" noTextEdit="1"/>
              </p:cNvSpPr>
              <p:nvPr/>
            </p:nvSpPr>
            <p:spPr bwMode="auto">
              <a:xfrm>
                <a:off x="1198563" y="3973882"/>
                <a:ext cx="7767884" cy="1277592"/>
              </a:xfrm>
              <a:prstGeom prst="rect">
                <a:avLst/>
              </a:prstGeom>
              <a:blipFill>
                <a:blip r:embed="rId5"/>
                <a:stretch>
                  <a:fillRect l="-70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流程图: 可选过程 8">
                <a:extLst>
                  <a:ext uri="{FF2B5EF4-FFF2-40B4-BE49-F238E27FC236}">
                    <a16:creationId xmlns:a16="http://schemas.microsoft.com/office/drawing/2014/main" id="{08633C9E-38FB-4F34-A9E5-C77BD8B98F91}"/>
                  </a:ext>
                </a:extLst>
              </p:cNvPr>
              <p:cNvSpPr/>
              <p:nvPr/>
            </p:nvSpPr>
            <p:spPr>
              <a:xfrm>
                <a:off x="297403" y="5251474"/>
                <a:ext cx="8669044" cy="1321889"/>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120000"/>
                  </a:lnSpc>
                  <a:buFont typeface="Wingdings" pitchFamily="2" charset="2"/>
                  <a:buNone/>
                </a:pPr>
                <a:r>
                  <a:rPr lang="zh-CN" altLang="en-US" sz="2400" dirty="0">
                    <a:solidFill>
                      <a:schemeClr val="tx1"/>
                    </a:solidFill>
                    <a:latin typeface="Times New Roman" pitchFamily="18" charset="0"/>
                  </a:rPr>
                  <a:t>上面两式中，</a:t>
                </a:r>
                <a:r>
                  <a:rPr lang="en-US" altLang="zh-CN" sz="2400" dirty="0">
                    <a:solidFill>
                      <a:srgbClr val="FF0000"/>
                    </a:solidFill>
                    <a:latin typeface="Times New Roman" pitchFamily="18" charset="0"/>
                  </a:rPr>
                  <a:t>c</a:t>
                </a:r>
                <a:r>
                  <a:rPr lang="en-US" altLang="zh-CN" sz="2400" baseline="-25000" dirty="0">
                    <a:solidFill>
                      <a:srgbClr val="FF0000"/>
                    </a:solidFill>
                    <a:latin typeface="Times New Roman" pitchFamily="18" charset="0"/>
                  </a:rPr>
                  <a:t>1</a:t>
                </a:r>
                <a:r>
                  <a:rPr lang="en-US" altLang="zh-CN" sz="2400" dirty="0">
                    <a:solidFill>
                      <a:srgbClr val="FF0000"/>
                    </a:solidFill>
                    <a:latin typeface="Times New Roman" pitchFamily="18" charset="0"/>
                  </a:rPr>
                  <a:t>,c</a:t>
                </a:r>
                <a:r>
                  <a:rPr lang="en-US" altLang="zh-CN" sz="2400" baseline="-25000" dirty="0">
                    <a:solidFill>
                      <a:srgbClr val="FF0000"/>
                    </a:solidFill>
                    <a:latin typeface="Times New Roman" pitchFamily="18" charset="0"/>
                  </a:rPr>
                  <a:t>2</a:t>
                </a:r>
                <a:r>
                  <a:rPr lang="en-US" altLang="zh-CN" sz="2400" dirty="0">
                    <a:solidFill>
                      <a:srgbClr val="FF0000"/>
                    </a:solidFill>
                    <a:latin typeface="Times New Roman" pitchFamily="18" charset="0"/>
                  </a:rPr>
                  <a:t>,…,c</a:t>
                </a:r>
                <a:r>
                  <a:rPr lang="en-US" altLang="zh-CN" sz="2400" baseline="-25000" dirty="0">
                    <a:solidFill>
                      <a:srgbClr val="FF0000"/>
                    </a:solidFill>
                    <a:latin typeface="Times New Roman" pitchFamily="18" charset="0"/>
                  </a:rPr>
                  <a:t>k</a:t>
                </a:r>
                <a:r>
                  <a:rPr lang="zh-CN" altLang="en-US" sz="2400" dirty="0">
                    <a:solidFill>
                      <a:schemeClr val="tx1"/>
                    </a:solidFill>
                    <a:latin typeface="Times New Roman" pitchFamily="18" charset="0"/>
                  </a:rPr>
                  <a:t>均为待定系数；</a:t>
                </a:r>
              </a:p>
              <a:p>
                <a:pPr eaLnBrk="1" hangingPunct="1">
                  <a:lnSpc>
                    <a:spcPct val="120000"/>
                  </a:lnSpc>
                  <a:buFont typeface="Wingdings" pitchFamily="2" charset="2"/>
                  <a:buNone/>
                </a:pPr>
                <a:r>
                  <a:rPr lang="zh-CN" altLang="en-US" sz="2400" dirty="0">
                    <a:solidFill>
                      <a:schemeClr val="tx1"/>
                    </a:solidFill>
                    <a:latin typeface="Times New Roman" pitchFamily="18" charset="0"/>
                  </a:rPr>
                  <a:t>将初始条件代入，建立联立方程，确定这些系数具体值，得到通解</a:t>
                </a:r>
                <a14:m>
                  <m:oMath xmlns:m="http://schemas.openxmlformats.org/officeDocument/2006/math">
                    <m:r>
                      <a:rPr lang="zh-CN" altLang="en-US" sz="2400" i="1" smtClean="0">
                        <a:solidFill>
                          <a:srgbClr val="000000"/>
                        </a:solidFill>
                        <a:latin typeface="Cambria Math" panose="02040503050406030204" pitchFamily="18" charset="0"/>
                      </a:rPr>
                      <m:t>𝑓</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𝑛</m:t>
                    </m:r>
                    <m:r>
                      <a:rPr lang="zh-CN" altLang="en-US" sz="2400" i="1" smtClean="0">
                        <a:solidFill>
                          <a:srgbClr val="000000"/>
                        </a:solidFill>
                        <a:latin typeface="Cambria Math" panose="02040503050406030204" pitchFamily="18" charset="0"/>
                      </a:rPr>
                      <m:t>)</m:t>
                    </m:r>
                  </m:oMath>
                </a14:m>
                <a:endParaRPr lang="en-US" altLang="zh-CN" sz="2400" dirty="0">
                  <a:solidFill>
                    <a:schemeClr val="tx1"/>
                  </a:solidFill>
                  <a:latin typeface="Times New Roman" pitchFamily="18" charset="0"/>
                </a:endParaRPr>
              </a:p>
            </p:txBody>
          </p:sp>
        </mc:Choice>
        <mc:Fallback xmlns="">
          <p:sp>
            <p:nvSpPr>
              <p:cNvPr id="9" name="流程图: 可选过程 8">
                <a:extLst>
                  <a:ext uri="{FF2B5EF4-FFF2-40B4-BE49-F238E27FC236}">
                    <a16:creationId xmlns:a16="http://schemas.microsoft.com/office/drawing/2014/main" id="{08633C9E-38FB-4F34-A9E5-C77BD8B98F91}"/>
                  </a:ext>
                </a:extLst>
              </p:cNvPr>
              <p:cNvSpPr>
                <a:spLocks noRot="1" noChangeAspect="1" noMove="1" noResize="1" noEditPoints="1" noAdjustHandles="1" noChangeArrowheads="1" noChangeShapeType="1" noTextEdit="1"/>
              </p:cNvSpPr>
              <p:nvPr/>
            </p:nvSpPr>
            <p:spPr>
              <a:xfrm>
                <a:off x="297403" y="5251474"/>
                <a:ext cx="8669044" cy="1321889"/>
              </a:xfrm>
              <a:prstGeom prst="flowChartAlternateProcess">
                <a:avLst/>
              </a:prstGeom>
              <a:blipFill>
                <a:blip r:embed="rId6"/>
                <a:stretch>
                  <a:fillRect l="-281" t="-2273" b="-12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8693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E00B-423F-45D3-9C46-7660BDA15F9E}"/>
              </a:ext>
            </a:extLst>
          </p:cNvPr>
          <p:cNvSpPr>
            <a:spLocks noGrp="1"/>
          </p:cNvSpPr>
          <p:nvPr>
            <p:ph type="title"/>
          </p:nvPr>
        </p:nvSpPr>
        <p:spPr/>
        <p:txBody>
          <a:bodyPr>
            <a:normAutofit/>
          </a:bodyPr>
          <a:lstStyle/>
          <a:p>
            <a:r>
              <a:rPr lang="zh-CN" altLang="en-US" sz="2400" b="0" dirty="0">
                <a:latin typeface="Times New Roman" pitchFamily="18" charset="0"/>
              </a:rPr>
              <a:t>例</a:t>
            </a:r>
            <a:r>
              <a:rPr lang="en-US" altLang="zh-CN" sz="2400" b="0" dirty="0">
                <a:latin typeface="Times New Roman" pitchFamily="18" charset="0"/>
              </a:rPr>
              <a:t>1. 3</a:t>
            </a:r>
            <a:r>
              <a:rPr lang="zh-CN" altLang="en-US" sz="2400" b="0" dirty="0">
                <a:latin typeface="Times New Roman" pitchFamily="18" charset="0"/>
              </a:rPr>
              <a:t>阶常系数线性齐次递归方程：无重根</a:t>
            </a:r>
            <a:endParaRPr lang="zh-CN" altLang="en-US" sz="2400" b="0" dirty="0"/>
          </a:p>
        </p:txBody>
      </p:sp>
      <p:sp>
        <p:nvSpPr>
          <p:cNvPr id="3" name="内容占位符 2">
            <a:extLst>
              <a:ext uri="{FF2B5EF4-FFF2-40B4-BE49-F238E27FC236}">
                <a16:creationId xmlns:a16="http://schemas.microsoft.com/office/drawing/2014/main" id="{3D064596-EF99-4529-8A6F-15073AE201B2}"/>
              </a:ext>
            </a:extLst>
          </p:cNvPr>
          <p:cNvSpPr>
            <a:spLocks noGrp="1"/>
          </p:cNvSpPr>
          <p:nvPr>
            <p:ph idx="1"/>
          </p:nvPr>
        </p:nvSpPr>
        <p:spPr/>
        <p:txBody>
          <a:bodyPr/>
          <a:lstStyle/>
          <a:p>
            <a:pPr marL="0" indent="0">
              <a:buNone/>
            </a:pPr>
            <a:endParaRPr lang="en-US" altLang="zh-CN" dirty="0"/>
          </a:p>
          <a:p>
            <a:pPr marL="0" indent="0">
              <a:buNone/>
            </a:pPr>
            <a:endParaRPr lang="en-US" altLang="zh-CN" dirty="0"/>
          </a:p>
          <a:p>
            <a:endParaRPr lang="en-US" altLang="zh-CN" dirty="0"/>
          </a:p>
          <a:p>
            <a:endParaRPr lang="en-US" altLang="zh-CN" dirty="0"/>
          </a:p>
          <a:p>
            <a:pPr eaLnBrk="1" hangingPunct="1"/>
            <a:r>
              <a:rPr lang="zh-CN" altLang="en-US" sz="2400" dirty="0">
                <a:latin typeface="Times New Roman" pitchFamily="18" charset="0"/>
              </a:rPr>
              <a:t>特征方程为</a:t>
            </a:r>
          </a:p>
          <a:p>
            <a:pPr marL="0" indent="0">
              <a:buNone/>
            </a:pPr>
            <a:endParaRPr lang="en-US" altLang="zh-CN" dirty="0"/>
          </a:p>
          <a:p>
            <a:r>
              <a:rPr lang="zh-CN" altLang="en-US" dirty="0"/>
              <a:t>改写并因式分解为：</a:t>
            </a:r>
            <a:endParaRPr lang="en-US" altLang="zh-CN" dirty="0"/>
          </a:p>
          <a:p>
            <a:pPr marL="0" indent="0">
              <a:buNone/>
            </a:pPr>
            <a:r>
              <a:rPr lang="en-US" altLang="zh-CN" dirty="0"/>
              <a:t>                         </a:t>
            </a:r>
          </a:p>
          <a:p>
            <a:pPr eaLnBrk="1" hangingPunct="1"/>
            <a:r>
              <a:rPr lang="zh-CN" altLang="en-US" sz="2400" dirty="0">
                <a:latin typeface="Times New Roman" pitchFamily="18" charset="0"/>
              </a:rPr>
              <a:t>得到特征根：</a:t>
            </a:r>
          </a:p>
          <a:p>
            <a:pPr lvl="1"/>
            <a:r>
              <a:rPr lang="en-US" altLang="zh-CN" dirty="0">
                <a:latin typeface="Times New Roman" pitchFamily="18" charset="0"/>
              </a:rPr>
              <a:t>q</a:t>
            </a:r>
            <a:r>
              <a:rPr lang="en-US" altLang="zh-CN" baseline="-25000" dirty="0">
                <a:latin typeface="Times New Roman" pitchFamily="18" charset="0"/>
              </a:rPr>
              <a:t>1</a:t>
            </a:r>
            <a:r>
              <a:rPr lang="en-US" altLang="zh-CN" dirty="0">
                <a:latin typeface="Times New Roman" pitchFamily="18" charset="0"/>
              </a:rPr>
              <a:t>=1, q</a:t>
            </a:r>
            <a:r>
              <a:rPr lang="en-US" altLang="zh-CN" baseline="-25000" dirty="0">
                <a:latin typeface="Times New Roman" pitchFamily="18" charset="0"/>
              </a:rPr>
              <a:t>2</a:t>
            </a:r>
            <a:r>
              <a:rPr lang="en-US" altLang="zh-CN" dirty="0">
                <a:latin typeface="Times New Roman" pitchFamily="18" charset="0"/>
              </a:rPr>
              <a:t>=2, q</a:t>
            </a:r>
            <a:r>
              <a:rPr lang="en-US" altLang="zh-CN" baseline="-25000" dirty="0">
                <a:latin typeface="Times New Roman" pitchFamily="18" charset="0"/>
              </a:rPr>
              <a:t>3</a:t>
            </a:r>
            <a:r>
              <a:rPr lang="en-US" altLang="zh-CN" dirty="0">
                <a:latin typeface="Times New Roman" pitchFamily="18" charset="0"/>
              </a:rPr>
              <a:t>=3</a:t>
            </a:r>
          </a:p>
          <a:p>
            <a:pPr marL="0" indent="0">
              <a:buNone/>
            </a:pPr>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785D471C-1DEC-4441-8FCA-37F096D0628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AE1556E-10DF-474E-9BCE-79E02C4480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75ED86-0E4B-40D2-831A-2DC928860700}"/>
              </a:ext>
            </a:extLst>
          </p:cNvPr>
          <p:cNvSpPr>
            <a:spLocks noGrp="1"/>
          </p:cNvSpPr>
          <p:nvPr>
            <p:ph type="sldNum" sz="quarter" idx="12"/>
          </p:nvPr>
        </p:nvSpPr>
        <p:spPr/>
        <p:txBody>
          <a:bodyPr/>
          <a:lstStyle/>
          <a:p>
            <a:fld id="{EEA58A3B-43CE-4AA0-90B5-EB47AFAFEB34}" type="slidenum">
              <a:rPr lang="zh-CN" altLang="en-US" smtClean="0"/>
              <a:pPr/>
              <a:t>158</a:t>
            </a:fld>
            <a:endParaRPr lang="zh-CN" altLang="en-US" dirty="0"/>
          </a:p>
        </p:txBody>
      </p:sp>
      <p:graphicFrame>
        <p:nvGraphicFramePr>
          <p:cNvPr id="7" name="Object 4">
            <a:extLst>
              <a:ext uri="{FF2B5EF4-FFF2-40B4-BE49-F238E27FC236}">
                <a16:creationId xmlns:a16="http://schemas.microsoft.com/office/drawing/2014/main" id="{20C5A6BD-0E35-4A8D-90F8-E12C8F7C07BA}"/>
              </a:ext>
            </a:extLst>
          </p:cNvPr>
          <p:cNvGraphicFramePr>
            <a:graphicFrameLocks noChangeAspect="1"/>
          </p:cNvGraphicFramePr>
          <p:nvPr>
            <p:extLst>
              <p:ext uri="{D42A27DB-BD31-4B8C-83A1-F6EECF244321}">
                <p14:modId xmlns:p14="http://schemas.microsoft.com/office/powerpoint/2010/main" val="1044544881"/>
              </p:ext>
            </p:extLst>
          </p:nvPr>
        </p:nvGraphicFramePr>
        <p:xfrm>
          <a:off x="1069759" y="819752"/>
          <a:ext cx="5825477" cy="1907069"/>
        </p:xfrm>
        <a:graphic>
          <a:graphicData uri="http://schemas.openxmlformats.org/presentationml/2006/ole">
            <mc:AlternateContent xmlns:mc="http://schemas.openxmlformats.org/markup-compatibility/2006">
              <mc:Choice xmlns:v="urn:schemas-microsoft-com:vml" Requires="v">
                <p:oleObj spid="_x0000_s22832" name="Equation" r:id="rId3" imgW="2794000" imgH="914400" progId="Equation.DSMT4">
                  <p:embed/>
                </p:oleObj>
              </mc:Choice>
              <mc:Fallback>
                <p:oleObj name="Equation" r:id="rId3" imgW="2794000" imgH="914400" progId="Equation.DSMT4">
                  <p:embed/>
                  <p:pic>
                    <p:nvPicPr>
                      <p:cNvPr id="1024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759" y="819752"/>
                        <a:ext cx="5825477" cy="1907069"/>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65E30DC5-EF06-4536-ACCA-090F2E2BF7B8}"/>
              </a:ext>
            </a:extLst>
          </p:cNvPr>
          <p:cNvGraphicFramePr>
            <a:graphicFrameLocks noChangeAspect="1"/>
          </p:cNvGraphicFramePr>
          <p:nvPr>
            <p:extLst>
              <p:ext uri="{D42A27DB-BD31-4B8C-83A1-F6EECF244321}">
                <p14:modId xmlns:p14="http://schemas.microsoft.com/office/powerpoint/2010/main" val="1818593124"/>
              </p:ext>
            </p:extLst>
          </p:nvPr>
        </p:nvGraphicFramePr>
        <p:xfrm>
          <a:off x="3222595" y="3739188"/>
          <a:ext cx="4800122" cy="514438"/>
        </p:xfrm>
        <a:graphic>
          <a:graphicData uri="http://schemas.openxmlformats.org/presentationml/2006/ole">
            <mc:AlternateContent xmlns:mc="http://schemas.openxmlformats.org/markup-compatibility/2006">
              <mc:Choice xmlns:v="urn:schemas-microsoft-com:vml" Requires="v">
                <p:oleObj spid="_x0000_s22833" name="Equation" r:id="rId5" imgW="1892300" imgH="203200" progId="Equation.DSMT4">
                  <p:embed/>
                </p:oleObj>
              </mc:Choice>
              <mc:Fallback>
                <p:oleObj name="Equation" r:id="rId5" imgW="1892300" imgH="203200" progId="Equation.DSMT4">
                  <p:embed/>
                  <p:pic>
                    <p:nvPicPr>
                      <p:cNvPr id="1126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2595" y="3739188"/>
                        <a:ext cx="4800122" cy="514438"/>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4B94BAB9-216D-4EC1-A76D-78D3CC5A1F62}"/>
                  </a:ext>
                </a:extLst>
              </p:cNvPr>
              <p:cNvSpPr txBox="1"/>
              <p:nvPr/>
            </p:nvSpPr>
            <p:spPr bwMode="auto">
              <a:xfrm>
                <a:off x="2306546" y="2994385"/>
                <a:ext cx="3974406" cy="59619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800" i="1" smtClean="0">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6</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11</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−6=0</m:t>
                      </m:r>
                    </m:oMath>
                  </m:oMathPara>
                </a14:m>
                <a:endParaRPr lang="zh-CN" altLang="en-US" sz="2800" dirty="0"/>
              </a:p>
            </p:txBody>
          </p:sp>
        </mc:Choice>
        <mc:Fallback xmlns="">
          <p:sp>
            <p:nvSpPr>
              <p:cNvPr id="9" name="Object 5">
                <a:extLst>
                  <a:ext uri="{FF2B5EF4-FFF2-40B4-BE49-F238E27FC236}">
                    <a16:creationId xmlns:a16="http://schemas.microsoft.com/office/drawing/2014/main" id="{4B94BAB9-216D-4EC1-A76D-78D3CC5A1F62}"/>
                  </a:ext>
                </a:extLst>
              </p:cNvPr>
              <p:cNvSpPr txBox="1">
                <a:spLocks noRot="1" noChangeAspect="1" noMove="1" noResize="1" noEditPoints="1" noAdjustHandles="1" noChangeArrowheads="1" noChangeShapeType="1" noTextEdit="1"/>
              </p:cNvSpPr>
              <p:nvPr/>
            </p:nvSpPr>
            <p:spPr bwMode="auto">
              <a:xfrm>
                <a:off x="2306546" y="2994385"/>
                <a:ext cx="3974406" cy="596191"/>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5">
                <a:extLst>
                  <a:ext uri="{FF2B5EF4-FFF2-40B4-BE49-F238E27FC236}">
                    <a16:creationId xmlns:a16="http://schemas.microsoft.com/office/drawing/2014/main" id="{C9809456-A5FA-459B-B2F3-C57FD2186E34}"/>
                  </a:ext>
                </a:extLst>
              </p:cNvPr>
              <p:cNvSpPr txBox="1"/>
              <p:nvPr/>
            </p:nvSpPr>
            <p:spPr bwMode="auto">
              <a:xfrm>
                <a:off x="3028950" y="4373336"/>
                <a:ext cx="3974406" cy="456210"/>
              </a:xfrm>
              <a:prstGeom prst="rect">
                <a:avLst/>
              </a:prstGeom>
              <a:noFill/>
              <a:ln>
                <a:noFill/>
              </a:ln>
            </p:spPr>
            <p:txBody>
              <a:bodyPr>
                <a:normAutofit fontScale="85000" lnSpcReduction="10000"/>
              </a:bodyPr>
              <a:lstStyle/>
              <a:p>
                <a:r>
                  <a:rPr lang="zh-CN" altLang="en-US" sz="2800" dirty="0">
                    <a:solidFill>
                      <a:srgbClr val="000000"/>
                    </a:solidFill>
                  </a:rPr>
                  <a:t>（</a:t>
                </a:r>
                <a14:m>
                  <m:oMath xmlns:m="http://schemas.openxmlformats.org/officeDocument/2006/math">
                    <m:r>
                      <a:rPr lang="zh-CN" altLang="en-US" sz="2800" i="1">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−2)(</m:t>
                    </m:r>
                    <m:r>
                      <a:rPr lang="en-US" altLang="zh-CN" sz="2800" b="0" i="1" smtClean="0">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−3)=0</m:t>
                    </m:r>
                  </m:oMath>
                </a14:m>
                <a:endParaRPr lang="zh-CN" altLang="en-US" sz="2800" dirty="0"/>
              </a:p>
            </p:txBody>
          </p:sp>
        </mc:Choice>
        <mc:Fallback xmlns="">
          <p:sp>
            <p:nvSpPr>
              <p:cNvPr id="12" name="Object 5">
                <a:extLst>
                  <a:ext uri="{FF2B5EF4-FFF2-40B4-BE49-F238E27FC236}">
                    <a16:creationId xmlns:a16="http://schemas.microsoft.com/office/drawing/2014/main" id="{C9809456-A5FA-459B-B2F3-C57FD2186E34}"/>
                  </a:ext>
                </a:extLst>
              </p:cNvPr>
              <p:cNvSpPr txBox="1">
                <a:spLocks noRot="1" noChangeAspect="1" noMove="1" noResize="1" noEditPoints="1" noAdjustHandles="1" noChangeArrowheads="1" noChangeShapeType="1" noTextEdit="1"/>
              </p:cNvSpPr>
              <p:nvPr/>
            </p:nvSpPr>
            <p:spPr bwMode="auto">
              <a:xfrm>
                <a:off x="3028950" y="4373336"/>
                <a:ext cx="3974406" cy="456210"/>
              </a:xfrm>
              <a:prstGeom prst="rect">
                <a:avLst/>
              </a:prstGeom>
              <a:blipFill>
                <a:blip r:embed="rId8"/>
                <a:stretch>
                  <a:fillRect l="-2454" t="-17333" b="-24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393427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E00B-423F-45D3-9C46-7660BDA15F9E}"/>
              </a:ext>
            </a:extLst>
          </p:cNvPr>
          <p:cNvSpPr>
            <a:spLocks noGrp="1"/>
          </p:cNvSpPr>
          <p:nvPr>
            <p:ph type="title"/>
          </p:nvPr>
        </p:nvSpPr>
        <p:spPr/>
        <p:txBody>
          <a:bodyPr>
            <a:normAutofit/>
          </a:bodyPr>
          <a:lstStyle/>
          <a:p>
            <a:r>
              <a:rPr lang="zh-CN" altLang="en-US" sz="2400" b="0" dirty="0">
                <a:latin typeface="Times New Roman" pitchFamily="18" charset="0"/>
              </a:rPr>
              <a:t>例</a:t>
            </a:r>
            <a:r>
              <a:rPr lang="en-US" altLang="zh-CN" sz="2400" b="0" dirty="0">
                <a:latin typeface="Times New Roman" pitchFamily="18" charset="0"/>
              </a:rPr>
              <a:t>1. 3</a:t>
            </a:r>
            <a:r>
              <a:rPr lang="zh-CN" altLang="en-US" sz="2400" b="0" dirty="0">
                <a:latin typeface="Times New Roman" pitchFamily="18" charset="0"/>
              </a:rPr>
              <a:t>阶常系数线性齐次递归方程：无重根</a:t>
            </a:r>
            <a:endParaRPr lang="zh-CN" altLang="en-US" sz="2400" b="0" dirty="0"/>
          </a:p>
        </p:txBody>
      </p:sp>
      <p:sp>
        <p:nvSpPr>
          <p:cNvPr id="3" name="内容占位符 2">
            <a:extLst>
              <a:ext uri="{FF2B5EF4-FFF2-40B4-BE49-F238E27FC236}">
                <a16:creationId xmlns:a16="http://schemas.microsoft.com/office/drawing/2014/main" id="{3D064596-EF99-4529-8A6F-15073AE201B2}"/>
              </a:ext>
            </a:extLst>
          </p:cNvPr>
          <p:cNvSpPr>
            <a:spLocks noGrp="1"/>
          </p:cNvSpPr>
          <p:nvPr>
            <p:ph idx="1"/>
          </p:nvPr>
        </p:nvSpPr>
        <p:spPr/>
        <p:txBody>
          <a:bodyPr>
            <a:normAutofit/>
          </a:bodyPr>
          <a:lstStyle/>
          <a:p>
            <a:r>
              <a:rPr lang="zh-CN" altLang="en-US" sz="2400" dirty="0">
                <a:latin typeface="Times New Roman" pitchFamily="18" charset="0"/>
              </a:rPr>
              <a:t>递归方程的通解为：</a:t>
            </a:r>
            <a:endParaRPr lang="en-US" altLang="zh-CN" sz="2400" dirty="0">
              <a:latin typeface="Times New Roman" pitchFamily="18" charset="0"/>
            </a:endParaRPr>
          </a:p>
          <a:p>
            <a:endParaRPr lang="en-US" altLang="zh-CN" dirty="0">
              <a:latin typeface="Times New Roman" pitchFamily="18" charset="0"/>
            </a:endParaRPr>
          </a:p>
          <a:p>
            <a:pPr marL="0" indent="0">
              <a:buNone/>
            </a:pPr>
            <a:endParaRPr lang="en-US" altLang="zh-CN" sz="2400" dirty="0">
              <a:latin typeface="Times New Roman" pitchFamily="18" charset="0"/>
            </a:endParaRPr>
          </a:p>
          <a:p>
            <a:pPr eaLnBrk="1" hangingPunct="1"/>
            <a:r>
              <a:rPr lang="zh-CN" altLang="en-US" sz="2400" dirty="0">
                <a:latin typeface="Times New Roman" pitchFamily="18" charset="0"/>
              </a:rPr>
              <a:t>由初始条件得：</a:t>
            </a: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marL="0" indent="0" eaLnBrk="1" hangingPunct="1">
              <a:buNone/>
            </a:pPr>
            <a:endParaRPr lang="zh-CN" altLang="en-US" sz="2400" dirty="0">
              <a:latin typeface="Times New Roman" pitchFamily="18" charset="0"/>
            </a:endParaRPr>
          </a:p>
          <a:p>
            <a:pPr eaLnBrk="1" hangingPunct="1"/>
            <a:r>
              <a:rPr lang="zh-CN" altLang="en-US" sz="2400" dirty="0">
                <a:latin typeface="Times New Roman" pitchFamily="18" charset="0"/>
              </a:rPr>
              <a:t>得到： </a:t>
            </a:r>
            <a:r>
              <a:rPr lang="en-US" altLang="zh-CN" sz="2400" dirty="0">
                <a:latin typeface="Times New Roman" pitchFamily="18" charset="0"/>
              </a:rPr>
              <a:t>c</a:t>
            </a:r>
            <a:r>
              <a:rPr lang="en-US" altLang="zh-CN" sz="2400" baseline="-25000" dirty="0">
                <a:latin typeface="Times New Roman" pitchFamily="18" charset="0"/>
              </a:rPr>
              <a:t>1</a:t>
            </a:r>
            <a:r>
              <a:rPr lang="en-US" altLang="zh-CN" sz="2400" dirty="0">
                <a:latin typeface="Times New Roman" pitchFamily="18" charset="0"/>
              </a:rPr>
              <a:t>=0, c</a:t>
            </a:r>
            <a:r>
              <a:rPr lang="en-US" altLang="zh-CN" sz="2400" baseline="-25000" dirty="0">
                <a:latin typeface="Times New Roman" pitchFamily="18" charset="0"/>
              </a:rPr>
              <a:t>2</a:t>
            </a:r>
            <a:r>
              <a:rPr lang="en-US" altLang="zh-CN" sz="2400" dirty="0">
                <a:latin typeface="Times New Roman" pitchFamily="18" charset="0"/>
              </a:rPr>
              <a:t>=-2, c</a:t>
            </a:r>
            <a:r>
              <a:rPr lang="en-US" altLang="zh-CN" sz="2400" baseline="-25000" dirty="0">
                <a:latin typeface="Times New Roman" pitchFamily="18" charset="0"/>
              </a:rPr>
              <a:t>3</a:t>
            </a:r>
            <a:r>
              <a:rPr lang="en-US" altLang="zh-CN" sz="2400" dirty="0">
                <a:latin typeface="Times New Roman" pitchFamily="18" charset="0"/>
              </a:rPr>
              <a:t>=2</a:t>
            </a: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由此得到递归方程解：</a:t>
            </a:r>
          </a:p>
          <a:p>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785D471C-1DEC-4441-8FCA-37F096D0628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AE1556E-10DF-474E-9BCE-79E02C4480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75ED86-0E4B-40D2-831A-2DC928860700}"/>
              </a:ext>
            </a:extLst>
          </p:cNvPr>
          <p:cNvSpPr>
            <a:spLocks noGrp="1"/>
          </p:cNvSpPr>
          <p:nvPr>
            <p:ph type="sldNum" sz="quarter" idx="12"/>
          </p:nvPr>
        </p:nvSpPr>
        <p:spPr/>
        <p:txBody>
          <a:bodyPr/>
          <a:lstStyle/>
          <a:p>
            <a:fld id="{EEA58A3B-43CE-4AA0-90B5-EB47AFAFEB34}" type="slidenum">
              <a:rPr lang="zh-CN" altLang="en-US" smtClean="0"/>
              <a:pPr/>
              <a:t>159</a:t>
            </a:fld>
            <a:endParaRPr lang="zh-CN" altLang="en-US" dirty="0"/>
          </a:p>
        </p:txBody>
      </p:sp>
      <p:graphicFrame>
        <p:nvGraphicFramePr>
          <p:cNvPr id="11" name="Object 6">
            <a:extLst>
              <a:ext uri="{FF2B5EF4-FFF2-40B4-BE49-F238E27FC236}">
                <a16:creationId xmlns:a16="http://schemas.microsoft.com/office/drawing/2014/main" id="{F356A8C2-2059-4A0A-B1E4-3ADB9C48D2EA}"/>
              </a:ext>
            </a:extLst>
          </p:cNvPr>
          <p:cNvGraphicFramePr>
            <a:graphicFrameLocks noChangeAspect="1"/>
          </p:cNvGraphicFramePr>
          <p:nvPr>
            <p:extLst>
              <p:ext uri="{D42A27DB-BD31-4B8C-83A1-F6EECF244321}">
                <p14:modId xmlns:p14="http://schemas.microsoft.com/office/powerpoint/2010/main" val="650460019"/>
              </p:ext>
            </p:extLst>
          </p:nvPr>
        </p:nvGraphicFramePr>
        <p:xfrm>
          <a:off x="3454154" y="818179"/>
          <a:ext cx="4248150" cy="1152525"/>
        </p:xfrm>
        <a:graphic>
          <a:graphicData uri="http://schemas.openxmlformats.org/presentationml/2006/ole">
            <mc:AlternateContent xmlns:mc="http://schemas.openxmlformats.org/markup-compatibility/2006">
              <mc:Choice xmlns:v="urn:schemas-microsoft-com:vml" Requires="v">
                <p:oleObj spid="_x0000_s24007" name="Equation" r:id="rId3" imgW="1777229" imgH="482391" progId="Equation.DSMT4">
                  <p:embed/>
                </p:oleObj>
              </mc:Choice>
              <mc:Fallback>
                <p:oleObj name="Equation" r:id="rId3" imgW="1777229" imgH="482391" progId="Equation.DSMT4">
                  <p:embed/>
                  <p:pic>
                    <p:nvPicPr>
                      <p:cNvPr id="112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154" y="818179"/>
                        <a:ext cx="4248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
            <a:extLst>
              <a:ext uri="{FF2B5EF4-FFF2-40B4-BE49-F238E27FC236}">
                <a16:creationId xmlns:a16="http://schemas.microsoft.com/office/drawing/2014/main" id="{3885CE2B-AC24-47C7-BDA0-403C0B0CB26E}"/>
              </a:ext>
            </a:extLst>
          </p:cNvPr>
          <p:cNvGraphicFramePr>
            <a:graphicFrameLocks noChangeAspect="1"/>
          </p:cNvGraphicFramePr>
          <p:nvPr>
            <p:extLst>
              <p:ext uri="{D42A27DB-BD31-4B8C-83A1-F6EECF244321}">
                <p14:modId xmlns:p14="http://schemas.microsoft.com/office/powerpoint/2010/main" val="3632470497"/>
              </p:ext>
            </p:extLst>
          </p:nvPr>
        </p:nvGraphicFramePr>
        <p:xfrm>
          <a:off x="3400487" y="2210890"/>
          <a:ext cx="4033838" cy="1558925"/>
        </p:xfrm>
        <a:graphic>
          <a:graphicData uri="http://schemas.openxmlformats.org/presentationml/2006/ole">
            <mc:AlternateContent xmlns:mc="http://schemas.openxmlformats.org/markup-compatibility/2006">
              <mc:Choice xmlns:v="urn:schemas-microsoft-com:vml" Requires="v">
                <p:oleObj spid="_x0000_s24008" name="Equation" r:id="rId5" imgW="1841500" imgH="711200" progId="Equation.DSMT4">
                  <p:embed/>
                </p:oleObj>
              </mc:Choice>
              <mc:Fallback>
                <p:oleObj name="Equation" r:id="rId5" imgW="1841500" imgH="711200" progId="Equation.DSMT4">
                  <p:embed/>
                  <p:pic>
                    <p:nvPicPr>
                      <p:cNvPr id="1229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487" y="2210890"/>
                        <a:ext cx="403383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6">
            <a:extLst>
              <a:ext uri="{FF2B5EF4-FFF2-40B4-BE49-F238E27FC236}">
                <a16:creationId xmlns:a16="http://schemas.microsoft.com/office/drawing/2014/main" id="{03CAACAA-02A0-49F8-944A-BDE7D9F1364A}"/>
              </a:ext>
            </a:extLst>
          </p:cNvPr>
          <p:cNvGraphicFramePr>
            <a:graphicFrameLocks noChangeAspect="1"/>
          </p:cNvGraphicFramePr>
          <p:nvPr>
            <p:extLst>
              <p:ext uri="{D42A27DB-BD31-4B8C-83A1-F6EECF244321}">
                <p14:modId xmlns:p14="http://schemas.microsoft.com/office/powerpoint/2010/main" val="2483303948"/>
              </p:ext>
            </p:extLst>
          </p:nvPr>
        </p:nvGraphicFramePr>
        <p:xfrm>
          <a:off x="3678084" y="5348211"/>
          <a:ext cx="2579687" cy="546100"/>
        </p:xfrm>
        <a:graphic>
          <a:graphicData uri="http://schemas.openxmlformats.org/presentationml/2006/ole">
            <mc:AlternateContent xmlns:mc="http://schemas.openxmlformats.org/markup-compatibility/2006">
              <mc:Choice xmlns:v="urn:schemas-microsoft-com:vml" Requires="v">
                <p:oleObj spid="_x0000_s24009" name="Equation" r:id="rId7" imgW="1079500" imgH="228600" progId="Equation.DSMT4">
                  <p:embed/>
                </p:oleObj>
              </mc:Choice>
              <mc:Fallback>
                <p:oleObj name="Equation" r:id="rId7" imgW="1079500" imgH="228600" progId="Equation.DSMT4">
                  <p:embed/>
                  <p:pic>
                    <p:nvPicPr>
                      <p:cNvPr id="1229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8084" y="5348211"/>
                        <a:ext cx="25796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3203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E6961-8656-42E9-A309-8DF28B2E0C0F}"/>
              </a:ext>
            </a:extLst>
          </p:cNvPr>
          <p:cNvSpPr>
            <a:spLocks noGrp="1"/>
          </p:cNvSpPr>
          <p:nvPr>
            <p:ph type="title"/>
          </p:nvPr>
        </p:nvSpPr>
        <p:spPr/>
        <p:txBody>
          <a:bodyPr/>
          <a:lstStyle/>
          <a:p>
            <a:r>
              <a:rPr lang="en-US" altLang="en-US" sz="2800" b="1" dirty="0" err="1">
                <a:solidFill>
                  <a:schemeClr val="accent2"/>
                </a:solidFill>
              </a:rPr>
              <a:t>Ackerman函数</a:t>
            </a:r>
            <a:endParaRPr lang="zh-CN" altLang="en-US" dirty="0"/>
          </a:p>
        </p:txBody>
      </p:sp>
      <p:sp>
        <p:nvSpPr>
          <p:cNvPr id="3" name="内容占位符 2">
            <a:extLst>
              <a:ext uri="{FF2B5EF4-FFF2-40B4-BE49-F238E27FC236}">
                <a16:creationId xmlns:a16="http://schemas.microsoft.com/office/drawing/2014/main" id="{6F526AA2-1C5D-4201-B511-63B0AA99925F}"/>
              </a:ext>
            </a:extLst>
          </p:cNvPr>
          <p:cNvSpPr>
            <a:spLocks noGrp="1"/>
          </p:cNvSpPr>
          <p:nvPr>
            <p:ph idx="1"/>
          </p:nvPr>
        </p:nvSpPr>
        <p:spPr/>
        <p:txBody>
          <a:bodyPr>
            <a:normAutofit/>
          </a:bodyPr>
          <a:lstStyle/>
          <a:p>
            <a:r>
              <a:rPr lang="zh-CN" altLang="en-US" dirty="0"/>
              <a:t>与阶乘函数不同，</a:t>
            </a:r>
            <a:r>
              <a:rPr lang="en-US" altLang="zh-CN" dirty="0"/>
              <a:t>Ackerman</a:t>
            </a:r>
            <a:r>
              <a:rPr lang="zh-CN" altLang="en-US" dirty="0"/>
              <a:t>函数无法找到非递归函数形式</a:t>
            </a:r>
            <a:endParaRPr lang="en-US" altLang="zh-CN" dirty="0"/>
          </a:p>
          <a:p>
            <a:r>
              <a:rPr lang="en-US" altLang="zh-CN" dirty="0"/>
              <a:t>A(n</a:t>
            </a:r>
            <a:r>
              <a:rPr lang="zh-CN" altLang="en-US" dirty="0"/>
              <a:t>，</a:t>
            </a:r>
            <a:r>
              <a:rPr lang="en-US" altLang="zh-CN" dirty="0"/>
              <a:t>m)</a:t>
            </a:r>
            <a:r>
              <a:rPr lang="zh-CN" altLang="en-US" dirty="0"/>
              <a:t>的自变量</a:t>
            </a:r>
            <a:r>
              <a:rPr lang="en-US" altLang="zh-CN" dirty="0"/>
              <a:t>m</a:t>
            </a:r>
            <a:r>
              <a:rPr lang="zh-CN" altLang="en-US" dirty="0"/>
              <a:t>的每一个值都定义了一个单变量函数：</a:t>
            </a:r>
          </a:p>
          <a:p>
            <a:pPr lvl="1"/>
            <a:r>
              <a:rPr lang="en-US" altLang="zh-CN" dirty="0"/>
              <a:t>m=0</a:t>
            </a:r>
            <a:r>
              <a:rPr lang="zh-CN" altLang="en-US" dirty="0"/>
              <a:t>时，</a:t>
            </a:r>
            <a:r>
              <a:rPr lang="en-US" altLang="zh-CN" dirty="0">
                <a:solidFill>
                  <a:srgbClr val="FF0000"/>
                </a:solidFill>
              </a:rPr>
              <a:t>A(n, 0)= n+2      </a:t>
            </a:r>
            <a:r>
              <a:rPr lang="en-US" altLang="zh-CN" dirty="0">
                <a:solidFill>
                  <a:srgbClr val="C00000"/>
                </a:solidFill>
              </a:rPr>
              <a:t>【</a:t>
            </a:r>
            <a:r>
              <a:rPr lang="zh-CN" altLang="en-US" dirty="0">
                <a:solidFill>
                  <a:srgbClr val="C00000"/>
                </a:solidFill>
              </a:rPr>
              <a:t>线性</a:t>
            </a:r>
            <a:r>
              <a:rPr lang="en-US" altLang="zh-CN" dirty="0">
                <a:solidFill>
                  <a:srgbClr val="C00000"/>
                </a:solidFill>
              </a:rPr>
              <a:t>】</a:t>
            </a:r>
          </a:p>
          <a:p>
            <a:pPr lvl="1"/>
            <a:r>
              <a:rPr lang="en-US" altLang="zh-CN" dirty="0"/>
              <a:t>m=1</a:t>
            </a:r>
            <a:r>
              <a:rPr lang="zh-CN" altLang="en-US" dirty="0"/>
              <a:t>时，</a:t>
            </a:r>
          </a:p>
          <a:p>
            <a:pPr eaLnBrk="1" hangingPunct="1">
              <a:buNone/>
              <a:defRPr/>
            </a:pPr>
            <a:r>
              <a:rPr lang="zh-CN" altLang="en-US" dirty="0"/>
              <a:t>        </a:t>
            </a:r>
            <a:r>
              <a:rPr lang="en-US" altLang="zh-CN" dirty="0"/>
              <a:t>A(n,1)=A(A(n-1,1),0) = A(n-1,1) + 2 = A(n-2,1) + 2 + 2 = …</a:t>
            </a:r>
            <a:r>
              <a:rPr lang="zh-CN" altLang="en-US" dirty="0"/>
              <a:t>，</a:t>
            </a:r>
          </a:p>
          <a:p>
            <a:pPr eaLnBrk="1" hangingPunct="1">
              <a:buFont typeface="Wingdings" pitchFamily="2" charset="2"/>
              <a:buNone/>
              <a:defRPr/>
            </a:pPr>
            <a:r>
              <a:rPr lang="zh-CN" altLang="en-US" dirty="0"/>
              <a:t>         </a:t>
            </a:r>
            <a:r>
              <a:rPr lang="en-US" altLang="zh-CN" dirty="0"/>
              <a:t>A(1,1)=2</a:t>
            </a:r>
          </a:p>
          <a:p>
            <a:pPr eaLnBrk="1" hangingPunct="1">
              <a:buFont typeface="Wingdings" pitchFamily="2" charset="2"/>
              <a:buNone/>
              <a:defRPr/>
            </a:pPr>
            <a:r>
              <a:rPr lang="en-US" altLang="zh-CN" dirty="0"/>
              <a:t>        , </a:t>
            </a:r>
            <a:r>
              <a:rPr lang="zh-CN" altLang="en-US" dirty="0"/>
              <a:t>故    </a:t>
            </a:r>
            <a:r>
              <a:rPr lang="en-US" altLang="zh-CN" dirty="0">
                <a:solidFill>
                  <a:srgbClr val="FF0000"/>
                </a:solidFill>
              </a:rPr>
              <a:t>A(n, 1)=2*n             </a:t>
            </a:r>
            <a:r>
              <a:rPr lang="en-US" altLang="zh-CN" dirty="0">
                <a:solidFill>
                  <a:srgbClr val="C00000"/>
                </a:solidFill>
              </a:rPr>
              <a:t>【 </a:t>
            </a:r>
            <a:r>
              <a:rPr lang="zh-CN" altLang="en-US" dirty="0">
                <a:solidFill>
                  <a:srgbClr val="C00000"/>
                </a:solidFill>
              </a:rPr>
              <a:t>线性</a:t>
            </a:r>
            <a:r>
              <a:rPr lang="en-US" altLang="zh-CN" dirty="0">
                <a:solidFill>
                  <a:srgbClr val="C00000"/>
                </a:solidFill>
              </a:rPr>
              <a:t>】</a:t>
            </a:r>
          </a:p>
          <a:p>
            <a:pPr lvl="1"/>
            <a:r>
              <a:rPr lang="en-US" altLang="zh-CN" dirty="0"/>
              <a:t>m =2</a:t>
            </a:r>
            <a:r>
              <a:rPr lang="zh-CN" altLang="en-US" dirty="0"/>
              <a:t>时，</a:t>
            </a:r>
          </a:p>
          <a:p>
            <a:pPr eaLnBrk="1" hangingPunct="1">
              <a:buFont typeface="Wingdings" pitchFamily="2" charset="2"/>
              <a:buNone/>
              <a:defRPr/>
            </a:pPr>
            <a:r>
              <a:rPr lang="zh-CN" altLang="en-US" dirty="0"/>
              <a:t>         </a:t>
            </a:r>
            <a:r>
              <a:rPr lang="en-US" altLang="zh-CN" dirty="0"/>
              <a:t>A(n,2)= A( A(n-1,2),1) = 2*A(n-1,2)</a:t>
            </a:r>
            <a:r>
              <a:rPr lang="zh-CN" altLang="en-US" dirty="0"/>
              <a:t>，</a:t>
            </a:r>
          </a:p>
          <a:p>
            <a:pPr eaLnBrk="1" hangingPunct="1">
              <a:buFont typeface="Wingdings" pitchFamily="2" charset="2"/>
              <a:buNone/>
              <a:defRPr/>
            </a:pPr>
            <a:r>
              <a:rPr lang="zh-CN" altLang="en-US" dirty="0"/>
              <a:t>         </a:t>
            </a:r>
            <a:r>
              <a:rPr lang="en-US" altLang="zh-CN" dirty="0"/>
              <a:t>A(1,2)=A( A(0,2),1)= A(1,1) = 2</a:t>
            </a:r>
            <a:r>
              <a:rPr lang="zh-CN" altLang="en-US" dirty="0"/>
              <a:t>，</a:t>
            </a:r>
          </a:p>
          <a:p>
            <a:pPr eaLnBrk="1" hangingPunct="1">
              <a:buFont typeface="Wingdings" pitchFamily="2" charset="2"/>
              <a:buNone/>
              <a:defRPr/>
            </a:pPr>
            <a:r>
              <a:rPr lang="en-US" altLang="zh-CN" dirty="0"/>
              <a:t>         </a:t>
            </a:r>
            <a:r>
              <a:rPr lang="zh-CN" altLang="en-US" dirty="0"/>
              <a:t>故    </a:t>
            </a:r>
            <a:r>
              <a:rPr lang="en-US" altLang="zh-CN" dirty="0">
                <a:solidFill>
                  <a:srgbClr val="FF0000"/>
                </a:solidFill>
              </a:rPr>
              <a:t>A(n,2)= 2</a:t>
            </a:r>
            <a:r>
              <a:rPr lang="en-US" altLang="zh-CN" baseline="30000" dirty="0">
                <a:solidFill>
                  <a:srgbClr val="FF0000"/>
                </a:solidFill>
              </a:rPr>
              <a:t>n</a:t>
            </a:r>
            <a:r>
              <a:rPr lang="en-US" altLang="zh-CN" dirty="0">
                <a:solidFill>
                  <a:srgbClr val="FF0000"/>
                </a:solidFill>
              </a:rPr>
              <a:t>                  </a:t>
            </a:r>
            <a:r>
              <a:rPr lang="en-US" altLang="zh-CN" dirty="0">
                <a:solidFill>
                  <a:srgbClr val="C00000"/>
                </a:solidFill>
              </a:rPr>
              <a:t>【</a:t>
            </a:r>
            <a:r>
              <a:rPr lang="zh-CN" altLang="en-US" dirty="0">
                <a:solidFill>
                  <a:srgbClr val="C00000"/>
                </a:solidFill>
              </a:rPr>
              <a:t>指数</a:t>
            </a:r>
            <a:r>
              <a:rPr lang="en-US" altLang="zh-CN" dirty="0">
                <a:solidFill>
                  <a:srgbClr val="C00000"/>
                </a:solidFill>
              </a:rPr>
              <a:t>】</a:t>
            </a:r>
          </a:p>
        </p:txBody>
      </p:sp>
      <p:sp>
        <p:nvSpPr>
          <p:cNvPr id="4" name="日期占位符 3">
            <a:extLst>
              <a:ext uri="{FF2B5EF4-FFF2-40B4-BE49-F238E27FC236}">
                <a16:creationId xmlns:a16="http://schemas.microsoft.com/office/drawing/2014/main" id="{9F735B8F-AB03-4004-BE35-A0EA0CE79DE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1C5B49B-0B39-42DA-BCDD-A42188775B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B74F71-8C49-40B7-9FC9-F909A9BEBEBA}"/>
              </a:ext>
            </a:extLst>
          </p:cNvPr>
          <p:cNvSpPr>
            <a:spLocks noGrp="1"/>
          </p:cNvSpPr>
          <p:nvPr>
            <p:ph type="sldNum" sz="quarter" idx="12"/>
          </p:nvPr>
        </p:nvSpPr>
        <p:spPr/>
        <p:txBody>
          <a:bodyPr/>
          <a:lstStyle/>
          <a:p>
            <a:fld id="{EEA58A3B-43CE-4AA0-90B5-EB47AFAFEB34}" type="slidenum">
              <a:rPr lang="zh-CN" altLang="en-US" smtClean="0"/>
              <a:pPr/>
              <a:t>16</a:t>
            </a:fld>
            <a:endParaRPr lang="zh-CN" altLang="en-US" dirty="0"/>
          </a:p>
        </p:txBody>
      </p:sp>
    </p:spTree>
    <p:extLst>
      <p:ext uri="{BB962C8B-B14F-4D97-AF65-F5344CB8AC3E}">
        <p14:creationId xmlns:p14="http://schemas.microsoft.com/office/powerpoint/2010/main" val="30795738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E00B-423F-45D3-9C46-7660BDA15F9E}"/>
              </a:ext>
            </a:extLst>
          </p:cNvPr>
          <p:cNvSpPr>
            <a:spLocks noGrp="1"/>
          </p:cNvSpPr>
          <p:nvPr>
            <p:ph type="title"/>
          </p:nvPr>
        </p:nvSpPr>
        <p:spPr/>
        <p:txBody>
          <a:bodyPr>
            <a:normAutofit/>
          </a:bodyPr>
          <a:lstStyle/>
          <a:p>
            <a:r>
              <a:rPr lang="zh-CN" altLang="en-US" sz="2400" b="0" dirty="0">
                <a:latin typeface="Times New Roman" pitchFamily="18" charset="0"/>
              </a:rPr>
              <a:t>例</a:t>
            </a:r>
            <a:r>
              <a:rPr lang="en-US" altLang="zh-CN" sz="2400" b="0" dirty="0">
                <a:latin typeface="Times New Roman" pitchFamily="18" charset="0"/>
              </a:rPr>
              <a:t>2. 3</a:t>
            </a:r>
            <a:r>
              <a:rPr lang="zh-CN" altLang="en-US" sz="2400" b="0" dirty="0">
                <a:latin typeface="Times New Roman" pitchFamily="18" charset="0"/>
              </a:rPr>
              <a:t>阶常系数线性齐次递归方程：有重根</a:t>
            </a:r>
            <a:endParaRPr lang="zh-CN" altLang="en-US" sz="2400" b="0" dirty="0"/>
          </a:p>
        </p:txBody>
      </p:sp>
      <p:sp>
        <p:nvSpPr>
          <p:cNvPr id="3" name="内容占位符 2">
            <a:extLst>
              <a:ext uri="{FF2B5EF4-FFF2-40B4-BE49-F238E27FC236}">
                <a16:creationId xmlns:a16="http://schemas.microsoft.com/office/drawing/2014/main" id="{3D064596-EF99-4529-8A6F-15073AE201B2}"/>
              </a:ext>
            </a:extLst>
          </p:cNvPr>
          <p:cNvSpPr>
            <a:spLocks noGrp="1"/>
          </p:cNvSpPr>
          <p:nvPr>
            <p:ph idx="1"/>
          </p:nvPr>
        </p:nvSpPr>
        <p:spPr/>
        <p:txBody>
          <a:bodyPr/>
          <a:lstStyle/>
          <a:p>
            <a:pPr marL="0" indent="0">
              <a:buNone/>
            </a:pPr>
            <a:endParaRPr lang="en-US" altLang="zh-CN" dirty="0"/>
          </a:p>
          <a:p>
            <a:pPr marL="0" indent="0">
              <a:buNone/>
            </a:pPr>
            <a:endParaRPr lang="en-US" altLang="zh-CN" dirty="0"/>
          </a:p>
          <a:p>
            <a:endParaRPr lang="en-US" altLang="zh-CN" dirty="0"/>
          </a:p>
          <a:p>
            <a:endParaRPr lang="en-US" altLang="zh-CN" dirty="0"/>
          </a:p>
          <a:p>
            <a:pPr eaLnBrk="1" hangingPunct="1"/>
            <a:r>
              <a:rPr lang="zh-CN" altLang="en-US" sz="2400" dirty="0">
                <a:latin typeface="Times New Roman" pitchFamily="18" charset="0"/>
              </a:rPr>
              <a:t>特征方程为</a:t>
            </a:r>
          </a:p>
          <a:p>
            <a:pPr marL="0" indent="0">
              <a:buNone/>
            </a:pPr>
            <a:endParaRPr lang="en-US" altLang="zh-CN" dirty="0"/>
          </a:p>
          <a:p>
            <a:r>
              <a:rPr lang="zh-CN" altLang="en-US" dirty="0"/>
              <a:t>改写并因式分解为：</a:t>
            </a:r>
            <a:endParaRPr lang="en-US" altLang="zh-CN" dirty="0"/>
          </a:p>
          <a:p>
            <a:pPr marL="0" indent="0">
              <a:buNone/>
            </a:pPr>
            <a:r>
              <a:rPr lang="en-US" altLang="zh-CN" dirty="0"/>
              <a:t>                         </a:t>
            </a:r>
          </a:p>
          <a:p>
            <a:pPr eaLnBrk="1" hangingPunct="1"/>
            <a:r>
              <a:rPr lang="zh-CN" altLang="en-US" sz="2400" dirty="0">
                <a:latin typeface="Times New Roman" pitchFamily="18" charset="0"/>
              </a:rPr>
              <a:t>得到特征根：</a:t>
            </a:r>
          </a:p>
          <a:p>
            <a:pPr lvl="1"/>
            <a:r>
              <a:rPr lang="en-US" altLang="zh-CN" dirty="0">
                <a:latin typeface="Times New Roman" pitchFamily="18" charset="0"/>
              </a:rPr>
              <a:t>q</a:t>
            </a:r>
            <a:r>
              <a:rPr lang="en-US" altLang="zh-CN" baseline="-25000" dirty="0">
                <a:latin typeface="Times New Roman" pitchFamily="18" charset="0"/>
              </a:rPr>
              <a:t>1</a:t>
            </a:r>
            <a:r>
              <a:rPr lang="en-US" altLang="zh-CN" dirty="0">
                <a:latin typeface="Times New Roman" pitchFamily="18" charset="0"/>
              </a:rPr>
              <a:t>=1, q</a:t>
            </a:r>
            <a:r>
              <a:rPr lang="en-US" altLang="zh-CN" baseline="-25000" dirty="0">
                <a:latin typeface="Times New Roman" pitchFamily="18" charset="0"/>
              </a:rPr>
              <a:t>2</a:t>
            </a:r>
            <a:r>
              <a:rPr lang="en-US" altLang="zh-CN" dirty="0">
                <a:latin typeface="Times New Roman" pitchFamily="18" charset="0"/>
              </a:rPr>
              <a:t>=1, q</a:t>
            </a:r>
            <a:r>
              <a:rPr lang="en-US" altLang="zh-CN" baseline="-25000" dirty="0">
                <a:latin typeface="Times New Roman" pitchFamily="18" charset="0"/>
              </a:rPr>
              <a:t>3</a:t>
            </a:r>
            <a:r>
              <a:rPr lang="en-US" altLang="zh-CN" dirty="0">
                <a:latin typeface="Times New Roman" pitchFamily="18" charset="0"/>
              </a:rPr>
              <a:t>=3</a:t>
            </a:r>
          </a:p>
          <a:p>
            <a:pPr marL="0" indent="0">
              <a:buNone/>
            </a:pPr>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785D471C-1DEC-4441-8FCA-37F096D0628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AE1556E-10DF-474E-9BCE-79E02C4480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75ED86-0E4B-40D2-831A-2DC928860700}"/>
              </a:ext>
            </a:extLst>
          </p:cNvPr>
          <p:cNvSpPr>
            <a:spLocks noGrp="1"/>
          </p:cNvSpPr>
          <p:nvPr>
            <p:ph type="sldNum" sz="quarter" idx="12"/>
          </p:nvPr>
        </p:nvSpPr>
        <p:spPr/>
        <p:txBody>
          <a:bodyPr/>
          <a:lstStyle/>
          <a:p>
            <a:fld id="{EEA58A3B-43CE-4AA0-90B5-EB47AFAFEB34}" type="slidenum">
              <a:rPr lang="zh-CN" altLang="en-US" smtClean="0"/>
              <a:pPr/>
              <a:t>160</a:t>
            </a:fld>
            <a:endParaRPr lang="zh-CN" altLang="en-US" dirty="0"/>
          </a:p>
        </p:txBody>
      </p:sp>
      <mc:AlternateContent xmlns:mc="http://schemas.openxmlformats.org/markup-compatibility/2006" xmlns:a14="http://schemas.microsoft.com/office/drawing/2010/main">
        <mc:Choice Requires="a14">
          <p:sp>
            <p:nvSpPr>
              <p:cNvPr id="8" name="Object 5">
                <a:extLst>
                  <a:ext uri="{FF2B5EF4-FFF2-40B4-BE49-F238E27FC236}">
                    <a16:creationId xmlns:a16="http://schemas.microsoft.com/office/drawing/2014/main" id="{65E30DC5-EF06-4536-ACCA-090F2E2BF7B8}"/>
                  </a:ext>
                </a:extLst>
              </p:cNvPr>
              <p:cNvSpPr txBox="1"/>
              <p:nvPr/>
            </p:nvSpPr>
            <p:spPr bwMode="auto">
              <a:xfrm>
                <a:off x="3237051" y="3798506"/>
                <a:ext cx="4878249" cy="656931"/>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p>
                        <m:sSupPr>
                          <m:ctrlPr>
                            <a:rPr lang="zh-CN" altLang="en-US" sz="2800" i="1" smtClean="0">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5</m:t>
                      </m:r>
                      <m:sSup>
                        <m:sSupPr>
                          <m:ctrlPr>
                            <a:rPr lang="zh-CN" altLang="en-US" sz="2800" i="1" smtClean="0">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−3</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6</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−3=0</m:t>
                      </m:r>
                    </m:oMath>
                  </m:oMathPara>
                </a14:m>
                <a:endParaRPr lang="zh-CN" altLang="en-US" sz="2800" dirty="0"/>
              </a:p>
            </p:txBody>
          </p:sp>
        </mc:Choice>
        <mc:Fallback xmlns="">
          <p:sp>
            <p:nvSpPr>
              <p:cNvPr id="8" name="Object 5">
                <a:extLst>
                  <a:ext uri="{FF2B5EF4-FFF2-40B4-BE49-F238E27FC236}">
                    <a16:creationId xmlns:a16="http://schemas.microsoft.com/office/drawing/2014/main" id="{65E30DC5-EF06-4536-ACCA-090F2E2BF7B8}"/>
                  </a:ext>
                </a:extLst>
              </p:cNvPr>
              <p:cNvSpPr txBox="1">
                <a:spLocks noRot="1" noChangeAspect="1" noMove="1" noResize="1" noEditPoints="1" noAdjustHandles="1" noChangeArrowheads="1" noChangeShapeType="1" noTextEdit="1"/>
              </p:cNvSpPr>
              <p:nvPr/>
            </p:nvSpPr>
            <p:spPr bwMode="auto">
              <a:xfrm>
                <a:off x="3237051" y="3798506"/>
                <a:ext cx="4878249" cy="656931"/>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4B94BAB9-216D-4EC1-A76D-78D3CC5A1F62}"/>
                  </a:ext>
                </a:extLst>
              </p:cNvPr>
              <p:cNvSpPr txBox="1"/>
              <p:nvPr/>
            </p:nvSpPr>
            <p:spPr bwMode="auto">
              <a:xfrm>
                <a:off x="2306546" y="2994385"/>
                <a:ext cx="3974406" cy="59619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800" i="1" smtClean="0">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3</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5</m:t>
                      </m:r>
                      <m:sSup>
                        <m:sSupPr>
                          <m:ctrlPr>
                            <a:rPr lang="zh-CN" altLang="en-US" sz="2800" i="1" smtClean="0">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𝑥</m:t>
                          </m:r>
                        </m:e>
                        <m:sup>
                          <m:r>
                            <a:rPr lang="zh-CN" altLang="en-US" sz="2800" i="1">
                              <a:solidFill>
                                <a:srgbClr val="000000"/>
                              </a:solidFill>
                              <a:latin typeface="Cambria Math" panose="02040503050406030204" pitchFamily="18" charset="0"/>
                            </a:rPr>
                            <m:t>2</m:t>
                          </m:r>
                        </m:sup>
                      </m:sSup>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7</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−3=0</m:t>
                      </m:r>
                    </m:oMath>
                  </m:oMathPara>
                </a14:m>
                <a:endParaRPr lang="zh-CN" altLang="en-US" sz="2800" dirty="0"/>
              </a:p>
            </p:txBody>
          </p:sp>
        </mc:Choice>
        <mc:Fallback xmlns="">
          <p:sp>
            <p:nvSpPr>
              <p:cNvPr id="9" name="Object 5">
                <a:extLst>
                  <a:ext uri="{FF2B5EF4-FFF2-40B4-BE49-F238E27FC236}">
                    <a16:creationId xmlns:a16="http://schemas.microsoft.com/office/drawing/2014/main" id="{4B94BAB9-216D-4EC1-A76D-78D3CC5A1F62}"/>
                  </a:ext>
                </a:extLst>
              </p:cNvPr>
              <p:cNvSpPr txBox="1">
                <a:spLocks noRot="1" noChangeAspect="1" noMove="1" noResize="1" noEditPoints="1" noAdjustHandles="1" noChangeArrowheads="1" noChangeShapeType="1" noTextEdit="1"/>
              </p:cNvSpPr>
              <p:nvPr/>
            </p:nvSpPr>
            <p:spPr bwMode="auto">
              <a:xfrm>
                <a:off x="2306546" y="2994385"/>
                <a:ext cx="3974406" cy="59619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5">
                <a:extLst>
                  <a:ext uri="{FF2B5EF4-FFF2-40B4-BE49-F238E27FC236}">
                    <a16:creationId xmlns:a16="http://schemas.microsoft.com/office/drawing/2014/main" id="{C9809456-A5FA-459B-B2F3-C57FD2186E34}"/>
                  </a:ext>
                </a:extLst>
              </p:cNvPr>
              <p:cNvSpPr txBox="1"/>
              <p:nvPr/>
            </p:nvSpPr>
            <p:spPr bwMode="auto">
              <a:xfrm>
                <a:off x="3060022" y="4415845"/>
                <a:ext cx="3974406" cy="456210"/>
              </a:xfrm>
              <a:prstGeom prst="rect">
                <a:avLst/>
              </a:prstGeom>
              <a:noFill/>
              <a:ln>
                <a:noFill/>
              </a:ln>
            </p:spPr>
            <p:txBody>
              <a:bodyPr>
                <a:normAutofit fontScale="85000" lnSpcReduction="10000"/>
              </a:bodyPr>
              <a:lstStyle/>
              <a:p>
                <a:r>
                  <a:rPr lang="zh-CN" altLang="en-US" sz="2800" dirty="0">
                    <a:solidFill>
                      <a:srgbClr val="000000"/>
                    </a:solidFill>
                  </a:rPr>
                  <a:t>（</a:t>
                </a:r>
                <a14:m>
                  <m:oMath xmlns:m="http://schemas.openxmlformats.org/officeDocument/2006/math">
                    <m:r>
                      <a:rPr lang="zh-CN" altLang="en-US" sz="2800" i="1">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−3)=0</m:t>
                    </m:r>
                  </m:oMath>
                </a14:m>
                <a:endParaRPr lang="zh-CN" altLang="en-US" sz="2800" dirty="0"/>
              </a:p>
            </p:txBody>
          </p:sp>
        </mc:Choice>
        <mc:Fallback xmlns="">
          <p:sp>
            <p:nvSpPr>
              <p:cNvPr id="12" name="Object 5">
                <a:extLst>
                  <a:ext uri="{FF2B5EF4-FFF2-40B4-BE49-F238E27FC236}">
                    <a16:creationId xmlns:a16="http://schemas.microsoft.com/office/drawing/2014/main" id="{C9809456-A5FA-459B-B2F3-C57FD2186E34}"/>
                  </a:ext>
                </a:extLst>
              </p:cNvPr>
              <p:cNvSpPr txBox="1">
                <a:spLocks noRot="1" noChangeAspect="1" noMove="1" noResize="1" noEditPoints="1" noAdjustHandles="1" noChangeArrowheads="1" noChangeShapeType="1" noTextEdit="1"/>
              </p:cNvSpPr>
              <p:nvPr/>
            </p:nvSpPr>
            <p:spPr bwMode="auto">
              <a:xfrm>
                <a:off x="3060022" y="4415845"/>
                <a:ext cx="3974406" cy="456210"/>
              </a:xfrm>
              <a:prstGeom prst="rect">
                <a:avLst/>
              </a:prstGeom>
              <a:blipFill>
                <a:blip r:embed="rId5"/>
                <a:stretch>
                  <a:fillRect l="-2454" t="-17333" b="-24000"/>
                </a:stretch>
              </a:blipFill>
              <a:ln>
                <a:noFill/>
              </a:ln>
            </p:spPr>
            <p:txBody>
              <a:bodyPr/>
              <a:lstStyle/>
              <a:p>
                <a:r>
                  <a:rPr lang="zh-CN" altLang="en-US">
                    <a:noFill/>
                  </a:rPr>
                  <a:t> </a:t>
                </a:r>
              </a:p>
            </p:txBody>
          </p:sp>
        </mc:Fallback>
      </mc:AlternateContent>
      <p:graphicFrame>
        <p:nvGraphicFramePr>
          <p:cNvPr id="11" name="Object 5">
            <a:extLst>
              <a:ext uri="{FF2B5EF4-FFF2-40B4-BE49-F238E27FC236}">
                <a16:creationId xmlns:a16="http://schemas.microsoft.com/office/drawing/2014/main" id="{6E419FD2-BACD-4030-AD34-846EE1E93EA6}"/>
              </a:ext>
            </a:extLst>
          </p:cNvPr>
          <p:cNvGraphicFramePr>
            <a:graphicFrameLocks noChangeAspect="1"/>
          </p:cNvGraphicFramePr>
          <p:nvPr>
            <p:extLst>
              <p:ext uri="{D42A27DB-BD31-4B8C-83A1-F6EECF244321}">
                <p14:modId xmlns:p14="http://schemas.microsoft.com/office/powerpoint/2010/main" val="1637822021"/>
              </p:ext>
            </p:extLst>
          </p:nvPr>
        </p:nvGraphicFramePr>
        <p:xfrm>
          <a:off x="1121141" y="808921"/>
          <a:ext cx="5807075" cy="1935163"/>
        </p:xfrm>
        <a:graphic>
          <a:graphicData uri="http://schemas.openxmlformats.org/presentationml/2006/ole">
            <mc:AlternateContent xmlns:mc="http://schemas.openxmlformats.org/markup-compatibility/2006">
              <mc:Choice xmlns:v="urn:schemas-microsoft-com:vml" Requires="v">
                <p:oleObj spid="_x0000_s24729" name="Equation" r:id="rId6" imgW="2743200" imgH="914400" progId="Equation.DSMT4">
                  <p:embed/>
                </p:oleObj>
              </mc:Choice>
              <mc:Fallback>
                <p:oleObj name="Equation" r:id="rId6" imgW="2743200" imgH="914400" progId="Equation.DSMT4">
                  <p:embed/>
                  <p:pic>
                    <p:nvPicPr>
                      <p:cNvPr id="1331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141" y="808921"/>
                        <a:ext cx="5807075" cy="193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0063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4E00B-423F-45D3-9C46-7660BDA15F9E}"/>
              </a:ext>
            </a:extLst>
          </p:cNvPr>
          <p:cNvSpPr>
            <a:spLocks noGrp="1"/>
          </p:cNvSpPr>
          <p:nvPr>
            <p:ph type="title"/>
          </p:nvPr>
        </p:nvSpPr>
        <p:spPr/>
        <p:txBody>
          <a:bodyPr>
            <a:normAutofit/>
          </a:bodyPr>
          <a:lstStyle/>
          <a:p>
            <a:r>
              <a:rPr lang="zh-CN" altLang="en-US" sz="2400" b="0" dirty="0">
                <a:latin typeface="Times New Roman" pitchFamily="18" charset="0"/>
              </a:rPr>
              <a:t>例</a:t>
            </a:r>
            <a:r>
              <a:rPr lang="en-US" altLang="zh-CN" sz="2400" b="0" dirty="0">
                <a:latin typeface="Times New Roman" pitchFamily="18" charset="0"/>
              </a:rPr>
              <a:t>2. 3</a:t>
            </a:r>
            <a:r>
              <a:rPr lang="zh-CN" altLang="en-US" sz="2400" b="0" dirty="0">
                <a:latin typeface="Times New Roman" pitchFamily="18" charset="0"/>
              </a:rPr>
              <a:t>阶常系数线性齐次递归方程：有重根</a:t>
            </a:r>
            <a:endParaRPr lang="zh-CN" altLang="en-US" sz="2400" b="0" dirty="0"/>
          </a:p>
        </p:txBody>
      </p:sp>
      <p:sp>
        <p:nvSpPr>
          <p:cNvPr id="3" name="内容占位符 2">
            <a:extLst>
              <a:ext uri="{FF2B5EF4-FFF2-40B4-BE49-F238E27FC236}">
                <a16:creationId xmlns:a16="http://schemas.microsoft.com/office/drawing/2014/main" id="{3D064596-EF99-4529-8A6F-15073AE201B2}"/>
              </a:ext>
            </a:extLst>
          </p:cNvPr>
          <p:cNvSpPr>
            <a:spLocks noGrp="1"/>
          </p:cNvSpPr>
          <p:nvPr>
            <p:ph idx="1"/>
          </p:nvPr>
        </p:nvSpPr>
        <p:spPr/>
        <p:txBody>
          <a:bodyPr>
            <a:normAutofit/>
          </a:bodyPr>
          <a:lstStyle/>
          <a:p>
            <a:r>
              <a:rPr lang="zh-CN" altLang="en-US" sz="2400" dirty="0">
                <a:latin typeface="Times New Roman" pitchFamily="18" charset="0"/>
              </a:rPr>
              <a:t>递归方程的通解为：</a:t>
            </a:r>
            <a:endParaRPr lang="en-US" altLang="zh-CN" sz="2400" dirty="0">
              <a:latin typeface="Times New Roman" pitchFamily="18" charset="0"/>
            </a:endParaRPr>
          </a:p>
          <a:p>
            <a:endParaRPr lang="en-US" altLang="zh-CN" dirty="0">
              <a:latin typeface="Times New Roman" pitchFamily="18" charset="0"/>
            </a:endParaRPr>
          </a:p>
          <a:p>
            <a:pPr marL="0" indent="0">
              <a:buNone/>
            </a:pPr>
            <a:endParaRPr lang="en-US" altLang="zh-CN" sz="2400" dirty="0">
              <a:latin typeface="Times New Roman" pitchFamily="18" charset="0"/>
            </a:endParaRPr>
          </a:p>
          <a:p>
            <a:pPr eaLnBrk="1" hangingPunct="1"/>
            <a:r>
              <a:rPr lang="zh-CN" altLang="en-US" sz="2400" dirty="0">
                <a:latin typeface="Times New Roman" pitchFamily="18" charset="0"/>
              </a:rPr>
              <a:t>由初始条件得：</a:t>
            </a: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marL="0" indent="0" eaLnBrk="1" hangingPunct="1">
              <a:buNone/>
            </a:pPr>
            <a:endParaRPr lang="zh-CN" altLang="en-US" sz="2400" dirty="0">
              <a:latin typeface="Times New Roman" pitchFamily="18" charset="0"/>
            </a:endParaRPr>
          </a:p>
          <a:p>
            <a:pPr eaLnBrk="1" hangingPunct="1"/>
            <a:r>
              <a:rPr lang="zh-CN" altLang="en-US" sz="2400" dirty="0">
                <a:latin typeface="Times New Roman" pitchFamily="18" charset="0"/>
              </a:rPr>
              <a:t>得到： </a:t>
            </a:r>
            <a:r>
              <a:rPr lang="en-US" altLang="zh-CN" sz="2400" dirty="0">
                <a:latin typeface="Times New Roman" pitchFamily="18" charset="0"/>
              </a:rPr>
              <a:t>c</a:t>
            </a:r>
            <a:r>
              <a:rPr lang="en-US" altLang="zh-CN" sz="2400" baseline="-25000" dirty="0">
                <a:latin typeface="Times New Roman" pitchFamily="18" charset="0"/>
              </a:rPr>
              <a:t>1</a:t>
            </a:r>
            <a:r>
              <a:rPr lang="en-US" altLang="zh-CN" sz="2400" dirty="0">
                <a:latin typeface="Times New Roman" pitchFamily="18" charset="0"/>
              </a:rPr>
              <a:t>=0, c</a:t>
            </a:r>
            <a:r>
              <a:rPr lang="en-US" altLang="zh-CN" sz="2400" baseline="-25000" dirty="0">
                <a:latin typeface="Times New Roman" pitchFamily="18" charset="0"/>
              </a:rPr>
              <a:t>2</a:t>
            </a:r>
            <a:r>
              <a:rPr lang="en-US" altLang="zh-CN" sz="2400" dirty="0">
                <a:latin typeface="Times New Roman" pitchFamily="18" charset="0"/>
              </a:rPr>
              <a:t>=-1, c</a:t>
            </a:r>
            <a:r>
              <a:rPr lang="en-US" altLang="zh-CN" sz="2400" baseline="-25000" dirty="0">
                <a:latin typeface="Times New Roman" pitchFamily="18" charset="0"/>
              </a:rPr>
              <a:t>3</a:t>
            </a:r>
            <a:r>
              <a:rPr lang="en-US" altLang="zh-CN" sz="2400" dirty="0">
                <a:latin typeface="Times New Roman" pitchFamily="18" charset="0"/>
              </a:rPr>
              <a:t>=1</a:t>
            </a: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由此得到递归方程解：</a:t>
            </a:r>
          </a:p>
          <a:p>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785D471C-1DEC-4441-8FCA-37F096D0628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AE1556E-10DF-474E-9BCE-79E02C4480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75ED86-0E4B-40D2-831A-2DC928860700}"/>
              </a:ext>
            </a:extLst>
          </p:cNvPr>
          <p:cNvSpPr>
            <a:spLocks noGrp="1"/>
          </p:cNvSpPr>
          <p:nvPr>
            <p:ph type="sldNum" sz="quarter" idx="12"/>
          </p:nvPr>
        </p:nvSpPr>
        <p:spPr/>
        <p:txBody>
          <a:bodyPr/>
          <a:lstStyle/>
          <a:p>
            <a:fld id="{EEA58A3B-43CE-4AA0-90B5-EB47AFAFEB34}" type="slidenum">
              <a:rPr lang="zh-CN" altLang="en-US" smtClean="0"/>
              <a:pPr/>
              <a:t>161</a:t>
            </a:fld>
            <a:endParaRPr lang="zh-CN" altLang="en-US" dirty="0"/>
          </a:p>
        </p:txBody>
      </p:sp>
      <p:graphicFrame>
        <p:nvGraphicFramePr>
          <p:cNvPr id="10" name="Object 4">
            <a:extLst>
              <a:ext uri="{FF2B5EF4-FFF2-40B4-BE49-F238E27FC236}">
                <a16:creationId xmlns:a16="http://schemas.microsoft.com/office/drawing/2014/main" id="{8FD89598-95FE-489A-95B9-F1DC8D82D230}"/>
              </a:ext>
            </a:extLst>
          </p:cNvPr>
          <p:cNvGraphicFramePr>
            <a:graphicFrameLocks noChangeAspect="1"/>
          </p:cNvGraphicFramePr>
          <p:nvPr>
            <p:extLst>
              <p:ext uri="{D42A27DB-BD31-4B8C-83A1-F6EECF244321}">
                <p14:modId xmlns:p14="http://schemas.microsoft.com/office/powerpoint/2010/main" val="853024575"/>
              </p:ext>
            </p:extLst>
          </p:nvPr>
        </p:nvGraphicFramePr>
        <p:xfrm>
          <a:off x="3384612" y="869662"/>
          <a:ext cx="4065588" cy="1152525"/>
        </p:xfrm>
        <a:graphic>
          <a:graphicData uri="http://schemas.openxmlformats.org/presentationml/2006/ole">
            <mc:AlternateContent xmlns:mc="http://schemas.openxmlformats.org/markup-compatibility/2006">
              <mc:Choice xmlns:v="urn:schemas-microsoft-com:vml" Requires="v">
                <p:oleObj spid="_x0000_s26055" name="Equation" r:id="rId3" imgW="1701800" imgH="482600" progId="Equation.DSMT4">
                  <p:embed/>
                </p:oleObj>
              </mc:Choice>
              <mc:Fallback>
                <p:oleObj name="Equation" r:id="rId3" imgW="1701800" imgH="482600" progId="Equation.DSMT4">
                  <p:embed/>
                  <p:pic>
                    <p:nvPicPr>
                      <p:cNvPr id="1433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612" y="869662"/>
                        <a:ext cx="40655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5">
            <a:extLst>
              <a:ext uri="{FF2B5EF4-FFF2-40B4-BE49-F238E27FC236}">
                <a16:creationId xmlns:a16="http://schemas.microsoft.com/office/drawing/2014/main" id="{5B62C2C4-E160-48BC-8F67-BE8142A08E72}"/>
              </a:ext>
            </a:extLst>
          </p:cNvPr>
          <p:cNvGraphicFramePr>
            <a:graphicFrameLocks noChangeAspect="1"/>
          </p:cNvGraphicFramePr>
          <p:nvPr>
            <p:extLst>
              <p:ext uri="{D42A27DB-BD31-4B8C-83A1-F6EECF244321}">
                <p14:modId xmlns:p14="http://schemas.microsoft.com/office/powerpoint/2010/main" val="2145269829"/>
              </p:ext>
            </p:extLst>
          </p:nvPr>
        </p:nvGraphicFramePr>
        <p:xfrm>
          <a:off x="2944889" y="2310831"/>
          <a:ext cx="4608513" cy="1831975"/>
        </p:xfrm>
        <a:graphic>
          <a:graphicData uri="http://schemas.openxmlformats.org/presentationml/2006/ole">
            <mc:AlternateContent xmlns:mc="http://schemas.openxmlformats.org/markup-compatibility/2006">
              <mc:Choice xmlns:v="urn:schemas-microsoft-com:vml" Requires="v">
                <p:oleObj spid="_x0000_s26056" name="Equation" r:id="rId5" imgW="1790700" imgH="711200" progId="Equation.DSMT4">
                  <p:embed/>
                </p:oleObj>
              </mc:Choice>
              <mc:Fallback>
                <p:oleObj name="Equation" r:id="rId5" imgW="1790700" imgH="711200" progId="Equation.DSMT4">
                  <p:embed/>
                  <p:pic>
                    <p:nvPicPr>
                      <p:cNvPr id="1434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4889" y="2310831"/>
                        <a:ext cx="4608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5">
            <a:extLst>
              <a:ext uri="{FF2B5EF4-FFF2-40B4-BE49-F238E27FC236}">
                <a16:creationId xmlns:a16="http://schemas.microsoft.com/office/drawing/2014/main" id="{E112470D-A90F-425B-8138-FE71BF0A3151}"/>
              </a:ext>
            </a:extLst>
          </p:cNvPr>
          <p:cNvGraphicFramePr>
            <a:graphicFrameLocks noChangeAspect="1"/>
          </p:cNvGraphicFramePr>
          <p:nvPr>
            <p:extLst>
              <p:ext uri="{D42A27DB-BD31-4B8C-83A1-F6EECF244321}">
                <p14:modId xmlns:p14="http://schemas.microsoft.com/office/powerpoint/2010/main" val="2249218951"/>
              </p:ext>
            </p:extLst>
          </p:nvPr>
        </p:nvGraphicFramePr>
        <p:xfrm>
          <a:off x="3430665" y="5015123"/>
          <a:ext cx="3883025" cy="1152525"/>
        </p:xfrm>
        <a:graphic>
          <a:graphicData uri="http://schemas.openxmlformats.org/presentationml/2006/ole">
            <mc:AlternateContent xmlns:mc="http://schemas.openxmlformats.org/markup-compatibility/2006">
              <mc:Choice xmlns:v="urn:schemas-microsoft-com:vml" Requires="v">
                <p:oleObj spid="_x0000_s26057" name="Equation" r:id="rId7" imgW="1625600" imgH="482600" progId="Equation.DSMT4">
                  <p:embed/>
                </p:oleObj>
              </mc:Choice>
              <mc:Fallback>
                <p:oleObj name="Equation" r:id="rId7" imgW="1625600" imgH="482600" progId="Equation.DSMT4">
                  <p:embed/>
                  <p:pic>
                    <p:nvPicPr>
                      <p:cNvPr id="1536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0665" y="5015123"/>
                        <a:ext cx="3883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42351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A8D62-6C18-4EE6-83F4-E1AE9E928C49}"/>
              </a:ext>
            </a:extLst>
          </p:cNvPr>
          <p:cNvSpPr>
            <a:spLocks noGrp="1"/>
          </p:cNvSpPr>
          <p:nvPr>
            <p:ph type="title"/>
          </p:nvPr>
        </p:nvSpPr>
        <p:spPr/>
        <p:txBody>
          <a:bodyPr/>
          <a:lstStyle/>
          <a:p>
            <a:r>
              <a:rPr lang="zh-CN" altLang="en-US" dirty="0"/>
              <a:t>作业</a:t>
            </a:r>
            <a:r>
              <a:rPr lang="en-US" altLang="zh-CN" dirty="0"/>
              <a:t>1</a:t>
            </a:r>
            <a:endParaRPr lang="zh-CN" altLang="en-US" dirty="0"/>
          </a:p>
        </p:txBody>
      </p:sp>
      <p:sp>
        <p:nvSpPr>
          <p:cNvPr id="3" name="内容占位符 2">
            <a:extLst>
              <a:ext uri="{FF2B5EF4-FFF2-40B4-BE49-F238E27FC236}">
                <a16:creationId xmlns:a16="http://schemas.microsoft.com/office/drawing/2014/main" id="{8E06E64A-9CAA-4CDD-A7B7-E711197187BC}"/>
              </a:ext>
            </a:extLst>
          </p:cNvPr>
          <p:cNvSpPr>
            <a:spLocks noGrp="1"/>
          </p:cNvSpPr>
          <p:nvPr>
            <p:ph idx="1"/>
          </p:nvPr>
        </p:nvSpPr>
        <p:spPr/>
        <p:txBody>
          <a:bodyPr/>
          <a:lstStyle/>
          <a:p>
            <a:r>
              <a:rPr lang="zh-CN" altLang="en-US" sz="2400" dirty="0"/>
              <a:t>解下列递归方程：</a:t>
            </a:r>
            <a:endParaRPr lang="en-US" altLang="zh-CN" sz="2400" dirty="0"/>
          </a:p>
          <a:p>
            <a:pPr lvl="1"/>
            <a:r>
              <a:rPr lang="en-US" altLang="zh-CN" sz="2800" dirty="0"/>
              <a:t>1. f(n)=3f(n-1),   f(0)=5</a:t>
            </a:r>
          </a:p>
          <a:p>
            <a:pPr lvl="1"/>
            <a:r>
              <a:rPr lang="en-US" altLang="zh-CN" sz="2800" dirty="0"/>
              <a:t>2. f(n)=5f(n-1) – 6f(n-2), f(0)=1, f(1)=1</a:t>
            </a:r>
          </a:p>
          <a:p>
            <a:pPr lvl="1"/>
            <a:r>
              <a:rPr lang="en-US" altLang="zh-CN" sz="2800" dirty="0"/>
              <a:t>3. f(n)=-6f(n-1) – 9f(n-2), f(0)=3, f(1)=-3</a:t>
            </a:r>
          </a:p>
          <a:p>
            <a:endParaRPr lang="zh-CN" altLang="en-US" dirty="0"/>
          </a:p>
        </p:txBody>
      </p:sp>
      <p:sp>
        <p:nvSpPr>
          <p:cNvPr id="4" name="日期占位符 3">
            <a:extLst>
              <a:ext uri="{FF2B5EF4-FFF2-40B4-BE49-F238E27FC236}">
                <a16:creationId xmlns:a16="http://schemas.microsoft.com/office/drawing/2014/main" id="{1158A8C2-EA92-4930-BE2A-132CD65589F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A1A01A5-2CC3-41CA-824B-0AB16BABDE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761404-D922-4173-AC80-77C24D5C03AC}"/>
              </a:ext>
            </a:extLst>
          </p:cNvPr>
          <p:cNvSpPr>
            <a:spLocks noGrp="1"/>
          </p:cNvSpPr>
          <p:nvPr>
            <p:ph type="sldNum" sz="quarter" idx="12"/>
          </p:nvPr>
        </p:nvSpPr>
        <p:spPr/>
        <p:txBody>
          <a:bodyPr/>
          <a:lstStyle/>
          <a:p>
            <a:fld id="{EEA58A3B-43CE-4AA0-90B5-EB47AFAFEB34}" type="slidenum">
              <a:rPr lang="zh-CN" altLang="en-US" smtClean="0"/>
              <a:pPr/>
              <a:t>162</a:t>
            </a:fld>
            <a:endParaRPr lang="zh-CN" altLang="en-US" dirty="0"/>
          </a:p>
        </p:txBody>
      </p:sp>
    </p:spTree>
    <p:extLst>
      <p:ext uri="{BB962C8B-B14F-4D97-AF65-F5344CB8AC3E}">
        <p14:creationId xmlns:p14="http://schemas.microsoft.com/office/powerpoint/2010/main" val="2317709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6E801-DE85-459B-8F03-F4D1CF53716C}"/>
              </a:ext>
            </a:extLst>
          </p:cNvPr>
          <p:cNvSpPr>
            <a:spLocks noGrp="1"/>
          </p:cNvSpPr>
          <p:nvPr>
            <p:ph type="title"/>
          </p:nvPr>
        </p:nvSpPr>
        <p:spPr/>
        <p:txBody>
          <a:bodyPr/>
          <a:lstStyle/>
          <a:p>
            <a:r>
              <a:rPr lang="en-US" altLang="zh-CN" sz="2800" dirty="0"/>
              <a:t>K</a:t>
            </a:r>
            <a:r>
              <a:rPr lang="zh-CN" altLang="en-US" sz="2800" dirty="0"/>
              <a:t>阶常系数线性</a:t>
            </a:r>
            <a:r>
              <a:rPr lang="zh-CN" altLang="en-US" sz="2800" dirty="0">
                <a:solidFill>
                  <a:srgbClr val="0066FF"/>
                </a:solidFill>
              </a:rPr>
              <a:t>非</a:t>
            </a:r>
            <a:r>
              <a:rPr lang="zh-CN" altLang="en-US" sz="2800" dirty="0"/>
              <a:t>齐次递归方程</a:t>
            </a:r>
            <a:endParaRPr lang="zh-CN" altLang="en-US" dirty="0"/>
          </a:p>
        </p:txBody>
      </p:sp>
      <p:sp>
        <p:nvSpPr>
          <p:cNvPr id="3" name="内容占位符 2">
            <a:extLst>
              <a:ext uri="{FF2B5EF4-FFF2-40B4-BE49-F238E27FC236}">
                <a16:creationId xmlns:a16="http://schemas.microsoft.com/office/drawing/2014/main" id="{2F54F6FF-8763-4868-BA06-D6C38F1C2997}"/>
              </a:ext>
            </a:extLst>
          </p:cNvPr>
          <p:cNvSpPr>
            <a:spLocks noGrp="1"/>
          </p:cNvSpPr>
          <p:nvPr>
            <p:ph idx="1"/>
          </p:nvPr>
        </p:nvSpPr>
        <p:spPr>
          <a:xfrm>
            <a:off x="123432" y="764364"/>
            <a:ext cx="8897136" cy="6004078"/>
          </a:xfrm>
        </p:spPr>
        <p:txBody>
          <a:bodyPr>
            <a:normAutofit/>
          </a:bodyPr>
          <a:lstStyle/>
          <a:p>
            <a:r>
              <a:rPr lang="en-US" altLang="zh-CN" sz="2400" dirty="0"/>
              <a:t>K</a:t>
            </a:r>
            <a:r>
              <a:rPr lang="zh-CN" altLang="en-US" sz="2400" dirty="0"/>
              <a:t>阶常系数线性</a:t>
            </a:r>
            <a:r>
              <a:rPr lang="zh-CN" altLang="en-US" sz="2400" dirty="0">
                <a:solidFill>
                  <a:srgbClr val="FF3300"/>
                </a:solidFill>
              </a:rPr>
              <a:t>非</a:t>
            </a:r>
            <a:r>
              <a:rPr lang="zh-CN" altLang="en-US" sz="2400" dirty="0"/>
              <a:t>齐次递归方程形如：</a:t>
            </a:r>
          </a:p>
          <a:p>
            <a:endParaRPr lang="en-US" altLang="zh-CN" dirty="0"/>
          </a:p>
          <a:p>
            <a:endParaRPr lang="en-US" altLang="zh-CN" dirty="0"/>
          </a:p>
          <a:p>
            <a:pPr marL="0" indent="0">
              <a:buNone/>
            </a:pPr>
            <a:endParaRPr lang="en-US" altLang="zh-CN" dirty="0"/>
          </a:p>
          <a:p>
            <a:pPr lvl="1"/>
            <a:r>
              <a:rPr lang="zh-CN" altLang="en-US" dirty="0"/>
              <a:t>其中，</a:t>
            </a:r>
            <a:r>
              <a:rPr lang="en-US" altLang="zh-CN" dirty="0"/>
              <a:t>b</a:t>
            </a:r>
            <a:r>
              <a:rPr lang="en-US" altLang="zh-CN" baseline="-25000" dirty="0"/>
              <a:t>i</a:t>
            </a:r>
            <a:r>
              <a:rPr lang="zh-CN" altLang="en-US" dirty="0"/>
              <a:t>为常数，第</a:t>
            </a:r>
            <a:r>
              <a:rPr lang="en-US" altLang="zh-CN" dirty="0"/>
              <a:t>2</a:t>
            </a:r>
            <a:r>
              <a:rPr lang="zh-CN" altLang="en-US" dirty="0"/>
              <a:t>项为方程初始条件</a:t>
            </a:r>
            <a:endParaRPr lang="en-US" altLang="zh-CN" dirty="0"/>
          </a:p>
          <a:p>
            <a:endParaRPr lang="en-US" altLang="zh-CN" dirty="0"/>
          </a:p>
          <a:p>
            <a:r>
              <a:rPr lang="zh-CN" altLang="en-US" dirty="0"/>
              <a:t>其</a:t>
            </a:r>
            <a:r>
              <a:rPr lang="zh-CN" altLang="en-US" sz="2400" dirty="0"/>
              <a:t>通解形式为</a:t>
            </a:r>
            <a:endParaRPr lang="en-US" altLang="zh-CN" sz="2400" dirty="0"/>
          </a:p>
          <a:p>
            <a:endParaRPr lang="en-US" altLang="zh-CN" dirty="0"/>
          </a:p>
          <a:p>
            <a:pPr lvl="1"/>
            <a:r>
              <a:rPr lang="zh-CN" altLang="en-US" sz="2400" dirty="0"/>
              <a:t>其中</a:t>
            </a:r>
            <a:endParaRPr lang="en-US" altLang="zh-CN" sz="2400" dirty="0"/>
          </a:p>
          <a:p>
            <a:pPr lvl="2"/>
            <a:r>
              <a:rPr lang="zh-CN" altLang="en-US" dirty="0"/>
              <a:t>           为对应齐次递归方程的通解</a:t>
            </a:r>
            <a:endParaRPr lang="en-US" altLang="zh-CN" dirty="0"/>
          </a:p>
          <a:p>
            <a:pPr lvl="2"/>
            <a:r>
              <a:rPr lang="en-US" altLang="zh-CN" sz="2800" dirty="0"/>
              <a:t>f*(n)</a:t>
            </a:r>
            <a:r>
              <a:rPr lang="en-US" altLang="zh-CN" sz="2400" dirty="0"/>
              <a:t>    </a:t>
            </a:r>
            <a:r>
              <a:rPr lang="zh-CN" altLang="en-US" sz="2400" dirty="0"/>
              <a:t>为原非齐次递归方程的特解</a:t>
            </a:r>
          </a:p>
          <a:p>
            <a:endParaRPr lang="zh-CN" altLang="en-US" dirty="0"/>
          </a:p>
        </p:txBody>
      </p:sp>
      <p:sp>
        <p:nvSpPr>
          <p:cNvPr id="4" name="日期占位符 3">
            <a:extLst>
              <a:ext uri="{FF2B5EF4-FFF2-40B4-BE49-F238E27FC236}">
                <a16:creationId xmlns:a16="http://schemas.microsoft.com/office/drawing/2014/main" id="{F447597C-6090-41A2-986E-E06FDD7A71A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CA9C42D-B852-41CA-B084-880674897A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EAA2D-3521-45BC-8493-343B442F164D}"/>
              </a:ext>
            </a:extLst>
          </p:cNvPr>
          <p:cNvSpPr>
            <a:spLocks noGrp="1"/>
          </p:cNvSpPr>
          <p:nvPr>
            <p:ph type="sldNum" sz="quarter" idx="12"/>
          </p:nvPr>
        </p:nvSpPr>
        <p:spPr/>
        <p:txBody>
          <a:bodyPr/>
          <a:lstStyle/>
          <a:p>
            <a:fld id="{EEA58A3B-43CE-4AA0-90B5-EB47AFAFEB34}" type="slidenum">
              <a:rPr lang="zh-CN" altLang="en-US" smtClean="0"/>
              <a:pPr/>
              <a:t>163</a:t>
            </a:fld>
            <a:endParaRPr lang="zh-CN" altLang="en-US" dirty="0"/>
          </a:p>
        </p:txBody>
      </p:sp>
      <p:graphicFrame>
        <p:nvGraphicFramePr>
          <p:cNvPr id="7" name="Object 3">
            <a:extLst>
              <a:ext uri="{FF2B5EF4-FFF2-40B4-BE49-F238E27FC236}">
                <a16:creationId xmlns:a16="http://schemas.microsoft.com/office/drawing/2014/main" id="{D0F03C73-9F9B-4635-B3B4-5E376ED5C1A1}"/>
              </a:ext>
            </a:extLst>
          </p:cNvPr>
          <p:cNvGraphicFramePr>
            <a:graphicFrameLocks noChangeAspect="1"/>
          </p:cNvGraphicFramePr>
          <p:nvPr>
            <p:extLst>
              <p:ext uri="{D42A27DB-BD31-4B8C-83A1-F6EECF244321}">
                <p14:modId xmlns:p14="http://schemas.microsoft.com/office/powerpoint/2010/main" val="300547554"/>
              </p:ext>
            </p:extLst>
          </p:nvPr>
        </p:nvGraphicFramePr>
        <p:xfrm>
          <a:off x="198146" y="1350315"/>
          <a:ext cx="8410080" cy="1141459"/>
        </p:xfrm>
        <a:graphic>
          <a:graphicData uri="http://schemas.openxmlformats.org/presentationml/2006/ole">
            <mc:AlternateContent xmlns:mc="http://schemas.openxmlformats.org/markup-compatibility/2006">
              <mc:Choice xmlns:v="urn:schemas-microsoft-com:vml" Requires="v">
                <p:oleObj spid="_x0000_s27079" name="Equation" r:id="rId3" imgW="3556000" imgH="482600" progId="Equation.DSMT4">
                  <p:embed/>
                </p:oleObj>
              </mc:Choice>
              <mc:Fallback>
                <p:oleObj name="Equation" r:id="rId3" imgW="3556000" imgH="482600" progId="Equation.DSMT4">
                  <p:embed/>
                  <p:pic>
                    <p:nvPicPr>
                      <p:cNvPr id="174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6" y="1350315"/>
                        <a:ext cx="8410080" cy="1141459"/>
                      </a:xfrm>
                      <a:prstGeom prst="rect">
                        <a:avLst/>
                      </a:prstGeom>
                      <a:noFill/>
                      <a:ln>
                        <a:noFill/>
                      </a:ln>
                      <a:effectLst/>
                    </p:spPr>
                  </p:pic>
                </p:oleObj>
              </mc:Fallback>
            </mc:AlternateContent>
          </a:graphicData>
        </a:graphic>
      </p:graphicFrame>
      <p:sp>
        <p:nvSpPr>
          <p:cNvPr id="8" name="椭圆 1">
            <a:extLst>
              <a:ext uri="{FF2B5EF4-FFF2-40B4-BE49-F238E27FC236}">
                <a16:creationId xmlns:a16="http://schemas.microsoft.com/office/drawing/2014/main" id="{E4EB1461-32CA-4BFF-9C06-6FB345D1E0B2}"/>
              </a:ext>
            </a:extLst>
          </p:cNvPr>
          <p:cNvSpPr>
            <a:spLocks noChangeArrowheads="1"/>
          </p:cNvSpPr>
          <p:nvPr/>
        </p:nvSpPr>
        <p:spPr bwMode="auto">
          <a:xfrm>
            <a:off x="7086600" y="1396520"/>
            <a:ext cx="1223962" cy="503237"/>
          </a:xfrm>
          <a:prstGeom prst="ellipse">
            <a:avLst/>
          </a:prstGeom>
          <a:noFill/>
          <a:ln w="63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aphicFrame>
        <p:nvGraphicFramePr>
          <p:cNvPr id="9" name="Object 6">
            <a:extLst>
              <a:ext uri="{FF2B5EF4-FFF2-40B4-BE49-F238E27FC236}">
                <a16:creationId xmlns:a16="http://schemas.microsoft.com/office/drawing/2014/main" id="{D8E96393-608E-41DF-9377-BF675B8E7ADC}"/>
              </a:ext>
            </a:extLst>
          </p:cNvPr>
          <p:cNvGraphicFramePr>
            <a:graphicFrameLocks noChangeAspect="1"/>
          </p:cNvGraphicFramePr>
          <p:nvPr>
            <p:extLst>
              <p:ext uri="{D42A27DB-BD31-4B8C-83A1-F6EECF244321}">
                <p14:modId xmlns:p14="http://schemas.microsoft.com/office/powerpoint/2010/main" val="18867655"/>
              </p:ext>
            </p:extLst>
          </p:nvPr>
        </p:nvGraphicFramePr>
        <p:xfrm>
          <a:off x="2473187" y="4131962"/>
          <a:ext cx="3074987" cy="584200"/>
        </p:xfrm>
        <a:graphic>
          <a:graphicData uri="http://schemas.openxmlformats.org/presentationml/2006/ole">
            <mc:AlternateContent xmlns:mc="http://schemas.openxmlformats.org/markup-compatibility/2006">
              <mc:Choice xmlns:v="urn:schemas-microsoft-com:vml" Requires="v">
                <p:oleObj spid="_x0000_s27080" name="Equation" r:id="rId5" imgW="1269449" imgH="241195" progId="Equation.DSMT4">
                  <p:embed/>
                </p:oleObj>
              </mc:Choice>
              <mc:Fallback>
                <p:oleObj name="Equation" r:id="rId5" imgW="1269449" imgH="241195" progId="Equation.DSMT4">
                  <p:embed/>
                  <p:pic>
                    <p:nvPicPr>
                      <p:cNvPr id="1741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187" y="4131962"/>
                        <a:ext cx="30749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a:extLst>
              <a:ext uri="{FF2B5EF4-FFF2-40B4-BE49-F238E27FC236}">
                <a16:creationId xmlns:a16="http://schemas.microsoft.com/office/drawing/2014/main" id="{B5F61BF0-11D7-4EF5-8157-7D553B0EB5D8}"/>
              </a:ext>
            </a:extLst>
          </p:cNvPr>
          <p:cNvGraphicFramePr>
            <a:graphicFrameLocks noChangeAspect="1"/>
          </p:cNvGraphicFramePr>
          <p:nvPr>
            <p:extLst>
              <p:ext uri="{D42A27DB-BD31-4B8C-83A1-F6EECF244321}">
                <p14:modId xmlns:p14="http://schemas.microsoft.com/office/powerpoint/2010/main" val="2743714545"/>
              </p:ext>
            </p:extLst>
          </p:nvPr>
        </p:nvGraphicFramePr>
        <p:xfrm>
          <a:off x="948940" y="5165849"/>
          <a:ext cx="830262" cy="584200"/>
        </p:xfrm>
        <a:graphic>
          <a:graphicData uri="http://schemas.openxmlformats.org/presentationml/2006/ole">
            <mc:AlternateContent xmlns:mc="http://schemas.openxmlformats.org/markup-compatibility/2006">
              <mc:Choice xmlns:v="urn:schemas-microsoft-com:vml" Requires="v">
                <p:oleObj spid="_x0000_s27081" name="Equation" r:id="rId7" imgW="342751" imgH="241195" progId="Equation.DSMT4">
                  <p:embed/>
                </p:oleObj>
              </mc:Choice>
              <mc:Fallback>
                <p:oleObj name="Equation" r:id="rId7" imgW="342751" imgH="241195" progId="Equation.DSMT4">
                  <p:embed/>
                  <p:pic>
                    <p:nvPicPr>
                      <p:cNvPr id="17415"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940" y="5165849"/>
                        <a:ext cx="830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96108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D774C-0990-4E5E-81E8-EA08FD2A4121}"/>
              </a:ext>
            </a:extLst>
          </p:cNvPr>
          <p:cNvSpPr>
            <a:spLocks noGrp="1"/>
          </p:cNvSpPr>
          <p:nvPr>
            <p:ph type="title"/>
          </p:nvPr>
        </p:nvSpPr>
        <p:spPr/>
        <p:txBody>
          <a:bodyPr>
            <a:normAutofit/>
          </a:bodyPr>
          <a:lstStyle/>
          <a:p>
            <a:r>
              <a:rPr lang="zh-CN" altLang="en-US" dirty="0">
                <a:latin typeface="Times New Roman" pitchFamily="18" charset="0"/>
              </a:rPr>
              <a:t>求解方法</a:t>
            </a:r>
            <a:endParaRPr lang="zh-CN" altLang="en-US" dirty="0"/>
          </a:p>
        </p:txBody>
      </p:sp>
      <p:sp>
        <p:nvSpPr>
          <p:cNvPr id="3" name="内容占位符 2">
            <a:extLst>
              <a:ext uri="{FF2B5EF4-FFF2-40B4-BE49-F238E27FC236}">
                <a16:creationId xmlns:a16="http://schemas.microsoft.com/office/drawing/2014/main" id="{9EDD0ECB-9AE6-43A9-A581-165065950978}"/>
              </a:ext>
            </a:extLst>
          </p:cNvPr>
          <p:cNvSpPr>
            <a:spLocks noGrp="1"/>
          </p:cNvSpPr>
          <p:nvPr>
            <p:ph idx="1"/>
          </p:nvPr>
        </p:nvSpPr>
        <p:spPr/>
        <p:txBody>
          <a:bodyPr/>
          <a:lstStyle/>
          <a:p>
            <a:r>
              <a:rPr lang="zh-CN" altLang="en-US" dirty="0"/>
              <a:t>原理</a:t>
            </a:r>
            <a:endParaRPr lang="en-US" altLang="zh-CN" dirty="0"/>
          </a:p>
          <a:p>
            <a:pPr lvl="1"/>
            <a:r>
              <a:rPr lang="zh-CN" altLang="en-US" dirty="0"/>
              <a:t>一般没有寻找特解的有效方法</a:t>
            </a:r>
            <a:endParaRPr lang="en-US" altLang="zh-CN" dirty="0"/>
          </a:p>
          <a:p>
            <a:pPr lvl="1"/>
            <a:r>
              <a:rPr lang="zh-CN" altLang="en-US" dirty="0"/>
              <a:t>先根据</a:t>
            </a:r>
            <a:r>
              <a:rPr lang="en-US" altLang="zh-CN" dirty="0"/>
              <a:t>g(n)</a:t>
            </a:r>
            <a:r>
              <a:rPr lang="zh-CN" altLang="en-US" dirty="0"/>
              <a:t>具体形式，确定特解；</a:t>
            </a:r>
            <a:endParaRPr lang="en-US" altLang="zh-CN" dirty="0"/>
          </a:p>
          <a:p>
            <a:pPr marL="268287" lvl="1" indent="0">
              <a:buNone/>
            </a:pPr>
            <a:r>
              <a:rPr lang="en-US" altLang="zh-CN" dirty="0"/>
              <a:t>     </a:t>
            </a:r>
            <a:r>
              <a:rPr lang="zh-CN" altLang="en-US" dirty="0"/>
              <a:t>再将特解代入递归方程，用待定系数法，求解特解的系数</a:t>
            </a:r>
          </a:p>
          <a:p>
            <a:endParaRPr lang="en-US" altLang="zh-CN" dirty="0"/>
          </a:p>
          <a:p>
            <a:r>
              <a:rPr lang="en-US" altLang="zh-CN" dirty="0"/>
              <a:t>g(n)</a:t>
            </a:r>
            <a:r>
              <a:rPr lang="zh-CN" altLang="en-US" dirty="0"/>
              <a:t>考虑以下两种情况</a:t>
            </a:r>
            <a:r>
              <a:rPr lang="en-US" altLang="zh-CN" dirty="0"/>
              <a:t>: </a:t>
            </a:r>
          </a:p>
          <a:p>
            <a:pPr lvl="1"/>
            <a:r>
              <a:rPr lang="en-US" altLang="zh-CN" dirty="0"/>
              <a:t>g(n)</a:t>
            </a:r>
            <a:r>
              <a:rPr lang="zh-CN" altLang="en-US" dirty="0"/>
              <a:t>是</a:t>
            </a:r>
            <a:r>
              <a:rPr lang="en-US" altLang="zh-CN" dirty="0"/>
              <a:t>n</a:t>
            </a:r>
            <a:r>
              <a:rPr lang="zh-CN" altLang="en-US" dirty="0"/>
              <a:t>的</a:t>
            </a:r>
            <a:r>
              <a:rPr lang="en-US" altLang="zh-CN" dirty="0"/>
              <a:t>m</a:t>
            </a:r>
            <a:r>
              <a:rPr lang="zh-CN" altLang="en-US" dirty="0"/>
              <a:t>次的多项式</a:t>
            </a:r>
            <a:endParaRPr lang="en-US" altLang="zh-CN" dirty="0"/>
          </a:p>
          <a:p>
            <a:pPr lvl="1"/>
            <a:r>
              <a:rPr lang="en-US" altLang="zh-CN" dirty="0"/>
              <a:t>g(n)</a:t>
            </a:r>
            <a:r>
              <a:rPr lang="zh-CN" altLang="en-US" dirty="0"/>
              <a:t>是</a:t>
            </a:r>
            <a:r>
              <a:rPr lang="en-US" altLang="zh-CN" dirty="0"/>
              <a:t>n</a:t>
            </a:r>
            <a:r>
              <a:rPr lang="zh-CN" altLang="en-US" dirty="0"/>
              <a:t>的指数函数</a:t>
            </a:r>
            <a:endParaRPr lang="en-US" altLang="zh-CN" dirty="0"/>
          </a:p>
          <a:p>
            <a:pPr marL="342900" indent="-342900">
              <a:lnSpc>
                <a:spcPct val="120000"/>
              </a:lnSpc>
              <a:spcBef>
                <a:spcPct val="20000"/>
              </a:spcBef>
              <a:buClr>
                <a:schemeClr val="bg2"/>
              </a:buClr>
              <a:buSzPct val="75000"/>
              <a:buFont typeface="Symbol" pitchFamily="18" charset="2"/>
              <a:buNone/>
            </a:pPr>
            <a:endParaRPr lang="en-US" altLang="zh-CN" sz="2400" dirty="0"/>
          </a:p>
          <a:p>
            <a:endParaRPr lang="zh-CN" altLang="en-US" dirty="0"/>
          </a:p>
        </p:txBody>
      </p:sp>
      <p:sp>
        <p:nvSpPr>
          <p:cNvPr id="4" name="日期占位符 3">
            <a:extLst>
              <a:ext uri="{FF2B5EF4-FFF2-40B4-BE49-F238E27FC236}">
                <a16:creationId xmlns:a16="http://schemas.microsoft.com/office/drawing/2014/main" id="{E6AC0ABA-5ED9-4936-BD0A-D2DEDA2A6A3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EAF7273-88C0-4C8A-840A-419B879630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A519A1-BEDA-4AC8-9342-9D15B93644EC}"/>
              </a:ext>
            </a:extLst>
          </p:cNvPr>
          <p:cNvSpPr>
            <a:spLocks noGrp="1"/>
          </p:cNvSpPr>
          <p:nvPr>
            <p:ph type="sldNum" sz="quarter" idx="12"/>
          </p:nvPr>
        </p:nvSpPr>
        <p:spPr/>
        <p:txBody>
          <a:bodyPr/>
          <a:lstStyle/>
          <a:p>
            <a:fld id="{EEA58A3B-43CE-4AA0-90B5-EB47AFAFEB34}" type="slidenum">
              <a:rPr lang="zh-CN" altLang="en-US" smtClean="0"/>
              <a:pPr/>
              <a:t>164</a:t>
            </a:fld>
            <a:endParaRPr lang="zh-CN" altLang="en-US" dirty="0"/>
          </a:p>
        </p:txBody>
      </p:sp>
    </p:spTree>
    <p:extLst>
      <p:ext uri="{BB962C8B-B14F-4D97-AF65-F5344CB8AC3E}">
        <p14:creationId xmlns:p14="http://schemas.microsoft.com/office/powerpoint/2010/main" val="26136124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34DE2-44C5-41F4-93A3-E512D7083704}"/>
              </a:ext>
            </a:extLst>
          </p:cNvPr>
          <p:cNvSpPr>
            <a:spLocks noGrp="1"/>
          </p:cNvSpPr>
          <p:nvPr>
            <p:ph type="title"/>
          </p:nvPr>
        </p:nvSpPr>
        <p:spPr/>
        <p:txBody>
          <a:bodyPr>
            <a:normAutofit/>
          </a:bodyPr>
          <a:lstStyle/>
          <a:p>
            <a:r>
              <a:rPr lang="zh-CN" altLang="en-US" dirty="0"/>
              <a:t>非齐次递归方程情况</a:t>
            </a:r>
            <a:r>
              <a:rPr lang="en-US" altLang="zh-CN" dirty="0"/>
              <a:t>1</a:t>
            </a:r>
            <a:r>
              <a:rPr lang="zh-CN" altLang="en-US" dirty="0"/>
              <a:t>：</a:t>
            </a:r>
            <a:r>
              <a:rPr lang="en-US" altLang="zh-CN" sz="2800" dirty="0">
                <a:latin typeface="Times New Roman" pitchFamily="18" charset="0"/>
              </a:rPr>
              <a:t>g(n)</a:t>
            </a:r>
            <a:r>
              <a:rPr lang="zh-CN" altLang="en-US" sz="2800" dirty="0">
                <a:latin typeface="Times New Roman" pitchFamily="18" charset="0"/>
              </a:rPr>
              <a:t>是</a:t>
            </a:r>
            <a:r>
              <a:rPr lang="en-US" altLang="zh-CN" sz="2800" dirty="0">
                <a:latin typeface="Times New Roman" pitchFamily="18" charset="0"/>
              </a:rPr>
              <a:t>n</a:t>
            </a:r>
            <a:r>
              <a:rPr lang="zh-CN" altLang="en-US" sz="2800" dirty="0">
                <a:latin typeface="Times New Roman" pitchFamily="18" charset="0"/>
              </a:rPr>
              <a:t>的</a:t>
            </a:r>
            <a:r>
              <a:rPr lang="en-US" altLang="zh-CN" sz="2800" dirty="0">
                <a:latin typeface="Times New Roman" pitchFamily="18" charset="0"/>
              </a:rPr>
              <a:t>m</a:t>
            </a:r>
            <a:r>
              <a:rPr lang="zh-CN" altLang="en-US" sz="2800" dirty="0">
                <a:latin typeface="Times New Roman" pitchFamily="18" charset="0"/>
              </a:rPr>
              <a:t>次的多项式</a:t>
            </a:r>
            <a:endParaRPr lang="zh-CN" altLang="en-US" dirty="0"/>
          </a:p>
        </p:txBody>
      </p:sp>
      <p:sp>
        <p:nvSpPr>
          <p:cNvPr id="3" name="内容占位符 2">
            <a:extLst>
              <a:ext uri="{FF2B5EF4-FFF2-40B4-BE49-F238E27FC236}">
                <a16:creationId xmlns:a16="http://schemas.microsoft.com/office/drawing/2014/main" id="{B5676C7D-11FB-49A6-ADC8-CA1F0F2F9C9A}"/>
              </a:ext>
            </a:extLst>
          </p:cNvPr>
          <p:cNvSpPr>
            <a:spLocks noGrp="1"/>
          </p:cNvSpPr>
          <p:nvPr>
            <p:ph idx="1"/>
          </p:nvPr>
        </p:nvSpPr>
        <p:spPr/>
        <p:txBody>
          <a:bodyPr/>
          <a:lstStyle/>
          <a:p>
            <a:pPr eaLnBrk="1" hangingPunct="1"/>
            <a:r>
              <a:rPr lang="en-US" altLang="zh-CN" sz="2400" i="1" dirty="0">
                <a:latin typeface="Times New Roman" pitchFamily="18" charset="0"/>
              </a:rPr>
              <a:t>g</a:t>
            </a:r>
            <a:r>
              <a:rPr lang="en-US" altLang="zh-CN" sz="2400" dirty="0">
                <a:latin typeface="Times New Roman" pitchFamily="18" charset="0"/>
              </a:rPr>
              <a:t>(</a:t>
            </a:r>
            <a:r>
              <a:rPr lang="en-US" altLang="zh-CN" sz="2400" i="1" dirty="0">
                <a:latin typeface="Times New Roman" pitchFamily="18" charset="0"/>
              </a:rPr>
              <a:t>n</a:t>
            </a:r>
            <a:r>
              <a:rPr lang="en-US" altLang="zh-CN" sz="2400" dirty="0">
                <a:latin typeface="Times New Roman" pitchFamily="18" charset="0"/>
              </a:rPr>
              <a:t>)</a:t>
            </a:r>
            <a:r>
              <a:rPr lang="zh-CN" altLang="en-US" sz="2400" dirty="0">
                <a:latin typeface="Times New Roman" pitchFamily="18" charset="0"/>
              </a:rPr>
              <a:t>形如：</a:t>
            </a:r>
          </a:p>
          <a:p>
            <a:pPr marL="0" indent="0" eaLnBrk="1" hangingPunct="1">
              <a:buNone/>
            </a:pPr>
            <a:endParaRPr lang="zh-CN" altLang="en-US" sz="2400" dirty="0">
              <a:latin typeface="Times New Roman" pitchFamily="18" charset="0"/>
            </a:endParaRPr>
          </a:p>
          <a:p>
            <a:pPr lvl="1"/>
            <a:r>
              <a:rPr lang="zh-CN" altLang="en-US" dirty="0">
                <a:latin typeface="Times New Roman" pitchFamily="18" charset="0"/>
              </a:rPr>
              <a:t>其中，</a:t>
            </a:r>
            <a:r>
              <a:rPr lang="en-US" altLang="zh-CN" i="1" dirty="0">
                <a:latin typeface="Times New Roman" pitchFamily="18" charset="0"/>
              </a:rPr>
              <a:t>b</a:t>
            </a:r>
            <a:r>
              <a:rPr lang="en-US" altLang="zh-CN" baseline="-25000" dirty="0">
                <a:latin typeface="Times New Roman" pitchFamily="18" charset="0"/>
              </a:rPr>
              <a:t>i</a:t>
            </a:r>
            <a:r>
              <a:rPr lang="zh-CN" altLang="en-US" dirty="0">
                <a:latin typeface="Times New Roman" pitchFamily="18" charset="0"/>
              </a:rPr>
              <a:t>为常数</a:t>
            </a:r>
          </a:p>
          <a:p>
            <a:pPr eaLnBrk="1" hangingPunct="1"/>
            <a:endParaRPr lang="zh-CN" altLang="en-US" sz="2400" dirty="0">
              <a:latin typeface="Times New Roman" pitchFamily="18" charset="0"/>
            </a:endParaRPr>
          </a:p>
          <a:p>
            <a:pPr eaLnBrk="1" hangingPunct="1"/>
            <a:r>
              <a:rPr lang="zh-CN" altLang="en-US" sz="2400" dirty="0">
                <a:latin typeface="Times New Roman" pitchFamily="18" charset="0"/>
              </a:rPr>
              <a:t>此时，特解</a:t>
            </a:r>
            <a:r>
              <a:rPr lang="en-US" altLang="zh-CN" sz="2400" i="1" dirty="0">
                <a:latin typeface="Times New Roman" pitchFamily="18" charset="0"/>
              </a:rPr>
              <a:t>f</a:t>
            </a:r>
            <a:r>
              <a:rPr lang="en-US" altLang="zh-CN" sz="2400" dirty="0">
                <a:latin typeface="Times New Roman" pitchFamily="18" charset="0"/>
              </a:rPr>
              <a:t>*(n)</a:t>
            </a:r>
            <a:r>
              <a:rPr lang="zh-CN" altLang="en-US" sz="2400" dirty="0">
                <a:latin typeface="Times New Roman" pitchFamily="18" charset="0"/>
              </a:rPr>
              <a:t>也是</a:t>
            </a:r>
            <a:r>
              <a:rPr lang="en-US" altLang="zh-CN" sz="2400" i="1" dirty="0">
                <a:latin typeface="Times New Roman" pitchFamily="18" charset="0"/>
              </a:rPr>
              <a:t>n</a:t>
            </a:r>
            <a:r>
              <a:rPr lang="zh-CN" altLang="en-US" sz="2400" dirty="0">
                <a:latin typeface="Times New Roman" pitchFamily="18" charset="0"/>
              </a:rPr>
              <a:t>的</a:t>
            </a:r>
            <a:r>
              <a:rPr lang="en-US" altLang="zh-CN" sz="2400" i="1" dirty="0">
                <a:latin typeface="Times New Roman" pitchFamily="18" charset="0"/>
              </a:rPr>
              <a:t>m</a:t>
            </a:r>
            <a:r>
              <a:rPr lang="zh-CN" altLang="en-US" sz="2400" dirty="0">
                <a:latin typeface="Times New Roman" pitchFamily="18" charset="0"/>
              </a:rPr>
              <a:t>次多项式，形如：</a:t>
            </a: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lvl="1"/>
            <a:r>
              <a:rPr lang="zh-CN" altLang="en-US" dirty="0">
                <a:latin typeface="Times New Roman" pitchFamily="18" charset="0"/>
              </a:rPr>
              <a:t>各个系数</a:t>
            </a:r>
            <a:r>
              <a:rPr lang="en-US" altLang="zh-CN" i="1" dirty="0">
                <a:latin typeface="Times New Roman" pitchFamily="18" charset="0"/>
              </a:rPr>
              <a:t>A</a:t>
            </a:r>
            <a:r>
              <a:rPr lang="en-US" altLang="zh-CN" baseline="-25000" dirty="0">
                <a:latin typeface="Times New Roman" pitchFamily="18" charset="0"/>
              </a:rPr>
              <a:t>i</a:t>
            </a:r>
            <a:r>
              <a:rPr lang="zh-CN" altLang="en-US" dirty="0">
                <a:latin typeface="Times New Roman" pitchFamily="18" charset="0"/>
              </a:rPr>
              <a:t>待定</a:t>
            </a:r>
          </a:p>
          <a:p>
            <a:pPr eaLnBrk="1" hangingPunct="1"/>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D4802714-7D2E-461E-8B6A-8AA5307093F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CC55E89-BA7A-4A32-B90E-E503AB3664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1D4B00-A585-4C5E-983A-5DD3777B7390}"/>
              </a:ext>
            </a:extLst>
          </p:cNvPr>
          <p:cNvSpPr>
            <a:spLocks noGrp="1"/>
          </p:cNvSpPr>
          <p:nvPr>
            <p:ph type="sldNum" sz="quarter" idx="12"/>
          </p:nvPr>
        </p:nvSpPr>
        <p:spPr/>
        <p:txBody>
          <a:bodyPr/>
          <a:lstStyle/>
          <a:p>
            <a:fld id="{EEA58A3B-43CE-4AA0-90B5-EB47AFAFEB34}" type="slidenum">
              <a:rPr lang="zh-CN" altLang="en-US" smtClean="0"/>
              <a:pPr/>
              <a:t>165</a:t>
            </a:fld>
            <a:endParaRPr lang="zh-CN" altLang="en-US" dirty="0"/>
          </a:p>
        </p:txBody>
      </p:sp>
      <p:graphicFrame>
        <p:nvGraphicFramePr>
          <p:cNvPr id="7" name="Object 7">
            <a:extLst>
              <a:ext uri="{FF2B5EF4-FFF2-40B4-BE49-F238E27FC236}">
                <a16:creationId xmlns:a16="http://schemas.microsoft.com/office/drawing/2014/main" id="{27D7F775-0F58-4A45-988E-F2BA91D37F55}"/>
              </a:ext>
            </a:extLst>
          </p:cNvPr>
          <p:cNvGraphicFramePr>
            <a:graphicFrameLocks noChangeAspect="1"/>
          </p:cNvGraphicFramePr>
          <p:nvPr>
            <p:extLst>
              <p:ext uri="{D42A27DB-BD31-4B8C-83A1-F6EECF244321}">
                <p14:modId xmlns:p14="http://schemas.microsoft.com/office/powerpoint/2010/main" val="1475519541"/>
              </p:ext>
            </p:extLst>
          </p:nvPr>
        </p:nvGraphicFramePr>
        <p:xfrm>
          <a:off x="2114536" y="940755"/>
          <a:ext cx="5218112" cy="576263"/>
        </p:xfrm>
        <a:graphic>
          <a:graphicData uri="http://schemas.openxmlformats.org/presentationml/2006/ole">
            <mc:AlternateContent xmlns:mc="http://schemas.openxmlformats.org/markup-compatibility/2006">
              <mc:Choice xmlns:v="urn:schemas-microsoft-com:vml" Requires="v">
                <p:oleObj spid="_x0000_s27952" name="Equation" r:id="rId3" imgW="2184400" imgH="241300" progId="Equation.DSMT4">
                  <p:embed/>
                </p:oleObj>
              </mc:Choice>
              <mc:Fallback>
                <p:oleObj name="Equation" r:id="rId3" imgW="2184400" imgH="241300" progId="Equation.DSMT4">
                  <p:embed/>
                  <p:pic>
                    <p:nvPicPr>
                      <p:cNvPr id="1946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36" y="940755"/>
                        <a:ext cx="52181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a:extLst>
              <a:ext uri="{FF2B5EF4-FFF2-40B4-BE49-F238E27FC236}">
                <a16:creationId xmlns:a16="http://schemas.microsoft.com/office/drawing/2014/main" id="{0BCF32EE-42A3-41D7-8C39-E33354E92475}"/>
              </a:ext>
            </a:extLst>
          </p:cNvPr>
          <p:cNvGraphicFramePr>
            <a:graphicFrameLocks noChangeAspect="1"/>
          </p:cNvGraphicFramePr>
          <p:nvPr>
            <p:extLst>
              <p:ext uri="{D42A27DB-BD31-4B8C-83A1-F6EECF244321}">
                <p14:modId xmlns:p14="http://schemas.microsoft.com/office/powerpoint/2010/main" val="866128471"/>
              </p:ext>
            </p:extLst>
          </p:nvPr>
        </p:nvGraphicFramePr>
        <p:xfrm>
          <a:off x="969532" y="3534329"/>
          <a:ext cx="5643562" cy="576263"/>
        </p:xfrm>
        <a:graphic>
          <a:graphicData uri="http://schemas.openxmlformats.org/presentationml/2006/ole">
            <mc:AlternateContent xmlns:mc="http://schemas.openxmlformats.org/markup-compatibility/2006">
              <mc:Choice xmlns:v="urn:schemas-microsoft-com:vml" Requires="v">
                <p:oleObj spid="_x0000_s27953" name="Equation" r:id="rId5" imgW="2362200" imgH="241300" progId="Equation.DSMT4">
                  <p:embed/>
                </p:oleObj>
              </mc:Choice>
              <mc:Fallback>
                <p:oleObj name="Equation" r:id="rId5" imgW="2362200" imgH="241300" progId="Equation.DSMT4">
                  <p:embed/>
                  <p:pic>
                    <p:nvPicPr>
                      <p:cNvPr id="1946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532" y="3534329"/>
                        <a:ext cx="56435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652746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38E79-1B49-44E1-956A-758D3F1AA9FB}"/>
              </a:ext>
            </a:extLst>
          </p:cNvPr>
          <p:cNvSpPr>
            <a:spLocks noGrp="1"/>
          </p:cNvSpPr>
          <p:nvPr>
            <p:ph type="title"/>
          </p:nvPr>
        </p:nvSpPr>
        <p:spPr/>
        <p:txBody>
          <a:bodyPr>
            <a:normAutofit/>
          </a:bodyPr>
          <a:lstStyle/>
          <a:p>
            <a:r>
              <a:rPr lang="zh-CN" altLang="en-US" sz="2400" b="0" dirty="0">
                <a:latin typeface="Times New Roman" pitchFamily="18" charset="0"/>
              </a:rPr>
              <a:t>例</a:t>
            </a:r>
            <a:r>
              <a:rPr lang="en-US" altLang="zh-CN" sz="2400" b="0" dirty="0">
                <a:latin typeface="Times New Roman" pitchFamily="18" charset="0"/>
              </a:rPr>
              <a:t>3.</a:t>
            </a:r>
            <a:r>
              <a:rPr lang="zh-CN" altLang="en-US" sz="2400" b="0" dirty="0">
                <a:latin typeface="Times New Roman" pitchFamily="18" charset="0"/>
              </a:rPr>
              <a:t> </a:t>
            </a:r>
            <a:r>
              <a:rPr lang="en-US" altLang="zh-CN" sz="2400" b="0" dirty="0">
                <a:latin typeface="Times New Roman" pitchFamily="18" charset="0"/>
              </a:rPr>
              <a:t>2</a:t>
            </a:r>
            <a:r>
              <a:rPr lang="zh-CN" altLang="en-US" sz="2400" b="0" dirty="0">
                <a:latin typeface="Times New Roman" pitchFamily="18" charset="0"/>
              </a:rPr>
              <a:t>阶常系数线性非齐次递归方程</a:t>
            </a:r>
            <a:endParaRPr lang="zh-CN" altLang="en-US" sz="2400" b="0" dirty="0"/>
          </a:p>
        </p:txBody>
      </p:sp>
      <p:sp>
        <p:nvSpPr>
          <p:cNvPr id="3" name="内容占位符 2">
            <a:extLst>
              <a:ext uri="{FF2B5EF4-FFF2-40B4-BE49-F238E27FC236}">
                <a16:creationId xmlns:a16="http://schemas.microsoft.com/office/drawing/2014/main" id="{BAF0AA41-3136-48C9-913E-2DE80FEAD250}"/>
              </a:ext>
            </a:extLst>
          </p:cNvPr>
          <p:cNvSpPr>
            <a:spLocks noGrp="1"/>
          </p:cNvSpPr>
          <p:nvPr>
            <p:ph idx="1"/>
          </p:nvPr>
        </p:nvSpPr>
        <p:spPr/>
        <p:txBody>
          <a:bodyPr>
            <a:normAutofit/>
          </a:bodyPr>
          <a:lstStyle/>
          <a:p>
            <a:pPr eaLnBrk="1" hangingPunct="1"/>
            <a:endParaRPr lang="en-US" altLang="zh-CN" sz="2400" dirty="0">
              <a:latin typeface="Times New Roman" pitchFamily="18" charset="0"/>
            </a:endParaRPr>
          </a:p>
          <a:p>
            <a:pPr eaLnBrk="1" hangingPunct="1"/>
            <a:endParaRPr lang="en-US" altLang="zh-CN" dirty="0">
              <a:latin typeface="Times New Roman" pitchFamily="18" charset="0"/>
            </a:endParaRPr>
          </a:p>
          <a:p>
            <a:pPr eaLnBrk="1" hangingPunct="1"/>
            <a:endParaRPr lang="en-US" altLang="zh-CN" sz="2400" dirty="0">
              <a:latin typeface="Times New Roman" pitchFamily="18" charset="0"/>
            </a:endParaRPr>
          </a:p>
          <a:p>
            <a:pPr marL="0" indent="0" eaLnBrk="1" hangingPunct="1">
              <a:buNone/>
            </a:pPr>
            <a:endParaRPr lang="en-US" altLang="zh-CN" sz="2400" dirty="0">
              <a:latin typeface="Times New Roman" pitchFamily="18" charset="0"/>
            </a:endParaRPr>
          </a:p>
          <a:p>
            <a:pPr eaLnBrk="1" hangingPunct="1"/>
            <a:r>
              <a:rPr lang="zh-CN" altLang="en-US" sz="2400" dirty="0"/>
              <a:t>对应的齐次方程的特征方程为</a:t>
            </a:r>
            <a:endParaRPr lang="en-US" altLang="zh-CN" sz="2400" dirty="0"/>
          </a:p>
          <a:p>
            <a:pPr lvl="1"/>
            <a:r>
              <a:rPr lang="en-US" altLang="zh-CN" dirty="0"/>
              <a:t>x</a:t>
            </a:r>
            <a:r>
              <a:rPr lang="en-US" altLang="zh-CN" baseline="30000" dirty="0"/>
              <a:t>2</a:t>
            </a:r>
            <a:r>
              <a:rPr lang="en-US" altLang="zh-CN" dirty="0"/>
              <a:t> </a:t>
            </a:r>
            <a:r>
              <a:rPr lang="zh-CN" altLang="en-US" dirty="0"/>
              <a:t>－ </a:t>
            </a:r>
            <a:r>
              <a:rPr lang="en-US" altLang="zh-CN" dirty="0"/>
              <a:t>7x  +10= 0</a:t>
            </a:r>
          </a:p>
          <a:p>
            <a:pPr marL="0" indent="0" eaLnBrk="1" hangingPunct="1">
              <a:buNone/>
            </a:pPr>
            <a:endParaRPr lang="zh-CN" altLang="en-US" sz="2400" dirty="0"/>
          </a:p>
          <a:p>
            <a:pPr eaLnBrk="1" hangingPunct="1"/>
            <a:r>
              <a:rPr lang="zh-CN" altLang="en-US" sz="2400" dirty="0"/>
              <a:t>因式分解：</a:t>
            </a:r>
            <a:r>
              <a:rPr lang="en-US" altLang="zh-CN" sz="2400" dirty="0"/>
              <a:t>(x-2)(x-5)=0</a:t>
            </a:r>
          </a:p>
          <a:p>
            <a:pPr eaLnBrk="1" hangingPunct="1"/>
            <a:r>
              <a:rPr lang="zh-CN" altLang="en-US" sz="2400" dirty="0"/>
              <a:t>特征根：</a:t>
            </a:r>
            <a:r>
              <a:rPr lang="en-US" altLang="zh-CN" sz="2400" i="1" dirty="0"/>
              <a:t>q</a:t>
            </a:r>
            <a:r>
              <a:rPr lang="en-US" altLang="zh-CN" sz="2400" baseline="-25000" dirty="0"/>
              <a:t>1</a:t>
            </a:r>
            <a:r>
              <a:rPr lang="en-US" altLang="zh-CN" sz="2400" dirty="0"/>
              <a:t>=2</a:t>
            </a:r>
            <a:r>
              <a:rPr lang="zh-CN" altLang="en-US" sz="2400" dirty="0"/>
              <a:t>，</a:t>
            </a:r>
            <a:r>
              <a:rPr lang="en-US" altLang="zh-CN" sz="2400" i="1" dirty="0"/>
              <a:t>q</a:t>
            </a:r>
            <a:r>
              <a:rPr lang="en-US" altLang="zh-CN" sz="2400" baseline="-25000" dirty="0"/>
              <a:t>2</a:t>
            </a:r>
            <a:r>
              <a:rPr lang="en-US" altLang="zh-CN" sz="2400" dirty="0"/>
              <a:t>=5</a:t>
            </a:r>
          </a:p>
          <a:p>
            <a:pPr eaLnBrk="1" hangingPunct="1"/>
            <a:endParaRPr lang="en-US" altLang="zh-CN" sz="2400" dirty="0"/>
          </a:p>
          <a:p>
            <a:pPr eaLnBrk="1" hangingPunct="1"/>
            <a:r>
              <a:rPr lang="zh-CN" altLang="en-US" sz="2400" dirty="0"/>
              <a:t>对应齐次方程通解：</a:t>
            </a:r>
          </a:p>
          <a:p>
            <a:pPr marL="0" indent="0" eaLnBrk="1" hangingPunct="1">
              <a:buNone/>
            </a:pPr>
            <a:endParaRPr lang="en-US" altLang="zh-CN"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AF6E58E3-D05E-4D3C-9C67-1F9702F2050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3DCC81D-40CF-412B-A165-A0B9DFB6C7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CDBBC1-3CD3-4DD3-A7B3-2ED982D74526}"/>
              </a:ext>
            </a:extLst>
          </p:cNvPr>
          <p:cNvSpPr>
            <a:spLocks noGrp="1"/>
          </p:cNvSpPr>
          <p:nvPr>
            <p:ph type="sldNum" sz="quarter" idx="12"/>
          </p:nvPr>
        </p:nvSpPr>
        <p:spPr/>
        <p:txBody>
          <a:bodyPr/>
          <a:lstStyle/>
          <a:p>
            <a:fld id="{EEA58A3B-43CE-4AA0-90B5-EB47AFAFEB34}" type="slidenum">
              <a:rPr lang="zh-CN" altLang="en-US" smtClean="0"/>
              <a:pPr/>
              <a:t>166</a:t>
            </a:fld>
            <a:endParaRPr lang="zh-CN" altLang="en-US" dirty="0"/>
          </a:p>
        </p:txBody>
      </p:sp>
      <p:graphicFrame>
        <p:nvGraphicFramePr>
          <p:cNvPr id="7" name="Object 3">
            <a:extLst>
              <a:ext uri="{FF2B5EF4-FFF2-40B4-BE49-F238E27FC236}">
                <a16:creationId xmlns:a16="http://schemas.microsoft.com/office/drawing/2014/main" id="{A85A95E5-104A-4D80-B964-6CE9DBC53B1D}"/>
              </a:ext>
            </a:extLst>
          </p:cNvPr>
          <p:cNvGraphicFramePr>
            <a:graphicFrameLocks noChangeAspect="1"/>
          </p:cNvGraphicFramePr>
          <p:nvPr>
            <p:extLst>
              <p:ext uri="{D42A27DB-BD31-4B8C-83A1-F6EECF244321}">
                <p14:modId xmlns:p14="http://schemas.microsoft.com/office/powerpoint/2010/main" val="1444515854"/>
              </p:ext>
            </p:extLst>
          </p:nvPr>
        </p:nvGraphicFramePr>
        <p:xfrm>
          <a:off x="809333" y="807144"/>
          <a:ext cx="5472112" cy="1579562"/>
        </p:xfrm>
        <a:graphic>
          <a:graphicData uri="http://schemas.openxmlformats.org/presentationml/2006/ole">
            <mc:AlternateContent xmlns:mc="http://schemas.openxmlformats.org/markup-compatibility/2006">
              <mc:Choice xmlns:v="urn:schemas-microsoft-com:vml" Requires="v">
                <p:oleObj spid="_x0000_s28976" name="Equation" r:id="rId3" imgW="2463800" imgH="711200" progId="Equation.DSMT4">
                  <p:embed/>
                </p:oleObj>
              </mc:Choice>
              <mc:Fallback>
                <p:oleObj name="Equation" r:id="rId3" imgW="2463800" imgH="711200" progId="Equation.DSMT4">
                  <p:embed/>
                  <p:pic>
                    <p:nvPicPr>
                      <p:cNvPr id="204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33" y="807144"/>
                        <a:ext cx="5472112" cy="157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a:extLst>
              <a:ext uri="{FF2B5EF4-FFF2-40B4-BE49-F238E27FC236}">
                <a16:creationId xmlns:a16="http://schemas.microsoft.com/office/drawing/2014/main" id="{2081795B-001B-4C0C-84EB-B451B13B9416}"/>
              </a:ext>
            </a:extLst>
          </p:cNvPr>
          <p:cNvGraphicFramePr>
            <a:graphicFrameLocks noChangeAspect="1"/>
          </p:cNvGraphicFramePr>
          <p:nvPr>
            <p:extLst>
              <p:ext uri="{D42A27DB-BD31-4B8C-83A1-F6EECF244321}">
                <p14:modId xmlns:p14="http://schemas.microsoft.com/office/powerpoint/2010/main" val="2189609313"/>
              </p:ext>
            </p:extLst>
          </p:nvPr>
        </p:nvGraphicFramePr>
        <p:xfrm>
          <a:off x="3123261" y="5744628"/>
          <a:ext cx="2592387" cy="584200"/>
        </p:xfrm>
        <a:graphic>
          <a:graphicData uri="http://schemas.openxmlformats.org/presentationml/2006/ole">
            <mc:AlternateContent xmlns:mc="http://schemas.openxmlformats.org/markup-compatibility/2006">
              <mc:Choice xmlns:v="urn:schemas-microsoft-com:vml" Requires="v">
                <p:oleObj spid="_x0000_s28977" name="Equation" r:id="rId5" imgW="1129810" imgH="253890" progId="Equation.DSMT4">
                  <p:embed/>
                </p:oleObj>
              </mc:Choice>
              <mc:Fallback>
                <p:oleObj name="Equation" r:id="rId5" imgW="1129810" imgH="253890" progId="Equation.DSMT4">
                  <p:embed/>
                  <p:pic>
                    <p:nvPicPr>
                      <p:cNvPr id="2048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3261" y="5744628"/>
                        <a:ext cx="25923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871919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38E79-1B49-44E1-956A-758D3F1AA9FB}"/>
              </a:ext>
            </a:extLst>
          </p:cNvPr>
          <p:cNvSpPr>
            <a:spLocks noGrp="1"/>
          </p:cNvSpPr>
          <p:nvPr>
            <p:ph type="title"/>
          </p:nvPr>
        </p:nvSpPr>
        <p:spPr/>
        <p:txBody>
          <a:bodyPr>
            <a:normAutofit/>
          </a:bodyPr>
          <a:lstStyle/>
          <a:p>
            <a:pPr algn="l"/>
            <a:r>
              <a:rPr lang="zh-CN" altLang="en-US" sz="2400" b="0" dirty="0">
                <a:latin typeface="Times New Roman" pitchFamily="18" charset="0"/>
              </a:rPr>
              <a:t>例</a:t>
            </a:r>
            <a:r>
              <a:rPr lang="en-US" altLang="zh-CN" sz="2400" b="0" dirty="0">
                <a:latin typeface="Times New Roman" pitchFamily="18" charset="0"/>
              </a:rPr>
              <a:t>3.</a:t>
            </a:r>
            <a:r>
              <a:rPr lang="zh-CN" altLang="en-US" sz="2400" b="0" dirty="0">
                <a:latin typeface="Times New Roman" pitchFamily="18" charset="0"/>
              </a:rPr>
              <a:t> </a:t>
            </a:r>
            <a:r>
              <a:rPr lang="en-US" altLang="zh-CN" sz="2400" b="0" dirty="0">
                <a:latin typeface="Times New Roman" pitchFamily="18" charset="0"/>
              </a:rPr>
              <a:t>2</a:t>
            </a:r>
            <a:r>
              <a:rPr lang="zh-CN" altLang="en-US" sz="2400" b="0" dirty="0">
                <a:latin typeface="Times New Roman" pitchFamily="18" charset="0"/>
              </a:rPr>
              <a:t>阶常系数线性非齐次递归方程</a:t>
            </a:r>
            <a:endParaRPr lang="zh-CN" altLang="en-US" sz="2400" b="0" dirty="0"/>
          </a:p>
        </p:txBody>
      </p:sp>
      <p:sp>
        <p:nvSpPr>
          <p:cNvPr id="3" name="内容占位符 2">
            <a:extLst>
              <a:ext uri="{FF2B5EF4-FFF2-40B4-BE49-F238E27FC236}">
                <a16:creationId xmlns:a16="http://schemas.microsoft.com/office/drawing/2014/main" id="{BAF0AA41-3136-48C9-913E-2DE80FEAD250}"/>
              </a:ext>
            </a:extLst>
          </p:cNvPr>
          <p:cNvSpPr>
            <a:spLocks noGrp="1"/>
          </p:cNvSpPr>
          <p:nvPr>
            <p:ph idx="1"/>
          </p:nvPr>
        </p:nvSpPr>
        <p:spPr/>
        <p:txBody>
          <a:bodyPr>
            <a:normAutofit/>
          </a:bodyPr>
          <a:lstStyle/>
          <a:p>
            <a:pPr eaLnBrk="1" hangingPunct="1"/>
            <a:r>
              <a:rPr lang="zh-CN" altLang="en-US" sz="2400" dirty="0">
                <a:latin typeface="Times New Roman" pitchFamily="18" charset="0"/>
              </a:rPr>
              <a:t>令非齐次递归方程的特解为：</a:t>
            </a:r>
            <a:endParaRPr lang="en-US" altLang="zh-CN" sz="2400" dirty="0">
              <a:latin typeface="Times New Roman" pitchFamily="18" charset="0"/>
            </a:endParaRPr>
          </a:p>
          <a:p>
            <a:pPr eaLnBrk="1" hangingPunct="1"/>
            <a:endParaRPr lang="en-US" altLang="zh-CN" dirty="0">
              <a:latin typeface="Times New Roman" pitchFamily="18" charset="0"/>
            </a:endParaRP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代入原递归方程得：</a:t>
            </a: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eaLnBrk="1" hangingPunct="1">
              <a:buFont typeface="Wingdings" pitchFamily="2" charset="2"/>
              <a:buNone/>
            </a:pPr>
            <a:endParaRPr lang="zh-CN" altLang="en-US" sz="2400" dirty="0">
              <a:latin typeface="Times New Roman" pitchFamily="18" charset="0"/>
            </a:endParaRPr>
          </a:p>
          <a:p>
            <a:pPr eaLnBrk="1" hangingPunct="1">
              <a:buFont typeface="Wingdings" pitchFamily="2" charset="2"/>
              <a:buNone/>
            </a:pPr>
            <a:endParaRPr lang="en-US" altLang="zh-CN" sz="2400" dirty="0">
              <a:latin typeface="Times New Roman" pitchFamily="18" charset="0"/>
            </a:endParaRPr>
          </a:p>
          <a:p>
            <a:pPr marL="0" indent="0" eaLnBrk="1" hangingPunct="1">
              <a:buNone/>
            </a:pPr>
            <a:endParaRPr lang="en-US" altLang="zh-CN"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AF6E58E3-D05E-4D3C-9C67-1F9702F2050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3DCC81D-40CF-412B-A165-A0B9DFB6C7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CDBBC1-3CD3-4DD3-A7B3-2ED982D74526}"/>
              </a:ext>
            </a:extLst>
          </p:cNvPr>
          <p:cNvSpPr>
            <a:spLocks noGrp="1"/>
          </p:cNvSpPr>
          <p:nvPr>
            <p:ph type="sldNum" sz="quarter" idx="12"/>
          </p:nvPr>
        </p:nvSpPr>
        <p:spPr/>
        <p:txBody>
          <a:bodyPr/>
          <a:lstStyle/>
          <a:p>
            <a:fld id="{EEA58A3B-43CE-4AA0-90B5-EB47AFAFEB34}" type="slidenum">
              <a:rPr lang="zh-CN" altLang="en-US" smtClean="0"/>
              <a:pPr/>
              <a:t>167</a:t>
            </a:fld>
            <a:endParaRPr lang="zh-CN" altLang="en-US" dirty="0"/>
          </a:p>
        </p:txBody>
      </p:sp>
      <p:graphicFrame>
        <p:nvGraphicFramePr>
          <p:cNvPr id="9" name="Object 7">
            <a:extLst>
              <a:ext uri="{FF2B5EF4-FFF2-40B4-BE49-F238E27FC236}">
                <a16:creationId xmlns:a16="http://schemas.microsoft.com/office/drawing/2014/main" id="{049BDF66-36FA-4E78-95A7-1CB5E0372FAB}"/>
              </a:ext>
            </a:extLst>
          </p:cNvPr>
          <p:cNvGraphicFramePr>
            <a:graphicFrameLocks noChangeAspect="1"/>
          </p:cNvGraphicFramePr>
          <p:nvPr>
            <p:extLst>
              <p:ext uri="{D42A27DB-BD31-4B8C-83A1-F6EECF244321}">
                <p14:modId xmlns:p14="http://schemas.microsoft.com/office/powerpoint/2010/main" val="1779199370"/>
              </p:ext>
            </p:extLst>
          </p:nvPr>
        </p:nvGraphicFramePr>
        <p:xfrm>
          <a:off x="2503365" y="1382589"/>
          <a:ext cx="3673475" cy="592137"/>
        </p:xfrm>
        <a:graphic>
          <a:graphicData uri="http://schemas.openxmlformats.org/presentationml/2006/ole">
            <mc:AlternateContent xmlns:mc="http://schemas.openxmlformats.org/markup-compatibility/2006">
              <mc:Choice xmlns:v="urn:schemas-microsoft-com:vml" Requires="v">
                <p:oleObj spid="_x0000_s30000" name="Equation" r:id="rId3" imgW="1497950" imgH="241195" progId="Equation.DSMT4">
                  <p:embed/>
                </p:oleObj>
              </mc:Choice>
              <mc:Fallback>
                <p:oleObj name="Equation" r:id="rId3" imgW="1497950" imgH="241195" progId="Equation.DSMT4">
                  <p:embed/>
                  <p:pic>
                    <p:nvPicPr>
                      <p:cNvPr id="2150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365" y="1382589"/>
                        <a:ext cx="3673475"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2">
            <a:extLst>
              <a:ext uri="{FF2B5EF4-FFF2-40B4-BE49-F238E27FC236}">
                <a16:creationId xmlns:a16="http://schemas.microsoft.com/office/drawing/2014/main" id="{DD898C7E-E5C9-4A54-9BFB-F26F98431474}"/>
              </a:ext>
            </a:extLst>
          </p:cNvPr>
          <p:cNvGraphicFramePr>
            <a:graphicFrameLocks noChangeAspect="1"/>
          </p:cNvGraphicFramePr>
          <p:nvPr>
            <p:extLst>
              <p:ext uri="{D42A27DB-BD31-4B8C-83A1-F6EECF244321}">
                <p14:modId xmlns:p14="http://schemas.microsoft.com/office/powerpoint/2010/main" val="2071310147"/>
              </p:ext>
            </p:extLst>
          </p:nvPr>
        </p:nvGraphicFramePr>
        <p:xfrm>
          <a:off x="672499" y="2875302"/>
          <a:ext cx="7632700" cy="1865312"/>
        </p:xfrm>
        <a:graphic>
          <a:graphicData uri="http://schemas.openxmlformats.org/presentationml/2006/ole">
            <mc:AlternateContent xmlns:mc="http://schemas.openxmlformats.org/markup-compatibility/2006">
              <mc:Choice xmlns:v="urn:schemas-microsoft-com:vml" Requires="v">
                <p:oleObj spid="_x0000_s30001" name="Equation" r:id="rId5" imgW="2908300" imgH="711200" progId="Equation.DSMT4">
                  <p:embed/>
                </p:oleObj>
              </mc:Choice>
              <mc:Fallback>
                <p:oleObj name="Equation" r:id="rId5" imgW="2908300" imgH="711200" progId="Equation.DSMT4">
                  <p:embed/>
                  <p:pic>
                    <p:nvPicPr>
                      <p:cNvPr id="21509"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99" y="2875302"/>
                        <a:ext cx="7632700" cy="186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51337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077DF4-0F5E-48A7-B94D-89D82D7567A5}"/>
              </a:ext>
            </a:extLst>
          </p:cNvPr>
          <p:cNvSpPr>
            <a:spLocks noGrp="1"/>
          </p:cNvSpPr>
          <p:nvPr>
            <p:ph idx="1"/>
          </p:nvPr>
        </p:nvSpPr>
        <p:spPr>
          <a:xfrm>
            <a:off x="122548" y="325225"/>
            <a:ext cx="8897136" cy="6207550"/>
          </a:xfrm>
        </p:spPr>
        <p:txBody>
          <a:bodyPr>
            <a:normAutofit/>
          </a:bodyPr>
          <a:lstStyle/>
          <a:p>
            <a:r>
              <a:rPr lang="zh-CN" altLang="en-US" sz="2400" dirty="0"/>
              <a:t>化简后得到：</a:t>
            </a:r>
            <a:endParaRPr lang="en-US" altLang="zh-CN" sz="2400" dirty="0"/>
          </a:p>
          <a:p>
            <a:endParaRPr lang="en-US" altLang="zh-CN" dirty="0">
              <a:solidFill>
                <a:srgbClr val="FF3300"/>
              </a:solidFill>
              <a:latin typeface="Times New Roman" pitchFamily="18" charset="0"/>
            </a:endParaRPr>
          </a:p>
          <a:p>
            <a:endParaRPr lang="en-US" altLang="zh-CN" dirty="0">
              <a:solidFill>
                <a:srgbClr val="FF3300"/>
              </a:solidFill>
              <a:latin typeface="Times New Roman" pitchFamily="18" charset="0"/>
            </a:endParaRPr>
          </a:p>
          <a:p>
            <a:r>
              <a:rPr lang="en-US" altLang="zh-CN" dirty="0">
                <a:solidFill>
                  <a:srgbClr val="FF3300"/>
                </a:solidFill>
                <a:latin typeface="Times New Roman" pitchFamily="18" charset="0"/>
              </a:rPr>
              <a:t>!!!!!!</a:t>
            </a:r>
            <a:r>
              <a:rPr lang="zh-CN" altLang="en-US" dirty="0">
                <a:solidFill>
                  <a:srgbClr val="FF3300"/>
                </a:solidFill>
                <a:latin typeface="Times New Roman" pitchFamily="18" charset="0"/>
              </a:rPr>
              <a:t>由此得到联立方程：</a:t>
            </a:r>
            <a:endParaRPr lang="en-US" altLang="zh-CN" dirty="0">
              <a:solidFill>
                <a:srgbClr val="FF3300"/>
              </a:solidFill>
              <a:latin typeface="Times New Roman" pitchFamily="18" charset="0"/>
            </a:endParaRPr>
          </a:p>
          <a:p>
            <a:endParaRPr lang="en-US" altLang="zh-CN" sz="2400" dirty="0">
              <a:solidFill>
                <a:srgbClr val="FF3300"/>
              </a:solidFill>
              <a:latin typeface="Times New Roman" pitchFamily="18" charset="0"/>
            </a:endParaRPr>
          </a:p>
          <a:p>
            <a:endParaRPr lang="en-US" altLang="zh-CN" dirty="0">
              <a:solidFill>
                <a:srgbClr val="FF3300"/>
              </a:solidFill>
              <a:latin typeface="Times New Roman" pitchFamily="18" charset="0"/>
            </a:endParaRPr>
          </a:p>
          <a:p>
            <a:endParaRPr lang="en-US" altLang="zh-CN" sz="2400" dirty="0">
              <a:latin typeface="Times New Roman" pitchFamily="18" charset="0"/>
            </a:endParaRPr>
          </a:p>
          <a:p>
            <a:endParaRPr lang="en-US" altLang="zh-CN" sz="2400" dirty="0">
              <a:latin typeface="Times New Roman" pitchFamily="18" charset="0"/>
            </a:endParaRPr>
          </a:p>
          <a:p>
            <a:r>
              <a:rPr lang="zh-CN" altLang="en-US" sz="2400" dirty="0">
                <a:latin typeface="Times New Roman" pitchFamily="18" charset="0"/>
              </a:rPr>
              <a:t>解得：</a:t>
            </a:r>
            <a:r>
              <a:rPr lang="en-US" altLang="zh-CN" sz="2400" i="1" dirty="0">
                <a:latin typeface="Times New Roman" pitchFamily="18" charset="0"/>
              </a:rPr>
              <a:t>A</a:t>
            </a:r>
            <a:r>
              <a:rPr lang="en-US" altLang="zh-CN" sz="2400" baseline="-25000" dirty="0">
                <a:latin typeface="Times New Roman" pitchFamily="18" charset="0"/>
              </a:rPr>
              <a:t>1</a:t>
            </a:r>
            <a:r>
              <a:rPr lang="en-US" altLang="zh-CN" sz="2400" dirty="0">
                <a:latin typeface="Times New Roman" pitchFamily="18" charset="0"/>
              </a:rPr>
              <a:t>=1,   </a:t>
            </a:r>
            <a:r>
              <a:rPr lang="en-US" altLang="zh-CN" sz="2400" i="1" dirty="0">
                <a:latin typeface="Times New Roman" pitchFamily="18" charset="0"/>
              </a:rPr>
              <a:t>A</a:t>
            </a:r>
            <a:r>
              <a:rPr lang="en-US" altLang="zh-CN" sz="2400" baseline="-25000" dirty="0">
                <a:latin typeface="Times New Roman" pitchFamily="18" charset="0"/>
              </a:rPr>
              <a:t>2</a:t>
            </a:r>
            <a:r>
              <a:rPr lang="en-US" altLang="zh-CN" sz="2400" dirty="0">
                <a:latin typeface="Times New Roman" pitchFamily="18" charset="0"/>
              </a:rPr>
              <a:t>=13/2,   </a:t>
            </a:r>
            <a:r>
              <a:rPr lang="en-US" altLang="zh-CN" sz="2400" i="1" dirty="0">
                <a:latin typeface="Times New Roman" pitchFamily="18" charset="0"/>
              </a:rPr>
              <a:t>A</a:t>
            </a:r>
            <a:r>
              <a:rPr lang="en-US" altLang="zh-CN" sz="2400" baseline="-25000" dirty="0">
                <a:latin typeface="Times New Roman" pitchFamily="18" charset="0"/>
              </a:rPr>
              <a:t>3</a:t>
            </a:r>
            <a:r>
              <a:rPr lang="en-US" altLang="zh-CN" sz="2400" dirty="0">
                <a:latin typeface="Times New Roman" pitchFamily="18" charset="0"/>
              </a:rPr>
              <a:t>=103/8</a:t>
            </a:r>
          </a:p>
          <a:p>
            <a:endParaRPr lang="en-US" altLang="zh-CN" sz="2400" dirty="0">
              <a:latin typeface="Times New Roman" pitchFamily="18" charset="0"/>
            </a:endParaRPr>
          </a:p>
          <a:p>
            <a:r>
              <a:rPr lang="zh-CN" altLang="en-US" dirty="0"/>
              <a:t>非齐次递归方程的通解为：</a:t>
            </a:r>
          </a:p>
          <a:p>
            <a:endParaRPr lang="zh-CN" altLang="en-US" dirty="0"/>
          </a:p>
        </p:txBody>
      </p:sp>
      <p:sp>
        <p:nvSpPr>
          <p:cNvPr id="3" name="日期占位符 2">
            <a:extLst>
              <a:ext uri="{FF2B5EF4-FFF2-40B4-BE49-F238E27FC236}">
                <a16:creationId xmlns:a16="http://schemas.microsoft.com/office/drawing/2014/main" id="{5F177FAC-A4D8-4BA1-A311-AEB5B37435D7}"/>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9636399B-BF2C-4F60-A660-2E5681700D5F}"/>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2D47896-8229-46B1-82D6-1FCE775F3923}"/>
              </a:ext>
            </a:extLst>
          </p:cNvPr>
          <p:cNvSpPr>
            <a:spLocks noGrp="1"/>
          </p:cNvSpPr>
          <p:nvPr>
            <p:ph type="sldNum" sz="quarter" idx="12"/>
          </p:nvPr>
        </p:nvSpPr>
        <p:spPr/>
        <p:txBody>
          <a:bodyPr/>
          <a:lstStyle/>
          <a:p>
            <a:fld id="{EEA58A3B-43CE-4AA0-90B5-EB47AFAFEB34}" type="slidenum">
              <a:rPr lang="zh-CN" altLang="en-US" smtClean="0"/>
              <a:pPr/>
              <a:t>168</a:t>
            </a:fld>
            <a:endParaRPr lang="zh-CN" altLang="en-US" dirty="0"/>
          </a:p>
        </p:txBody>
      </p:sp>
      <p:graphicFrame>
        <p:nvGraphicFramePr>
          <p:cNvPr id="6" name="Object 10">
            <a:extLst>
              <a:ext uri="{FF2B5EF4-FFF2-40B4-BE49-F238E27FC236}">
                <a16:creationId xmlns:a16="http://schemas.microsoft.com/office/drawing/2014/main" id="{BEE15DAD-BB10-416F-A8E0-F3116CA1EAFD}"/>
              </a:ext>
            </a:extLst>
          </p:cNvPr>
          <p:cNvGraphicFramePr>
            <a:graphicFrameLocks noChangeAspect="1"/>
          </p:cNvGraphicFramePr>
          <p:nvPr>
            <p:extLst>
              <p:ext uri="{D42A27DB-BD31-4B8C-83A1-F6EECF244321}">
                <p14:modId xmlns:p14="http://schemas.microsoft.com/office/powerpoint/2010/main" val="2283975197"/>
              </p:ext>
            </p:extLst>
          </p:nvPr>
        </p:nvGraphicFramePr>
        <p:xfrm>
          <a:off x="2459115" y="574696"/>
          <a:ext cx="6242235" cy="1028325"/>
        </p:xfrm>
        <a:graphic>
          <a:graphicData uri="http://schemas.openxmlformats.org/presentationml/2006/ole">
            <mc:AlternateContent xmlns:mc="http://schemas.openxmlformats.org/markup-compatibility/2006">
              <mc:Choice xmlns:v="urn:schemas-microsoft-com:vml" Requires="v">
                <p:oleObj spid="_x0000_s31326" name="Equation" r:id="rId3" imgW="2768600" imgH="457200" progId="Equation.DSMT4">
                  <p:embed/>
                </p:oleObj>
              </mc:Choice>
              <mc:Fallback>
                <p:oleObj name="Equation" r:id="rId3" imgW="2768600" imgH="457200" progId="Equation.DSMT4">
                  <p:embed/>
                  <p:pic>
                    <p:nvPicPr>
                      <p:cNvPr id="22533"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115" y="574696"/>
                        <a:ext cx="6242235" cy="1028325"/>
                      </a:xfrm>
                      <a:prstGeom prst="rect">
                        <a:avLst/>
                      </a:prstGeom>
                      <a:noFill/>
                      <a:ln>
                        <a:noFill/>
                      </a:ln>
                    </p:spPr>
                  </p:pic>
                </p:oleObj>
              </mc:Fallback>
            </mc:AlternateContent>
          </a:graphicData>
        </a:graphic>
      </p:graphicFrame>
      <p:graphicFrame>
        <p:nvGraphicFramePr>
          <p:cNvPr id="7" name="Object 3">
            <a:extLst>
              <a:ext uri="{FF2B5EF4-FFF2-40B4-BE49-F238E27FC236}">
                <a16:creationId xmlns:a16="http://schemas.microsoft.com/office/drawing/2014/main" id="{BC89049E-BF3B-46C4-9E83-9407FDADDCAA}"/>
              </a:ext>
            </a:extLst>
          </p:cNvPr>
          <p:cNvGraphicFramePr>
            <a:graphicFrameLocks noChangeAspect="1"/>
          </p:cNvGraphicFramePr>
          <p:nvPr>
            <p:extLst>
              <p:ext uri="{D42A27DB-BD31-4B8C-83A1-F6EECF244321}">
                <p14:modId xmlns:p14="http://schemas.microsoft.com/office/powerpoint/2010/main" val="2524324651"/>
              </p:ext>
            </p:extLst>
          </p:nvPr>
        </p:nvGraphicFramePr>
        <p:xfrm>
          <a:off x="3702621" y="2200105"/>
          <a:ext cx="3540125" cy="1579563"/>
        </p:xfrm>
        <a:graphic>
          <a:graphicData uri="http://schemas.openxmlformats.org/presentationml/2006/ole">
            <mc:AlternateContent xmlns:mc="http://schemas.openxmlformats.org/markup-compatibility/2006">
              <mc:Choice xmlns:v="urn:schemas-microsoft-com:vml" Requires="v">
                <p:oleObj spid="_x0000_s31327" name="Equation" r:id="rId5" imgW="1651000" imgH="736600" progId="Equation.DSMT4">
                  <p:embed/>
                </p:oleObj>
              </mc:Choice>
              <mc:Fallback>
                <p:oleObj name="Equation" r:id="rId5" imgW="1651000" imgH="736600" progId="Equation.DSMT4">
                  <p:embed/>
                  <p:pic>
                    <p:nvPicPr>
                      <p:cNvPr id="225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621" y="2200105"/>
                        <a:ext cx="3540125" cy="157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a:extLst>
              <a:ext uri="{FF2B5EF4-FFF2-40B4-BE49-F238E27FC236}">
                <a16:creationId xmlns:a16="http://schemas.microsoft.com/office/drawing/2014/main" id="{89C3BA50-29F7-46E5-ABAB-B578139F92C5}"/>
              </a:ext>
            </a:extLst>
          </p:cNvPr>
          <p:cNvGraphicFramePr>
            <a:graphicFrameLocks noChangeAspect="1"/>
          </p:cNvGraphicFramePr>
          <p:nvPr>
            <p:extLst>
              <p:ext uri="{D42A27DB-BD31-4B8C-83A1-F6EECF244321}">
                <p14:modId xmlns:p14="http://schemas.microsoft.com/office/powerpoint/2010/main" val="3535218023"/>
              </p:ext>
            </p:extLst>
          </p:nvPr>
        </p:nvGraphicFramePr>
        <p:xfrm>
          <a:off x="905116" y="5661238"/>
          <a:ext cx="4835525" cy="871537"/>
        </p:xfrm>
        <a:graphic>
          <a:graphicData uri="http://schemas.openxmlformats.org/presentationml/2006/ole">
            <mc:AlternateContent xmlns:mc="http://schemas.openxmlformats.org/markup-compatibility/2006">
              <mc:Choice xmlns:v="urn:schemas-microsoft-com:vml" Requires="v">
                <p:oleObj spid="_x0000_s31328" name="Equation" r:id="rId7" imgW="2184400" imgH="393700" progId="Equation.DSMT4">
                  <p:embed/>
                </p:oleObj>
              </mc:Choice>
              <mc:Fallback>
                <p:oleObj name="Equation" r:id="rId7" imgW="2184400" imgH="393700" progId="Equation.DSMT4">
                  <p:embed/>
                  <p:pic>
                    <p:nvPicPr>
                      <p:cNvPr id="22532"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116" y="5661238"/>
                        <a:ext cx="4835525"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对象 8">
            <a:extLst>
              <a:ext uri="{FF2B5EF4-FFF2-40B4-BE49-F238E27FC236}">
                <a16:creationId xmlns:a16="http://schemas.microsoft.com/office/drawing/2014/main" id="{1D5A2BAF-6AA0-4609-9C71-B3DBD6487009}"/>
              </a:ext>
            </a:extLst>
          </p:cNvPr>
          <p:cNvGraphicFramePr>
            <a:graphicFrameLocks noGrp="1" noChangeAspect="1"/>
          </p:cNvGraphicFramePr>
          <p:nvPr>
            <p:extLst>
              <p:ext uri="{D42A27DB-BD31-4B8C-83A1-F6EECF244321}">
                <p14:modId xmlns:p14="http://schemas.microsoft.com/office/powerpoint/2010/main" val="812285603"/>
              </p:ext>
            </p:extLst>
          </p:nvPr>
        </p:nvGraphicFramePr>
        <p:xfrm>
          <a:off x="5626363" y="5804653"/>
          <a:ext cx="3074987" cy="584200"/>
        </p:xfrm>
        <a:graphic>
          <a:graphicData uri="http://schemas.openxmlformats.org/presentationml/2006/ole">
            <mc:AlternateContent xmlns:mc="http://schemas.openxmlformats.org/markup-compatibility/2006">
              <mc:Choice xmlns:v="urn:schemas-microsoft-com:vml" Requires="v">
                <p:oleObj spid="_x0000_s31329" name="Equation" r:id="rId9" imgW="1269449" imgH="241195" progId="Equation.DSMT4">
                  <p:embed/>
                </p:oleObj>
              </mc:Choice>
              <mc:Fallback>
                <p:oleObj name="Equation" r:id="rId9" imgW="1269449" imgH="241195" progId="Equation.DSMT4">
                  <p:embed/>
                  <p:pic>
                    <p:nvPicPr>
                      <p:cNvPr id="2" name="对象 1"/>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363" y="5804653"/>
                        <a:ext cx="30749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2">
            <a:extLst>
              <a:ext uri="{FF2B5EF4-FFF2-40B4-BE49-F238E27FC236}">
                <a16:creationId xmlns:a16="http://schemas.microsoft.com/office/drawing/2014/main" id="{89421C13-320A-4633-99C5-5FEBB5E6FAEE}"/>
              </a:ext>
            </a:extLst>
          </p:cNvPr>
          <p:cNvSpPr txBox="1"/>
          <p:nvPr/>
        </p:nvSpPr>
        <p:spPr>
          <a:xfrm>
            <a:off x="5729379" y="5912087"/>
            <a:ext cx="648071" cy="369332"/>
          </a:xfrm>
          <a:prstGeom prst="rect">
            <a:avLst/>
          </a:prstGeom>
          <a:solidFill>
            <a:schemeClr val="bg1"/>
          </a:solidFill>
        </p:spPr>
        <p:txBody>
          <a:bodyPr wrap="square" rtlCol="0">
            <a:spAutoFit/>
          </a:bodyPr>
          <a:lstStyle/>
          <a:p>
            <a:r>
              <a:rPr lang="en-US" altLang="zh-CN" dirty="0">
                <a:solidFill>
                  <a:schemeClr val="bg1"/>
                </a:solidFill>
              </a:rPr>
              <a:t>111</a:t>
            </a:r>
            <a:endParaRPr lang="zh-CN" altLang="en-US" dirty="0">
              <a:solidFill>
                <a:schemeClr val="bg1"/>
              </a:solidFill>
            </a:endParaRPr>
          </a:p>
        </p:txBody>
      </p:sp>
    </p:spTree>
    <p:extLst>
      <p:ext uri="{BB962C8B-B14F-4D97-AF65-F5344CB8AC3E}">
        <p14:creationId xmlns:p14="http://schemas.microsoft.com/office/powerpoint/2010/main" val="16291485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1A942B-E7E7-4A2E-B3A7-6199AECE204B}"/>
              </a:ext>
            </a:extLst>
          </p:cNvPr>
          <p:cNvSpPr>
            <a:spLocks noGrp="1"/>
          </p:cNvSpPr>
          <p:nvPr>
            <p:ph idx="1"/>
          </p:nvPr>
        </p:nvSpPr>
        <p:spPr/>
        <p:txBody>
          <a:bodyPr/>
          <a:lstStyle/>
          <a:p>
            <a:r>
              <a:rPr lang="zh-CN" altLang="en-US" sz="2400" dirty="0"/>
              <a:t>初始条件代入有：</a:t>
            </a:r>
            <a:br>
              <a:rPr lang="zh-CN" altLang="en-US" sz="2400" dirty="0"/>
            </a:br>
            <a:endParaRPr lang="en-US" altLang="zh-CN" sz="2400" dirty="0"/>
          </a:p>
          <a:p>
            <a:endParaRPr lang="en-US" altLang="zh-CN" dirty="0"/>
          </a:p>
          <a:p>
            <a:endParaRPr lang="en-US" altLang="zh-CN" dirty="0"/>
          </a:p>
          <a:p>
            <a:endParaRPr lang="en-US" altLang="zh-CN" dirty="0"/>
          </a:p>
          <a:p>
            <a:pPr eaLnBrk="1" hangingPunct="1"/>
            <a:r>
              <a:rPr lang="zh-CN" altLang="en-US" sz="2400" dirty="0">
                <a:latin typeface="Times New Roman" pitchFamily="18" charset="0"/>
              </a:rPr>
              <a:t>得到： </a:t>
            </a:r>
            <a:r>
              <a:rPr lang="en-US" altLang="zh-CN" sz="2400" i="1" dirty="0">
                <a:latin typeface="Times New Roman" pitchFamily="18" charset="0"/>
              </a:rPr>
              <a:t>c</a:t>
            </a:r>
            <a:r>
              <a:rPr lang="en-US" altLang="zh-CN" sz="2400" baseline="-25000" dirty="0">
                <a:latin typeface="Times New Roman" pitchFamily="18" charset="0"/>
              </a:rPr>
              <a:t>1</a:t>
            </a:r>
            <a:r>
              <a:rPr lang="en-US" altLang="zh-CN" sz="2400" dirty="0">
                <a:latin typeface="Times New Roman" pitchFamily="18" charset="0"/>
              </a:rPr>
              <a:t>=-41/3, </a:t>
            </a:r>
            <a:r>
              <a:rPr lang="en-US" altLang="zh-CN" sz="2400" i="1" dirty="0">
                <a:latin typeface="Times New Roman" pitchFamily="18" charset="0"/>
              </a:rPr>
              <a:t>c</a:t>
            </a:r>
            <a:r>
              <a:rPr lang="en-US" altLang="zh-CN" sz="2400" baseline="-25000" dirty="0">
                <a:latin typeface="Times New Roman" pitchFamily="18" charset="0"/>
              </a:rPr>
              <a:t>2</a:t>
            </a:r>
            <a:r>
              <a:rPr lang="en-US" altLang="zh-CN" sz="2400" dirty="0">
                <a:latin typeface="Times New Roman" pitchFamily="18" charset="0"/>
              </a:rPr>
              <a:t>=43/24</a:t>
            </a: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最后，非齐次递归方程通解为：</a:t>
            </a:r>
          </a:p>
          <a:p>
            <a:endParaRPr lang="zh-CN" altLang="en-US" dirty="0"/>
          </a:p>
        </p:txBody>
      </p:sp>
      <p:sp>
        <p:nvSpPr>
          <p:cNvPr id="3" name="日期占位符 2">
            <a:extLst>
              <a:ext uri="{FF2B5EF4-FFF2-40B4-BE49-F238E27FC236}">
                <a16:creationId xmlns:a16="http://schemas.microsoft.com/office/drawing/2014/main" id="{D5BC119A-9800-4D11-828B-90E7222C12BC}"/>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63B6B9AC-B673-473F-8268-2DACDF5DED49}"/>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C49EA38-FE8C-4E80-B6C2-6CA1A35BF3B7}"/>
              </a:ext>
            </a:extLst>
          </p:cNvPr>
          <p:cNvSpPr>
            <a:spLocks noGrp="1"/>
          </p:cNvSpPr>
          <p:nvPr>
            <p:ph type="sldNum" sz="quarter" idx="12"/>
          </p:nvPr>
        </p:nvSpPr>
        <p:spPr/>
        <p:txBody>
          <a:bodyPr/>
          <a:lstStyle/>
          <a:p>
            <a:fld id="{EEA58A3B-43CE-4AA0-90B5-EB47AFAFEB34}" type="slidenum">
              <a:rPr lang="zh-CN" altLang="en-US" smtClean="0"/>
              <a:pPr/>
              <a:t>169</a:t>
            </a:fld>
            <a:endParaRPr lang="zh-CN" altLang="en-US" dirty="0"/>
          </a:p>
        </p:txBody>
      </p:sp>
      <p:graphicFrame>
        <p:nvGraphicFramePr>
          <p:cNvPr id="6" name="Object 4">
            <a:extLst>
              <a:ext uri="{FF2B5EF4-FFF2-40B4-BE49-F238E27FC236}">
                <a16:creationId xmlns:a16="http://schemas.microsoft.com/office/drawing/2014/main" id="{7463B630-D5C5-4483-95C5-E488537E0A0A}"/>
              </a:ext>
            </a:extLst>
          </p:cNvPr>
          <p:cNvGraphicFramePr>
            <a:graphicFrameLocks noChangeAspect="1"/>
          </p:cNvGraphicFramePr>
          <p:nvPr>
            <p:extLst>
              <p:ext uri="{D42A27DB-BD31-4B8C-83A1-F6EECF244321}">
                <p14:modId xmlns:p14="http://schemas.microsoft.com/office/powerpoint/2010/main" val="318477248"/>
              </p:ext>
            </p:extLst>
          </p:nvPr>
        </p:nvGraphicFramePr>
        <p:xfrm>
          <a:off x="2919074" y="803429"/>
          <a:ext cx="3384550" cy="1519238"/>
        </p:xfrm>
        <a:graphic>
          <a:graphicData uri="http://schemas.openxmlformats.org/presentationml/2006/ole">
            <mc:AlternateContent xmlns:mc="http://schemas.openxmlformats.org/markup-compatibility/2006">
              <mc:Choice xmlns:v="urn:schemas-microsoft-com:vml" Requires="v">
                <p:oleObj spid="_x0000_s32048" name="Equation" r:id="rId3" imgW="1866900" imgH="838200" progId="Equation.DSMT4">
                  <p:embed/>
                </p:oleObj>
              </mc:Choice>
              <mc:Fallback>
                <p:oleObj name="Equation" r:id="rId3" imgW="1866900" imgH="838200" progId="Equation.DSMT4">
                  <p:embed/>
                  <p:pic>
                    <p:nvPicPr>
                      <p:cNvPr id="2355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074" y="803429"/>
                        <a:ext cx="3384550" cy="151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a:extLst>
              <a:ext uri="{FF2B5EF4-FFF2-40B4-BE49-F238E27FC236}">
                <a16:creationId xmlns:a16="http://schemas.microsoft.com/office/drawing/2014/main" id="{CAB276BA-90A4-4650-A389-6BA38662BBE9}"/>
              </a:ext>
            </a:extLst>
          </p:cNvPr>
          <p:cNvGraphicFramePr>
            <a:graphicFrameLocks noChangeAspect="1"/>
          </p:cNvGraphicFramePr>
          <p:nvPr>
            <p:extLst>
              <p:ext uri="{D42A27DB-BD31-4B8C-83A1-F6EECF244321}">
                <p14:modId xmlns:p14="http://schemas.microsoft.com/office/powerpoint/2010/main" val="1091933656"/>
              </p:ext>
            </p:extLst>
          </p:nvPr>
        </p:nvGraphicFramePr>
        <p:xfrm>
          <a:off x="1167645" y="4345064"/>
          <a:ext cx="6408737" cy="1039813"/>
        </p:xfrm>
        <a:graphic>
          <a:graphicData uri="http://schemas.openxmlformats.org/presentationml/2006/ole">
            <mc:AlternateContent xmlns:mc="http://schemas.openxmlformats.org/markup-compatibility/2006">
              <mc:Choice xmlns:v="urn:schemas-microsoft-com:vml" Requires="v">
                <p:oleObj spid="_x0000_s32049" name="Equation" r:id="rId5" imgW="2425700" imgH="393700" progId="Equation.DSMT4">
                  <p:embed/>
                </p:oleObj>
              </mc:Choice>
              <mc:Fallback>
                <p:oleObj name="Equation" r:id="rId5" imgW="2425700" imgH="393700" progId="Equation.DSMT4">
                  <p:embed/>
                  <p:pic>
                    <p:nvPicPr>
                      <p:cNvPr id="2355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645" y="4345064"/>
                        <a:ext cx="6408737" cy="103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779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9BD14-6B27-472C-96C9-CB03A7393DCB}"/>
              </a:ext>
            </a:extLst>
          </p:cNvPr>
          <p:cNvSpPr>
            <a:spLocks noGrp="1"/>
          </p:cNvSpPr>
          <p:nvPr>
            <p:ph type="title"/>
          </p:nvPr>
        </p:nvSpPr>
        <p:spPr/>
        <p:txBody>
          <a:bodyPr/>
          <a:lstStyle/>
          <a:p>
            <a:r>
              <a:rPr lang="en-US" altLang="en-US" sz="2800" b="1" dirty="0" err="1">
                <a:solidFill>
                  <a:schemeClr val="accent2"/>
                </a:solidFill>
              </a:rPr>
              <a:t>Ackerman函数</a:t>
            </a:r>
            <a:endParaRPr lang="zh-CN" altLang="en-US" dirty="0"/>
          </a:p>
        </p:txBody>
      </p:sp>
      <p:sp>
        <p:nvSpPr>
          <p:cNvPr id="3" name="内容占位符 2">
            <a:extLst>
              <a:ext uri="{FF2B5EF4-FFF2-40B4-BE49-F238E27FC236}">
                <a16:creationId xmlns:a16="http://schemas.microsoft.com/office/drawing/2014/main" id="{185A1EEC-26AD-40FB-9904-C5F359A3C874}"/>
              </a:ext>
            </a:extLst>
          </p:cNvPr>
          <p:cNvSpPr>
            <a:spLocks noGrp="1"/>
          </p:cNvSpPr>
          <p:nvPr>
            <p:ph idx="1"/>
          </p:nvPr>
        </p:nvSpPr>
        <p:spPr/>
        <p:txBody>
          <a:bodyPr/>
          <a:lstStyle/>
          <a:p>
            <a:pPr eaLnBrk="1" hangingPunct="1"/>
            <a:endParaRPr lang="en-US" altLang="zh-CN" sz="2400" dirty="0">
              <a:cs typeface="楷体_GB2312"/>
            </a:endParaRPr>
          </a:p>
          <a:p>
            <a:pPr eaLnBrk="1" hangingPunct="1"/>
            <a:r>
              <a:rPr lang="zh-CN" altLang="en-US" sz="2400" dirty="0">
                <a:cs typeface="楷体_GB2312"/>
              </a:rPr>
              <a:t>类似的可以推出，</a:t>
            </a:r>
            <a:r>
              <a:rPr lang="en-US" altLang="zh-CN" sz="2400" dirty="0">
                <a:cs typeface="楷体_GB2312"/>
              </a:rPr>
              <a:t>m=3</a:t>
            </a:r>
            <a:r>
              <a:rPr lang="zh-CN" altLang="en-US" sz="2400" dirty="0">
                <a:cs typeface="楷体_GB2312"/>
              </a:rPr>
              <a:t>时，</a:t>
            </a:r>
            <a:r>
              <a:rPr lang="en-US" altLang="zh-CN" sz="2400" dirty="0">
                <a:cs typeface="楷体_GB2312"/>
              </a:rPr>
              <a:t>A(n,3) =                         ,  </a:t>
            </a:r>
          </a:p>
          <a:p>
            <a:pPr eaLnBrk="1" hangingPunct="1">
              <a:buFont typeface="Wingdings" pitchFamily="2" charset="2"/>
              <a:buNone/>
            </a:pPr>
            <a:r>
              <a:rPr lang="en-US" altLang="zh-CN" sz="2400" dirty="0">
                <a:cs typeface="楷体_GB2312"/>
              </a:rPr>
              <a:t>  </a:t>
            </a:r>
          </a:p>
          <a:p>
            <a:pPr eaLnBrk="1" hangingPunct="1">
              <a:buFont typeface="Wingdings" pitchFamily="2" charset="2"/>
              <a:buNone/>
            </a:pPr>
            <a:r>
              <a:rPr lang="en-US" altLang="zh-CN" sz="2400" dirty="0">
                <a:cs typeface="楷体_GB2312"/>
              </a:rPr>
              <a:t> , 2</a:t>
            </a:r>
            <a:r>
              <a:rPr lang="zh-CN" altLang="en-US" sz="2400" dirty="0">
                <a:cs typeface="楷体_GB2312"/>
              </a:rPr>
              <a:t>的层数为</a:t>
            </a:r>
            <a:r>
              <a:rPr lang="en-US" altLang="zh-CN" sz="2400" dirty="0">
                <a:cs typeface="楷体_GB2312"/>
              </a:rPr>
              <a:t>n</a:t>
            </a:r>
          </a:p>
          <a:p>
            <a:pPr eaLnBrk="1" hangingPunct="1">
              <a:buFont typeface="Wingdings" pitchFamily="2" charset="2"/>
              <a:buNone/>
            </a:pPr>
            <a:r>
              <a:rPr lang="en-US" altLang="zh-CN" sz="2400" dirty="0">
                <a:cs typeface="楷体_GB2312"/>
              </a:rPr>
              <a:t>                     </a:t>
            </a:r>
          </a:p>
          <a:p>
            <a:pPr eaLnBrk="1" hangingPunct="1">
              <a:buFont typeface="Wingdings" pitchFamily="2" charset="2"/>
              <a:buNone/>
            </a:pPr>
            <a:r>
              <a:rPr lang="en-US" altLang="zh-CN" dirty="0">
                <a:cs typeface="楷体_GB2312"/>
              </a:rPr>
              <a:t>                                                                       </a:t>
            </a:r>
            <a:r>
              <a:rPr lang="en-US" altLang="zh-CN" dirty="0">
                <a:solidFill>
                  <a:srgbClr val="C00000"/>
                </a:solidFill>
              </a:rPr>
              <a:t>【</a:t>
            </a:r>
            <a:r>
              <a:rPr lang="zh-CN" altLang="en-US" dirty="0">
                <a:solidFill>
                  <a:srgbClr val="C00000"/>
                </a:solidFill>
              </a:rPr>
              <a:t>指数的指数</a:t>
            </a:r>
            <a:r>
              <a:rPr lang="en-US" altLang="zh-CN" dirty="0">
                <a:solidFill>
                  <a:srgbClr val="C00000"/>
                </a:solidFill>
              </a:rPr>
              <a:t>】</a:t>
            </a:r>
          </a:p>
          <a:p>
            <a:pPr eaLnBrk="1" hangingPunct="1"/>
            <a:endParaRPr lang="en-US" altLang="zh-CN" sz="2400" dirty="0">
              <a:cs typeface="楷体_GB2312"/>
            </a:endParaRPr>
          </a:p>
          <a:p>
            <a:pPr eaLnBrk="1" hangingPunct="1"/>
            <a:r>
              <a:rPr lang="en-US" altLang="zh-CN" sz="2400" dirty="0">
                <a:cs typeface="楷体_GB2312"/>
              </a:rPr>
              <a:t>m=4</a:t>
            </a:r>
            <a:r>
              <a:rPr lang="zh-CN" altLang="en-US" sz="2400" dirty="0">
                <a:cs typeface="楷体_GB2312"/>
              </a:rPr>
              <a:t>时，</a:t>
            </a:r>
            <a:r>
              <a:rPr lang="en-US" altLang="zh-CN" sz="2400" dirty="0">
                <a:cs typeface="楷体_GB2312"/>
              </a:rPr>
              <a:t>A(n, 4)</a:t>
            </a:r>
            <a:r>
              <a:rPr lang="zh-CN" altLang="en-US" sz="2400" dirty="0">
                <a:cs typeface="楷体_GB2312"/>
              </a:rPr>
              <a:t>的增长速度非常快，没有合适的数学表达式来表示这一函数</a:t>
            </a:r>
          </a:p>
          <a:p>
            <a:endParaRPr lang="zh-CN" altLang="en-US" dirty="0"/>
          </a:p>
        </p:txBody>
      </p:sp>
      <p:sp>
        <p:nvSpPr>
          <p:cNvPr id="4" name="日期占位符 3">
            <a:extLst>
              <a:ext uri="{FF2B5EF4-FFF2-40B4-BE49-F238E27FC236}">
                <a16:creationId xmlns:a16="http://schemas.microsoft.com/office/drawing/2014/main" id="{512F0651-C917-44E8-9DBE-081ED48014F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CFE7242-0A00-4376-A443-B3DFCC829C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633612-04A0-41D1-A6AE-7A4E7395B4E2}"/>
              </a:ext>
            </a:extLst>
          </p:cNvPr>
          <p:cNvSpPr>
            <a:spLocks noGrp="1"/>
          </p:cNvSpPr>
          <p:nvPr>
            <p:ph type="sldNum" sz="quarter" idx="12"/>
          </p:nvPr>
        </p:nvSpPr>
        <p:spPr/>
        <p:txBody>
          <a:bodyPr/>
          <a:lstStyle/>
          <a:p>
            <a:fld id="{EEA58A3B-43CE-4AA0-90B5-EB47AFAFEB34}" type="slidenum">
              <a:rPr lang="zh-CN" altLang="en-US" smtClean="0"/>
              <a:pPr/>
              <a:t>17</a:t>
            </a:fld>
            <a:endParaRPr lang="zh-CN" altLang="en-US" dirty="0"/>
          </a:p>
        </p:txBody>
      </p:sp>
      <p:graphicFrame>
        <p:nvGraphicFramePr>
          <p:cNvPr id="7" name="Object 4">
            <a:extLst>
              <a:ext uri="{FF2B5EF4-FFF2-40B4-BE49-F238E27FC236}">
                <a16:creationId xmlns:a16="http://schemas.microsoft.com/office/drawing/2014/main" id="{C6F17D84-FD98-49BC-B88B-4DB030D9401F}"/>
              </a:ext>
            </a:extLst>
          </p:cNvPr>
          <p:cNvGraphicFramePr>
            <a:graphicFrameLocks noChangeAspect="1"/>
          </p:cNvGraphicFramePr>
          <p:nvPr>
            <p:extLst>
              <p:ext uri="{D42A27DB-BD31-4B8C-83A1-F6EECF244321}">
                <p14:modId xmlns:p14="http://schemas.microsoft.com/office/powerpoint/2010/main" val="2551906359"/>
              </p:ext>
            </p:extLst>
          </p:nvPr>
        </p:nvGraphicFramePr>
        <p:xfrm>
          <a:off x="5187026" y="676397"/>
          <a:ext cx="1657350" cy="1871663"/>
        </p:xfrm>
        <a:graphic>
          <a:graphicData uri="http://schemas.openxmlformats.org/presentationml/2006/ole">
            <mc:AlternateContent xmlns:mc="http://schemas.openxmlformats.org/markup-compatibility/2006">
              <mc:Choice xmlns:v="urn:schemas-microsoft-com:vml" Requires="v">
                <p:oleObj spid="_x0000_s3225" name="公式" r:id="rId3" imgW="330200" imgH="419100" progId="Equation.3">
                  <p:embed/>
                </p:oleObj>
              </mc:Choice>
              <mc:Fallback>
                <p:oleObj name="公式" r:id="rId3" imgW="330200" imgH="419100" progId="Equation.3">
                  <p:embed/>
                  <p:pic>
                    <p:nvPicPr>
                      <p:cNvPr id="19459"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7026" y="676397"/>
                        <a:ext cx="1657350" cy="18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955048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5B23F-AE7B-4CBA-81C4-130BA8E55043}"/>
              </a:ext>
            </a:extLst>
          </p:cNvPr>
          <p:cNvSpPr>
            <a:spLocks noGrp="1"/>
          </p:cNvSpPr>
          <p:nvPr>
            <p:ph type="title"/>
          </p:nvPr>
        </p:nvSpPr>
        <p:spPr/>
        <p:txBody>
          <a:bodyPr>
            <a:normAutofit/>
          </a:bodyPr>
          <a:lstStyle/>
          <a:p>
            <a:r>
              <a:rPr lang="zh-CN" altLang="en-US" dirty="0"/>
              <a:t>非齐次递归方程</a:t>
            </a:r>
            <a:r>
              <a:rPr lang="zh-CN" altLang="en-US" sz="2800" dirty="0">
                <a:latin typeface="Times New Roman" pitchFamily="18" charset="0"/>
              </a:rPr>
              <a:t>情况</a:t>
            </a:r>
            <a:r>
              <a:rPr lang="en-US" altLang="zh-CN" sz="2800" dirty="0">
                <a:latin typeface="Times New Roman" pitchFamily="18" charset="0"/>
              </a:rPr>
              <a:t>2</a:t>
            </a:r>
            <a:r>
              <a:rPr lang="zh-CN" altLang="en-US" sz="2800" dirty="0">
                <a:latin typeface="Times New Roman" pitchFamily="18" charset="0"/>
              </a:rPr>
              <a:t>：</a:t>
            </a:r>
            <a:r>
              <a:rPr lang="en-US" altLang="zh-CN" sz="2800" dirty="0">
                <a:latin typeface="Times New Roman" pitchFamily="18" charset="0"/>
              </a:rPr>
              <a:t>g(n)</a:t>
            </a:r>
            <a:r>
              <a:rPr lang="zh-CN" altLang="en-US" sz="2800" dirty="0">
                <a:latin typeface="Times New Roman" pitchFamily="18" charset="0"/>
              </a:rPr>
              <a:t>是</a:t>
            </a:r>
            <a:r>
              <a:rPr lang="en-US" altLang="zh-CN" sz="2800" dirty="0">
                <a:latin typeface="Times New Roman" pitchFamily="18" charset="0"/>
              </a:rPr>
              <a:t>n</a:t>
            </a:r>
            <a:r>
              <a:rPr lang="zh-CN" altLang="en-US" sz="2800" dirty="0">
                <a:latin typeface="Times New Roman" pitchFamily="18" charset="0"/>
              </a:rPr>
              <a:t>的指数函数</a:t>
            </a:r>
            <a:endParaRPr lang="zh-CN" altLang="en-US" dirty="0"/>
          </a:p>
        </p:txBody>
      </p:sp>
      <p:sp>
        <p:nvSpPr>
          <p:cNvPr id="3" name="内容占位符 2">
            <a:extLst>
              <a:ext uri="{FF2B5EF4-FFF2-40B4-BE49-F238E27FC236}">
                <a16:creationId xmlns:a16="http://schemas.microsoft.com/office/drawing/2014/main" id="{72A58774-7ACC-4F98-AEE4-13AC277E4549}"/>
              </a:ext>
            </a:extLst>
          </p:cNvPr>
          <p:cNvSpPr>
            <a:spLocks noGrp="1"/>
          </p:cNvSpPr>
          <p:nvPr>
            <p:ph idx="1"/>
          </p:nvPr>
        </p:nvSpPr>
        <p:spPr>
          <a:xfrm>
            <a:off x="123432" y="764364"/>
            <a:ext cx="8897136" cy="6240118"/>
          </a:xfrm>
        </p:spPr>
        <p:txBody>
          <a:bodyPr/>
          <a:lstStyle/>
          <a:p>
            <a:pPr eaLnBrk="1" hangingPunct="1"/>
            <a:r>
              <a:rPr lang="en-US" altLang="zh-CN" dirty="0"/>
              <a:t> </a:t>
            </a:r>
            <a:r>
              <a:rPr lang="en-US" altLang="zh-CN" sz="2400" i="1" dirty="0">
                <a:latin typeface="Times New Roman" pitchFamily="18" charset="0"/>
              </a:rPr>
              <a:t>g</a:t>
            </a:r>
            <a:r>
              <a:rPr lang="en-US" altLang="zh-CN" sz="2400" dirty="0">
                <a:latin typeface="Times New Roman" pitchFamily="18" charset="0"/>
              </a:rPr>
              <a:t>(</a:t>
            </a:r>
            <a:r>
              <a:rPr lang="en-US" altLang="zh-CN" sz="2400" i="1" dirty="0">
                <a:latin typeface="Times New Roman" pitchFamily="18" charset="0"/>
              </a:rPr>
              <a:t>n</a:t>
            </a:r>
            <a:r>
              <a:rPr lang="en-US" altLang="zh-CN" sz="2400" dirty="0">
                <a:latin typeface="Times New Roman" pitchFamily="18" charset="0"/>
              </a:rPr>
              <a:t>)</a:t>
            </a:r>
            <a:r>
              <a:rPr lang="zh-CN" altLang="en-US" sz="2400" dirty="0">
                <a:latin typeface="Times New Roman" pitchFamily="18" charset="0"/>
              </a:rPr>
              <a:t>形如：</a:t>
            </a:r>
          </a:p>
          <a:p>
            <a:pPr marL="0" indent="0" eaLnBrk="1" hangingPunct="1">
              <a:buNone/>
            </a:pPr>
            <a:endParaRPr lang="zh-CN" altLang="en-US" sz="2400" dirty="0">
              <a:latin typeface="Times New Roman" pitchFamily="18" charset="0"/>
            </a:endParaRPr>
          </a:p>
          <a:p>
            <a:pPr lvl="1"/>
            <a:endParaRPr lang="en-US" altLang="zh-CN" dirty="0">
              <a:latin typeface="Times New Roman" pitchFamily="18" charset="0"/>
            </a:endParaRPr>
          </a:p>
          <a:p>
            <a:pPr marL="268287" lvl="1" indent="0">
              <a:buNone/>
            </a:pPr>
            <a:r>
              <a:rPr lang="zh-CN" altLang="en-US" dirty="0">
                <a:latin typeface="Times New Roman" pitchFamily="18" charset="0"/>
              </a:rPr>
              <a:t>        其中，</a:t>
            </a:r>
            <a:r>
              <a:rPr lang="en-US" altLang="zh-CN" i="1" dirty="0">
                <a:latin typeface="Times New Roman" pitchFamily="18" charset="0"/>
              </a:rPr>
              <a:t>a</a:t>
            </a:r>
            <a:r>
              <a:rPr lang="zh-CN" altLang="en-US" dirty="0">
                <a:latin typeface="Times New Roman" pitchFamily="18" charset="0"/>
              </a:rPr>
              <a:t>和</a:t>
            </a:r>
            <a:r>
              <a:rPr lang="en-US" altLang="zh-CN" i="1" dirty="0">
                <a:latin typeface="Times New Roman" pitchFamily="18" charset="0"/>
              </a:rPr>
              <a:t>b</a:t>
            </a:r>
            <a:r>
              <a:rPr lang="en-US" altLang="zh-CN" baseline="-25000" dirty="0">
                <a:latin typeface="Times New Roman" pitchFamily="18" charset="0"/>
              </a:rPr>
              <a:t>i</a:t>
            </a:r>
            <a:r>
              <a:rPr lang="zh-CN" altLang="en-US" dirty="0">
                <a:latin typeface="Times New Roman" pitchFamily="18" charset="0"/>
              </a:rPr>
              <a:t>为常数</a:t>
            </a:r>
            <a:endParaRPr lang="en-US" altLang="zh-CN" dirty="0">
              <a:latin typeface="Times New Roman" pitchFamily="18" charset="0"/>
            </a:endParaRPr>
          </a:p>
          <a:p>
            <a:pPr marL="268287" lvl="1" indent="0">
              <a:buNone/>
            </a:pPr>
            <a:endParaRPr lang="zh-CN" altLang="en-US" sz="2400" dirty="0">
              <a:latin typeface="Times New Roman" pitchFamily="18" charset="0"/>
            </a:endParaRPr>
          </a:p>
          <a:p>
            <a:pPr lvl="1"/>
            <a:r>
              <a:rPr lang="zh-CN" altLang="en-US" dirty="0">
                <a:latin typeface="Times New Roman" pitchFamily="18" charset="0"/>
              </a:rPr>
              <a:t>情况</a:t>
            </a:r>
            <a:r>
              <a:rPr lang="en-US" altLang="zh-CN" dirty="0">
                <a:latin typeface="Times New Roman" pitchFamily="18" charset="0"/>
              </a:rPr>
              <a:t>1. </a:t>
            </a:r>
            <a:r>
              <a:rPr lang="zh-CN" altLang="en-US" dirty="0">
                <a:latin typeface="Times New Roman" pitchFamily="18" charset="0"/>
              </a:rPr>
              <a:t>如果</a:t>
            </a:r>
            <a:r>
              <a:rPr lang="en-US" altLang="zh-CN" i="1" dirty="0">
                <a:latin typeface="Times New Roman" pitchFamily="18" charset="0"/>
              </a:rPr>
              <a:t>a</a:t>
            </a:r>
            <a:r>
              <a:rPr lang="zh-CN" altLang="en-US" dirty="0">
                <a:latin typeface="Times New Roman" pitchFamily="18" charset="0"/>
              </a:rPr>
              <a:t>不是特征方程的重根，特解</a:t>
            </a:r>
            <a:r>
              <a:rPr lang="en-US" altLang="zh-CN" i="1" dirty="0">
                <a:latin typeface="Times New Roman" pitchFamily="18" charset="0"/>
              </a:rPr>
              <a:t>f</a:t>
            </a:r>
            <a:r>
              <a:rPr lang="en-US" altLang="zh-CN" dirty="0">
                <a:latin typeface="Times New Roman" pitchFamily="18" charset="0"/>
              </a:rPr>
              <a:t>*(</a:t>
            </a:r>
            <a:r>
              <a:rPr lang="en-US" altLang="zh-CN" i="1" dirty="0">
                <a:latin typeface="Times New Roman" pitchFamily="18" charset="0"/>
              </a:rPr>
              <a:t>n</a:t>
            </a:r>
            <a:r>
              <a:rPr lang="en-US" altLang="zh-CN" dirty="0">
                <a:latin typeface="Times New Roman" pitchFamily="18" charset="0"/>
              </a:rPr>
              <a:t>)</a:t>
            </a:r>
            <a:r>
              <a:rPr lang="zh-CN" altLang="en-US" dirty="0">
                <a:latin typeface="Times New Roman" pitchFamily="18" charset="0"/>
              </a:rPr>
              <a:t> 形如：</a:t>
            </a:r>
          </a:p>
          <a:p>
            <a:pPr marL="268287" lvl="1" indent="0">
              <a:buNone/>
            </a:pPr>
            <a:endParaRPr lang="en-US" altLang="zh-CN" dirty="0">
              <a:latin typeface="Times New Roman" pitchFamily="18" charset="0"/>
            </a:endParaRPr>
          </a:p>
          <a:p>
            <a:pPr lvl="1"/>
            <a:endParaRPr lang="en-US" altLang="zh-CN" dirty="0">
              <a:latin typeface="Times New Roman" pitchFamily="18" charset="0"/>
            </a:endParaRPr>
          </a:p>
          <a:p>
            <a:pPr lvl="1"/>
            <a:r>
              <a:rPr lang="zh-CN" altLang="en-US" dirty="0">
                <a:latin typeface="Times New Roman" pitchFamily="18" charset="0"/>
              </a:rPr>
              <a:t>情况</a:t>
            </a:r>
            <a:r>
              <a:rPr lang="en-US" altLang="zh-CN" dirty="0">
                <a:latin typeface="Times New Roman" pitchFamily="18" charset="0"/>
              </a:rPr>
              <a:t>2. </a:t>
            </a:r>
            <a:r>
              <a:rPr lang="zh-CN" altLang="en-US" dirty="0">
                <a:latin typeface="Times New Roman" pitchFamily="18" charset="0"/>
              </a:rPr>
              <a:t>如果</a:t>
            </a:r>
            <a:r>
              <a:rPr lang="en-US" altLang="zh-CN" i="1" dirty="0">
                <a:latin typeface="Times New Roman" pitchFamily="18" charset="0"/>
              </a:rPr>
              <a:t>a</a:t>
            </a:r>
            <a:r>
              <a:rPr lang="zh-CN" altLang="en-US" dirty="0">
                <a:latin typeface="Times New Roman" pitchFamily="18" charset="0"/>
              </a:rPr>
              <a:t>是特征方程的</a:t>
            </a:r>
            <a:r>
              <a:rPr lang="en-US" altLang="zh-CN" i="1" dirty="0">
                <a:latin typeface="Times New Roman" pitchFamily="18" charset="0"/>
              </a:rPr>
              <a:t>r</a:t>
            </a:r>
            <a:r>
              <a:rPr lang="zh-CN" altLang="en-US" dirty="0">
                <a:latin typeface="Times New Roman" pitchFamily="18" charset="0"/>
              </a:rPr>
              <a:t>重特征根，特解</a:t>
            </a:r>
            <a:r>
              <a:rPr lang="en-US" altLang="zh-CN" i="1" dirty="0">
                <a:latin typeface="Times New Roman" pitchFamily="18" charset="0"/>
              </a:rPr>
              <a:t>f</a:t>
            </a:r>
            <a:r>
              <a:rPr lang="en-US" altLang="zh-CN" dirty="0">
                <a:latin typeface="Times New Roman" pitchFamily="18" charset="0"/>
              </a:rPr>
              <a:t>*(</a:t>
            </a:r>
            <a:r>
              <a:rPr lang="en-US" altLang="zh-CN" i="1" dirty="0">
                <a:latin typeface="Times New Roman" pitchFamily="18" charset="0"/>
              </a:rPr>
              <a:t>n</a:t>
            </a:r>
            <a:r>
              <a:rPr lang="en-US" altLang="zh-CN" dirty="0">
                <a:latin typeface="Times New Roman" pitchFamily="18" charset="0"/>
              </a:rPr>
              <a:t>)</a:t>
            </a:r>
            <a:r>
              <a:rPr lang="zh-CN" altLang="en-US" dirty="0">
                <a:latin typeface="Times New Roman" pitchFamily="18" charset="0"/>
              </a:rPr>
              <a:t> 形如</a:t>
            </a:r>
            <a:endParaRPr lang="en-US" altLang="zh-CN" dirty="0">
              <a:latin typeface="Times New Roman" pitchFamily="18" charset="0"/>
            </a:endParaRPr>
          </a:p>
          <a:p>
            <a:endParaRPr lang="en-US" altLang="zh-CN" dirty="0">
              <a:latin typeface="Times New Roman" pitchFamily="18" charset="0"/>
            </a:endParaRPr>
          </a:p>
          <a:p>
            <a:pPr lvl="1"/>
            <a:endParaRPr lang="en-US" altLang="zh-CN" dirty="0">
              <a:latin typeface="Times New Roman" pitchFamily="18" charset="0"/>
            </a:endParaRPr>
          </a:p>
          <a:p>
            <a:pPr lvl="1"/>
            <a:r>
              <a:rPr lang="zh-CN" altLang="en-US" dirty="0">
                <a:latin typeface="Times New Roman" pitchFamily="18" charset="0"/>
              </a:rPr>
              <a:t>两种情况下的各个系数</a:t>
            </a:r>
            <a:r>
              <a:rPr lang="en-US" altLang="zh-CN" i="1" dirty="0">
                <a:latin typeface="Times New Roman" pitchFamily="18" charset="0"/>
              </a:rPr>
              <a:t>A</a:t>
            </a:r>
            <a:r>
              <a:rPr lang="en-US" altLang="zh-CN" baseline="-25000" dirty="0">
                <a:latin typeface="Times New Roman" pitchFamily="18" charset="0"/>
              </a:rPr>
              <a:t>i</a:t>
            </a:r>
            <a:r>
              <a:rPr lang="zh-CN" altLang="en-US" dirty="0">
                <a:latin typeface="Times New Roman" pitchFamily="18" charset="0"/>
              </a:rPr>
              <a:t>待定</a:t>
            </a:r>
            <a:endParaRPr lang="zh-CN" altLang="en-US" sz="2400" dirty="0">
              <a:latin typeface="Times New Roman" pitchFamily="18" charset="0"/>
            </a:endParaRPr>
          </a:p>
          <a:p>
            <a:pPr eaLnBrk="1" hangingPunct="1"/>
            <a:endParaRPr lang="zh-CN" altLang="en-US" sz="2400"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4F914714-97CF-4D34-BCCE-851443B5BF2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D3E830A-F9CC-4C7D-A608-C521604F28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FCE426-F61C-40CC-A1E9-D0342C8AEE28}"/>
              </a:ext>
            </a:extLst>
          </p:cNvPr>
          <p:cNvSpPr>
            <a:spLocks noGrp="1"/>
          </p:cNvSpPr>
          <p:nvPr>
            <p:ph type="sldNum" sz="quarter" idx="12"/>
          </p:nvPr>
        </p:nvSpPr>
        <p:spPr/>
        <p:txBody>
          <a:bodyPr/>
          <a:lstStyle/>
          <a:p>
            <a:fld id="{EEA58A3B-43CE-4AA0-90B5-EB47AFAFEB34}" type="slidenum">
              <a:rPr lang="zh-CN" altLang="en-US" smtClean="0"/>
              <a:pPr/>
              <a:t>170</a:t>
            </a:fld>
            <a:endParaRPr lang="zh-CN" altLang="en-US" dirty="0"/>
          </a:p>
        </p:txBody>
      </p:sp>
      <p:graphicFrame>
        <p:nvGraphicFramePr>
          <p:cNvPr id="7" name="Object 4">
            <a:extLst>
              <a:ext uri="{FF2B5EF4-FFF2-40B4-BE49-F238E27FC236}">
                <a16:creationId xmlns:a16="http://schemas.microsoft.com/office/drawing/2014/main" id="{BD978EA5-2AB8-4B5D-AC38-ABAC20994A60}"/>
              </a:ext>
            </a:extLst>
          </p:cNvPr>
          <p:cNvGraphicFramePr>
            <a:graphicFrameLocks noChangeAspect="1"/>
          </p:cNvGraphicFramePr>
          <p:nvPr>
            <p:extLst>
              <p:ext uri="{D42A27DB-BD31-4B8C-83A1-F6EECF244321}">
                <p14:modId xmlns:p14="http://schemas.microsoft.com/office/powerpoint/2010/main" val="2517661877"/>
              </p:ext>
            </p:extLst>
          </p:nvPr>
        </p:nvGraphicFramePr>
        <p:xfrm>
          <a:off x="1904537" y="1335812"/>
          <a:ext cx="5824538" cy="576263"/>
        </p:xfrm>
        <a:graphic>
          <a:graphicData uri="http://schemas.openxmlformats.org/presentationml/2006/ole">
            <mc:AlternateContent xmlns:mc="http://schemas.openxmlformats.org/markup-compatibility/2006">
              <mc:Choice xmlns:v="urn:schemas-microsoft-com:vml" Requires="v">
                <p:oleObj spid="_x0000_s33223" name="Equation" r:id="rId3" imgW="2438400" imgH="241300" progId="Equation.DSMT4">
                  <p:embed/>
                </p:oleObj>
              </mc:Choice>
              <mc:Fallback>
                <p:oleObj name="Equation" r:id="rId3" imgW="2438400" imgH="241300" progId="Equation.DSMT4">
                  <p:embed/>
                  <p:pic>
                    <p:nvPicPr>
                      <p:cNvPr id="245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537" y="1335812"/>
                        <a:ext cx="58245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5">
            <a:extLst>
              <a:ext uri="{FF2B5EF4-FFF2-40B4-BE49-F238E27FC236}">
                <a16:creationId xmlns:a16="http://schemas.microsoft.com/office/drawing/2014/main" id="{D31A33F3-3025-42BA-9DA7-43E523712F67}"/>
              </a:ext>
            </a:extLst>
          </p:cNvPr>
          <p:cNvGraphicFramePr>
            <a:graphicFrameLocks noChangeAspect="1"/>
          </p:cNvGraphicFramePr>
          <p:nvPr>
            <p:extLst>
              <p:ext uri="{D42A27DB-BD31-4B8C-83A1-F6EECF244321}">
                <p14:modId xmlns:p14="http://schemas.microsoft.com/office/powerpoint/2010/main" val="1947251780"/>
              </p:ext>
            </p:extLst>
          </p:nvPr>
        </p:nvGraphicFramePr>
        <p:xfrm>
          <a:off x="1120697" y="3555353"/>
          <a:ext cx="6249988" cy="576263"/>
        </p:xfrm>
        <a:graphic>
          <a:graphicData uri="http://schemas.openxmlformats.org/presentationml/2006/ole">
            <mc:AlternateContent xmlns:mc="http://schemas.openxmlformats.org/markup-compatibility/2006">
              <mc:Choice xmlns:v="urn:schemas-microsoft-com:vml" Requires="v">
                <p:oleObj spid="_x0000_s33224" name="Equation" r:id="rId5" imgW="2616200" imgH="241300" progId="Equation.DSMT4">
                  <p:embed/>
                </p:oleObj>
              </mc:Choice>
              <mc:Fallback>
                <p:oleObj name="Equation" r:id="rId5" imgW="2616200" imgH="241300" progId="Equation.DSMT4">
                  <p:embed/>
                  <p:pic>
                    <p:nvPicPr>
                      <p:cNvPr id="245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697" y="3555353"/>
                        <a:ext cx="62499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a:extLst>
              <a:ext uri="{FF2B5EF4-FFF2-40B4-BE49-F238E27FC236}">
                <a16:creationId xmlns:a16="http://schemas.microsoft.com/office/drawing/2014/main" id="{471D770E-F4E6-40E1-A2BE-F1DEB05B2B40}"/>
              </a:ext>
            </a:extLst>
          </p:cNvPr>
          <p:cNvGraphicFramePr>
            <a:graphicFrameLocks noChangeAspect="1"/>
          </p:cNvGraphicFramePr>
          <p:nvPr>
            <p:extLst>
              <p:ext uri="{D42A27DB-BD31-4B8C-83A1-F6EECF244321}">
                <p14:modId xmlns:p14="http://schemas.microsoft.com/office/powerpoint/2010/main" val="4192382379"/>
              </p:ext>
            </p:extLst>
          </p:nvPr>
        </p:nvGraphicFramePr>
        <p:xfrm>
          <a:off x="1120697" y="4991785"/>
          <a:ext cx="6553200" cy="576263"/>
        </p:xfrm>
        <a:graphic>
          <a:graphicData uri="http://schemas.openxmlformats.org/presentationml/2006/ole">
            <mc:AlternateContent xmlns:mc="http://schemas.openxmlformats.org/markup-compatibility/2006">
              <mc:Choice xmlns:v="urn:schemas-microsoft-com:vml" Requires="v">
                <p:oleObj spid="_x0000_s33225" name="Equation" r:id="rId7" imgW="2743200" imgH="241300" progId="Equation.DSMT4">
                  <p:embed/>
                </p:oleObj>
              </mc:Choice>
              <mc:Fallback>
                <p:oleObj name="Equation" r:id="rId7" imgW="2743200" imgH="241300" progId="Equation.DSMT4">
                  <p:embed/>
                  <p:pic>
                    <p:nvPicPr>
                      <p:cNvPr id="2560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0697" y="4991785"/>
                        <a:ext cx="6553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椭圆 9">
            <a:extLst>
              <a:ext uri="{FF2B5EF4-FFF2-40B4-BE49-F238E27FC236}">
                <a16:creationId xmlns:a16="http://schemas.microsoft.com/office/drawing/2014/main" id="{B31EF250-5867-4130-9204-990CF27F6A41}"/>
              </a:ext>
            </a:extLst>
          </p:cNvPr>
          <p:cNvSpPr/>
          <p:nvPr/>
        </p:nvSpPr>
        <p:spPr>
          <a:xfrm>
            <a:off x="6968971" y="4991785"/>
            <a:ext cx="401714"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9657236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24665-73A4-4278-91D5-2EC385BC784F}"/>
              </a:ext>
            </a:extLst>
          </p:cNvPr>
          <p:cNvSpPr>
            <a:spLocks noGrp="1"/>
          </p:cNvSpPr>
          <p:nvPr>
            <p:ph type="title"/>
          </p:nvPr>
        </p:nvSpPr>
        <p:spPr/>
        <p:txBody>
          <a:bodyPr/>
          <a:lstStyle/>
          <a:p>
            <a:r>
              <a:rPr lang="zh-CN" altLang="en-US" sz="2800" dirty="0">
                <a:latin typeface="Times New Roman" pitchFamily="18" charset="0"/>
              </a:rPr>
              <a:t>例</a:t>
            </a:r>
            <a:r>
              <a:rPr lang="en-US" altLang="zh-CN" sz="2800" dirty="0">
                <a:latin typeface="Times New Roman" pitchFamily="18" charset="0"/>
              </a:rPr>
              <a:t>4</a:t>
            </a:r>
            <a:r>
              <a:rPr lang="en-US" altLang="zh-CN" dirty="0">
                <a:latin typeface="Times New Roman" pitchFamily="18" charset="0"/>
              </a:rPr>
              <a:t>.</a:t>
            </a:r>
            <a:r>
              <a:rPr lang="zh-CN" altLang="en-US" dirty="0">
                <a:latin typeface="Times New Roman" pitchFamily="18" charset="0"/>
              </a:rPr>
              <a:t> </a:t>
            </a:r>
            <a:r>
              <a:rPr lang="en-US" altLang="zh-CN" sz="2800" dirty="0">
                <a:latin typeface="Times New Roman" pitchFamily="18" charset="0"/>
              </a:rPr>
              <a:t>2</a:t>
            </a:r>
            <a:r>
              <a:rPr lang="zh-CN" altLang="en-US" sz="2800" dirty="0">
                <a:latin typeface="Times New Roman" pitchFamily="18" charset="0"/>
              </a:rPr>
              <a:t>阶常系数线性非齐次递归方程</a:t>
            </a:r>
            <a:endParaRPr lang="zh-CN" altLang="en-US" dirty="0"/>
          </a:p>
        </p:txBody>
      </p:sp>
      <p:sp>
        <p:nvSpPr>
          <p:cNvPr id="3" name="内容占位符 2">
            <a:extLst>
              <a:ext uri="{FF2B5EF4-FFF2-40B4-BE49-F238E27FC236}">
                <a16:creationId xmlns:a16="http://schemas.microsoft.com/office/drawing/2014/main" id="{40FA0BE0-1B5D-40C8-9BE3-44986C5B8C09}"/>
              </a:ext>
            </a:extLst>
          </p:cNvPr>
          <p:cNvSpPr>
            <a:spLocks noGrp="1"/>
          </p:cNvSpPr>
          <p:nvPr>
            <p:ph idx="1"/>
          </p:nvPr>
        </p:nvSpPr>
        <p:spPr/>
        <p:txBody>
          <a:bodyPr>
            <a:normAutofit/>
          </a:bodyPr>
          <a:lstStyle/>
          <a:p>
            <a:pPr marL="0" indent="0">
              <a:buNone/>
            </a:pPr>
            <a:endParaRPr lang="en-US" altLang="zh-CN" dirty="0"/>
          </a:p>
          <a:p>
            <a:endParaRPr lang="en-US" altLang="zh-CN" dirty="0"/>
          </a:p>
          <a:p>
            <a:pPr marL="0" indent="0">
              <a:buNone/>
            </a:pPr>
            <a:endParaRPr lang="en-US" altLang="zh-CN" dirty="0"/>
          </a:p>
          <a:p>
            <a:pPr marL="0" indent="0">
              <a:buNone/>
            </a:pPr>
            <a:endParaRPr lang="en-US" altLang="zh-CN" dirty="0"/>
          </a:p>
          <a:p>
            <a:pPr eaLnBrk="1" hangingPunct="1"/>
            <a:r>
              <a:rPr lang="zh-CN" altLang="en-US" sz="2400" dirty="0">
                <a:latin typeface="Times New Roman" pitchFamily="18" charset="0"/>
              </a:rPr>
              <a:t>对应的齐次方程的特征方程为</a:t>
            </a:r>
          </a:p>
          <a:p>
            <a:pPr marL="0" indent="0" eaLnBrk="1" hangingPunct="1">
              <a:buNone/>
            </a:pPr>
            <a:r>
              <a:rPr lang="zh-CN" altLang="en-US" sz="2400" dirty="0">
                <a:latin typeface="Times New Roman" pitchFamily="18" charset="0"/>
              </a:rPr>
              <a:t>         </a:t>
            </a:r>
            <a:r>
              <a:rPr lang="en-US" altLang="zh-CN" sz="2400" dirty="0">
                <a:latin typeface="Times New Roman" pitchFamily="18" charset="0"/>
              </a:rPr>
              <a:t>x</a:t>
            </a:r>
            <a:r>
              <a:rPr lang="en-US" altLang="zh-CN" sz="2400" baseline="30000" dirty="0">
                <a:latin typeface="Times New Roman" pitchFamily="18" charset="0"/>
              </a:rPr>
              <a:t>2</a:t>
            </a:r>
            <a:r>
              <a:rPr lang="en-US" altLang="zh-CN" sz="2400" dirty="0">
                <a:latin typeface="Times New Roman" pitchFamily="18" charset="0"/>
              </a:rPr>
              <a:t> </a:t>
            </a:r>
            <a:r>
              <a:rPr lang="zh-CN" altLang="en-US" sz="2400" dirty="0">
                <a:latin typeface="Times New Roman" pitchFamily="18" charset="0"/>
              </a:rPr>
              <a:t>－ </a:t>
            </a:r>
            <a:r>
              <a:rPr lang="en-US" altLang="zh-CN" sz="2400" dirty="0">
                <a:latin typeface="Times New Roman" pitchFamily="18" charset="0"/>
              </a:rPr>
              <a:t>7x  +12= 0</a:t>
            </a:r>
            <a:endParaRPr lang="zh-CN" altLang="en-US" sz="2400" dirty="0">
              <a:latin typeface="Times New Roman" pitchFamily="18" charset="0"/>
            </a:endParaRPr>
          </a:p>
          <a:p>
            <a:pPr eaLnBrk="1" hangingPunct="1"/>
            <a:r>
              <a:rPr lang="zh-CN" altLang="en-US" sz="2400" dirty="0">
                <a:latin typeface="Times New Roman" pitchFamily="18" charset="0"/>
              </a:rPr>
              <a:t>因式分解</a:t>
            </a:r>
            <a:r>
              <a:rPr lang="en-US" altLang="zh-CN" sz="2400" dirty="0">
                <a:latin typeface="Times New Roman" pitchFamily="18" charset="0"/>
              </a:rPr>
              <a:t>: </a:t>
            </a:r>
            <a:r>
              <a:rPr lang="zh-CN" altLang="en-US" sz="2400" dirty="0">
                <a:latin typeface="Times New Roman" pitchFamily="18" charset="0"/>
              </a:rPr>
              <a:t> </a:t>
            </a:r>
            <a:r>
              <a:rPr lang="en-US" altLang="zh-CN" sz="2400" dirty="0">
                <a:latin typeface="Times New Roman" pitchFamily="18" charset="0"/>
              </a:rPr>
              <a:t>(x</a:t>
            </a:r>
            <a:r>
              <a:rPr lang="zh-CN" altLang="en-US" dirty="0"/>
              <a:t>－</a:t>
            </a:r>
            <a:r>
              <a:rPr lang="en-US" altLang="zh-CN" sz="2400" dirty="0">
                <a:latin typeface="Times New Roman" pitchFamily="18" charset="0"/>
              </a:rPr>
              <a:t>3)(x</a:t>
            </a:r>
            <a:r>
              <a:rPr lang="zh-CN" altLang="en-US" dirty="0"/>
              <a:t>－</a:t>
            </a:r>
            <a:r>
              <a:rPr lang="en-US" altLang="zh-CN" sz="2400" dirty="0">
                <a:latin typeface="Times New Roman" pitchFamily="18" charset="0"/>
              </a:rPr>
              <a:t>4)=0</a:t>
            </a:r>
          </a:p>
          <a:p>
            <a:pPr eaLnBrk="1" hangingPunct="1"/>
            <a:r>
              <a:rPr lang="zh-CN" altLang="en-US" sz="2400" dirty="0">
                <a:latin typeface="Times New Roman" pitchFamily="18" charset="0"/>
              </a:rPr>
              <a:t>特征根：</a:t>
            </a:r>
            <a:r>
              <a:rPr lang="en-US" altLang="zh-CN" sz="2400" i="1" dirty="0">
                <a:latin typeface="Times New Roman" pitchFamily="18" charset="0"/>
              </a:rPr>
              <a:t>q</a:t>
            </a:r>
            <a:r>
              <a:rPr lang="en-US" altLang="zh-CN" sz="2400" baseline="-25000" dirty="0">
                <a:latin typeface="Times New Roman" pitchFamily="18" charset="0"/>
              </a:rPr>
              <a:t>1</a:t>
            </a:r>
            <a:r>
              <a:rPr lang="en-US" altLang="zh-CN" sz="2400" dirty="0">
                <a:latin typeface="Times New Roman" pitchFamily="18" charset="0"/>
              </a:rPr>
              <a:t>=3</a:t>
            </a:r>
            <a:r>
              <a:rPr lang="zh-CN" altLang="en-US" sz="2400" dirty="0">
                <a:latin typeface="Times New Roman" pitchFamily="18" charset="0"/>
              </a:rPr>
              <a:t>，</a:t>
            </a:r>
            <a:r>
              <a:rPr lang="en-US" altLang="zh-CN" sz="2400" i="1" dirty="0">
                <a:latin typeface="Times New Roman" pitchFamily="18" charset="0"/>
              </a:rPr>
              <a:t>q</a:t>
            </a:r>
            <a:r>
              <a:rPr lang="en-US" altLang="zh-CN" sz="2400" baseline="-25000" dirty="0">
                <a:latin typeface="Times New Roman" pitchFamily="18" charset="0"/>
              </a:rPr>
              <a:t>2</a:t>
            </a:r>
            <a:r>
              <a:rPr lang="en-US" altLang="zh-CN" sz="2400" dirty="0">
                <a:latin typeface="Times New Roman" pitchFamily="18" charset="0"/>
              </a:rPr>
              <a:t>=4</a:t>
            </a: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对应齐次方程通解：</a:t>
            </a:r>
          </a:p>
          <a:p>
            <a:endParaRPr lang="zh-CN" altLang="en-US" dirty="0"/>
          </a:p>
        </p:txBody>
      </p:sp>
      <p:sp>
        <p:nvSpPr>
          <p:cNvPr id="4" name="日期占位符 3">
            <a:extLst>
              <a:ext uri="{FF2B5EF4-FFF2-40B4-BE49-F238E27FC236}">
                <a16:creationId xmlns:a16="http://schemas.microsoft.com/office/drawing/2014/main" id="{F7452F17-C688-4585-80BC-44CDEA08267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55D23712-39A1-4150-BAA5-E680EA7A8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CDABA1-E9CB-4C9F-A56A-E50323D87858}"/>
              </a:ext>
            </a:extLst>
          </p:cNvPr>
          <p:cNvSpPr>
            <a:spLocks noGrp="1"/>
          </p:cNvSpPr>
          <p:nvPr>
            <p:ph type="sldNum" sz="quarter" idx="12"/>
          </p:nvPr>
        </p:nvSpPr>
        <p:spPr/>
        <p:txBody>
          <a:bodyPr/>
          <a:lstStyle/>
          <a:p>
            <a:fld id="{EEA58A3B-43CE-4AA0-90B5-EB47AFAFEB34}" type="slidenum">
              <a:rPr lang="zh-CN" altLang="en-US" smtClean="0"/>
              <a:pPr/>
              <a:t>171</a:t>
            </a:fld>
            <a:endParaRPr lang="zh-CN" altLang="en-US" dirty="0"/>
          </a:p>
        </p:txBody>
      </p:sp>
      <p:graphicFrame>
        <p:nvGraphicFramePr>
          <p:cNvPr id="8" name="Object 3">
            <a:extLst>
              <a:ext uri="{FF2B5EF4-FFF2-40B4-BE49-F238E27FC236}">
                <a16:creationId xmlns:a16="http://schemas.microsoft.com/office/drawing/2014/main" id="{22493164-B887-403A-ACE4-A1552E31A162}"/>
              </a:ext>
            </a:extLst>
          </p:cNvPr>
          <p:cNvGraphicFramePr>
            <a:graphicFrameLocks noChangeAspect="1"/>
          </p:cNvGraphicFramePr>
          <p:nvPr>
            <p:extLst>
              <p:ext uri="{D42A27DB-BD31-4B8C-83A1-F6EECF244321}">
                <p14:modId xmlns:p14="http://schemas.microsoft.com/office/powerpoint/2010/main" val="475805647"/>
              </p:ext>
            </p:extLst>
          </p:nvPr>
        </p:nvGraphicFramePr>
        <p:xfrm>
          <a:off x="874116" y="835383"/>
          <a:ext cx="5472112" cy="1547812"/>
        </p:xfrm>
        <a:graphic>
          <a:graphicData uri="http://schemas.openxmlformats.org/presentationml/2006/ole">
            <mc:AlternateContent xmlns:mc="http://schemas.openxmlformats.org/markup-compatibility/2006">
              <mc:Choice xmlns:v="urn:schemas-microsoft-com:vml" Requires="v">
                <p:oleObj spid="_x0000_s34096" name="Equation" r:id="rId3" imgW="2514600" imgH="711200" progId="Equation.DSMT4">
                  <p:embed/>
                </p:oleObj>
              </mc:Choice>
              <mc:Fallback>
                <p:oleObj name="Equation" r:id="rId3" imgW="2514600" imgH="711200" progId="Equation.DSMT4">
                  <p:embed/>
                  <p:pic>
                    <p:nvPicPr>
                      <p:cNvPr id="266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116" y="835383"/>
                        <a:ext cx="5472112" cy="154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371EE743-A7AE-4966-A97A-DB9831CAAE5C}"/>
              </a:ext>
            </a:extLst>
          </p:cNvPr>
          <p:cNvGraphicFramePr>
            <a:graphicFrameLocks noChangeAspect="1"/>
          </p:cNvGraphicFramePr>
          <p:nvPr>
            <p:extLst>
              <p:ext uri="{D42A27DB-BD31-4B8C-83A1-F6EECF244321}">
                <p14:modId xmlns:p14="http://schemas.microsoft.com/office/powerpoint/2010/main" val="2713185087"/>
              </p:ext>
            </p:extLst>
          </p:nvPr>
        </p:nvGraphicFramePr>
        <p:xfrm>
          <a:off x="3228672" y="5342915"/>
          <a:ext cx="2592387" cy="584200"/>
        </p:xfrm>
        <a:graphic>
          <a:graphicData uri="http://schemas.openxmlformats.org/presentationml/2006/ole">
            <mc:AlternateContent xmlns:mc="http://schemas.openxmlformats.org/markup-compatibility/2006">
              <mc:Choice xmlns:v="urn:schemas-microsoft-com:vml" Requires="v">
                <p:oleObj spid="_x0000_s34097" name="Equation" r:id="rId5" imgW="1129810" imgH="253890" progId="Equation.DSMT4">
                  <p:embed/>
                </p:oleObj>
              </mc:Choice>
              <mc:Fallback>
                <p:oleObj name="Equation" r:id="rId5" imgW="1129810" imgH="253890" progId="Equation.DSMT4">
                  <p:embed/>
                  <p:pic>
                    <p:nvPicPr>
                      <p:cNvPr id="266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672" y="5342915"/>
                        <a:ext cx="25923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39649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A2CD6C-78AD-4F07-905E-7D2519062EBF}"/>
              </a:ext>
            </a:extLst>
          </p:cNvPr>
          <p:cNvSpPr>
            <a:spLocks noGrp="1"/>
          </p:cNvSpPr>
          <p:nvPr>
            <p:ph idx="1"/>
          </p:nvPr>
        </p:nvSpPr>
        <p:spPr/>
        <p:txBody>
          <a:bodyPr>
            <a:normAutofit/>
          </a:bodyPr>
          <a:lstStyle/>
          <a:p>
            <a:r>
              <a:rPr lang="en-US" altLang="zh-CN" sz="2400" i="1" dirty="0">
                <a:latin typeface="Times New Roman" pitchFamily="18" charset="0"/>
              </a:rPr>
              <a:t>a</a:t>
            </a:r>
            <a:r>
              <a:rPr lang="en-US" altLang="zh-CN" sz="2400" dirty="0">
                <a:latin typeface="Times New Roman" pitchFamily="18" charset="0"/>
              </a:rPr>
              <a:t>=2</a:t>
            </a:r>
            <a:r>
              <a:rPr lang="zh-CN" altLang="en-US" sz="2400" dirty="0">
                <a:latin typeface="Times New Roman" pitchFamily="18" charset="0"/>
              </a:rPr>
              <a:t>不是</a:t>
            </a:r>
            <a:r>
              <a:rPr lang="zh-CN" altLang="en-US" sz="2400" dirty="0"/>
              <a:t>特征方程的重根，故</a:t>
            </a:r>
            <a:r>
              <a:rPr lang="zh-CN" altLang="en-US" sz="2400" dirty="0">
                <a:latin typeface="Times New Roman" pitchFamily="18" charset="0"/>
              </a:rPr>
              <a:t>令非齐次递归方程的特解为：</a:t>
            </a:r>
          </a:p>
          <a:p>
            <a:pPr eaLnBrk="1" hangingPunct="1">
              <a:buFont typeface="Wingdings" pitchFamily="2" charset="2"/>
              <a:buNone/>
            </a:pPr>
            <a:endParaRPr lang="zh-CN" altLang="en-US" sz="2400" dirty="0">
              <a:latin typeface="Times New Roman" pitchFamily="18" charset="0"/>
            </a:endParaRPr>
          </a:p>
          <a:p>
            <a:pPr eaLnBrk="1" hangingPunct="1">
              <a:buFont typeface="Wingdings" pitchFamily="2" charset="2"/>
              <a:buNone/>
            </a:pPr>
            <a:endParaRPr lang="en-US" altLang="zh-CN" sz="2400" dirty="0">
              <a:latin typeface="Times New Roman" pitchFamily="18" charset="0"/>
            </a:endParaRPr>
          </a:p>
          <a:p>
            <a:pPr eaLnBrk="1" hangingPunct="1"/>
            <a:r>
              <a:rPr lang="zh-CN" altLang="en-US" sz="2400" dirty="0">
                <a:latin typeface="Times New Roman" pitchFamily="18" charset="0"/>
              </a:rPr>
              <a:t>代入原递归方程得：</a:t>
            </a:r>
          </a:p>
          <a:p>
            <a:pPr eaLnBrk="1" hangingPunct="1"/>
            <a:endParaRPr lang="zh-CN" altLang="en-US" sz="2400" dirty="0">
              <a:latin typeface="Times New Roman" pitchFamily="18" charset="0"/>
            </a:endParaRPr>
          </a:p>
          <a:p>
            <a:pPr eaLnBrk="1" hangingPunct="1"/>
            <a:endParaRPr lang="zh-CN" altLang="en-US" sz="2400" dirty="0">
              <a:latin typeface="Times New Roman" pitchFamily="18" charset="0"/>
            </a:endParaRPr>
          </a:p>
          <a:p>
            <a:pPr marL="0" indent="0" eaLnBrk="1" hangingPunct="1">
              <a:buNone/>
            </a:pPr>
            <a:endParaRPr lang="en-US" altLang="zh-CN" dirty="0">
              <a:latin typeface="Times New Roman" pitchFamily="18" charset="0"/>
            </a:endParaRPr>
          </a:p>
          <a:p>
            <a:pPr marL="0" indent="0" eaLnBrk="1" hangingPunct="1">
              <a:buNone/>
            </a:pPr>
            <a:endParaRPr lang="zh-CN" altLang="en-US" sz="2400" dirty="0">
              <a:latin typeface="Times New Roman" pitchFamily="18" charset="0"/>
            </a:endParaRPr>
          </a:p>
          <a:p>
            <a:pPr eaLnBrk="1" hangingPunct="1"/>
            <a:r>
              <a:rPr lang="zh-CN" altLang="en-US" sz="2400" dirty="0">
                <a:latin typeface="Times New Roman" pitchFamily="18" charset="0"/>
              </a:rPr>
              <a:t>化简后得到：</a:t>
            </a:r>
          </a:p>
          <a:p>
            <a:pPr marL="0" indent="0" eaLnBrk="1" hangingPunct="1">
              <a:buNone/>
            </a:pPr>
            <a:r>
              <a:rPr lang="zh-CN" altLang="en-US" sz="2400" dirty="0">
                <a:latin typeface="Times New Roman" pitchFamily="18" charset="0"/>
              </a:rPr>
              <a:t>    </a:t>
            </a:r>
          </a:p>
          <a:p>
            <a:endParaRPr lang="zh-CN" altLang="en-US" dirty="0"/>
          </a:p>
        </p:txBody>
      </p:sp>
      <p:sp>
        <p:nvSpPr>
          <p:cNvPr id="3" name="日期占位符 2">
            <a:extLst>
              <a:ext uri="{FF2B5EF4-FFF2-40B4-BE49-F238E27FC236}">
                <a16:creationId xmlns:a16="http://schemas.microsoft.com/office/drawing/2014/main" id="{90AACDB2-5269-4773-A87A-CDC917B17069}"/>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C2686205-6CCE-4598-B0FD-5F430029A32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4754EEB-C822-4171-90DE-7190DE5C6B0D}"/>
              </a:ext>
            </a:extLst>
          </p:cNvPr>
          <p:cNvSpPr>
            <a:spLocks noGrp="1"/>
          </p:cNvSpPr>
          <p:nvPr>
            <p:ph type="sldNum" sz="quarter" idx="12"/>
          </p:nvPr>
        </p:nvSpPr>
        <p:spPr/>
        <p:txBody>
          <a:bodyPr/>
          <a:lstStyle/>
          <a:p>
            <a:fld id="{EEA58A3B-43CE-4AA0-90B5-EB47AFAFEB34}" type="slidenum">
              <a:rPr lang="zh-CN" altLang="en-US" smtClean="0"/>
              <a:pPr/>
              <a:t>172</a:t>
            </a:fld>
            <a:endParaRPr lang="zh-CN" altLang="en-US" dirty="0"/>
          </a:p>
        </p:txBody>
      </p:sp>
      <p:graphicFrame>
        <p:nvGraphicFramePr>
          <p:cNvPr id="6" name="Object 3">
            <a:extLst>
              <a:ext uri="{FF2B5EF4-FFF2-40B4-BE49-F238E27FC236}">
                <a16:creationId xmlns:a16="http://schemas.microsoft.com/office/drawing/2014/main" id="{2198CF2A-3A3A-44DB-A686-01AACE78B0D4}"/>
              </a:ext>
            </a:extLst>
          </p:cNvPr>
          <p:cNvGraphicFramePr>
            <a:graphicFrameLocks noChangeAspect="1"/>
          </p:cNvGraphicFramePr>
          <p:nvPr>
            <p:extLst>
              <p:ext uri="{D42A27DB-BD31-4B8C-83A1-F6EECF244321}">
                <p14:modId xmlns:p14="http://schemas.microsoft.com/office/powerpoint/2010/main" val="1312559848"/>
              </p:ext>
            </p:extLst>
          </p:nvPr>
        </p:nvGraphicFramePr>
        <p:xfrm>
          <a:off x="2362169" y="862829"/>
          <a:ext cx="3271838" cy="592138"/>
        </p:xfrm>
        <a:graphic>
          <a:graphicData uri="http://schemas.openxmlformats.org/presentationml/2006/ole">
            <mc:AlternateContent xmlns:mc="http://schemas.openxmlformats.org/markup-compatibility/2006">
              <mc:Choice xmlns:v="urn:schemas-microsoft-com:vml" Requires="v">
                <p:oleObj spid="_x0000_s35271" name="Equation" r:id="rId3" imgW="1333500" imgH="241300" progId="Equation.DSMT4">
                  <p:embed/>
                </p:oleObj>
              </mc:Choice>
              <mc:Fallback>
                <p:oleObj name="Equation" r:id="rId3" imgW="1333500" imgH="241300" progId="Equation.DSMT4">
                  <p:embed/>
                  <p:pic>
                    <p:nvPicPr>
                      <p:cNvPr id="276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169" y="862829"/>
                        <a:ext cx="3271838"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AF45C813-BE11-49A2-93F6-A9014987BC7C}"/>
              </a:ext>
            </a:extLst>
          </p:cNvPr>
          <p:cNvGraphicFramePr>
            <a:graphicFrameLocks noChangeAspect="1"/>
          </p:cNvGraphicFramePr>
          <p:nvPr>
            <p:extLst>
              <p:ext uri="{D42A27DB-BD31-4B8C-83A1-F6EECF244321}">
                <p14:modId xmlns:p14="http://schemas.microsoft.com/office/powerpoint/2010/main" val="66101569"/>
              </p:ext>
            </p:extLst>
          </p:nvPr>
        </p:nvGraphicFramePr>
        <p:xfrm>
          <a:off x="2287588" y="2312709"/>
          <a:ext cx="5256212" cy="1681162"/>
        </p:xfrm>
        <a:graphic>
          <a:graphicData uri="http://schemas.openxmlformats.org/presentationml/2006/ole">
            <mc:AlternateContent xmlns:mc="http://schemas.openxmlformats.org/markup-compatibility/2006">
              <mc:Choice xmlns:v="urn:schemas-microsoft-com:vml" Requires="v">
                <p:oleObj spid="_x0000_s35272" name="Equation" r:id="rId5" imgW="2184400" imgH="698500" progId="Equation.DSMT4">
                  <p:embed/>
                </p:oleObj>
              </mc:Choice>
              <mc:Fallback>
                <p:oleObj name="Equation" r:id="rId5" imgW="2184400" imgH="698500" progId="Equation.DSMT4">
                  <p:embed/>
                  <p:pic>
                    <p:nvPicPr>
                      <p:cNvPr id="2765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588" y="2312709"/>
                        <a:ext cx="5256212" cy="168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a:extLst>
              <a:ext uri="{FF2B5EF4-FFF2-40B4-BE49-F238E27FC236}">
                <a16:creationId xmlns:a16="http://schemas.microsoft.com/office/drawing/2014/main" id="{A61B0A0B-C214-4C53-B23B-8E8B8A26CF64}"/>
              </a:ext>
            </a:extLst>
          </p:cNvPr>
          <p:cNvGraphicFramePr>
            <a:graphicFrameLocks noChangeAspect="1"/>
          </p:cNvGraphicFramePr>
          <p:nvPr>
            <p:extLst>
              <p:ext uri="{D42A27DB-BD31-4B8C-83A1-F6EECF244321}">
                <p14:modId xmlns:p14="http://schemas.microsoft.com/office/powerpoint/2010/main" val="759018230"/>
              </p:ext>
            </p:extLst>
          </p:nvPr>
        </p:nvGraphicFramePr>
        <p:xfrm>
          <a:off x="2359757" y="4755173"/>
          <a:ext cx="3733800" cy="598488"/>
        </p:xfrm>
        <a:graphic>
          <a:graphicData uri="http://schemas.openxmlformats.org/presentationml/2006/ole">
            <mc:AlternateContent xmlns:mc="http://schemas.openxmlformats.org/markup-compatibility/2006">
              <mc:Choice xmlns:v="urn:schemas-microsoft-com:vml" Requires="v">
                <p:oleObj spid="_x0000_s35273" name="Equation" r:id="rId7" imgW="1422400" imgH="228600" progId="Equation.DSMT4">
                  <p:embed/>
                </p:oleObj>
              </mc:Choice>
              <mc:Fallback>
                <p:oleObj name="Equation" r:id="rId7" imgW="1422400" imgH="228600" progId="Equation.DSMT4">
                  <p:embed/>
                  <p:pic>
                    <p:nvPicPr>
                      <p:cNvPr id="2765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757" y="4755173"/>
                        <a:ext cx="37338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51923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0C8758A-F4A2-415D-90E1-0F1C57C94D45}"/>
              </a:ext>
            </a:extLst>
          </p:cNvPr>
          <p:cNvSpPr>
            <a:spLocks noGrp="1"/>
          </p:cNvSpPr>
          <p:nvPr>
            <p:ph idx="1"/>
          </p:nvPr>
        </p:nvSpPr>
        <p:spPr/>
        <p:txBody>
          <a:bodyPr/>
          <a:lstStyle/>
          <a:p>
            <a:r>
              <a:rPr lang="zh-CN" altLang="en-US" sz="2400" dirty="0">
                <a:latin typeface="Times New Roman" pitchFamily="18" charset="0"/>
              </a:rPr>
              <a:t>由此得到联立方程：</a:t>
            </a:r>
            <a:endParaRPr lang="en-US" altLang="zh-CN" sz="2400" dirty="0">
              <a:latin typeface="Times New Roman" pitchFamily="18" charset="0"/>
            </a:endParaRPr>
          </a:p>
          <a:p>
            <a:endParaRPr lang="en-US" altLang="zh-CN" dirty="0">
              <a:latin typeface="Times New Roman" pitchFamily="18" charset="0"/>
            </a:endParaRPr>
          </a:p>
          <a:p>
            <a:pPr marL="0" indent="0">
              <a:buNone/>
            </a:pPr>
            <a:endParaRPr lang="en-US" altLang="zh-CN" dirty="0">
              <a:latin typeface="Times New Roman" pitchFamily="18" charset="0"/>
            </a:endParaRPr>
          </a:p>
          <a:p>
            <a:r>
              <a:rPr lang="zh-CN" altLang="en-US" sz="2400" dirty="0">
                <a:latin typeface="Times New Roman" pitchFamily="18" charset="0"/>
              </a:rPr>
              <a:t>解得：</a:t>
            </a:r>
            <a:r>
              <a:rPr lang="en-US" altLang="zh-CN" sz="2400" i="1" dirty="0">
                <a:latin typeface="Times New Roman" pitchFamily="18" charset="0"/>
              </a:rPr>
              <a:t>A</a:t>
            </a:r>
            <a:r>
              <a:rPr lang="en-US" altLang="zh-CN" sz="2400" baseline="-25000" dirty="0">
                <a:latin typeface="Times New Roman" pitchFamily="18" charset="0"/>
              </a:rPr>
              <a:t>1</a:t>
            </a:r>
            <a:r>
              <a:rPr lang="en-US" altLang="zh-CN" sz="2400" dirty="0">
                <a:latin typeface="Times New Roman" pitchFamily="18" charset="0"/>
              </a:rPr>
              <a:t>=2,   </a:t>
            </a:r>
            <a:r>
              <a:rPr lang="en-US" altLang="zh-CN" sz="2400" i="1" dirty="0">
                <a:latin typeface="Times New Roman" pitchFamily="18" charset="0"/>
              </a:rPr>
              <a:t>A</a:t>
            </a:r>
            <a:r>
              <a:rPr lang="en-US" altLang="zh-CN" sz="2400" baseline="-25000" dirty="0">
                <a:latin typeface="Times New Roman" pitchFamily="18" charset="0"/>
              </a:rPr>
              <a:t>2</a:t>
            </a:r>
            <a:r>
              <a:rPr lang="en-US" altLang="zh-CN" sz="2400" dirty="0">
                <a:latin typeface="Times New Roman" pitchFamily="18" charset="0"/>
              </a:rPr>
              <a:t>=10</a:t>
            </a:r>
          </a:p>
          <a:p>
            <a:endParaRPr lang="en-US" altLang="zh-CN" dirty="0">
              <a:latin typeface="Times New Roman" pitchFamily="18" charset="0"/>
            </a:endParaRPr>
          </a:p>
          <a:p>
            <a:r>
              <a:rPr lang="zh-CN" altLang="en-US" sz="2400" dirty="0">
                <a:latin typeface="Times New Roman" pitchFamily="18" charset="0"/>
              </a:rPr>
              <a:t>非齐次递归方程的通解为：</a:t>
            </a:r>
          </a:p>
          <a:p>
            <a:endParaRPr lang="zh-CN" altLang="en-US" dirty="0"/>
          </a:p>
        </p:txBody>
      </p:sp>
      <p:sp>
        <p:nvSpPr>
          <p:cNvPr id="3" name="日期占位符 2">
            <a:extLst>
              <a:ext uri="{FF2B5EF4-FFF2-40B4-BE49-F238E27FC236}">
                <a16:creationId xmlns:a16="http://schemas.microsoft.com/office/drawing/2014/main" id="{819FA616-FEB0-4875-BA28-C1A7C267125E}"/>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B277A3E5-9C32-4DE2-B4EB-D7919B54E29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FAF18F3-8ACA-4F6B-9928-2707F0752181}"/>
              </a:ext>
            </a:extLst>
          </p:cNvPr>
          <p:cNvSpPr>
            <a:spLocks noGrp="1"/>
          </p:cNvSpPr>
          <p:nvPr>
            <p:ph type="sldNum" sz="quarter" idx="12"/>
          </p:nvPr>
        </p:nvSpPr>
        <p:spPr/>
        <p:txBody>
          <a:bodyPr/>
          <a:lstStyle/>
          <a:p>
            <a:fld id="{EEA58A3B-43CE-4AA0-90B5-EB47AFAFEB34}" type="slidenum">
              <a:rPr lang="zh-CN" altLang="en-US" smtClean="0"/>
              <a:pPr/>
              <a:t>173</a:t>
            </a:fld>
            <a:endParaRPr lang="zh-CN" altLang="en-US" dirty="0"/>
          </a:p>
        </p:txBody>
      </p:sp>
      <p:graphicFrame>
        <p:nvGraphicFramePr>
          <p:cNvPr id="6" name="Object 3">
            <a:extLst>
              <a:ext uri="{FF2B5EF4-FFF2-40B4-BE49-F238E27FC236}">
                <a16:creationId xmlns:a16="http://schemas.microsoft.com/office/drawing/2014/main" id="{6685EEA1-8627-40B9-8CF1-AE85A535E846}"/>
              </a:ext>
            </a:extLst>
          </p:cNvPr>
          <p:cNvGraphicFramePr>
            <a:graphicFrameLocks noChangeAspect="1"/>
          </p:cNvGraphicFramePr>
          <p:nvPr>
            <p:extLst>
              <p:ext uri="{D42A27DB-BD31-4B8C-83A1-F6EECF244321}">
                <p14:modId xmlns:p14="http://schemas.microsoft.com/office/powerpoint/2010/main" val="2392597465"/>
              </p:ext>
            </p:extLst>
          </p:nvPr>
        </p:nvGraphicFramePr>
        <p:xfrm>
          <a:off x="3170417" y="402442"/>
          <a:ext cx="3022786" cy="1208855"/>
        </p:xfrm>
        <a:graphic>
          <a:graphicData uri="http://schemas.openxmlformats.org/presentationml/2006/ole">
            <mc:AlternateContent xmlns:mc="http://schemas.openxmlformats.org/markup-compatibility/2006">
              <mc:Choice xmlns:v="urn:schemas-microsoft-com:vml" Requires="v">
                <p:oleObj spid="_x0000_s36295" name="Equation" r:id="rId3" imgW="1206500" imgH="482600" progId="Equation.DSMT4">
                  <p:embed/>
                </p:oleObj>
              </mc:Choice>
              <mc:Fallback>
                <p:oleObj name="Equation" r:id="rId3" imgW="1206500" imgH="482600" progId="Equation.DSMT4">
                  <p:embed/>
                  <p:pic>
                    <p:nvPicPr>
                      <p:cNvPr id="286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417" y="402442"/>
                        <a:ext cx="3022786" cy="1208855"/>
                      </a:xfrm>
                      <a:prstGeom prst="rect">
                        <a:avLst/>
                      </a:prstGeom>
                      <a:noFill/>
                      <a:ln>
                        <a:noFill/>
                      </a:ln>
                      <a:effectLst/>
                    </p:spPr>
                  </p:pic>
                </p:oleObj>
              </mc:Fallback>
            </mc:AlternateContent>
          </a:graphicData>
        </a:graphic>
      </p:graphicFrame>
      <p:graphicFrame>
        <p:nvGraphicFramePr>
          <p:cNvPr id="7" name="对象 6">
            <a:extLst>
              <a:ext uri="{FF2B5EF4-FFF2-40B4-BE49-F238E27FC236}">
                <a16:creationId xmlns:a16="http://schemas.microsoft.com/office/drawing/2014/main" id="{1C554870-548D-4F52-8BF4-42783FE7F6AE}"/>
              </a:ext>
            </a:extLst>
          </p:cNvPr>
          <p:cNvGraphicFramePr>
            <a:graphicFrameLocks noGrp="1" noChangeAspect="1"/>
          </p:cNvGraphicFramePr>
          <p:nvPr>
            <p:extLst>
              <p:ext uri="{D42A27DB-BD31-4B8C-83A1-F6EECF244321}">
                <p14:modId xmlns:p14="http://schemas.microsoft.com/office/powerpoint/2010/main" val="3987921429"/>
              </p:ext>
            </p:extLst>
          </p:nvPr>
        </p:nvGraphicFramePr>
        <p:xfrm>
          <a:off x="5217894" y="3374414"/>
          <a:ext cx="3074987" cy="584200"/>
        </p:xfrm>
        <a:graphic>
          <a:graphicData uri="http://schemas.openxmlformats.org/presentationml/2006/ole">
            <mc:AlternateContent xmlns:mc="http://schemas.openxmlformats.org/markup-compatibility/2006">
              <mc:Choice xmlns:v="urn:schemas-microsoft-com:vml" Requires="v">
                <p:oleObj spid="_x0000_s36296" name="Equation" r:id="rId5" imgW="1269449" imgH="241195" progId="Equation.DSMT4">
                  <p:embed/>
                </p:oleObj>
              </mc:Choice>
              <mc:Fallback>
                <p:oleObj name="Equation" r:id="rId5" imgW="1269449" imgH="241195" progId="Equation.DSMT4">
                  <p:embed/>
                  <p:pic>
                    <p:nvPicPr>
                      <p:cNvPr id="5" name="对象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7894" y="3374414"/>
                        <a:ext cx="30749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5">
            <a:extLst>
              <a:ext uri="{FF2B5EF4-FFF2-40B4-BE49-F238E27FC236}">
                <a16:creationId xmlns:a16="http://schemas.microsoft.com/office/drawing/2014/main" id="{5CECAB57-66D7-4B35-B1EF-852DF80D6EB3}"/>
              </a:ext>
            </a:extLst>
          </p:cNvPr>
          <p:cNvSpPr txBox="1"/>
          <p:nvPr/>
        </p:nvSpPr>
        <p:spPr>
          <a:xfrm>
            <a:off x="5320910" y="3481848"/>
            <a:ext cx="648071" cy="369332"/>
          </a:xfrm>
          <a:prstGeom prst="rect">
            <a:avLst/>
          </a:prstGeom>
          <a:solidFill>
            <a:schemeClr val="bg1"/>
          </a:solidFill>
        </p:spPr>
        <p:txBody>
          <a:bodyPr wrap="square" rtlCol="0">
            <a:spAutoFit/>
          </a:bodyPr>
          <a:lstStyle/>
          <a:p>
            <a:r>
              <a:rPr lang="en-US" altLang="zh-CN" dirty="0">
                <a:solidFill>
                  <a:schemeClr val="bg1"/>
                </a:solidFill>
              </a:rPr>
              <a:t>111</a:t>
            </a:r>
            <a:endParaRPr lang="zh-CN" altLang="en-US" dirty="0">
              <a:solidFill>
                <a:schemeClr val="bg1"/>
              </a:solidFill>
            </a:endParaRPr>
          </a:p>
        </p:txBody>
      </p:sp>
      <p:graphicFrame>
        <p:nvGraphicFramePr>
          <p:cNvPr id="9" name="Object 4">
            <a:extLst>
              <a:ext uri="{FF2B5EF4-FFF2-40B4-BE49-F238E27FC236}">
                <a16:creationId xmlns:a16="http://schemas.microsoft.com/office/drawing/2014/main" id="{5205BD2D-92B1-46C8-AABA-AF7299F51CBA}"/>
              </a:ext>
            </a:extLst>
          </p:cNvPr>
          <p:cNvGraphicFramePr>
            <a:graphicFrameLocks noChangeAspect="1"/>
          </p:cNvGraphicFramePr>
          <p:nvPr>
            <p:extLst>
              <p:ext uri="{D42A27DB-BD31-4B8C-83A1-F6EECF244321}">
                <p14:modId xmlns:p14="http://schemas.microsoft.com/office/powerpoint/2010/main" val="4237571721"/>
              </p:ext>
            </p:extLst>
          </p:nvPr>
        </p:nvGraphicFramePr>
        <p:xfrm>
          <a:off x="752654" y="3364964"/>
          <a:ext cx="4835525" cy="600075"/>
        </p:xfrm>
        <a:graphic>
          <a:graphicData uri="http://schemas.openxmlformats.org/presentationml/2006/ole">
            <mc:AlternateContent xmlns:mc="http://schemas.openxmlformats.org/markup-compatibility/2006">
              <mc:Choice xmlns:v="urn:schemas-microsoft-com:vml" Requires="v">
                <p:oleObj spid="_x0000_s36297" name="Equation" r:id="rId7" imgW="1943100" imgH="241300" progId="Equation.DSMT4">
                  <p:embed/>
                </p:oleObj>
              </mc:Choice>
              <mc:Fallback>
                <p:oleObj name="Equation" r:id="rId7" imgW="1943100" imgH="241300" progId="Equation.DSMT4">
                  <p:embed/>
                  <p:pic>
                    <p:nvPicPr>
                      <p:cNvPr id="286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654" y="3364964"/>
                        <a:ext cx="483552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96799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190A9F8-7570-4A61-8DFB-369B291783FC}"/>
              </a:ext>
            </a:extLst>
          </p:cNvPr>
          <p:cNvSpPr>
            <a:spLocks noGrp="1"/>
          </p:cNvSpPr>
          <p:nvPr>
            <p:ph idx="1"/>
          </p:nvPr>
        </p:nvSpPr>
        <p:spPr/>
        <p:txBody>
          <a:bodyPr/>
          <a:lstStyle/>
          <a:p>
            <a:r>
              <a:rPr lang="zh-CN" altLang="en-US" sz="2400" dirty="0"/>
              <a:t>初始条件代入有：</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sz="2400" dirty="0"/>
          </a:p>
          <a:p>
            <a:pPr eaLnBrk="1" hangingPunct="1"/>
            <a:r>
              <a:rPr lang="zh-CN" altLang="en-US" sz="2400" dirty="0">
                <a:latin typeface="Times New Roman" pitchFamily="18" charset="0"/>
              </a:rPr>
              <a:t>得到： </a:t>
            </a:r>
            <a:r>
              <a:rPr lang="en-US" altLang="zh-CN" sz="2400" i="1" dirty="0">
                <a:latin typeface="Times New Roman" pitchFamily="18" charset="0"/>
              </a:rPr>
              <a:t>c</a:t>
            </a:r>
            <a:r>
              <a:rPr lang="en-US" altLang="zh-CN" sz="2400" baseline="-25000" dirty="0">
                <a:latin typeface="Times New Roman" pitchFamily="18" charset="0"/>
              </a:rPr>
              <a:t>1</a:t>
            </a:r>
            <a:r>
              <a:rPr lang="en-US" altLang="zh-CN" sz="2400" dirty="0">
                <a:latin typeface="Times New Roman" pitchFamily="18" charset="0"/>
              </a:rPr>
              <a:t>= -14, </a:t>
            </a:r>
            <a:r>
              <a:rPr lang="en-US" altLang="zh-CN" sz="2400" i="1" dirty="0">
                <a:latin typeface="Times New Roman" pitchFamily="18" charset="0"/>
              </a:rPr>
              <a:t>c</a:t>
            </a:r>
            <a:r>
              <a:rPr lang="en-US" altLang="zh-CN" sz="2400" baseline="-25000" dirty="0">
                <a:latin typeface="Times New Roman" pitchFamily="18" charset="0"/>
              </a:rPr>
              <a:t>2</a:t>
            </a:r>
            <a:r>
              <a:rPr lang="en-US" altLang="zh-CN" sz="2400" dirty="0">
                <a:latin typeface="Times New Roman" pitchFamily="18" charset="0"/>
              </a:rPr>
              <a:t>=5</a:t>
            </a:r>
          </a:p>
          <a:p>
            <a:pPr eaLnBrk="1" hangingPunct="1"/>
            <a:endParaRPr lang="en-US" altLang="zh-CN" sz="2400" dirty="0">
              <a:latin typeface="Times New Roman" pitchFamily="18" charset="0"/>
            </a:endParaRPr>
          </a:p>
          <a:p>
            <a:pPr eaLnBrk="1" hangingPunct="1"/>
            <a:r>
              <a:rPr lang="zh-CN" altLang="en-US" sz="2400" dirty="0">
                <a:latin typeface="Times New Roman" pitchFamily="18" charset="0"/>
              </a:rPr>
              <a:t>最后，非齐次递归方程通解为：</a:t>
            </a:r>
          </a:p>
          <a:p>
            <a:endParaRPr lang="en-US" altLang="zh-CN" dirty="0"/>
          </a:p>
          <a:p>
            <a:pPr marL="0" indent="0">
              <a:buNone/>
            </a:pPr>
            <a:br>
              <a:rPr lang="zh-CN" altLang="en-US" sz="2400" dirty="0"/>
            </a:br>
            <a:br>
              <a:rPr lang="zh-CN" altLang="en-US" sz="2400" dirty="0"/>
            </a:br>
            <a:br>
              <a:rPr lang="zh-CN" altLang="en-US" sz="2400" dirty="0"/>
            </a:br>
            <a:endParaRPr lang="zh-CN" altLang="en-US" dirty="0"/>
          </a:p>
        </p:txBody>
      </p:sp>
      <p:sp>
        <p:nvSpPr>
          <p:cNvPr id="3" name="日期占位符 2">
            <a:extLst>
              <a:ext uri="{FF2B5EF4-FFF2-40B4-BE49-F238E27FC236}">
                <a16:creationId xmlns:a16="http://schemas.microsoft.com/office/drawing/2014/main" id="{6B3D461F-689A-4B4B-8B39-7F656D64C34B}"/>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4FA9A76F-51A4-4F46-BC13-96FCEF83D68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CEA70E7-2D61-4117-84A4-9C07294FF051}"/>
              </a:ext>
            </a:extLst>
          </p:cNvPr>
          <p:cNvSpPr>
            <a:spLocks noGrp="1"/>
          </p:cNvSpPr>
          <p:nvPr>
            <p:ph type="sldNum" sz="quarter" idx="12"/>
          </p:nvPr>
        </p:nvSpPr>
        <p:spPr/>
        <p:txBody>
          <a:bodyPr/>
          <a:lstStyle/>
          <a:p>
            <a:fld id="{EEA58A3B-43CE-4AA0-90B5-EB47AFAFEB34}" type="slidenum">
              <a:rPr lang="zh-CN" altLang="en-US" smtClean="0"/>
              <a:pPr/>
              <a:t>174</a:t>
            </a:fld>
            <a:endParaRPr lang="zh-CN" altLang="en-US" dirty="0"/>
          </a:p>
        </p:txBody>
      </p:sp>
      <p:graphicFrame>
        <p:nvGraphicFramePr>
          <p:cNvPr id="6" name="Object 3">
            <a:extLst>
              <a:ext uri="{FF2B5EF4-FFF2-40B4-BE49-F238E27FC236}">
                <a16:creationId xmlns:a16="http://schemas.microsoft.com/office/drawing/2014/main" id="{5754D27F-FADB-401A-8564-39579B80263C}"/>
              </a:ext>
            </a:extLst>
          </p:cNvPr>
          <p:cNvGraphicFramePr>
            <a:graphicFrameLocks noChangeAspect="1"/>
          </p:cNvGraphicFramePr>
          <p:nvPr>
            <p:extLst>
              <p:ext uri="{D42A27DB-BD31-4B8C-83A1-F6EECF244321}">
                <p14:modId xmlns:p14="http://schemas.microsoft.com/office/powerpoint/2010/main" val="2304553239"/>
              </p:ext>
            </p:extLst>
          </p:nvPr>
        </p:nvGraphicFramePr>
        <p:xfrm>
          <a:off x="3028066" y="497612"/>
          <a:ext cx="4752975" cy="1281113"/>
        </p:xfrm>
        <a:graphic>
          <a:graphicData uri="http://schemas.openxmlformats.org/presentationml/2006/ole">
            <mc:AlternateContent xmlns:mc="http://schemas.openxmlformats.org/markup-compatibility/2006">
              <mc:Choice xmlns:v="urn:schemas-microsoft-com:vml" Requires="v">
                <p:oleObj spid="_x0000_s37319" name="Equation" r:id="rId3" imgW="1790700" imgH="482600" progId="Equation.DSMT4">
                  <p:embed/>
                </p:oleObj>
              </mc:Choice>
              <mc:Fallback>
                <p:oleObj name="Equation" r:id="rId3" imgW="1790700" imgH="482600" progId="Equation.DSMT4">
                  <p:embed/>
                  <p:pic>
                    <p:nvPicPr>
                      <p:cNvPr id="296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066" y="497612"/>
                        <a:ext cx="4752975" cy="1281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CEEFFFC4-5DC4-473C-A820-0A3344F581DE}"/>
              </a:ext>
            </a:extLst>
          </p:cNvPr>
          <p:cNvGraphicFramePr>
            <a:graphicFrameLocks noChangeAspect="1"/>
          </p:cNvGraphicFramePr>
          <p:nvPr>
            <p:extLst>
              <p:ext uri="{D42A27DB-BD31-4B8C-83A1-F6EECF244321}">
                <p14:modId xmlns:p14="http://schemas.microsoft.com/office/powerpoint/2010/main" val="1480444722"/>
              </p:ext>
            </p:extLst>
          </p:nvPr>
        </p:nvGraphicFramePr>
        <p:xfrm>
          <a:off x="1562332" y="3957622"/>
          <a:ext cx="5111750" cy="1033463"/>
        </p:xfrm>
        <a:graphic>
          <a:graphicData uri="http://schemas.openxmlformats.org/presentationml/2006/ole">
            <mc:AlternateContent xmlns:mc="http://schemas.openxmlformats.org/markup-compatibility/2006">
              <mc:Choice xmlns:v="urn:schemas-microsoft-com:vml" Requires="v">
                <p:oleObj spid="_x0000_s37320" name="Equation" r:id="rId5" imgW="2387600" imgH="482600" progId="Equation.DSMT4">
                  <p:embed/>
                </p:oleObj>
              </mc:Choice>
              <mc:Fallback>
                <p:oleObj name="Equation" r:id="rId5" imgW="2387600" imgH="482600" progId="Equation.DSMT4">
                  <p:embed/>
                  <p:pic>
                    <p:nvPicPr>
                      <p:cNvPr id="2970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332" y="3957622"/>
                        <a:ext cx="5111750" cy="103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对象 7">
            <a:extLst>
              <a:ext uri="{FF2B5EF4-FFF2-40B4-BE49-F238E27FC236}">
                <a16:creationId xmlns:a16="http://schemas.microsoft.com/office/drawing/2014/main" id="{5F615DD4-2578-4E75-AC65-8356FDF46C5A}"/>
              </a:ext>
            </a:extLst>
          </p:cNvPr>
          <p:cNvGraphicFramePr>
            <a:graphicFrameLocks noGrp="1" noChangeAspect="1"/>
          </p:cNvGraphicFramePr>
          <p:nvPr>
            <p:extLst>
              <p:ext uri="{D42A27DB-BD31-4B8C-83A1-F6EECF244321}">
                <p14:modId xmlns:p14="http://schemas.microsoft.com/office/powerpoint/2010/main" val="1926361081"/>
              </p:ext>
            </p:extLst>
          </p:nvPr>
        </p:nvGraphicFramePr>
        <p:xfrm>
          <a:off x="1778976" y="4892833"/>
          <a:ext cx="3074987" cy="584200"/>
        </p:xfrm>
        <a:graphic>
          <a:graphicData uri="http://schemas.openxmlformats.org/presentationml/2006/ole">
            <mc:AlternateContent xmlns:mc="http://schemas.openxmlformats.org/markup-compatibility/2006">
              <mc:Choice xmlns:v="urn:schemas-microsoft-com:vml" Requires="v">
                <p:oleObj spid="_x0000_s37321" name="Equation" r:id="rId7" imgW="1269449" imgH="241195" progId="Equation.DSMT4">
                  <p:embed/>
                </p:oleObj>
              </mc:Choice>
              <mc:Fallback>
                <p:oleObj name="Equation" r:id="rId7" imgW="1269449" imgH="241195" progId="Equation.DSMT4">
                  <p:embed/>
                  <p:pic>
                    <p:nvPicPr>
                      <p:cNvPr id="6" name="对象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976" y="4892833"/>
                        <a:ext cx="30749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6">
            <a:extLst>
              <a:ext uri="{FF2B5EF4-FFF2-40B4-BE49-F238E27FC236}">
                <a16:creationId xmlns:a16="http://schemas.microsoft.com/office/drawing/2014/main" id="{B1EB9C94-8246-4473-B41D-A4779EDD5B5A}"/>
              </a:ext>
            </a:extLst>
          </p:cNvPr>
          <p:cNvSpPr txBox="1"/>
          <p:nvPr/>
        </p:nvSpPr>
        <p:spPr>
          <a:xfrm>
            <a:off x="1881992" y="5000267"/>
            <a:ext cx="648071" cy="369332"/>
          </a:xfrm>
          <a:prstGeom prst="rect">
            <a:avLst/>
          </a:prstGeom>
          <a:solidFill>
            <a:schemeClr val="bg1"/>
          </a:solidFill>
        </p:spPr>
        <p:txBody>
          <a:bodyPr wrap="square" rtlCol="0">
            <a:spAutoFit/>
          </a:bodyPr>
          <a:lstStyle/>
          <a:p>
            <a:r>
              <a:rPr lang="en-US" altLang="zh-CN" dirty="0">
                <a:solidFill>
                  <a:schemeClr val="bg1"/>
                </a:solidFill>
              </a:rPr>
              <a:t>111</a:t>
            </a:r>
            <a:endParaRPr lang="zh-CN" altLang="en-US" dirty="0">
              <a:solidFill>
                <a:schemeClr val="bg1"/>
              </a:solidFill>
            </a:endParaRPr>
          </a:p>
        </p:txBody>
      </p:sp>
    </p:spTree>
    <p:extLst>
      <p:ext uri="{BB962C8B-B14F-4D97-AF65-F5344CB8AC3E}">
        <p14:creationId xmlns:p14="http://schemas.microsoft.com/office/powerpoint/2010/main" val="39356797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62201-33D4-40F9-9D17-1F5835EA9E82}"/>
              </a:ext>
            </a:extLst>
          </p:cNvPr>
          <p:cNvSpPr>
            <a:spLocks noGrp="1"/>
          </p:cNvSpPr>
          <p:nvPr>
            <p:ph type="title"/>
          </p:nvPr>
        </p:nvSpPr>
        <p:spPr/>
        <p:txBody>
          <a:bodyPr/>
          <a:lstStyle/>
          <a:p>
            <a:r>
              <a:rPr lang="zh-CN" altLang="en-US" dirty="0"/>
              <a:t>作业</a:t>
            </a:r>
            <a:r>
              <a:rPr lang="en-US" altLang="zh-CN" dirty="0"/>
              <a:t>2 </a:t>
            </a:r>
            <a:endParaRPr lang="zh-CN" altLang="en-US" dirty="0"/>
          </a:p>
        </p:txBody>
      </p:sp>
      <p:sp>
        <p:nvSpPr>
          <p:cNvPr id="3" name="内容占位符 2">
            <a:extLst>
              <a:ext uri="{FF2B5EF4-FFF2-40B4-BE49-F238E27FC236}">
                <a16:creationId xmlns:a16="http://schemas.microsoft.com/office/drawing/2014/main" id="{B36F6737-F7F5-4F35-B2E1-F80169F56B0D}"/>
              </a:ext>
            </a:extLst>
          </p:cNvPr>
          <p:cNvSpPr>
            <a:spLocks noGrp="1"/>
          </p:cNvSpPr>
          <p:nvPr>
            <p:ph idx="1"/>
          </p:nvPr>
        </p:nvSpPr>
        <p:spPr/>
        <p:txBody>
          <a:bodyPr/>
          <a:lstStyle/>
          <a:p>
            <a:pPr marL="0" indent="0">
              <a:buNone/>
            </a:pPr>
            <a:r>
              <a:rPr lang="zh-CN" altLang="en-US" sz="2400" dirty="0">
                <a:latin typeface="Times New Roman" pitchFamily="18" charset="0"/>
              </a:rPr>
              <a:t>  </a:t>
            </a:r>
            <a:r>
              <a:rPr lang="zh-CN" altLang="en-US" sz="2400" dirty="0"/>
              <a:t>解下列递归方程：</a:t>
            </a:r>
            <a:endParaRPr lang="en-US" altLang="zh-CN" sz="2400" dirty="0"/>
          </a:p>
          <a:p>
            <a:r>
              <a:rPr lang="en-US" altLang="zh-CN" sz="2400" dirty="0"/>
              <a:t>1. f(</a:t>
            </a:r>
            <a:r>
              <a:rPr lang="en-US" altLang="zh-CN" sz="2400" i="1" dirty="0"/>
              <a:t>n</a:t>
            </a:r>
            <a:r>
              <a:rPr lang="en-US" altLang="zh-CN" sz="2400" dirty="0"/>
              <a:t>)=2f(</a:t>
            </a:r>
            <a:r>
              <a:rPr lang="en-US" altLang="zh-CN" sz="2400" i="1" dirty="0"/>
              <a:t>n</a:t>
            </a:r>
            <a:r>
              <a:rPr lang="en-US" altLang="zh-CN" sz="2400" dirty="0"/>
              <a:t>-1) + </a:t>
            </a:r>
            <a:r>
              <a:rPr lang="en-US" altLang="zh-CN" sz="2400" i="1" dirty="0"/>
              <a:t>n</a:t>
            </a:r>
            <a:r>
              <a:rPr lang="en-US" altLang="zh-CN" sz="2400" dirty="0"/>
              <a:t>,          f(0)=1</a:t>
            </a:r>
          </a:p>
          <a:p>
            <a:r>
              <a:rPr lang="en-US" altLang="zh-CN" dirty="0"/>
              <a:t>2</a:t>
            </a:r>
            <a:r>
              <a:rPr lang="en-US" altLang="zh-CN" sz="2400" dirty="0"/>
              <a:t>. f(</a:t>
            </a:r>
            <a:r>
              <a:rPr lang="en-US" altLang="zh-CN" sz="2400" i="1" dirty="0"/>
              <a:t>n</a:t>
            </a:r>
            <a:r>
              <a:rPr lang="en-US" altLang="zh-CN" sz="2400" dirty="0"/>
              <a:t>)=3f(</a:t>
            </a:r>
            <a:r>
              <a:rPr lang="en-US" altLang="zh-CN" sz="2400" i="1" dirty="0"/>
              <a:t>n</a:t>
            </a:r>
            <a:r>
              <a:rPr lang="en-US" altLang="zh-CN" sz="2400" dirty="0"/>
              <a:t>-1) + 2</a:t>
            </a:r>
            <a:r>
              <a:rPr lang="en-US" altLang="zh-CN" sz="2400" i="1" baseline="30000" dirty="0"/>
              <a:t>n</a:t>
            </a:r>
            <a:r>
              <a:rPr lang="en-US" altLang="zh-CN" sz="2400" dirty="0"/>
              <a:t>,        f(0)=3</a:t>
            </a:r>
          </a:p>
          <a:p>
            <a:r>
              <a:rPr lang="en-US" altLang="zh-CN" dirty="0"/>
              <a:t>3</a:t>
            </a:r>
            <a:r>
              <a:rPr lang="en-US" altLang="zh-CN" sz="2400" dirty="0"/>
              <a:t>. f(</a:t>
            </a:r>
            <a:r>
              <a:rPr lang="en-US" altLang="zh-CN" sz="2400" i="1" dirty="0"/>
              <a:t>n</a:t>
            </a:r>
            <a:r>
              <a:rPr lang="en-US" altLang="zh-CN" sz="2400" dirty="0"/>
              <a:t>)= - 2f(</a:t>
            </a:r>
            <a:r>
              <a:rPr lang="en-US" altLang="zh-CN" sz="2400" i="1" dirty="0"/>
              <a:t>n</a:t>
            </a:r>
            <a:r>
              <a:rPr lang="en-US" altLang="zh-CN" sz="2400" dirty="0"/>
              <a:t>-1) + 2</a:t>
            </a:r>
            <a:r>
              <a:rPr lang="en-US" altLang="zh-CN" sz="2400" i="1" baseline="30000" dirty="0"/>
              <a:t>n</a:t>
            </a:r>
            <a:r>
              <a:rPr lang="en-US" altLang="zh-CN" sz="2400" dirty="0"/>
              <a:t> - </a:t>
            </a:r>
            <a:r>
              <a:rPr lang="en-US" altLang="zh-CN" sz="2400" i="1" dirty="0"/>
              <a:t>n</a:t>
            </a:r>
            <a:r>
              <a:rPr lang="en-US" altLang="zh-CN" sz="2400" baseline="30000" dirty="0"/>
              <a:t>2</a:t>
            </a:r>
            <a:r>
              <a:rPr lang="en-US" altLang="zh-CN" sz="2400" dirty="0"/>
              <a:t>,  f(0</a:t>
            </a:r>
            <a:r>
              <a:rPr lang="en-US" altLang="zh-CN" sz="2400"/>
              <a:t>)=1</a:t>
            </a:r>
            <a:endParaRPr lang="en-US" altLang="zh-CN" sz="2400" dirty="0"/>
          </a:p>
          <a:p>
            <a:endParaRPr lang="zh-CN" altLang="en-US" dirty="0"/>
          </a:p>
        </p:txBody>
      </p:sp>
      <p:sp>
        <p:nvSpPr>
          <p:cNvPr id="4" name="日期占位符 3">
            <a:extLst>
              <a:ext uri="{FF2B5EF4-FFF2-40B4-BE49-F238E27FC236}">
                <a16:creationId xmlns:a16="http://schemas.microsoft.com/office/drawing/2014/main" id="{0E38B683-2D46-4237-94D9-E4E569CA527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E5073DA-6015-4C5E-9A58-855E42753D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7A2FE2-B773-4613-B9AD-78D85F460E6B}"/>
              </a:ext>
            </a:extLst>
          </p:cNvPr>
          <p:cNvSpPr>
            <a:spLocks noGrp="1"/>
          </p:cNvSpPr>
          <p:nvPr>
            <p:ph type="sldNum" sz="quarter" idx="12"/>
          </p:nvPr>
        </p:nvSpPr>
        <p:spPr/>
        <p:txBody>
          <a:bodyPr/>
          <a:lstStyle/>
          <a:p>
            <a:fld id="{EEA58A3B-43CE-4AA0-90B5-EB47AFAFEB34}" type="slidenum">
              <a:rPr lang="zh-CN" altLang="en-US" smtClean="0"/>
              <a:pPr/>
              <a:t>175</a:t>
            </a:fld>
            <a:endParaRPr lang="zh-CN" altLang="en-US" dirty="0"/>
          </a:p>
        </p:txBody>
      </p:sp>
    </p:spTree>
    <p:extLst>
      <p:ext uri="{BB962C8B-B14F-4D97-AF65-F5344CB8AC3E}">
        <p14:creationId xmlns:p14="http://schemas.microsoft.com/office/powerpoint/2010/main" val="230445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A18BE-334D-4D04-80DF-86D5F05DC7B9}"/>
              </a:ext>
            </a:extLst>
          </p:cNvPr>
          <p:cNvSpPr>
            <a:spLocks noGrp="1"/>
          </p:cNvSpPr>
          <p:nvPr>
            <p:ph type="title"/>
          </p:nvPr>
        </p:nvSpPr>
        <p:spPr/>
        <p:txBody>
          <a:bodyPr/>
          <a:lstStyle/>
          <a:p>
            <a:r>
              <a:rPr lang="zh-CN" altLang="en-US" dirty="0"/>
              <a:t>附录</a:t>
            </a:r>
            <a:r>
              <a:rPr lang="en-US" altLang="zh-CN" dirty="0"/>
              <a:t>2-2 </a:t>
            </a:r>
            <a:r>
              <a:rPr lang="zh-CN" altLang="en-US" dirty="0"/>
              <a:t>减治法</a:t>
            </a:r>
          </a:p>
        </p:txBody>
      </p:sp>
      <p:sp>
        <p:nvSpPr>
          <p:cNvPr id="3" name="内容占位符 2">
            <a:extLst>
              <a:ext uri="{FF2B5EF4-FFF2-40B4-BE49-F238E27FC236}">
                <a16:creationId xmlns:a16="http://schemas.microsoft.com/office/drawing/2014/main" id="{2E9D3763-3A42-4F57-A2BA-B037EA80C8C6}"/>
              </a:ext>
            </a:extLst>
          </p:cNvPr>
          <p:cNvSpPr>
            <a:spLocks noGrp="1"/>
          </p:cNvSpPr>
          <p:nvPr>
            <p:ph idx="1"/>
          </p:nvPr>
        </p:nvSpPr>
        <p:spPr/>
        <p:txBody>
          <a:bodyPr/>
          <a:lstStyle/>
          <a:p>
            <a:r>
              <a:rPr lang="zh-CN" altLang="en-US" sz="2400" dirty="0"/>
              <a:t>对</a:t>
            </a:r>
            <a:r>
              <a:rPr lang="en-US" altLang="zh-CN" sz="2400" dirty="0"/>
              <a:t>1</a:t>
            </a:r>
            <a:r>
              <a:rPr lang="zh-CN" altLang="en-US" sz="2400" dirty="0"/>
              <a:t>个大问题，分解为</a:t>
            </a:r>
            <a:r>
              <a:rPr lang="en-US" altLang="zh-CN" sz="2400" dirty="0"/>
              <a:t>m</a:t>
            </a:r>
            <a:r>
              <a:rPr lang="zh-CN" altLang="en-US" sz="2400" dirty="0"/>
              <a:t>个</a:t>
            </a:r>
            <a:r>
              <a:rPr lang="en-US" altLang="zh-CN" sz="2400" dirty="0"/>
              <a:t>(e.g. m=2)</a:t>
            </a:r>
            <a:r>
              <a:rPr lang="zh-CN" altLang="en-US" sz="2400" dirty="0"/>
              <a:t>子问题后</a:t>
            </a:r>
            <a:endParaRPr lang="en-US" altLang="zh-CN" sz="2400" dirty="0"/>
          </a:p>
          <a:p>
            <a:pPr lvl="1"/>
            <a:r>
              <a:rPr lang="zh-CN" altLang="en-US" dirty="0"/>
              <a:t>分治法：</a:t>
            </a:r>
            <a:endParaRPr lang="en-US" altLang="zh-CN" dirty="0"/>
          </a:p>
          <a:p>
            <a:pPr marL="268287" lvl="1" indent="0">
              <a:buNone/>
            </a:pPr>
            <a:r>
              <a:rPr lang="en-US" altLang="zh-CN" sz="2400" dirty="0"/>
              <a:t>    </a:t>
            </a:r>
            <a:r>
              <a:rPr lang="zh-CN" altLang="en-US" sz="2400" dirty="0"/>
              <a:t>求解多个子问题，由多个子问题解合并得到原问题解</a:t>
            </a:r>
            <a:endParaRPr lang="en-US" altLang="zh-CN" dirty="0"/>
          </a:p>
          <a:p>
            <a:pPr lvl="2"/>
            <a:r>
              <a:rPr lang="en-US" altLang="zh-CN" dirty="0"/>
              <a:t>e.g. </a:t>
            </a:r>
            <a:r>
              <a:rPr lang="zh-CN" altLang="en-US" dirty="0"/>
              <a:t>归并排序</a:t>
            </a:r>
          </a:p>
          <a:p>
            <a:pPr lvl="1"/>
            <a:r>
              <a:rPr lang="zh-CN" altLang="en-US" dirty="0"/>
              <a:t>减治法：</a:t>
            </a:r>
            <a:endParaRPr lang="en-US" altLang="zh-CN" dirty="0"/>
          </a:p>
          <a:p>
            <a:pPr marL="268287" lvl="1" indent="0">
              <a:buNone/>
            </a:pPr>
            <a:r>
              <a:rPr lang="en-US" altLang="zh-CN" dirty="0"/>
              <a:t>     </a:t>
            </a:r>
            <a:r>
              <a:rPr lang="zh-CN" altLang="en-US" dirty="0"/>
              <a:t>只需解决其中</a:t>
            </a:r>
            <a:r>
              <a:rPr lang="en-US" altLang="zh-CN" dirty="0"/>
              <a:t>1</a:t>
            </a:r>
            <a:r>
              <a:rPr lang="zh-CN" altLang="en-US" dirty="0"/>
              <a:t>个子问题，就可得到原问题解</a:t>
            </a:r>
            <a:endParaRPr lang="en-US" altLang="zh-CN" dirty="0"/>
          </a:p>
          <a:p>
            <a:pPr lvl="2"/>
            <a:r>
              <a:rPr lang="en-US" altLang="zh-CN" dirty="0"/>
              <a:t>e.g. </a:t>
            </a:r>
            <a:r>
              <a:rPr lang="zh-CN" altLang="en-US" dirty="0"/>
              <a:t>二分搜索，线性时间选择</a:t>
            </a:r>
            <a:endParaRPr lang="en-US" altLang="zh-CN" dirty="0"/>
          </a:p>
          <a:p>
            <a:endParaRPr lang="en-US" altLang="zh-CN" dirty="0"/>
          </a:p>
          <a:p>
            <a:r>
              <a:rPr lang="zh-CN" altLang="en-US" dirty="0"/>
              <a:t>减治法的复杂性一般为</a:t>
            </a:r>
          </a:p>
          <a:p>
            <a:pPr>
              <a:buFont typeface="Wingdings" pitchFamily="2" charset="2"/>
              <a:buNone/>
            </a:pPr>
            <a:r>
              <a:rPr lang="zh-CN" altLang="en-US" dirty="0"/>
              <a:t>      </a:t>
            </a:r>
            <a:r>
              <a:rPr lang="en-US" altLang="zh-CN" i="1" dirty="0"/>
              <a:t>O</a:t>
            </a:r>
            <a:r>
              <a:rPr lang="en-US" altLang="zh-CN" dirty="0"/>
              <a:t>(</a:t>
            </a:r>
            <a:r>
              <a:rPr lang="en-US" altLang="zh-CN" dirty="0" err="1"/>
              <a:t>log</a:t>
            </a:r>
            <a:r>
              <a:rPr lang="en-US" altLang="zh-CN" baseline="-25000" dirty="0" err="1"/>
              <a:t>m</a:t>
            </a:r>
            <a:r>
              <a:rPr lang="en-US" altLang="zh-CN" i="1" dirty="0" err="1"/>
              <a:t>n</a:t>
            </a:r>
            <a:r>
              <a:rPr lang="en-US" altLang="zh-CN" dirty="0"/>
              <a:t>)</a:t>
            </a:r>
            <a:r>
              <a:rPr lang="zh-CN" altLang="en-US" dirty="0"/>
              <a:t>，</a:t>
            </a:r>
            <a:r>
              <a:rPr lang="en-US" altLang="zh-CN" i="1" dirty="0"/>
              <a:t>O</a:t>
            </a:r>
            <a:r>
              <a:rPr lang="en-US" altLang="zh-CN" dirty="0"/>
              <a:t>(</a:t>
            </a:r>
            <a:r>
              <a:rPr lang="en-US" altLang="zh-CN" i="1" dirty="0"/>
              <a:t>n</a:t>
            </a:r>
            <a:r>
              <a:rPr lang="en-US" altLang="zh-CN" dirty="0"/>
              <a:t>)</a:t>
            </a:r>
            <a:endParaRPr lang="zh-CN" altLang="en-US" dirty="0"/>
          </a:p>
          <a:p>
            <a:endParaRPr lang="zh-CN" altLang="en-US" dirty="0"/>
          </a:p>
        </p:txBody>
      </p:sp>
      <p:sp>
        <p:nvSpPr>
          <p:cNvPr id="4" name="日期占位符 3">
            <a:extLst>
              <a:ext uri="{FF2B5EF4-FFF2-40B4-BE49-F238E27FC236}">
                <a16:creationId xmlns:a16="http://schemas.microsoft.com/office/drawing/2014/main" id="{80012015-CBE2-4C5B-8FC3-719971108B6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10807CF-4AB3-400B-A059-5449709F8E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DB0834-30D2-4A4A-9FAC-428EB7E57CFB}"/>
              </a:ext>
            </a:extLst>
          </p:cNvPr>
          <p:cNvSpPr>
            <a:spLocks noGrp="1"/>
          </p:cNvSpPr>
          <p:nvPr>
            <p:ph type="sldNum" sz="quarter" idx="12"/>
          </p:nvPr>
        </p:nvSpPr>
        <p:spPr/>
        <p:txBody>
          <a:bodyPr/>
          <a:lstStyle/>
          <a:p>
            <a:fld id="{EEA58A3B-43CE-4AA0-90B5-EB47AFAFEB34}" type="slidenum">
              <a:rPr lang="zh-CN" altLang="en-US" smtClean="0"/>
              <a:pPr/>
              <a:t>176</a:t>
            </a:fld>
            <a:endParaRPr lang="zh-CN" altLang="en-US" dirty="0"/>
          </a:p>
        </p:txBody>
      </p:sp>
    </p:spTree>
    <p:extLst>
      <p:ext uri="{BB962C8B-B14F-4D97-AF65-F5344CB8AC3E}">
        <p14:creationId xmlns:p14="http://schemas.microsoft.com/office/powerpoint/2010/main" val="6579446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9BAE3-7EB9-4839-AEC9-932BBA2CCA68}"/>
              </a:ext>
            </a:extLst>
          </p:cNvPr>
          <p:cNvSpPr>
            <a:spLocks noGrp="1"/>
          </p:cNvSpPr>
          <p:nvPr>
            <p:ph type="title"/>
          </p:nvPr>
        </p:nvSpPr>
        <p:spPr/>
        <p:txBody>
          <a:bodyPr/>
          <a:lstStyle/>
          <a:p>
            <a:r>
              <a:rPr lang="zh-CN" altLang="en-US" dirty="0"/>
              <a:t>附录</a:t>
            </a:r>
            <a:r>
              <a:rPr lang="en-US" altLang="zh-CN" dirty="0"/>
              <a:t>2-3 </a:t>
            </a:r>
            <a:r>
              <a:rPr lang="zh-CN" altLang="en-US" dirty="0"/>
              <a:t>并行算法与并行计算</a:t>
            </a:r>
          </a:p>
        </p:txBody>
      </p:sp>
      <p:sp>
        <p:nvSpPr>
          <p:cNvPr id="4" name="日期占位符 3">
            <a:extLst>
              <a:ext uri="{FF2B5EF4-FFF2-40B4-BE49-F238E27FC236}">
                <a16:creationId xmlns:a16="http://schemas.microsoft.com/office/drawing/2014/main" id="{721B083F-40F7-4367-AC02-A40B84D950D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F42CB89-798F-4052-878B-0498DC613F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08A58F-6A0D-4A30-A843-5A2C102B24A9}"/>
              </a:ext>
            </a:extLst>
          </p:cNvPr>
          <p:cNvSpPr>
            <a:spLocks noGrp="1"/>
          </p:cNvSpPr>
          <p:nvPr>
            <p:ph type="sldNum" sz="quarter" idx="12"/>
          </p:nvPr>
        </p:nvSpPr>
        <p:spPr/>
        <p:txBody>
          <a:bodyPr/>
          <a:lstStyle/>
          <a:p>
            <a:fld id="{EEA58A3B-43CE-4AA0-90B5-EB47AFAFEB34}" type="slidenum">
              <a:rPr lang="zh-CN" altLang="en-US" smtClean="0"/>
              <a:pPr/>
              <a:t>177</a:t>
            </a:fld>
            <a:endParaRPr lang="zh-CN" altLang="en-US" dirty="0"/>
          </a:p>
        </p:txBody>
      </p:sp>
      <p:sp>
        <p:nvSpPr>
          <p:cNvPr id="7" name="内容占位符 2">
            <a:extLst>
              <a:ext uri="{FF2B5EF4-FFF2-40B4-BE49-F238E27FC236}">
                <a16:creationId xmlns:a16="http://schemas.microsoft.com/office/drawing/2014/main" id="{726F2F40-5918-4BD3-B50F-D3880C2CE8B9}"/>
              </a:ext>
            </a:extLst>
          </p:cNvPr>
          <p:cNvSpPr>
            <a:spLocks noGrp="1"/>
          </p:cNvSpPr>
          <p:nvPr>
            <p:ph idx="1"/>
          </p:nvPr>
        </p:nvSpPr>
        <p:spPr>
          <a:xfrm>
            <a:off x="76442" y="757394"/>
            <a:ext cx="11834414" cy="5813231"/>
          </a:xfrm>
        </p:spPr>
        <p:txBody>
          <a:bodyPr>
            <a:normAutofit/>
          </a:bodyPr>
          <a:lstStyle/>
          <a:p>
            <a:r>
              <a:rPr lang="zh-CN" altLang="en-US" dirty="0"/>
              <a:t>并行计算</a:t>
            </a:r>
            <a:endParaRPr lang="en-US" altLang="zh-CN" dirty="0"/>
          </a:p>
          <a:p>
            <a:r>
              <a:rPr lang="zh-CN" altLang="en-US" dirty="0"/>
              <a:t>基于分治法的并行</a:t>
            </a:r>
            <a:r>
              <a:rPr lang="en-US" altLang="zh-CN" dirty="0"/>
              <a:t>/</a:t>
            </a:r>
            <a:r>
              <a:rPr lang="zh-CN" altLang="en-US" dirty="0"/>
              <a:t>分布式问题求解</a:t>
            </a:r>
            <a:endParaRPr lang="en-US" altLang="zh-CN" dirty="0"/>
          </a:p>
          <a:p>
            <a:r>
              <a:rPr lang="zh-CN" altLang="en-US" sz="2400" dirty="0"/>
              <a:t>并行算法复杂度</a:t>
            </a:r>
            <a:endParaRPr lang="en-US" altLang="zh-CN" sz="2400" dirty="0"/>
          </a:p>
          <a:p>
            <a:r>
              <a:rPr lang="zh-CN" altLang="en-US" dirty="0"/>
              <a:t>并行算法加速比与</a:t>
            </a:r>
            <a:r>
              <a:rPr lang="en-US" altLang="en-US" dirty="0"/>
              <a:t>Amdahl’s Law</a:t>
            </a:r>
            <a:endParaRPr lang="en-US" altLang="zh-CN" dirty="0"/>
          </a:p>
          <a:p>
            <a:r>
              <a:rPr lang="zh-CN" altLang="en-US" dirty="0"/>
              <a:t>多核超线程</a:t>
            </a:r>
            <a:r>
              <a:rPr lang="en-US" altLang="zh-CN" dirty="0"/>
              <a:t>HT</a:t>
            </a:r>
            <a:r>
              <a:rPr lang="zh-CN" altLang="en-US" dirty="0"/>
              <a:t>对</a:t>
            </a:r>
            <a:r>
              <a:rPr lang="en-US" altLang="zh-CN" dirty="0"/>
              <a:t>CPU</a:t>
            </a:r>
            <a:r>
              <a:rPr lang="zh-CN" altLang="en-US" dirty="0"/>
              <a:t>计算速度的提升</a:t>
            </a:r>
            <a:endParaRPr lang="en-US" altLang="zh-CN" dirty="0"/>
          </a:p>
          <a:p>
            <a:r>
              <a:rPr lang="zh-CN" altLang="en-US" dirty="0"/>
              <a:t>并行分布式计算系统与天河、神威超级计算机</a:t>
            </a:r>
            <a:endParaRPr lang="en-US" altLang="zh-CN" dirty="0"/>
          </a:p>
          <a:p>
            <a:r>
              <a:rPr lang="zh-CN" altLang="en-US" dirty="0"/>
              <a:t>并行程序设计</a:t>
            </a:r>
            <a:endParaRPr lang="en-US" altLang="zh-CN" dirty="0"/>
          </a:p>
          <a:p>
            <a:pPr marL="0" indent="0">
              <a:buNone/>
            </a:pPr>
            <a:endParaRPr lang="en-US" altLang="zh-CN" dirty="0"/>
          </a:p>
        </p:txBody>
      </p:sp>
    </p:spTree>
    <p:extLst>
      <p:ext uri="{BB962C8B-B14F-4D97-AF65-F5344CB8AC3E}">
        <p14:creationId xmlns:p14="http://schemas.microsoft.com/office/powerpoint/2010/main" val="35752557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FD11E-7C29-4138-BC77-480B3FFD5351}"/>
              </a:ext>
            </a:extLst>
          </p:cNvPr>
          <p:cNvSpPr>
            <a:spLocks noGrp="1"/>
          </p:cNvSpPr>
          <p:nvPr>
            <p:ph type="title"/>
          </p:nvPr>
        </p:nvSpPr>
        <p:spPr/>
        <p:txBody>
          <a:bodyPr/>
          <a:lstStyle/>
          <a:p>
            <a:r>
              <a:rPr lang="zh-CN" altLang="en-US" dirty="0"/>
              <a:t>并行计算（</a:t>
            </a:r>
            <a:r>
              <a:rPr lang="en-US" altLang="zh-CN" dirty="0"/>
              <a:t>Parallel Computing</a:t>
            </a:r>
            <a:r>
              <a:rPr lang="zh-CN" altLang="en-US" dirty="0"/>
              <a:t>）</a:t>
            </a:r>
          </a:p>
        </p:txBody>
      </p:sp>
      <p:sp>
        <p:nvSpPr>
          <p:cNvPr id="3" name="内容占位符 2">
            <a:extLst>
              <a:ext uri="{FF2B5EF4-FFF2-40B4-BE49-F238E27FC236}">
                <a16:creationId xmlns:a16="http://schemas.microsoft.com/office/drawing/2014/main" id="{E56AA36E-F62D-43AD-ADDF-64618821029B}"/>
              </a:ext>
            </a:extLst>
          </p:cNvPr>
          <p:cNvSpPr>
            <a:spLocks noGrp="1"/>
          </p:cNvSpPr>
          <p:nvPr>
            <p:ph idx="1"/>
          </p:nvPr>
        </p:nvSpPr>
        <p:spPr/>
        <p:txBody>
          <a:bodyPr/>
          <a:lstStyle/>
          <a:p>
            <a:r>
              <a:rPr lang="zh-CN" altLang="en-US" dirty="0"/>
              <a:t>高性能计算</a:t>
            </a:r>
            <a:r>
              <a:rPr lang="en-US" altLang="zh-CN" dirty="0"/>
              <a:t>HPC(High Performance Computing)</a:t>
            </a:r>
          </a:p>
          <a:p>
            <a:pPr lvl="1"/>
            <a:r>
              <a:rPr lang="zh-CN" altLang="en-US" dirty="0"/>
              <a:t>面向计算密集型问题</a:t>
            </a:r>
            <a:endParaRPr lang="en-US" altLang="zh-CN" dirty="0"/>
          </a:p>
          <a:p>
            <a:pPr lvl="2"/>
            <a:r>
              <a:rPr lang="en-US" altLang="zh-CN" dirty="0"/>
              <a:t> CPU-bound, computing-intensive</a:t>
            </a:r>
          </a:p>
          <a:p>
            <a:pPr lvl="1"/>
            <a:r>
              <a:rPr lang="zh-CN" altLang="en-US" dirty="0"/>
              <a:t>并行</a:t>
            </a:r>
            <a:r>
              <a:rPr lang="zh-CN" altLang="en-US" b="1" dirty="0">
                <a:solidFill>
                  <a:srgbClr val="0066FF"/>
                </a:solidFill>
              </a:rPr>
              <a:t>算法</a:t>
            </a:r>
            <a:r>
              <a:rPr lang="zh-CN" altLang="en-US" dirty="0"/>
              <a:t> </a:t>
            </a:r>
            <a:r>
              <a:rPr lang="en-US" altLang="zh-CN" dirty="0"/>
              <a:t>+ </a:t>
            </a:r>
            <a:r>
              <a:rPr lang="zh-CN" altLang="en-US" dirty="0"/>
              <a:t>并行</a:t>
            </a:r>
            <a:r>
              <a:rPr lang="zh-CN" altLang="en-US" b="1" dirty="0">
                <a:solidFill>
                  <a:srgbClr val="0066FF"/>
                </a:solidFill>
              </a:rPr>
              <a:t>程序设计</a:t>
            </a:r>
            <a:r>
              <a:rPr lang="zh-CN" altLang="en-US" dirty="0"/>
              <a:t> </a:t>
            </a:r>
            <a:r>
              <a:rPr lang="en-US" altLang="zh-CN" dirty="0"/>
              <a:t>+ </a:t>
            </a:r>
            <a:r>
              <a:rPr lang="zh-CN" altLang="en-US" dirty="0"/>
              <a:t>并行</a:t>
            </a:r>
            <a:r>
              <a:rPr lang="zh-CN" altLang="en-US" b="1" dirty="0">
                <a:solidFill>
                  <a:srgbClr val="0066FF"/>
                </a:solidFill>
              </a:rPr>
              <a:t>计算机</a:t>
            </a:r>
            <a:r>
              <a:rPr lang="en-US" altLang="zh-CN" dirty="0"/>
              <a:t>/</a:t>
            </a:r>
            <a:r>
              <a:rPr lang="zh-CN" altLang="en-US" dirty="0"/>
              <a:t>超级计算机</a:t>
            </a:r>
          </a:p>
        </p:txBody>
      </p:sp>
      <p:sp>
        <p:nvSpPr>
          <p:cNvPr id="4" name="日期占位符 3">
            <a:extLst>
              <a:ext uri="{FF2B5EF4-FFF2-40B4-BE49-F238E27FC236}">
                <a16:creationId xmlns:a16="http://schemas.microsoft.com/office/drawing/2014/main" id="{F54D5409-FC1D-4FE1-8F2B-D5B3ADAA473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9895DAE-9843-4E17-9B49-DFE1366391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1B1525-831A-424A-8307-83C2F0997685}"/>
              </a:ext>
            </a:extLst>
          </p:cNvPr>
          <p:cNvSpPr>
            <a:spLocks noGrp="1"/>
          </p:cNvSpPr>
          <p:nvPr>
            <p:ph type="sldNum" sz="quarter" idx="12"/>
          </p:nvPr>
        </p:nvSpPr>
        <p:spPr/>
        <p:txBody>
          <a:bodyPr/>
          <a:lstStyle/>
          <a:p>
            <a:fld id="{EEA58A3B-43CE-4AA0-90B5-EB47AFAFEB34}" type="slidenum">
              <a:rPr lang="zh-CN" altLang="en-US" smtClean="0"/>
              <a:pPr/>
              <a:t>178</a:t>
            </a:fld>
            <a:endParaRPr lang="zh-CN" altLang="en-US" dirty="0"/>
          </a:p>
        </p:txBody>
      </p:sp>
      <p:pic>
        <p:nvPicPr>
          <p:cNvPr id="7" name="Picture 4">
            <a:extLst>
              <a:ext uri="{FF2B5EF4-FFF2-40B4-BE49-F238E27FC236}">
                <a16:creationId xmlns:a16="http://schemas.microsoft.com/office/drawing/2014/main" id="{E22EE520-D0D4-4E6D-A256-956CA7962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32" y="2828919"/>
            <a:ext cx="4641608" cy="26491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7BB6D45F-84F2-4EE6-A943-4D38CAF96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0" y="2828919"/>
            <a:ext cx="4378960" cy="284192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99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A512D-A9D8-41BE-B317-A6D0B391B454}"/>
              </a:ext>
            </a:extLst>
          </p:cNvPr>
          <p:cNvSpPr>
            <a:spLocks noGrp="1"/>
          </p:cNvSpPr>
          <p:nvPr>
            <p:ph type="title"/>
          </p:nvPr>
        </p:nvSpPr>
        <p:spPr/>
        <p:txBody>
          <a:bodyPr/>
          <a:lstStyle/>
          <a:p>
            <a:r>
              <a:rPr lang="zh-CN" altLang="en-US" sz="2800" dirty="0"/>
              <a:t>并行计算实现途径</a:t>
            </a:r>
            <a:endParaRPr lang="zh-CN" altLang="en-US" dirty="0"/>
          </a:p>
        </p:txBody>
      </p:sp>
      <p:sp>
        <p:nvSpPr>
          <p:cNvPr id="3" name="内容占位符 2">
            <a:extLst>
              <a:ext uri="{FF2B5EF4-FFF2-40B4-BE49-F238E27FC236}">
                <a16:creationId xmlns:a16="http://schemas.microsoft.com/office/drawing/2014/main" id="{26F63FF3-0B4D-4BA1-B686-58390FC15BDB}"/>
              </a:ext>
            </a:extLst>
          </p:cNvPr>
          <p:cNvSpPr>
            <a:spLocks noGrp="1"/>
          </p:cNvSpPr>
          <p:nvPr>
            <p:ph idx="1"/>
          </p:nvPr>
        </p:nvSpPr>
        <p:spPr/>
        <p:txBody>
          <a:bodyPr/>
          <a:lstStyle/>
          <a:p>
            <a:r>
              <a:rPr lang="zh-CN" altLang="en-US" sz="2400" dirty="0"/>
              <a:t>问题求解</a:t>
            </a:r>
            <a:endParaRPr lang="en-US" altLang="zh-CN" sz="2400" dirty="0"/>
          </a:p>
          <a:p>
            <a:pPr lvl="1"/>
            <a:r>
              <a:rPr lang="zh-CN" altLang="en-US" dirty="0"/>
              <a:t>算法设计</a:t>
            </a:r>
            <a:r>
              <a:rPr lang="en-US" altLang="zh-CN" dirty="0">
                <a:sym typeface="Wingdings" panose="05000000000000000000" pitchFamily="2" charset="2"/>
              </a:rPr>
              <a:t></a:t>
            </a:r>
            <a:r>
              <a:rPr lang="zh-CN" altLang="en-US" dirty="0"/>
              <a:t>程序设计实现</a:t>
            </a:r>
            <a:r>
              <a:rPr lang="en-US" altLang="zh-CN" dirty="0"/>
              <a:t>(programing)</a:t>
            </a:r>
            <a:r>
              <a:rPr lang="en-US" altLang="zh-CN" dirty="0">
                <a:sym typeface="Wingdings" panose="05000000000000000000" pitchFamily="2" charset="2"/>
              </a:rPr>
              <a:t></a:t>
            </a:r>
            <a:r>
              <a:rPr lang="zh-CN" altLang="en-US" dirty="0"/>
              <a:t>计算机上的程序运行求解</a:t>
            </a:r>
          </a:p>
          <a:p>
            <a:r>
              <a:rPr lang="zh-CN" altLang="en-US" sz="2400" dirty="0"/>
              <a:t>复杂问题求解</a:t>
            </a:r>
            <a:endParaRPr lang="en-US" altLang="zh-CN" sz="2400" dirty="0"/>
          </a:p>
          <a:p>
            <a:pPr lvl="1"/>
            <a:r>
              <a:rPr lang="en-US" altLang="zh-CN" dirty="0"/>
              <a:t>1. </a:t>
            </a:r>
            <a:r>
              <a:rPr lang="zh-CN" altLang="en-US" dirty="0"/>
              <a:t>并行算法设计，基于分治法</a:t>
            </a:r>
            <a:endParaRPr lang="en-US" altLang="zh-CN" dirty="0"/>
          </a:p>
          <a:p>
            <a:pPr lvl="1"/>
            <a:r>
              <a:rPr lang="en-US" altLang="zh-CN" sz="2400" dirty="0"/>
              <a:t>2. </a:t>
            </a:r>
            <a:r>
              <a:rPr lang="zh-CN" altLang="en-US" sz="2400" dirty="0"/>
              <a:t>并行程序设计实现，并行编程环境，如</a:t>
            </a:r>
            <a:r>
              <a:rPr lang="en-US" altLang="zh-CN" sz="2400" dirty="0"/>
              <a:t>multi-thread programming</a:t>
            </a:r>
          </a:p>
          <a:p>
            <a:pPr lvl="1"/>
            <a:r>
              <a:rPr lang="en-US" altLang="zh-CN" sz="2400" dirty="0"/>
              <a:t>3. </a:t>
            </a:r>
            <a:r>
              <a:rPr lang="zh-CN" altLang="en-US" sz="2400" dirty="0"/>
              <a:t>并行计算机</a:t>
            </a:r>
            <a:r>
              <a:rPr lang="en-US" altLang="zh-CN" sz="2400" dirty="0"/>
              <a:t>/</a:t>
            </a:r>
            <a:r>
              <a:rPr lang="zh-CN" altLang="en-US" sz="2400" dirty="0"/>
              <a:t>高性能计算机</a:t>
            </a:r>
            <a:r>
              <a:rPr lang="en-US" altLang="zh-CN" sz="2400" dirty="0"/>
              <a:t>/</a:t>
            </a:r>
            <a:r>
              <a:rPr lang="zh-CN" altLang="en-US" sz="2400" dirty="0"/>
              <a:t>超级计算机上的并行程序运行求解</a:t>
            </a:r>
          </a:p>
          <a:p>
            <a:endParaRPr lang="zh-CN" altLang="en-US" dirty="0"/>
          </a:p>
        </p:txBody>
      </p:sp>
      <p:sp>
        <p:nvSpPr>
          <p:cNvPr id="4" name="日期占位符 3">
            <a:extLst>
              <a:ext uri="{FF2B5EF4-FFF2-40B4-BE49-F238E27FC236}">
                <a16:creationId xmlns:a16="http://schemas.microsoft.com/office/drawing/2014/main" id="{30EB566A-392A-47F6-8568-14123F97A7F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8CB8F1E-019F-4430-834C-A5232A0B46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EDA2DB-CB84-4B19-8569-D8A0401527CF}"/>
              </a:ext>
            </a:extLst>
          </p:cNvPr>
          <p:cNvSpPr>
            <a:spLocks noGrp="1"/>
          </p:cNvSpPr>
          <p:nvPr>
            <p:ph type="sldNum" sz="quarter" idx="12"/>
          </p:nvPr>
        </p:nvSpPr>
        <p:spPr/>
        <p:txBody>
          <a:bodyPr/>
          <a:lstStyle/>
          <a:p>
            <a:fld id="{EEA58A3B-43CE-4AA0-90B5-EB47AFAFEB34}" type="slidenum">
              <a:rPr lang="zh-CN" altLang="en-US" smtClean="0"/>
              <a:pPr/>
              <a:t>179</a:t>
            </a:fld>
            <a:endParaRPr lang="zh-CN" altLang="en-US" dirty="0"/>
          </a:p>
        </p:txBody>
      </p:sp>
      <p:pic>
        <p:nvPicPr>
          <p:cNvPr id="7" name="Picture 3">
            <a:extLst>
              <a:ext uri="{FF2B5EF4-FFF2-40B4-BE49-F238E27FC236}">
                <a16:creationId xmlns:a16="http://schemas.microsoft.com/office/drawing/2014/main" id="{AFEFD378-44C7-443C-9948-EFF8BE65D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62200" y="4417130"/>
            <a:ext cx="5168900" cy="2440870"/>
          </a:xfrm>
          <a:prstGeom prst="rect">
            <a:avLst/>
          </a:prstGeom>
        </p:spPr>
      </p:pic>
    </p:spTree>
    <p:extLst>
      <p:ext uri="{BB962C8B-B14F-4D97-AF65-F5344CB8AC3E}">
        <p14:creationId xmlns:p14="http://schemas.microsoft.com/office/powerpoint/2010/main" val="2825404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07D1A-5224-4AD0-A87B-34CADF747AA6}"/>
              </a:ext>
            </a:extLst>
          </p:cNvPr>
          <p:cNvSpPr>
            <a:spLocks noGrp="1"/>
          </p:cNvSpPr>
          <p:nvPr>
            <p:ph type="title"/>
          </p:nvPr>
        </p:nvSpPr>
        <p:spPr/>
        <p:txBody>
          <a:bodyPr>
            <a:normAutofit/>
          </a:bodyPr>
          <a:lstStyle/>
          <a:p>
            <a:r>
              <a:rPr lang="zh-CN" altLang="en-US" sz="2800" b="1" dirty="0">
                <a:solidFill>
                  <a:schemeClr val="accent2"/>
                </a:solidFill>
                <a:latin typeface="楷体_GB2312"/>
                <a:ea typeface="楷体_GB2312"/>
                <a:cs typeface="楷体_GB2312"/>
              </a:rPr>
              <a:t>单变量</a:t>
            </a:r>
            <a:r>
              <a:rPr lang="en-US" altLang="en-US" sz="2800" b="1" dirty="0" err="1">
                <a:solidFill>
                  <a:schemeClr val="accent2"/>
                </a:solidFill>
                <a:latin typeface="楷体_GB2312"/>
                <a:ea typeface="楷体_GB2312"/>
                <a:cs typeface="楷体_GB2312"/>
              </a:rPr>
              <a:t>Ackerman函数</a:t>
            </a:r>
            <a:r>
              <a:rPr lang="zh-CN" altLang="en-US" sz="2800" b="1" dirty="0">
                <a:solidFill>
                  <a:schemeClr val="accent2"/>
                </a:solidFill>
                <a:latin typeface="楷体_GB2312"/>
                <a:ea typeface="楷体_GB2312"/>
                <a:cs typeface="楷体_GB2312"/>
              </a:rPr>
              <a:t>及其</a:t>
            </a:r>
            <a:r>
              <a:rPr lang="zh-CN" altLang="en-US" dirty="0">
                <a:solidFill>
                  <a:schemeClr val="accent2"/>
                </a:solidFill>
                <a:ea typeface="楷体_GB2312"/>
              </a:rPr>
              <a:t>拟逆函数</a:t>
            </a:r>
          </a:p>
        </p:txBody>
      </p:sp>
      <p:sp>
        <p:nvSpPr>
          <p:cNvPr id="3" name="内容占位符 2">
            <a:extLst>
              <a:ext uri="{FF2B5EF4-FFF2-40B4-BE49-F238E27FC236}">
                <a16:creationId xmlns:a16="http://schemas.microsoft.com/office/drawing/2014/main" id="{CF0A7B65-717C-4E56-BAC8-553EFAB3D354}"/>
              </a:ext>
            </a:extLst>
          </p:cNvPr>
          <p:cNvSpPr>
            <a:spLocks noGrp="1"/>
          </p:cNvSpPr>
          <p:nvPr>
            <p:ph idx="1"/>
          </p:nvPr>
        </p:nvSpPr>
        <p:spPr/>
        <p:txBody>
          <a:bodyPr>
            <a:normAutofit/>
          </a:bodyPr>
          <a:lstStyle/>
          <a:p>
            <a:r>
              <a:rPr lang="zh-CN" altLang="en-US" sz="2400" dirty="0">
                <a:solidFill>
                  <a:srgbClr val="000000"/>
                </a:solidFill>
                <a:cs typeface="楷体_GB2312"/>
              </a:rPr>
              <a:t>单变量的</a:t>
            </a:r>
            <a:r>
              <a:rPr lang="en-US" altLang="zh-CN" sz="2400" dirty="0">
                <a:solidFill>
                  <a:srgbClr val="000000"/>
                </a:solidFill>
                <a:cs typeface="楷体_GB2312"/>
              </a:rPr>
              <a:t>Ackerman</a:t>
            </a:r>
            <a:r>
              <a:rPr lang="zh-CN" altLang="en-US" sz="2400" dirty="0">
                <a:solidFill>
                  <a:srgbClr val="000000"/>
                </a:solidFill>
                <a:cs typeface="楷体_GB2312"/>
              </a:rPr>
              <a:t>函数</a:t>
            </a:r>
            <a:r>
              <a:rPr lang="en-US" altLang="zh-CN" sz="2400" dirty="0">
                <a:solidFill>
                  <a:srgbClr val="000000"/>
                </a:solidFill>
                <a:cs typeface="楷体_GB2312"/>
              </a:rPr>
              <a:t>A(n):</a:t>
            </a:r>
          </a:p>
          <a:p>
            <a:pPr eaLnBrk="1" hangingPunct="1">
              <a:buFont typeface="Wingdings" pitchFamily="2" charset="2"/>
              <a:buNone/>
            </a:pPr>
            <a:r>
              <a:rPr lang="en-US" altLang="zh-CN" sz="2400" dirty="0">
                <a:solidFill>
                  <a:srgbClr val="000000"/>
                </a:solidFill>
                <a:cs typeface="楷体_GB2312"/>
              </a:rPr>
              <a:t>                       </a:t>
            </a:r>
            <a:r>
              <a:rPr lang="en-US" altLang="zh-CN" sz="2400" b="1" dirty="0">
                <a:solidFill>
                  <a:srgbClr val="000000"/>
                </a:solidFill>
                <a:cs typeface="楷体_GB2312"/>
              </a:rPr>
              <a:t>A(n)=A(n</a:t>
            </a:r>
            <a:r>
              <a:rPr lang="zh-CN" altLang="en-US" sz="2400" b="1" dirty="0">
                <a:solidFill>
                  <a:srgbClr val="000000"/>
                </a:solidFill>
                <a:cs typeface="楷体_GB2312"/>
              </a:rPr>
              <a:t>，</a:t>
            </a:r>
            <a:r>
              <a:rPr lang="en-US" altLang="zh-CN" sz="2400" b="1" dirty="0">
                <a:solidFill>
                  <a:srgbClr val="000000"/>
                </a:solidFill>
                <a:cs typeface="楷体_GB2312"/>
              </a:rPr>
              <a:t>n)</a:t>
            </a:r>
          </a:p>
          <a:p>
            <a:pPr eaLnBrk="1" hangingPunct="1"/>
            <a:r>
              <a:rPr lang="zh-CN" altLang="en-US" sz="2400" dirty="0">
                <a:solidFill>
                  <a:srgbClr val="000000"/>
                </a:solidFill>
                <a:cs typeface="楷体_GB2312"/>
              </a:rPr>
              <a:t>定义其拟逆函数</a:t>
            </a:r>
            <a:r>
              <a:rPr lang="en-US" altLang="zh-CN" sz="2400" dirty="0">
                <a:solidFill>
                  <a:srgbClr val="000000"/>
                </a:solidFill>
                <a:cs typeface="楷体_GB2312"/>
              </a:rPr>
              <a:t>α(</a:t>
            </a:r>
            <a:r>
              <a:rPr lang="en-US" altLang="zh-CN" sz="2400" i="1" dirty="0">
                <a:solidFill>
                  <a:srgbClr val="000000"/>
                </a:solidFill>
                <a:cs typeface="楷体_GB2312"/>
              </a:rPr>
              <a:t>n</a:t>
            </a:r>
            <a:r>
              <a:rPr lang="en-US" altLang="zh-CN" sz="2400" dirty="0">
                <a:solidFill>
                  <a:srgbClr val="000000"/>
                </a:solidFill>
                <a:cs typeface="楷体_GB2312"/>
              </a:rPr>
              <a:t>)</a:t>
            </a:r>
            <a:r>
              <a:rPr lang="zh-CN" altLang="en-US" sz="2400" dirty="0">
                <a:solidFill>
                  <a:srgbClr val="000000"/>
                </a:solidFill>
                <a:cs typeface="楷体_GB2312"/>
              </a:rPr>
              <a:t>为：</a:t>
            </a:r>
          </a:p>
          <a:p>
            <a:pPr eaLnBrk="1" hangingPunct="1">
              <a:buFont typeface="Wingdings" pitchFamily="2" charset="2"/>
              <a:buNone/>
            </a:pPr>
            <a:r>
              <a:rPr lang="zh-CN" altLang="en-US" sz="2400" dirty="0">
                <a:solidFill>
                  <a:srgbClr val="000000"/>
                </a:solidFill>
                <a:cs typeface="楷体_GB2312"/>
              </a:rPr>
              <a:t>                       </a:t>
            </a:r>
            <a:r>
              <a:rPr lang="en-US" altLang="zh-CN" sz="2400" b="1" dirty="0">
                <a:solidFill>
                  <a:srgbClr val="000000"/>
                </a:solidFill>
                <a:cs typeface="楷体_GB2312"/>
              </a:rPr>
              <a:t>α(</a:t>
            </a:r>
            <a:r>
              <a:rPr lang="en-US" altLang="zh-CN" sz="2400" b="1" i="1" dirty="0">
                <a:solidFill>
                  <a:srgbClr val="000000"/>
                </a:solidFill>
                <a:cs typeface="楷体_GB2312"/>
              </a:rPr>
              <a:t>n</a:t>
            </a:r>
            <a:r>
              <a:rPr lang="en-US" altLang="zh-CN" sz="2400" b="1" dirty="0">
                <a:solidFill>
                  <a:srgbClr val="000000"/>
                </a:solidFill>
                <a:cs typeface="楷体_GB2312"/>
              </a:rPr>
              <a:t>)=min{</a:t>
            </a:r>
            <a:r>
              <a:rPr lang="en-US" altLang="zh-CN" sz="2400" b="1" i="1" dirty="0">
                <a:solidFill>
                  <a:srgbClr val="000000"/>
                </a:solidFill>
                <a:cs typeface="楷体_GB2312"/>
              </a:rPr>
              <a:t>k</a:t>
            </a:r>
            <a:r>
              <a:rPr lang="zh-CN" altLang="en-US" sz="2400" b="1" dirty="0">
                <a:solidFill>
                  <a:srgbClr val="000000"/>
                </a:solidFill>
                <a:cs typeface="楷体_GB2312"/>
              </a:rPr>
              <a:t>｜</a:t>
            </a:r>
            <a:r>
              <a:rPr lang="en-US" altLang="zh-CN" sz="2400" b="1" dirty="0">
                <a:solidFill>
                  <a:srgbClr val="000000"/>
                </a:solidFill>
                <a:cs typeface="楷体_GB2312"/>
              </a:rPr>
              <a:t>A(</a:t>
            </a:r>
            <a:r>
              <a:rPr lang="en-US" altLang="zh-CN" sz="2400" b="1" i="1" dirty="0">
                <a:solidFill>
                  <a:srgbClr val="000000"/>
                </a:solidFill>
                <a:cs typeface="楷体_GB2312"/>
              </a:rPr>
              <a:t>k</a:t>
            </a:r>
            <a:r>
              <a:rPr lang="en-US" altLang="zh-CN" sz="2400" b="1" dirty="0">
                <a:solidFill>
                  <a:srgbClr val="000000"/>
                </a:solidFill>
                <a:cs typeface="楷体_GB2312"/>
              </a:rPr>
              <a:t>)≥</a:t>
            </a:r>
            <a:r>
              <a:rPr lang="en-US" altLang="zh-CN" sz="2400" b="1" i="1" dirty="0">
                <a:solidFill>
                  <a:srgbClr val="000000"/>
                </a:solidFill>
                <a:cs typeface="楷体_GB2312"/>
              </a:rPr>
              <a:t>n</a:t>
            </a:r>
            <a:r>
              <a:rPr lang="en-US" altLang="zh-CN" sz="2400" b="1" dirty="0">
                <a:solidFill>
                  <a:srgbClr val="000000"/>
                </a:solidFill>
                <a:cs typeface="楷体_GB2312"/>
              </a:rPr>
              <a:t>}</a:t>
            </a:r>
          </a:p>
          <a:p>
            <a:pPr eaLnBrk="1" hangingPunct="1">
              <a:buFont typeface="Wingdings" pitchFamily="2" charset="2"/>
              <a:buNone/>
            </a:pPr>
            <a:r>
              <a:rPr lang="en-US" altLang="zh-CN" sz="2400" dirty="0">
                <a:solidFill>
                  <a:srgbClr val="000000"/>
                </a:solidFill>
                <a:cs typeface="楷体_GB2312"/>
              </a:rPr>
              <a:t>     , </a:t>
            </a:r>
            <a:r>
              <a:rPr lang="zh-CN" altLang="en-US" sz="2400" dirty="0">
                <a:solidFill>
                  <a:srgbClr val="000000"/>
                </a:solidFill>
                <a:cs typeface="楷体_GB2312"/>
              </a:rPr>
              <a:t>即</a:t>
            </a:r>
            <a:r>
              <a:rPr lang="en-US" altLang="zh-CN" sz="2400" dirty="0">
                <a:solidFill>
                  <a:srgbClr val="000000"/>
                </a:solidFill>
                <a:cs typeface="楷体_GB2312"/>
              </a:rPr>
              <a:t>α(n)</a:t>
            </a:r>
            <a:r>
              <a:rPr lang="zh-CN" altLang="en-US" sz="2400" dirty="0">
                <a:solidFill>
                  <a:srgbClr val="000000"/>
                </a:solidFill>
                <a:cs typeface="楷体_GB2312"/>
              </a:rPr>
              <a:t>是使</a:t>
            </a:r>
            <a:r>
              <a:rPr lang="en-US" altLang="zh-CN" sz="2400" dirty="0" err="1">
                <a:solidFill>
                  <a:srgbClr val="000000"/>
                </a:solidFill>
                <a:cs typeface="楷体_GB2312"/>
              </a:rPr>
              <a:t>n≤A</a:t>
            </a:r>
            <a:r>
              <a:rPr lang="en-US" altLang="zh-CN" sz="2400" dirty="0">
                <a:solidFill>
                  <a:srgbClr val="000000"/>
                </a:solidFill>
                <a:cs typeface="楷体_GB2312"/>
              </a:rPr>
              <a:t>(</a:t>
            </a:r>
            <a:r>
              <a:rPr lang="en-US" altLang="zh-CN" sz="2400" i="1" dirty="0">
                <a:solidFill>
                  <a:srgbClr val="000000"/>
                </a:solidFill>
                <a:cs typeface="楷体_GB2312"/>
              </a:rPr>
              <a:t>k</a:t>
            </a:r>
            <a:r>
              <a:rPr lang="en-US" altLang="zh-CN" sz="2400" dirty="0">
                <a:solidFill>
                  <a:srgbClr val="000000"/>
                </a:solidFill>
                <a:cs typeface="楷体_GB2312"/>
              </a:rPr>
              <a:t>)</a:t>
            </a:r>
            <a:r>
              <a:rPr lang="zh-CN" altLang="en-US" sz="2400" dirty="0">
                <a:solidFill>
                  <a:srgbClr val="000000"/>
                </a:solidFill>
                <a:cs typeface="楷体_GB2312"/>
              </a:rPr>
              <a:t>成立的最小的</a:t>
            </a:r>
            <a:r>
              <a:rPr lang="en-US" altLang="zh-CN" sz="2400" dirty="0">
                <a:solidFill>
                  <a:srgbClr val="000000"/>
                </a:solidFill>
                <a:cs typeface="楷体_GB2312"/>
              </a:rPr>
              <a:t>k</a:t>
            </a:r>
            <a:r>
              <a:rPr lang="zh-CN" altLang="en-US" sz="2400" dirty="0">
                <a:solidFill>
                  <a:srgbClr val="000000"/>
                </a:solidFill>
                <a:cs typeface="楷体_GB2312"/>
              </a:rPr>
              <a:t>值</a:t>
            </a:r>
          </a:p>
          <a:p>
            <a:pPr eaLnBrk="1" hangingPunct="1"/>
            <a:endParaRPr lang="zh-CN" altLang="en-US" sz="2400" dirty="0">
              <a:solidFill>
                <a:srgbClr val="000000"/>
              </a:solidFill>
              <a:cs typeface="楷体_GB2312"/>
            </a:endParaRPr>
          </a:p>
          <a:p>
            <a:pPr eaLnBrk="1" hangingPunct="1"/>
            <a:r>
              <a:rPr lang="en-US" altLang="zh-CN" sz="2400" dirty="0">
                <a:solidFill>
                  <a:srgbClr val="000000"/>
                </a:solidFill>
                <a:cs typeface="楷体_GB2312"/>
              </a:rPr>
              <a:t>α(n)</a:t>
            </a:r>
            <a:r>
              <a:rPr lang="zh-CN" altLang="en-US" sz="2400" dirty="0">
                <a:solidFill>
                  <a:srgbClr val="000000"/>
                </a:solidFill>
                <a:cs typeface="楷体_GB2312"/>
              </a:rPr>
              <a:t>常用于复杂度分析。对于代表问题规模的正整数</a:t>
            </a:r>
            <a:r>
              <a:rPr lang="en-US" altLang="zh-CN" sz="2400" dirty="0">
                <a:solidFill>
                  <a:srgbClr val="000000"/>
                </a:solidFill>
                <a:cs typeface="楷体_GB2312"/>
              </a:rPr>
              <a:t>n</a:t>
            </a:r>
            <a:r>
              <a:rPr lang="zh-CN" altLang="en-US" sz="2400" dirty="0">
                <a:solidFill>
                  <a:srgbClr val="000000"/>
                </a:solidFill>
                <a:cs typeface="楷体_GB2312"/>
              </a:rPr>
              <a:t>，有</a:t>
            </a:r>
            <a:r>
              <a:rPr lang="en-US" altLang="zh-CN" sz="2400" b="1" dirty="0">
                <a:solidFill>
                  <a:schemeClr val="accent2"/>
                </a:solidFill>
                <a:cs typeface="楷体_GB2312"/>
              </a:rPr>
              <a:t>α(n)≤4</a:t>
            </a:r>
            <a:r>
              <a:rPr lang="zh-CN" altLang="en-US" b="1" dirty="0">
                <a:solidFill>
                  <a:srgbClr val="000000"/>
                </a:solidFill>
                <a:cs typeface="楷体_GB2312"/>
              </a:rPr>
              <a:t>（</a:t>
            </a:r>
            <a:r>
              <a:rPr lang="zh-CN" altLang="en-US" sz="2400" dirty="0">
                <a:solidFill>
                  <a:srgbClr val="FF0000"/>
                </a:solidFill>
                <a:cs typeface="楷体_GB2312"/>
              </a:rPr>
              <a:t>什么含义、用处？？</a:t>
            </a:r>
            <a:r>
              <a:rPr lang="en-US" altLang="zh-CN" sz="2400" dirty="0">
                <a:solidFill>
                  <a:srgbClr val="000000"/>
                </a:solidFill>
                <a:cs typeface="楷体_GB2312"/>
              </a:rPr>
              <a:t>)</a:t>
            </a:r>
          </a:p>
          <a:p>
            <a:pPr lvl="1"/>
            <a:r>
              <a:rPr lang="zh-CN" altLang="en-US" sz="2400" dirty="0">
                <a:solidFill>
                  <a:srgbClr val="000000"/>
                </a:solidFill>
                <a:cs typeface="楷体_GB2312"/>
              </a:rPr>
              <a:t>理论上</a:t>
            </a:r>
            <a:r>
              <a:rPr lang="en-US" altLang="zh-CN" sz="2400" dirty="0">
                <a:solidFill>
                  <a:srgbClr val="000000"/>
                </a:solidFill>
                <a:cs typeface="楷体_GB2312"/>
              </a:rPr>
              <a:t>α(n)</a:t>
            </a:r>
            <a:r>
              <a:rPr lang="zh-CN" altLang="en-US" sz="2400" dirty="0">
                <a:solidFill>
                  <a:srgbClr val="000000"/>
                </a:solidFill>
                <a:cs typeface="楷体_GB2312"/>
              </a:rPr>
              <a:t>没有上界，随着</a:t>
            </a:r>
            <a:r>
              <a:rPr lang="en-US" altLang="zh-CN" sz="2400" dirty="0">
                <a:solidFill>
                  <a:srgbClr val="000000"/>
                </a:solidFill>
                <a:cs typeface="楷体_GB2312"/>
              </a:rPr>
              <a:t>n</a:t>
            </a:r>
            <a:r>
              <a:rPr lang="zh-CN" altLang="en-US" sz="2400" dirty="0">
                <a:solidFill>
                  <a:srgbClr val="000000"/>
                </a:solidFill>
                <a:cs typeface="楷体_GB2312"/>
              </a:rPr>
              <a:t>的增加</a:t>
            </a:r>
            <a:r>
              <a:rPr lang="en-US" altLang="zh-CN" sz="2400" dirty="0">
                <a:solidFill>
                  <a:srgbClr val="000000"/>
                </a:solidFill>
                <a:cs typeface="楷体_GB2312"/>
              </a:rPr>
              <a:t>—n</a:t>
            </a:r>
            <a:r>
              <a:rPr lang="zh-CN" altLang="en-US" sz="2400" dirty="0">
                <a:solidFill>
                  <a:srgbClr val="000000"/>
                </a:solidFill>
                <a:cs typeface="楷体_GB2312"/>
              </a:rPr>
              <a:t>足够大，</a:t>
            </a:r>
            <a:r>
              <a:rPr lang="en-US" altLang="zh-CN" sz="2400" dirty="0">
                <a:solidFill>
                  <a:srgbClr val="000000"/>
                </a:solidFill>
                <a:cs typeface="楷体_GB2312"/>
              </a:rPr>
              <a:t> α(n)</a:t>
            </a:r>
            <a:r>
              <a:rPr lang="zh-CN" altLang="en-US" sz="2400" dirty="0">
                <a:solidFill>
                  <a:srgbClr val="000000"/>
                </a:solidFill>
                <a:cs typeface="楷体_GB2312"/>
              </a:rPr>
              <a:t>以难以想象的慢速度趋向正无穷大</a:t>
            </a:r>
          </a:p>
          <a:p>
            <a:endParaRPr lang="zh-CN" altLang="en-US" dirty="0"/>
          </a:p>
        </p:txBody>
      </p:sp>
      <p:sp>
        <p:nvSpPr>
          <p:cNvPr id="4" name="日期占位符 3">
            <a:extLst>
              <a:ext uri="{FF2B5EF4-FFF2-40B4-BE49-F238E27FC236}">
                <a16:creationId xmlns:a16="http://schemas.microsoft.com/office/drawing/2014/main" id="{CC2070DD-55DF-4755-A5FD-B29C4D8BAB3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43EBBF1-97DF-4396-A56A-8A3F9600B7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F2DED4-C651-451E-B463-9319982256B8}"/>
              </a:ext>
            </a:extLst>
          </p:cNvPr>
          <p:cNvSpPr>
            <a:spLocks noGrp="1"/>
          </p:cNvSpPr>
          <p:nvPr>
            <p:ph type="sldNum" sz="quarter" idx="12"/>
          </p:nvPr>
        </p:nvSpPr>
        <p:spPr/>
        <p:txBody>
          <a:bodyPr/>
          <a:lstStyle/>
          <a:p>
            <a:fld id="{EEA58A3B-43CE-4AA0-90B5-EB47AFAFEB34}" type="slidenum">
              <a:rPr lang="zh-CN" altLang="en-US" smtClean="0"/>
              <a:pPr/>
              <a:t>18</a:t>
            </a:fld>
            <a:endParaRPr lang="zh-CN" altLang="en-US" dirty="0"/>
          </a:p>
        </p:txBody>
      </p:sp>
      <p:sp>
        <p:nvSpPr>
          <p:cNvPr id="7" name="流程图: 可选过程 6">
            <a:extLst>
              <a:ext uri="{FF2B5EF4-FFF2-40B4-BE49-F238E27FC236}">
                <a16:creationId xmlns:a16="http://schemas.microsoft.com/office/drawing/2014/main" id="{F96F7013-0D2D-4D3A-B015-15CAD4854A9A}"/>
              </a:ext>
            </a:extLst>
          </p:cNvPr>
          <p:cNvSpPr/>
          <p:nvPr/>
        </p:nvSpPr>
        <p:spPr>
          <a:xfrm>
            <a:off x="5051180" y="5202771"/>
            <a:ext cx="3680008" cy="1424354"/>
          </a:xfrm>
          <a:prstGeom prst="flowChartAlternate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rPr>
              <a:t>对于</a:t>
            </a:r>
            <a:r>
              <a:rPr lang="zh-CN" altLang="en-US" sz="1800" dirty="0">
                <a:solidFill>
                  <a:srgbClr val="FF0000"/>
                </a:solidFill>
              </a:rPr>
              <a:t>非常、非常大的</a:t>
            </a:r>
            <a:r>
              <a:rPr lang="zh-CN" altLang="en-US" sz="1800" dirty="0">
                <a:solidFill>
                  <a:schemeClr val="tx1"/>
                </a:solidFill>
              </a:rPr>
              <a:t>问题规模</a:t>
            </a:r>
            <a:r>
              <a:rPr lang="en-US" altLang="zh-CN" sz="1800" i="1" dirty="0">
                <a:solidFill>
                  <a:schemeClr val="tx1"/>
                </a:solidFill>
              </a:rPr>
              <a:t>n</a:t>
            </a:r>
            <a:r>
              <a:rPr lang="zh-CN" altLang="en-US" sz="1800" dirty="0">
                <a:solidFill>
                  <a:schemeClr val="tx1"/>
                </a:solidFill>
              </a:rPr>
              <a:t>，用参数</a:t>
            </a:r>
            <a:r>
              <a:rPr lang="en-US" altLang="zh-CN" sz="1800" i="1" dirty="0">
                <a:solidFill>
                  <a:srgbClr val="FF0000"/>
                </a:solidFill>
              </a:rPr>
              <a:t>k</a:t>
            </a:r>
            <a:r>
              <a:rPr lang="en-US" altLang="zh-CN" sz="1800" dirty="0">
                <a:solidFill>
                  <a:srgbClr val="FF0000"/>
                </a:solidFill>
              </a:rPr>
              <a:t>=</a:t>
            </a:r>
            <a:r>
              <a:rPr lang="el-GR" altLang="zh-CN" sz="1800" dirty="0">
                <a:solidFill>
                  <a:srgbClr val="FF0000"/>
                </a:solidFill>
              </a:rPr>
              <a:t>α</a:t>
            </a:r>
            <a:r>
              <a:rPr lang="en-US" altLang="zh-CN" sz="1800" dirty="0">
                <a:solidFill>
                  <a:srgbClr val="FF0000"/>
                </a:solidFill>
              </a:rPr>
              <a:t>(</a:t>
            </a:r>
            <a:r>
              <a:rPr lang="en-US" altLang="zh-CN" sz="1800" i="1" dirty="0">
                <a:solidFill>
                  <a:srgbClr val="FF0000"/>
                </a:solidFill>
              </a:rPr>
              <a:t>n</a:t>
            </a:r>
            <a:r>
              <a:rPr lang="en-US" altLang="zh-CN" sz="1800" dirty="0">
                <a:solidFill>
                  <a:srgbClr val="FF0000"/>
                </a:solidFill>
              </a:rPr>
              <a:t>)</a:t>
            </a:r>
            <a:r>
              <a:rPr lang="zh-CN" altLang="en-US" sz="1800" dirty="0">
                <a:solidFill>
                  <a:schemeClr val="tx1"/>
                </a:solidFill>
              </a:rPr>
              <a:t>、</a:t>
            </a:r>
            <a:r>
              <a:rPr lang="en-US" altLang="zh-CN" sz="1800" dirty="0">
                <a:solidFill>
                  <a:schemeClr val="tx1"/>
                </a:solidFill>
              </a:rPr>
              <a:t>Ackman</a:t>
            </a:r>
            <a:r>
              <a:rPr lang="zh-CN" altLang="en-US" sz="1800" dirty="0">
                <a:solidFill>
                  <a:schemeClr val="tx1"/>
                </a:solidFill>
              </a:rPr>
              <a:t>函数</a:t>
            </a:r>
            <a:r>
              <a:rPr lang="en-US" altLang="zh-CN" sz="1800" dirty="0">
                <a:solidFill>
                  <a:schemeClr val="tx1"/>
                </a:solidFill>
              </a:rPr>
              <a:t>A</a:t>
            </a:r>
            <a:r>
              <a:rPr lang="zh-CN" altLang="en-US" sz="1800" dirty="0">
                <a:solidFill>
                  <a:schemeClr val="tx1"/>
                </a:solidFill>
              </a:rPr>
              <a:t>，刻画和逼近</a:t>
            </a:r>
            <a:r>
              <a:rPr lang="en-US" altLang="zh-CN" sz="1800" i="1" dirty="0">
                <a:solidFill>
                  <a:schemeClr val="tx1"/>
                </a:solidFill>
              </a:rPr>
              <a:t>n</a:t>
            </a:r>
            <a:r>
              <a:rPr lang="zh-CN" altLang="en-US" sz="1800" dirty="0">
                <a:solidFill>
                  <a:schemeClr val="tx1"/>
                </a:solidFill>
              </a:rPr>
              <a:t>；</a:t>
            </a:r>
            <a:endParaRPr lang="en-US" altLang="zh-CN" sz="1800" dirty="0">
              <a:solidFill>
                <a:schemeClr val="tx1"/>
              </a:solidFill>
            </a:endParaRPr>
          </a:p>
          <a:p>
            <a:r>
              <a:rPr lang="zh-CN" altLang="en-US" sz="1800" dirty="0">
                <a:solidFill>
                  <a:schemeClr val="tx1"/>
                </a:solidFill>
              </a:rPr>
              <a:t>即：问题规模</a:t>
            </a:r>
            <a:r>
              <a:rPr lang="en-US" altLang="zh-CN" sz="1800" dirty="0">
                <a:solidFill>
                  <a:schemeClr val="tx1"/>
                </a:solidFill>
              </a:rPr>
              <a:t>n</a:t>
            </a:r>
            <a:r>
              <a:rPr lang="zh-CN" altLang="en-US" sz="1800" dirty="0">
                <a:solidFill>
                  <a:schemeClr val="tx1"/>
                </a:solidFill>
              </a:rPr>
              <a:t>不超过</a:t>
            </a:r>
            <a:r>
              <a:rPr lang="en-US" altLang="zh-CN" sz="1800" dirty="0">
                <a:solidFill>
                  <a:schemeClr val="tx1"/>
                </a:solidFill>
              </a:rPr>
              <a:t>A(k)</a:t>
            </a:r>
            <a:endParaRPr lang="zh-CN" altLang="en-US" sz="1800" dirty="0">
              <a:solidFill>
                <a:schemeClr val="tx1"/>
              </a:solidFill>
            </a:endParaRPr>
          </a:p>
        </p:txBody>
      </p:sp>
    </p:spTree>
    <p:extLst>
      <p:ext uri="{BB962C8B-B14F-4D97-AF65-F5344CB8AC3E}">
        <p14:creationId xmlns:p14="http://schemas.microsoft.com/office/powerpoint/2010/main" val="37794833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D1674-6E23-458F-A56A-6EA634FE7748}"/>
              </a:ext>
            </a:extLst>
          </p:cNvPr>
          <p:cNvSpPr>
            <a:spLocks noGrp="1"/>
          </p:cNvSpPr>
          <p:nvPr>
            <p:ph type="title"/>
          </p:nvPr>
        </p:nvSpPr>
        <p:spPr/>
        <p:txBody>
          <a:bodyPr/>
          <a:lstStyle/>
          <a:p>
            <a:r>
              <a:rPr lang="zh-CN" altLang="en-US" dirty="0"/>
              <a:t>基于分治法的并行</a:t>
            </a:r>
            <a:r>
              <a:rPr lang="en-US" altLang="zh-CN" dirty="0"/>
              <a:t>/</a:t>
            </a:r>
            <a:r>
              <a:rPr lang="zh-CN" altLang="en-US" dirty="0"/>
              <a:t>分布式问题求解</a:t>
            </a:r>
          </a:p>
        </p:txBody>
      </p:sp>
      <p:sp>
        <p:nvSpPr>
          <p:cNvPr id="3" name="内容占位符 2">
            <a:extLst>
              <a:ext uri="{FF2B5EF4-FFF2-40B4-BE49-F238E27FC236}">
                <a16:creationId xmlns:a16="http://schemas.microsoft.com/office/drawing/2014/main" id="{E2A41A38-7EEB-492C-A2D8-A2B4309E138B}"/>
              </a:ext>
            </a:extLst>
          </p:cNvPr>
          <p:cNvSpPr>
            <a:spLocks noGrp="1"/>
          </p:cNvSpPr>
          <p:nvPr>
            <p:ph idx="1"/>
          </p:nvPr>
        </p:nvSpPr>
        <p:spPr/>
        <p:txBody>
          <a:bodyPr/>
          <a:lstStyle/>
          <a:p>
            <a:pPr>
              <a:lnSpc>
                <a:spcPct val="125000"/>
              </a:lnSpc>
            </a:pPr>
            <a:r>
              <a:rPr lang="en-US" altLang="zh-CN" dirty="0">
                <a:cs typeface="Times New Roman" panose="02020603050405020304" pitchFamily="18" charset="0"/>
              </a:rPr>
              <a:t>step1.</a:t>
            </a:r>
            <a:r>
              <a:rPr lang="zh-CN" altLang="en-US" dirty="0">
                <a:cs typeface="Times New Roman" panose="02020603050405020304" pitchFamily="18" charset="0"/>
              </a:rPr>
              <a:t>任务分解</a:t>
            </a:r>
            <a:endParaRPr lang="en-US" altLang="zh-CN" dirty="0">
              <a:cs typeface="Times New Roman" panose="02020603050405020304" pitchFamily="18" charset="0"/>
            </a:endParaRPr>
          </a:p>
          <a:p>
            <a:pPr>
              <a:lnSpc>
                <a:spcPct val="125000"/>
              </a:lnSpc>
              <a:buFont typeface="Wingdings" panose="05000000000000000000" pitchFamily="2" charset="2"/>
              <a:buNone/>
              <a:defRPr/>
            </a:pPr>
            <a:r>
              <a:rPr lang="en-US" altLang="zh-CN" dirty="0">
                <a:cs typeface="Times New Roman" panose="02020603050405020304" pitchFamily="18" charset="0"/>
              </a:rPr>
              <a:t>   </a:t>
            </a:r>
            <a:r>
              <a:rPr lang="zh-CN" altLang="en-US" dirty="0">
                <a:cs typeface="Times New Roman" panose="02020603050405020304" pitchFamily="18" charset="0"/>
              </a:rPr>
              <a:t>复杂任务</a:t>
            </a:r>
            <a:r>
              <a:rPr lang="en-US" altLang="zh-CN" dirty="0">
                <a:cs typeface="Times New Roman" panose="02020603050405020304" pitchFamily="18" charset="0"/>
              </a:rPr>
              <a:t>P</a:t>
            </a:r>
            <a:r>
              <a:rPr lang="zh-CN" altLang="en-US" dirty="0">
                <a:cs typeface="Times New Roman" panose="02020603050405020304" pitchFamily="18" charset="0"/>
              </a:rPr>
              <a:t>分解为</a:t>
            </a:r>
            <a:r>
              <a:rPr lang="en-US" altLang="zh-CN" i="1" dirty="0">
                <a:cs typeface="Times New Roman" panose="02020603050405020304" pitchFamily="18" charset="0"/>
              </a:rPr>
              <a:t>n</a:t>
            </a:r>
            <a:r>
              <a:rPr lang="zh-CN" altLang="en-US" dirty="0">
                <a:cs typeface="Times New Roman" panose="02020603050405020304" pitchFamily="18" charset="0"/>
              </a:rPr>
              <a:t>个子任务，耗时</a:t>
            </a:r>
            <a:r>
              <a:rPr lang="en-US" altLang="zh-CN" dirty="0">
                <a:solidFill>
                  <a:srgbClr val="FF0000"/>
                </a:solidFill>
                <a:cs typeface="Times New Roman" panose="02020603050405020304" pitchFamily="18" charset="0"/>
              </a:rPr>
              <a:t>T</a:t>
            </a:r>
            <a:r>
              <a:rPr lang="en-US" altLang="zh-CN" baseline="-25000" dirty="0">
                <a:solidFill>
                  <a:srgbClr val="FF0000"/>
                </a:solidFill>
                <a:cs typeface="Times New Roman" panose="02020603050405020304" pitchFamily="18" charset="0"/>
              </a:rPr>
              <a:t>1</a:t>
            </a:r>
          </a:p>
          <a:p>
            <a:pPr>
              <a:lnSpc>
                <a:spcPct val="125000"/>
              </a:lnSpc>
              <a:buFont typeface="Wingdings" panose="05000000000000000000" pitchFamily="2" charset="2"/>
              <a:buNone/>
              <a:defRPr/>
            </a:pPr>
            <a:r>
              <a:rPr lang="en-US" altLang="zh-CN" dirty="0">
                <a:cs typeface="Times New Roman" panose="02020603050405020304" pitchFamily="18" charset="0"/>
              </a:rPr>
              <a:t>         P </a:t>
            </a:r>
            <a:r>
              <a:rPr lang="en-US" altLang="zh-CN" dirty="0">
                <a:cs typeface="Times New Roman" panose="02020603050405020304" pitchFamily="18" charset="0"/>
                <a:sym typeface="Wingdings" panose="05000000000000000000" pitchFamily="2" charset="2"/>
              </a:rPr>
              <a:t> {p</a:t>
            </a:r>
            <a:r>
              <a:rPr lang="en-US" altLang="zh-CN" baseline="-25000" dirty="0">
                <a:cs typeface="Times New Roman" panose="02020603050405020304" pitchFamily="18" charset="0"/>
                <a:sym typeface="Wingdings" panose="05000000000000000000" pitchFamily="2" charset="2"/>
              </a:rPr>
              <a:t>1</a:t>
            </a:r>
            <a:r>
              <a:rPr lang="en-US" altLang="zh-CN" dirty="0">
                <a:cs typeface="Times New Roman" panose="02020603050405020304" pitchFamily="18" charset="0"/>
                <a:sym typeface="Wingdings" panose="05000000000000000000" pitchFamily="2" charset="2"/>
              </a:rPr>
              <a:t>, p</a:t>
            </a:r>
            <a:r>
              <a:rPr lang="en-US" altLang="zh-CN" baseline="-25000" dirty="0">
                <a:cs typeface="Times New Roman" panose="02020603050405020304" pitchFamily="18" charset="0"/>
                <a:sym typeface="Wingdings" panose="05000000000000000000" pitchFamily="2" charset="2"/>
              </a:rPr>
              <a:t>2</a:t>
            </a:r>
            <a:r>
              <a:rPr lang="en-US" altLang="zh-CN" dirty="0">
                <a:cs typeface="Times New Roman" panose="02020603050405020304" pitchFamily="18" charset="0"/>
                <a:sym typeface="Wingdings" panose="05000000000000000000" pitchFamily="2" charset="2"/>
              </a:rPr>
              <a:t>, …, </a:t>
            </a:r>
            <a:r>
              <a:rPr lang="en-US" altLang="zh-CN" dirty="0" err="1">
                <a:cs typeface="Times New Roman" panose="02020603050405020304" pitchFamily="18" charset="0"/>
                <a:sym typeface="Wingdings" panose="05000000000000000000" pitchFamily="2" charset="2"/>
              </a:rPr>
              <a:t>p</a:t>
            </a:r>
            <a:r>
              <a:rPr lang="en-US" altLang="zh-CN" baseline="-25000" dirty="0" err="1">
                <a:cs typeface="Times New Roman" panose="02020603050405020304" pitchFamily="18" charset="0"/>
                <a:sym typeface="Wingdings" panose="05000000000000000000" pitchFamily="2" charset="2"/>
              </a:rPr>
              <a:t>n</a:t>
            </a:r>
            <a:r>
              <a:rPr lang="en-US" altLang="zh-CN" dirty="0">
                <a:cs typeface="Times New Roman" panose="02020603050405020304" pitchFamily="18" charset="0"/>
                <a:sym typeface="Wingdings" panose="05000000000000000000" pitchFamily="2" charset="2"/>
              </a:rPr>
              <a:t>}</a:t>
            </a:r>
            <a:endParaRPr lang="en-US" altLang="zh-CN" dirty="0">
              <a:cs typeface="Times New Roman" panose="02020603050405020304" pitchFamily="18" charset="0"/>
            </a:endParaRPr>
          </a:p>
          <a:p>
            <a:pPr marL="269875" lvl="1">
              <a:lnSpc>
                <a:spcPct val="125000"/>
              </a:lnSpc>
              <a:spcBef>
                <a:spcPts val="560"/>
              </a:spcBef>
              <a:buClr>
                <a:srgbClr val="0B32D9"/>
              </a:buClr>
              <a:buSzPct val="60000"/>
              <a:buFont typeface="Wingdings" panose="05000000000000000000" pitchFamily="2" charset="2"/>
              <a:buChar char="n"/>
              <a:defRPr/>
            </a:pPr>
            <a:r>
              <a:rPr lang="en-US" altLang="zh-CN" dirty="0">
                <a:cs typeface="Times New Roman" panose="02020603050405020304" pitchFamily="18" charset="0"/>
              </a:rPr>
              <a:t>step2. </a:t>
            </a:r>
            <a:r>
              <a:rPr lang="zh-CN" altLang="en-US" dirty="0">
                <a:cs typeface="Times New Roman" panose="02020603050405020304" pitchFamily="18" charset="0"/>
              </a:rPr>
              <a:t>子任务分派</a:t>
            </a:r>
            <a:endParaRPr lang="en-US" altLang="zh-CN" dirty="0">
              <a:cs typeface="Times New Roman" panose="02020603050405020304" pitchFamily="18" charset="0"/>
            </a:endParaRPr>
          </a:p>
          <a:p>
            <a:pPr>
              <a:lnSpc>
                <a:spcPct val="125000"/>
              </a:lnSpc>
              <a:buFont typeface="Wingdings" panose="05000000000000000000" pitchFamily="2" charset="2"/>
              <a:buNone/>
              <a:defRPr/>
            </a:pPr>
            <a:r>
              <a:rPr lang="en-US" altLang="zh-CN" dirty="0">
                <a:cs typeface="Times New Roman" panose="02020603050405020304" pitchFamily="18" charset="0"/>
              </a:rPr>
              <a:t>          </a:t>
            </a:r>
            <a:r>
              <a:rPr lang="zh-CN" altLang="en-US" dirty="0">
                <a:cs typeface="Times New Roman" panose="02020603050405020304" pitchFamily="18" charset="0"/>
              </a:rPr>
              <a:t>将</a:t>
            </a:r>
            <a:r>
              <a:rPr lang="en-US" altLang="zh-CN" dirty="0">
                <a:cs typeface="Times New Roman" panose="02020603050405020304" pitchFamily="18" charset="0"/>
                <a:sym typeface="Wingdings" panose="05000000000000000000" pitchFamily="2" charset="2"/>
              </a:rPr>
              <a:t>p</a:t>
            </a:r>
            <a:r>
              <a:rPr lang="en-US" altLang="zh-CN" baseline="-25000" dirty="0">
                <a:cs typeface="Times New Roman" panose="02020603050405020304" pitchFamily="18" charset="0"/>
                <a:sym typeface="Wingdings" panose="05000000000000000000" pitchFamily="2" charset="2"/>
              </a:rPr>
              <a:t>1</a:t>
            </a:r>
            <a:r>
              <a:rPr lang="en-US" altLang="zh-CN" dirty="0">
                <a:cs typeface="Times New Roman" panose="02020603050405020304" pitchFamily="18" charset="0"/>
                <a:sym typeface="Wingdings" panose="05000000000000000000" pitchFamily="2" charset="2"/>
              </a:rPr>
              <a:t>, p</a:t>
            </a:r>
            <a:r>
              <a:rPr lang="en-US" altLang="zh-CN" baseline="-25000" dirty="0">
                <a:cs typeface="Times New Roman" panose="02020603050405020304" pitchFamily="18" charset="0"/>
                <a:sym typeface="Wingdings" panose="05000000000000000000" pitchFamily="2" charset="2"/>
              </a:rPr>
              <a:t>2</a:t>
            </a:r>
            <a:r>
              <a:rPr lang="en-US" altLang="zh-CN" dirty="0">
                <a:cs typeface="Times New Roman" panose="02020603050405020304" pitchFamily="18" charset="0"/>
                <a:sym typeface="Wingdings" panose="05000000000000000000" pitchFamily="2" charset="2"/>
              </a:rPr>
              <a:t>, …, </a:t>
            </a:r>
            <a:r>
              <a:rPr lang="en-US" altLang="zh-CN" dirty="0" err="1">
                <a:cs typeface="Times New Roman" panose="02020603050405020304" pitchFamily="18" charset="0"/>
                <a:sym typeface="Wingdings" panose="05000000000000000000" pitchFamily="2" charset="2"/>
              </a:rPr>
              <a:t>p</a:t>
            </a:r>
            <a:r>
              <a:rPr lang="en-US" altLang="zh-CN" baseline="-25000" dirty="0" err="1">
                <a:cs typeface="Times New Roman" panose="02020603050405020304" pitchFamily="18" charset="0"/>
                <a:sym typeface="Wingdings" panose="05000000000000000000" pitchFamily="2" charset="2"/>
              </a:rPr>
              <a:t>n</a:t>
            </a:r>
            <a:r>
              <a:rPr lang="zh-CN" altLang="en-US" dirty="0">
                <a:cs typeface="Times New Roman" panose="02020603050405020304" pitchFamily="18" charset="0"/>
              </a:rPr>
              <a:t>分派到</a:t>
            </a:r>
            <a:r>
              <a:rPr lang="en-US" altLang="zh-CN" i="1" dirty="0">
                <a:cs typeface="Times New Roman" panose="02020603050405020304" pitchFamily="18" charset="0"/>
              </a:rPr>
              <a:t>n</a:t>
            </a:r>
            <a:r>
              <a:rPr lang="zh-CN" altLang="en-US" dirty="0">
                <a:cs typeface="Times New Roman" panose="02020603050405020304" pitchFamily="18" charset="0"/>
              </a:rPr>
              <a:t>个处理器上，耗时</a:t>
            </a:r>
            <a:r>
              <a:rPr lang="en-US" altLang="zh-CN" dirty="0">
                <a:solidFill>
                  <a:srgbClr val="FF0000"/>
                </a:solidFill>
                <a:cs typeface="Times New Roman" panose="02020603050405020304" pitchFamily="18" charset="0"/>
              </a:rPr>
              <a:t>T</a:t>
            </a:r>
            <a:r>
              <a:rPr lang="en-US" altLang="zh-CN" baseline="-25000" dirty="0">
                <a:solidFill>
                  <a:srgbClr val="FF0000"/>
                </a:solidFill>
                <a:cs typeface="Times New Roman" panose="02020603050405020304" pitchFamily="18" charset="0"/>
              </a:rPr>
              <a:t>2</a:t>
            </a:r>
            <a:endParaRPr lang="en-US" altLang="zh-CN" dirty="0">
              <a:solidFill>
                <a:srgbClr val="FF0000"/>
              </a:solidFill>
              <a:cs typeface="Times New Roman" panose="02020603050405020304" pitchFamily="18" charset="0"/>
            </a:endParaRPr>
          </a:p>
          <a:p>
            <a:pPr marL="269875" lvl="1">
              <a:lnSpc>
                <a:spcPct val="125000"/>
              </a:lnSpc>
              <a:spcBef>
                <a:spcPts val="560"/>
              </a:spcBef>
              <a:buClr>
                <a:srgbClr val="0B32D9"/>
              </a:buClr>
              <a:buSzPct val="60000"/>
              <a:buFont typeface="Wingdings" panose="05000000000000000000" pitchFamily="2" charset="2"/>
              <a:buChar char="n"/>
              <a:defRPr/>
            </a:pPr>
            <a:r>
              <a:rPr lang="en-US" altLang="zh-CN" dirty="0">
                <a:cs typeface="Times New Roman" panose="02020603050405020304" pitchFamily="18" charset="0"/>
              </a:rPr>
              <a:t>step3. </a:t>
            </a:r>
            <a:r>
              <a:rPr lang="zh-CN" altLang="en-US" dirty="0">
                <a:cs typeface="Times New Roman" panose="02020603050405020304" pitchFamily="18" charset="0"/>
              </a:rPr>
              <a:t>子任务并行求解</a:t>
            </a:r>
            <a:endParaRPr lang="en-US" altLang="zh-CN" dirty="0">
              <a:cs typeface="Times New Roman" panose="02020603050405020304" pitchFamily="18" charset="0"/>
            </a:endParaRPr>
          </a:p>
          <a:p>
            <a:pPr>
              <a:lnSpc>
                <a:spcPct val="125000"/>
              </a:lnSpc>
              <a:buFont typeface="Wingdings" panose="05000000000000000000" pitchFamily="2" charset="2"/>
              <a:buNone/>
              <a:defRPr/>
            </a:pPr>
            <a:r>
              <a:rPr lang="en-US" altLang="zh-CN" dirty="0">
                <a:cs typeface="Times New Roman" panose="02020603050405020304" pitchFamily="18" charset="0"/>
              </a:rPr>
              <a:t>           </a:t>
            </a:r>
            <a:r>
              <a:rPr lang="en-US" altLang="zh-CN" dirty="0">
                <a:cs typeface="Times New Roman" panose="02020603050405020304" pitchFamily="18" charset="0"/>
                <a:sym typeface="Wingdings" panose="05000000000000000000" pitchFamily="2" charset="2"/>
              </a:rPr>
              <a:t>p</a:t>
            </a:r>
            <a:r>
              <a:rPr lang="en-US" altLang="zh-CN" baseline="-25000" dirty="0">
                <a:cs typeface="Times New Roman" panose="02020603050405020304" pitchFamily="18" charset="0"/>
                <a:sym typeface="Wingdings" panose="05000000000000000000" pitchFamily="2" charset="2"/>
              </a:rPr>
              <a:t>1</a:t>
            </a:r>
            <a:r>
              <a:rPr lang="en-US" altLang="zh-CN" dirty="0">
                <a:cs typeface="Times New Roman" panose="02020603050405020304" pitchFamily="18" charset="0"/>
                <a:sym typeface="Wingdings" panose="05000000000000000000" pitchFamily="2" charset="2"/>
              </a:rPr>
              <a:t>, p</a:t>
            </a:r>
            <a:r>
              <a:rPr lang="en-US" altLang="zh-CN" baseline="-25000" dirty="0">
                <a:cs typeface="Times New Roman" panose="02020603050405020304" pitchFamily="18" charset="0"/>
                <a:sym typeface="Wingdings" panose="05000000000000000000" pitchFamily="2" charset="2"/>
              </a:rPr>
              <a:t>2</a:t>
            </a:r>
            <a:r>
              <a:rPr lang="en-US" altLang="zh-CN" dirty="0">
                <a:cs typeface="Times New Roman" panose="02020603050405020304" pitchFamily="18" charset="0"/>
                <a:sym typeface="Wingdings" panose="05000000000000000000" pitchFamily="2" charset="2"/>
              </a:rPr>
              <a:t>, …, </a:t>
            </a:r>
            <a:r>
              <a:rPr lang="en-US" altLang="zh-CN" dirty="0" err="1">
                <a:cs typeface="Times New Roman" panose="02020603050405020304" pitchFamily="18" charset="0"/>
                <a:sym typeface="Wingdings" panose="05000000000000000000" pitchFamily="2" charset="2"/>
              </a:rPr>
              <a:t>p</a:t>
            </a:r>
            <a:r>
              <a:rPr lang="en-US" altLang="zh-CN" baseline="-25000" dirty="0" err="1">
                <a:cs typeface="Times New Roman" panose="02020603050405020304" pitchFamily="18" charset="0"/>
                <a:sym typeface="Wingdings" panose="05000000000000000000" pitchFamily="2" charset="2"/>
              </a:rPr>
              <a:t>n</a:t>
            </a:r>
            <a:r>
              <a:rPr lang="zh-CN" altLang="en-US" dirty="0">
                <a:cs typeface="Times New Roman" panose="02020603050405020304" pitchFamily="18" charset="0"/>
              </a:rPr>
              <a:t>同时</a:t>
            </a:r>
            <a:r>
              <a:rPr lang="en-US" altLang="zh-CN" dirty="0">
                <a:cs typeface="Times New Roman" panose="02020603050405020304" pitchFamily="18" charset="0"/>
              </a:rPr>
              <a:t>/</a:t>
            </a:r>
            <a:r>
              <a:rPr lang="zh-CN" altLang="en-US" dirty="0">
                <a:cs typeface="Times New Roman" panose="02020603050405020304" pitchFamily="18" charset="0"/>
              </a:rPr>
              <a:t>并行求解，耗时</a:t>
            </a:r>
            <a:r>
              <a:rPr lang="en-US" altLang="zh-CN" dirty="0">
                <a:solidFill>
                  <a:srgbClr val="FF0000"/>
                </a:solidFill>
                <a:cs typeface="Times New Roman" panose="02020603050405020304" pitchFamily="18" charset="0"/>
              </a:rPr>
              <a:t>T</a:t>
            </a:r>
            <a:r>
              <a:rPr lang="en-US" altLang="zh-CN" baseline="-25000" dirty="0">
                <a:solidFill>
                  <a:srgbClr val="FF0000"/>
                </a:solidFill>
                <a:cs typeface="Times New Roman" panose="02020603050405020304" pitchFamily="18" charset="0"/>
              </a:rPr>
              <a:t>3</a:t>
            </a:r>
            <a:endParaRPr lang="en-US" altLang="zh-CN" dirty="0">
              <a:solidFill>
                <a:srgbClr val="FF0000"/>
              </a:solidFill>
              <a:cs typeface="Times New Roman" panose="02020603050405020304" pitchFamily="18" charset="0"/>
            </a:endParaRPr>
          </a:p>
          <a:p>
            <a:pPr marL="269875" lvl="1">
              <a:lnSpc>
                <a:spcPct val="125000"/>
              </a:lnSpc>
              <a:spcBef>
                <a:spcPts val="560"/>
              </a:spcBef>
              <a:buClr>
                <a:srgbClr val="0B32D9"/>
              </a:buClr>
              <a:buSzPct val="60000"/>
              <a:buFont typeface="Wingdings" panose="05000000000000000000" pitchFamily="2" charset="2"/>
              <a:buChar char="n"/>
              <a:defRPr/>
            </a:pPr>
            <a:r>
              <a:rPr lang="en-US" altLang="zh-CN" dirty="0">
                <a:cs typeface="Times New Roman" panose="02020603050405020304" pitchFamily="18" charset="0"/>
              </a:rPr>
              <a:t>step4. </a:t>
            </a:r>
            <a:r>
              <a:rPr lang="zh-CN" altLang="en-US" dirty="0">
                <a:cs typeface="Times New Roman" panose="02020603050405020304" pitchFamily="18" charset="0"/>
              </a:rPr>
              <a:t>结果合成</a:t>
            </a:r>
            <a:endParaRPr lang="en-US" altLang="zh-CN" dirty="0">
              <a:cs typeface="Times New Roman" panose="02020603050405020304" pitchFamily="18" charset="0"/>
            </a:endParaRPr>
          </a:p>
          <a:p>
            <a:pPr>
              <a:lnSpc>
                <a:spcPct val="125000"/>
              </a:lnSpc>
              <a:buFont typeface="Wingdings" panose="05000000000000000000" pitchFamily="2" charset="2"/>
              <a:buNone/>
              <a:defRPr/>
            </a:pPr>
            <a:r>
              <a:rPr lang="en-US" altLang="zh-CN" dirty="0">
                <a:cs typeface="Times New Roman" panose="02020603050405020304" pitchFamily="18" charset="0"/>
              </a:rPr>
              <a:t>      </a:t>
            </a:r>
            <a:r>
              <a:rPr lang="zh-CN" altLang="en-US" dirty="0">
                <a:cs typeface="Times New Roman" panose="02020603050405020304" pitchFamily="18" charset="0"/>
              </a:rPr>
              <a:t>根据子问题</a:t>
            </a:r>
            <a:r>
              <a:rPr lang="en-US" altLang="zh-CN" dirty="0">
                <a:cs typeface="Times New Roman" panose="02020603050405020304" pitchFamily="18" charset="0"/>
                <a:sym typeface="Wingdings" panose="05000000000000000000" pitchFamily="2" charset="2"/>
              </a:rPr>
              <a:t>p</a:t>
            </a:r>
            <a:r>
              <a:rPr lang="en-US" altLang="zh-CN" baseline="-25000" dirty="0">
                <a:cs typeface="Times New Roman" panose="02020603050405020304" pitchFamily="18" charset="0"/>
                <a:sym typeface="Wingdings" panose="05000000000000000000" pitchFamily="2" charset="2"/>
              </a:rPr>
              <a:t>1</a:t>
            </a:r>
            <a:r>
              <a:rPr lang="en-US" altLang="zh-CN" dirty="0">
                <a:cs typeface="Times New Roman" panose="02020603050405020304" pitchFamily="18" charset="0"/>
                <a:sym typeface="Wingdings" panose="05000000000000000000" pitchFamily="2" charset="2"/>
              </a:rPr>
              <a:t>, p</a:t>
            </a:r>
            <a:r>
              <a:rPr lang="en-US" altLang="zh-CN" baseline="-25000" dirty="0">
                <a:cs typeface="Times New Roman" panose="02020603050405020304" pitchFamily="18" charset="0"/>
                <a:sym typeface="Wingdings" panose="05000000000000000000" pitchFamily="2" charset="2"/>
              </a:rPr>
              <a:t>2</a:t>
            </a:r>
            <a:r>
              <a:rPr lang="en-US" altLang="zh-CN" dirty="0">
                <a:cs typeface="Times New Roman" panose="02020603050405020304" pitchFamily="18" charset="0"/>
                <a:sym typeface="Wingdings" panose="05000000000000000000" pitchFamily="2" charset="2"/>
              </a:rPr>
              <a:t>, …, </a:t>
            </a:r>
            <a:r>
              <a:rPr lang="en-US" altLang="zh-CN" dirty="0" err="1">
                <a:cs typeface="Times New Roman" panose="02020603050405020304" pitchFamily="18" charset="0"/>
                <a:sym typeface="Wingdings" panose="05000000000000000000" pitchFamily="2" charset="2"/>
              </a:rPr>
              <a:t>p</a:t>
            </a:r>
            <a:r>
              <a:rPr lang="en-US" altLang="zh-CN" baseline="-25000" dirty="0" err="1">
                <a:cs typeface="Times New Roman" panose="02020603050405020304" pitchFamily="18" charset="0"/>
                <a:sym typeface="Wingdings" panose="05000000000000000000" pitchFamily="2" charset="2"/>
              </a:rPr>
              <a:t>n</a:t>
            </a:r>
            <a:r>
              <a:rPr lang="zh-CN" altLang="en-US" dirty="0">
                <a:cs typeface="Times New Roman" panose="02020603050405020304" pitchFamily="18" charset="0"/>
              </a:rPr>
              <a:t>的解，得到原问题</a:t>
            </a:r>
            <a:r>
              <a:rPr lang="en-US" altLang="zh-CN" dirty="0">
                <a:cs typeface="Times New Roman" panose="02020603050405020304" pitchFamily="18" charset="0"/>
              </a:rPr>
              <a:t>P</a:t>
            </a:r>
            <a:r>
              <a:rPr lang="zh-CN" altLang="en-US" dirty="0">
                <a:cs typeface="Times New Roman" panose="02020603050405020304" pitchFamily="18" charset="0"/>
              </a:rPr>
              <a:t>的解耗时</a:t>
            </a:r>
            <a:r>
              <a:rPr lang="en-US" altLang="zh-CN" dirty="0">
                <a:solidFill>
                  <a:srgbClr val="FF0000"/>
                </a:solidFill>
                <a:cs typeface="Times New Roman" panose="02020603050405020304" pitchFamily="18" charset="0"/>
              </a:rPr>
              <a:t>T</a:t>
            </a:r>
            <a:r>
              <a:rPr lang="en-US" altLang="zh-CN" baseline="-25000" dirty="0">
                <a:solidFill>
                  <a:srgbClr val="FF0000"/>
                </a:solidFill>
                <a:cs typeface="Times New Roman" panose="02020603050405020304" pitchFamily="18" charset="0"/>
              </a:rPr>
              <a:t>4</a:t>
            </a:r>
            <a:endParaRPr lang="en-US" altLang="zh-CN" dirty="0">
              <a:solidFill>
                <a:srgbClr val="FF0000"/>
              </a:solidFill>
              <a:cs typeface="Times New Roman" panose="02020603050405020304" pitchFamily="18" charset="0"/>
            </a:endParaRPr>
          </a:p>
          <a:p>
            <a:pPr>
              <a:lnSpc>
                <a:spcPct val="125000"/>
              </a:lnSpc>
              <a:buFont typeface="Wingdings" panose="05000000000000000000" pitchFamily="2" charset="2"/>
              <a:buNone/>
              <a:defRPr/>
            </a:pPr>
            <a:r>
              <a:rPr lang="zh-CN" altLang="en-US" dirty="0">
                <a:cs typeface="Times New Roman" panose="02020603050405020304" pitchFamily="18" charset="0"/>
              </a:rPr>
              <a:t>   总时间：</a:t>
            </a:r>
            <a:r>
              <a:rPr lang="en-US" altLang="zh-CN" dirty="0">
                <a:solidFill>
                  <a:srgbClr val="0070C0"/>
                </a:solidFill>
                <a:cs typeface="Times New Roman" panose="02020603050405020304" pitchFamily="18" charset="0"/>
              </a:rPr>
              <a:t>T</a:t>
            </a:r>
            <a:r>
              <a:rPr lang="en-US" altLang="zh-CN" baseline="-25000" dirty="0">
                <a:solidFill>
                  <a:srgbClr val="0070C0"/>
                </a:solidFill>
                <a:cs typeface="Times New Roman" panose="02020603050405020304" pitchFamily="18" charset="0"/>
              </a:rPr>
              <a:t>1 </a:t>
            </a:r>
            <a:r>
              <a:rPr lang="en-US" altLang="zh-CN" dirty="0">
                <a:solidFill>
                  <a:srgbClr val="0070C0"/>
                </a:solidFill>
                <a:cs typeface="Times New Roman" panose="02020603050405020304" pitchFamily="18" charset="0"/>
              </a:rPr>
              <a:t>+ T</a:t>
            </a:r>
            <a:r>
              <a:rPr lang="en-US" altLang="zh-CN" baseline="-25000" dirty="0">
                <a:solidFill>
                  <a:srgbClr val="0070C0"/>
                </a:solidFill>
                <a:cs typeface="Times New Roman" panose="02020603050405020304" pitchFamily="18" charset="0"/>
              </a:rPr>
              <a:t>2 </a:t>
            </a:r>
            <a:r>
              <a:rPr lang="en-US" altLang="zh-CN" dirty="0">
                <a:solidFill>
                  <a:srgbClr val="0070C0"/>
                </a:solidFill>
                <a:cs typeface="Times New Roman" panose="02020603050405020304" pitchFamily="18" charset="0"/>
              </a:rPr>
              <a:t>+ </a:t>
            </a:r>
            <a:r>
              <a:rPr lang="en-US" altLang="zh-CN" dirty="0">
                <a:solidFill>
                  <a:srgbClr val="FF0000"/>
                </a:solidFill>
                <a:cs typeface="Times New Roman" panose="02020603050405020304" pitchFamily="18" charset="0"/>
              </a:rPr>
              <a:t>T</a:t>
            </a:r>
            <a:r>
              <a:rPr lang="en-US" altLang="zh-CN" baseline="-25000" dirty="0">
                <a:solidFill>
                  <a:srgbClr val="FF0000"/>
                </a:solidFill>
                <a:cs typeface="Times New Roman" panose="02020603050405020304" pitchFamily="18" charset="0"/>
              </a:rPr>
              <a:t>3</a:t>
            </a:r>
            <a:r>
              <a:rPr lang="en-US" altLang="zh-CN" baseline="-25000" dirty="0">
                <a:solidFill>
                  <a:srgbClr val="0070C0"/>
                </a:solidFill>
                <a:cs typeface="Times New Roman" panose="02020603050405020304" pitchFamily="18" charset="0"/>
              </a:rPr>
              <a:t> </a:t>
            </a:r>
            <a:r>
              <a:rPr lang="en-US" altLang="zh-CN" dirty="0">
                <a:solidFill>
                  <a:srgbClr val="0070C0"/>
                </a:solidFill>
                <a:cs typeface="Times New Roman" panose="02020603050405020304" pitchFamily="18" charset="0"/>
              </a:rPr>
              <a:t>+ T</a:t>
            </a:r>
            <a:r>
              <a:rPr lang="en-US" altLang="zh-CN" baseline="-25000" dirty="0">
                <a:solidFill>
                  <a:srgbClr val="0070C0"/>
                </a:solidFill>
                <a:cs typeface="Times New Roman" panose="02020603050405020304" pitchFamily="18" charset="0"/>
              </a:rPr>
              <a:t>4</a:t>
            </a:r>
            <a:endParaRPr lang="en-US" altLang="zh-CN" dirty="0">
              <a:solidFill>
                <a:srgbClr val="0070C0"/>
              </a:solidFill>
              <a:cs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7C90CAB1-93EC-4F7E-ACF5-C43459146BE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7471AC8-C46A-4FB8-AB06-667BDE75BB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0874A6-0747-4F3F-8ACB-7654BAAC9F26}"/>
              </a:ext>
            </a:extLst>
          </p:cNvPr>
          <p:cNvSpPr>
            <a:spLocks noGrp="1"/>
          </p:cNvSpPr>
          <p:nvPr>
            <p:ph type="sldNum" sz="quarter" idx="12"/>
          </p:nvPr>
        </p:nvSpPr>
        <p:spPr/>
        <p:txBody>
          <a:bodyPr/>
          <a:lstStyle/>
          <a:p>
            <a:fld id="{EEA58A3B-43CE-4AA0-90B5-EB47AFAFEB34}" type="slidenum">
              <a:rPr lang="zh-CN" altLang="en-US" smtClean="0"/>
              <a:pPr/>
              <a:t>180</a:t>
            </a:fld>
            <a:endParaRPr lang="zh-CN" altLang="en-US" dirty="0"/>
          </a:p>
        </p:txBody>
      </p:sp>
      <p:sp>
        <p:nvSpPr>
          <p:cNvPr id="7" name="TextBox 5">
            <a:extLst>
              <a:ext uri="{FF2B5EF4-FFF2-40B4-BE49-F238E27FC236}">
                <a16:creationId xmlns:a16="http://schemas.microsoft.com/office/drawing/2014/main" id="{66F3B970-98CA-4C93-8314-52C3ED1B16F4}"/>
              </a:ext>
            </a:extLst>
          </p:cNvPr>
          <p:cNvSpPr txBox="1">
            <a:spLocks noChangeArrowheads="1"/>
          </p:cNvSpPr>
          <p:nvPr/>
        </p:nvSpPr>
        <p:spPr bwMode="auto">
          <a:xfrm>
            <a:off x="5112928" y="5649927"/>
            <a:ext cx="3969356" cy="461665"/>
          </a:xfrm>
          <a:prstGeom prst="rect">
            <a:avLst/>
          </a:prstGeom>
          <a:solidFill>
            <a:srgbClr val="FFFF00"/>
          </a:solidFill>
          <a:ln w="9525">
            <a:solidFill>
              <a:srgbClr val="FFFF00"/>
            </a:solidFill>
            <a:miter lim="800000"/>
          </a:ln>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latin typeface="+mn-lt"/>
                <a:ea typeface="微软雅黑 Light" panose="020B0502040204020203" pitchFamily="34" charset="-122"/>
                <a:cs typeface="Times New Roman" panose="02020603050405020304" pitchFamily="18" charset="0"/>
              </a:rPr>
              <a:t>增大所用</a:t>
            </a:r>
            <a:r>
              <a:rPr lang="en-US" altLang="zh-CN" dirty="0">
                <a:latin typeface="+mn-lt"/>
                <a:ea typeface="微软雅黑 Light" panose="020B0502040204020203" pitchFamily="34" charset="-122"/>
                <a:cs typeface="Times New Roman" panose="02020603050405020304" pitchFamily="18" charset="0"/>
              </a:rPr>
              <a:t>CPU</a:t>
            </a:r>
            <a:r>
              <a:rPr lang="zh-CN" altLang="en-US" dirty="0">
                <a:latin typeface="+mn-lt"/>
                <a:ea typeface="微软雅黑 Light" panose="020B0502040204020203" pitchFamily="34" charset="-122"/>
                <a:cs typeface="Times New Roman" panose="02020603050405020304" pitchFamily="18" charset="0"/>
              </a:rPr>
              <a:t>数目</a:t>
            </a:r>
            <a:r>
              <a:rPr lang="en-US" altLang="zh-CN" i="1" dirty="0">
                <a:latin typeface="+mn-lt"/>
                <a:ea typeface="微软雅黑 Light" panose="020B0502040204020203" pitchFamily="34" charset="-122"/>
                <a:cs typeface="Times New Roman" panose="02020603050405020304" pitchFamily="18" charset="0"/>
              </a:rPr>
              <a:t>n</a:t>
            </a:r>
            <a:r>
              <a:rPr lang="zh-CN" altLang="en-US" dirty="0">
                <a:latin typeface="+mn-lt"/>
                <a:ea typeface="微软雅黑 Light" panose="020B0502040204020203" pitchFamily="34" charset="-122"/>
                <a:cs typeface="Times New Roman" panose="02020603050405020304" pitchFamily="18" charset="0"/>
              </a:rPr>
              <a:t>，降低</a:t>
            </a:r>
            <a:r>
              <a:rPr lang="en-US" altLang="zh-CN" dirty="0">
                <a:solidFill>
                  <a:srgbClr val="FF0000"/>
                </a:solidFill>
                <a:latin typeface="+mn-lt"/>
                <a:ea typeface="微软雅黑 Light" panose="020B0502040204020203" pitchFamily="34" charset="-122"/>
                <a:cs typeface="Times New Roman" panose="02020603050405020304" pitchFamily="18" charset="0"/>
              </a:rPr>
              <a:t>T</a:t>
            </a:r>
            <a:r>
              <a:rPr lang="en-US" altLang="zh-CN" baseline="-25000" dirty="0">
                <a:solidFill>
                  <a:srgbClr val="FF0000"/>
                </a:solidFill>
                <a:latin typeface="+mn-lt"/>
                <a:ea typeface="微软雅黑 Light" panose="020B0502040204020203" pitchFamily="34" charset="-122"/>
                <a:cs typeface="Times New Roman" panose="02020603050405020304" pitchFamily="18" charset="0"/>
              </a:rPr>
              <a:t>3</a:t>
            </a:r>
            <a:r>
              <a:rPr lang="en-US" altLang="zh-CN" baseline="-25000" dirty="0">
                <a:solidFill>
                  <a:srgbClr val="0070C0"/>
                </a:solidFill>
                <a:latin typeface="+mn-lt"/>
                <a:ea typeface="微软雅黑 Light" panose="020B0502040204020203" pitchFamily="34" charset="-122"/>
                <a:cs typeface="Times New Roman" panose="02020603050405020304" pitchFamily="18" charset="0"/>
              </a:rPr>
              <a:t> </a:t>
            </a:r>
            <a:endParaRPr lang="zh-CN" altLang="en-US" dirty="0">
              <a:latin typeface="+mn-lt"/>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8971689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97DF5-471B-400B-88EB-D960B1A3D60E}"/>
              </a:ext>
            </a:extLst>
          </p:cNvPr>
          <p:cNvSpPr>
            <a:spLocks noGrp="1"/>
          </p:cNvSpPr>
          <p:nvPr>
            <p:ph type="title"/>
          </p:nvPr>
        </p:nvSpPr>
        <p:spPr/>
        <p:txBody>
          <a:bodyPr/>
          <a:lstStyle/>
          <a:p>
            <a:r>
              <a:rPr lang="en-US" altLang="en-US" dirty="0"/>
              <a:t>Types of Parallelism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D61172-9853-44A3-A419-B8FFB1ED821F}"/>
                  </a:ext>
                </a:extLst>
              </p:cNvPr>
              <p:cNvSpPr>
                <a:spLocks noGrp="1"/>
              </p:cNvSpPr>
              <p:nvPr>
                <p:ph idx="1"/>
              </p:nvPr>
            </p:nvSpPr>
            <p:spPr/>
            <p:txBody>
              <a:bodyPr>
                <a:normAutofit fontScale="92500" lnSpcReduction="20000"/>
              </a:bodyPr>
              <a:lstStyle/>
              <a:p>
                <a:r>
                  <a:rPr lang="en-US" altLang="en-US" dirty="0"/>
                  <a:t>Data set </a:t>
                </a:r>
                <a:r>
                  <a:rPr lang="en-US" altLang="en-US" b="1" dirty="0">
                    <a:solidFill>
                      <a:srgbClr val="3366FF"/>
                    </a:solidFill>
                  </a:rPr>
                  <a:t>DS=</a:t>
                </a:r>
                <a:r>
                  <a:rPr lang="en-US" altLang="en-US" dirty="0"/>
                  <a:t>{0, 2, …, N-1}</a:t>
                </a:r>
              </a:p>
              <a:p>
                <a:r>
                  <a:rPr lang="en-US" altLang="en-US" dirty="0"/>
                  <a:t>Task1</a:t>
                </a:r>
              </a:p>
              <a:p>
                <a:pPr marL="0" indent="0">
                  <a:buNone/>
                </a:pPr>
                <a:r>
                  <a:rPr lang="en-US" altLang="en-US" dirty="0"/>
                  <a:t>                                                       </a:t>
                </a:r>
                <a:r>
                  <a:rPr lang="en-US" altLang="en-US" sz="3200" dirty="0"/>
                  <a:t>sum=</a:t>
                </a:r>
                <a14:m>
                  <m:oMath xmlns:m="http://schemas.openxmlformats.org/officeDocument/2006/math">
                    <m:nary>
                      <m:naryPr>
                        <m:chr m:val="∑"/>
                        <m:ctrlPr>
                          <a:rPr lang="en-US" altLang="en-US" sz="3200" i="1">
                            <a:latin typeface="Cambria Math" panose="02040503050406030204" pitchFamily="18" charset="0"/>
                          </a:rPr>
                        </m:ctrlPr>
                      </m:naryPr>
                      <m:sub>
                        <m:r>
                          <m:rPr>
                            <m:brk m:alnAt="23"/>
                          </m:rPr>
                          <a:rPr lang="en-US" altLang="en-US" sz="3200" i="1">
                            <a:latin typeface="Cambria Math" panose="02040503050406030204" pitchFamily="18" charset="0"/>
                          </a:rPr>
                          <m:t>0</m:t>
                        </m:r>
                      </m:sub>
                      <m:sup>
                        <m:r>
                          <a:rPr lang="en-US" altLang="en-US" sz="3200" i="1">
                            <a:latin typeface="Cambria Math" panose="02040503050406030204" pitchFamily="18" charset="0"/>
                          </a:rPr>
                          <m:t>𝑁</m:t>
                        </m:r>
                        <m:r>
                          <a:rPr lang="en-US" altLang="en-US" sz="3200" i="1">
                            <a:latin typeface="Cambria Math" panose="02040503050406030204" pitchFamily="18" charset="0"/>
                          </a:rPr>
                          <m:t>−1</m:t>
                        </m:r>
                      </m:sup>
                      <m:e>
                        <m:r>
                          <a:rPr lang="en-US" altLang="en-US" sz="3200" i="1">
                            <a:latin typeface="Cambria Math" panose="02040503050406030204" pitchFamily="18" charset="0"/>
                          </a:rPr>
                          <m:t>𝑖</m:t>
                        </m:r>
                      </m:e>
                    </m:nary>
                  </m:oMath>
                </a14:m>
                <a:endParaRPr lang="en-US" altLang="en-US" sz="3200" b="1" dirty="0">
                  <a:solidFill>
                    <a:srgbClr val="3366FF"/>
                  </a:solidFill>
                </a:endParaRPr>
              </a:p>
              <a:p>
                <a:r>
                  <a:rPr lang="en-US" altLang="en-US" b="1" dirty="0">
                    <a:solidFill>
                      <a:srgbClr val="3366FF"/>
                    </a:solidFill>
                  </a:rPr>
                  <a:t>Data parallelism</a:t>
                </a:r>
                <a:r>
                  <a:rPr lang="en-US" altLang="en-US" dirty="0"/>
                  <a:t> </a:t>
                </a:r>
                <a:endParaRPr lang="en-US" altLang="zh-CN" dirty="0"/>
              </a:p>
              <a:p>
                <a:pPr lvl="1"/>
                <a:r>
                  <a:rPr lang="en-US" altLang="en-US" dirty="0"/>
                  <a:t>distributes subsets of the same data across multiple cores, same operation on each</a:t>
                </a:r>
              </a:p>
              <a:p>
                <a:pPr lvl="1"/>
                <a:r>
                  <a:rPr lang="en-US" altLang="en-US" dirty="0"/>
                  <a:t>Task1-1:     {0, 2, …, N/2-1},           sum1=</a:t>
                </a:r>
                <a14:m>
                  <m:oMath xmlns:m="http://schemas.openxmlformats.org/officeDocument/2006/math">
                    <m:nary>
                      <m:naryPr>
                        <m:chr m:val="∑"/>
                        <m:ctrlPr>
                          <a:rPr lang="en-US" altLang="en-US" i="1">
                            <a:latin typeface="Cambria Math" panose="02040503050406030204" pitchFamily="18" charset="0"/>
                          </a:rPr>
                        </m:ctrlPr>
                      </m:naryPr>
                      <m:sub>
                        <m:r>
                          <m:rPr>
                            <m:brk m:alnAt="23"/>
                          </m:rPr>
                          <a:rPr lang="en-US" altLang="en-US" i="1">
                            <a:latin typeface="Cambria Math" panose="02040503050406030204" pitchFamily="18" charset="0"/>
                          </a:rPr>
                          <m:t>0</m:t>
                        </m:r>
                      </m:sub>
                      <m:sup>
                        <m:r>
                          <a:rPr lang="en-US" altLang="en-US" i="1">
                            <a:latin typeface="Cambria Math" panose="02040503050406030204" pitchFamily="18" charset="0"/>
                          </a:rPr>
                          <m:t>𝑁</m:t>
                        </m:r>
                        <m:r>
                          <a:rPr lang="en-US" altLang="en-US" i="1">
                            <a:latin typeface="Cambria Math" panose="02040503050406030204" pitchFamily="18" charset="0"/>
                          </a:rPr>
                          <m:t>/2−1</m:t>
                        </m:r>
                      </m:sup>
                      <m:e>
                        <m:r>
                          <a:rPr lang="en-US" altLang="en-US" i="1">
                            <a:latin typeface="Cambria Math" panose="02040503050406030204" pitchFamily="18" charset="0"/>
                          </a:rPr>
                          <m:t>𝑖</m:t>
                        </m:r>
                      </m:e>
                    </m:nary>
                  </m:oMath>
                </a14:m>
                <a:r>
                  <a:rPr lang="en-US" altLang="en-US" dirty="0"/>
                  <a:t>,    is allocated to CPU1</a:t>
                </a:r>
              </a:p>
              <a:p>
                <a:pPr lvl="1"/>
                <a:r>
                  <a:rPr lang="en-US" altLang="en-US" dirty="0"/>
                  <a:t>Task1-2: :   {N/2, N/2+1, …, N-1}, sum2=</a:t>
                </a:r>
                <a14:m>
                  <m:oMath xmlns:m="http://schemas.openxmlformats.org/officeDocument/2006/math">
                    <m:nary>
                      <m:naryPr>
                        <m:chr m:val="∑"/>
                        <m:ctrlPr>
                          <a:rPr lang="en-US" altLang="en-US" i="1">
                            <a:latin typeface="Cambria Math" panose="02040503050406030204" pitchFamily="18" charset="0"/>
                          </a:rPr>
                        </m:ctrlPr>
                      </m:naryPr>
                      <m:sub>
                        <m:r>
                          <m:rPr>
                            <m:brk m:alnAt="23"/>
                          </m:rPr>
                          <a:rPr lang="en-US" altLang="en-US" b="0" i="1" smtClean="0">
                            <a:latin typeface="Cambria Math" panose="02040503050406030204" pitchFamily="18" charset="0"/>
                          </a:rPr>
                          <m:t>𝑁</m:t>
                        </m:r>
                        <m:r>
                          <a:rPr lang="en-US" altLang="en-US" b="0" i="1" smtClean="0">
                            <a:latin typeface="Cambria Math" panose="02040503050406030204" pitchFamily="18" charset="0"/>
                          </a:rPr>
                          <m:t>/2</m:t>
                        </m:r>
                      </m:sub>
                      <m:sup>
                        <m:r>
                          <a:rPr lang="en-US" altLang="en-US" b="0" i="1" smtClean="0">
                            <a:latin typeface="Cambria Math" panose="02040503050406030204" pitchFamily="18" charset="0"/>
                          </a:rPr>
                          <m:t>𝑁</m:t>
                        </m:r>
                        <m:r>
                          <a:rPr lang="en-US" altLang="en-US" i="1">
                            <a:latin typeface="Cambria Math" panose="02040503050406030204" pitchFamily="18" charset="0"/>
                          </a:rPr>
                          <m:t>−1</m:t>
                        </m:r>
                      </m:sup>
                      <m:e>
                        <m:r>
                          <a:rPr lang="en-US" altLang="en-US" i="1">
                            <a:latin typeface="Cambria Math" panose="02040503050406030204" pitchFamily="18" charset="0"/>
                          </a:rPr>
                          <m:t>𝑖</m:t>
                        </m:r>
                      </m:e>
                    </m:nary>
                  </m:oMath>
                </a14:m>
                <a:r>
                  <a:rPr lang="en-US" altLang="en-US" sz="2400" dirty="0"/>
                  <a:t>,       is allocate d to CPU2</a:t>
                </a:r>
                <a:endParaRPr lang="en-US" altLang="en-US" b="1" dirty="0">
                  <a:solidFill>
                    <a:srgbClr val="3366FF"/>
                  </a:solidFill>
                </a:endParaRPr>
              </a:p>
              <a:p>
                <a:pPr marL="269875" lvl="1">
                  <a:spcBef>
                    <a:spcPts val="560"/>
                  </a:spcBef>
                  <a:buClr>
                    <a:srgbClr val="0B32D9"/>
                  </a:buClr>
                  <a:buSzPct val="60000"/>
                  <a:buFont typeface="Wingdings" panose="05000000000000000000" pitchFamily="2" charset="2"/>
                  <a:buChar char="n"/>
                </a:pPr>
                <a:endParaRPr lang="en-US" altLang="en-US" b="1" dirty="0">
                  <a:solidFill>
                    <a:srgbClr val="3366FF"/>
                  </a:solidFill>
                </a:endParaRPr>
              </a:p>
              <a:p>
                <a:pPr marL="269875" lvl="1">
                  <a:spcBef>
                    <a:spcPts val="560"/>
                  </a:spcBef>
                  <a:buClr>
                    <a:srgbClr val="0B32D9"/>
                  </a:buClr>
                  <a:buSzPct val="60000"/>
                  <a:buFont typeface="Wingdings" panose="05000000000000000000" pitchFamily="2" charset="2"/>
                  <a:buChar char="n"/>
                </a:pPr>
                <a:r>
                  <a:rPr lang="en-US" altLang="en-US" b="1" dirty="0">
                    <a:solidFill>
                      <a:srgbClr val="3366FF"/>
                    </a:solidFill>
                  </a:rPr>
                  <a:t>Task parallelism </a:t>
                </a:r>
              </a:p>
              <a:p>
                <a:pPr lvl="1"/>
                <a:r>
                  <a:rPr lang="en-US" altLang="en-US" dirty="0"/>
                  <a:t>distributing threads across cores, each thread performing unique operation</a:t>
                </a:r>
                <a:endParaRPr lang="en-US" altLang="en-US" b="1" dirty="0">
                  <a:solidFill>
                    <a:srgbClr val="3366FF"/>
                  </a:solidFill>
                </a:endParaRPr>
              </a:p>
              <a:p>
                <a:pPr lvl="1"/>
                <a:r>
                  <a:rPr lang="en-US" altLang="en-US" dirty="0"/>
                  <a:t>E.g. Task1:  </a:t>
                </a:r>
                <a:r>
                  <a:rPr lang="en-US" altLang="en-US" sz="2400" dirty="0"/>
                  <a:t>sum=</a:t>
                </a:r>
                <a14:m>
                  <m:oMath xmlns:m="http://schemas.openxmlformats.org/officeDocument/2006/math">
                    <m:nary>
                      <m:naryPr>
                        <m:chr m:val="∑"/>
                        <m:ctrlPr>
                          <a:rPr lang="en-US" altLang="en-US" sz="2400" i="1">
                            <a:latin typeface="Cambria Math" panose="02040503050406030204" pitchFamily="18" charset="0"/>
                          </a:rPr>
                        </m:ctrlPr>
                      </m:naryPr>
                      <m:sub>
                        <m:r>
                          <m:rPr>
                            <m:brk m:alnAt="23"/>
                          </m:rPr>
                          <a:rPr lang="en-US" altLang="en-US" sz="2400" i="1">
                            <a:latin typeface="Cambria Math" panose="02040503050406030204" pitchFamily="18" charset="0"/>
                          </a:rPr>
                          <m:t>0</m:t>
                        </m:r>
                      </m:sub>
                      <m:sup>
                        <m:r>
                          <a:rPr lang="en-US" altLang="en-US" sz="2400" i="1">
                            <a:latin typeface="Cambria Math" panose="02040503050406030204" pitchFamily="18" charset="0"/>
                          </a:rPr>
                          <m:t>𝑁</m:t>
                        </m:r>
                        <m:r>
                          <a:rPr lang="en-US" altLang="en-US" sz="2400" i="1">
                            <a:latin typeface="Cambria Math" panose="02040503050406030204" pitchFamily="18" charset="0"/>
                          </a:rPr>
                          <m:t>−1</m:t>
                        </m:r>
                      </m:sup>
                      <m:e>
                        <m:r>
                          <a:rPr lang="en-US" altLang="en-US" sz="2400" i="1">
                            <a:latin typeface="Cambria Math" panose="02040503050406030204" pitchFamily="18" charset="0"/>
                          </a:rPr>
                          <m:t>𝑖</m:t>
                        </m:r>
                      </m:e>
                    </m:nary>
                  </m:oMath>
                </a14:m>
                <a:r>
                  <a:rPr lang="en-US" altLang="en-US" dirty="0"/>
                  <a:t> ,                             is allocated to CPU1</a:t>
                </a:r>
              </a:p>
              <a:p>
                <a:pPr marL="357505" lvl="1" indent="0">
                  <a:buNone/>
                </a:pPr>
                <a:r>
                  <a:rPr lang="en-US" altLang="en-US" dirty="0"/>
                  <a:t>           Task2:  sorting on </a:t>
                </a:r>
                <a:r>
                  <a:rPr lang="en-US" altLang="en-US" b="1" dirty="0">
                    <a:solidFill>
                      <a:srgbClr val="3366FF"/>
                    </a:solidFill>
                  </a:rPr>
                  <a:t>DS=</a:t>
                </a:r>
                <a:r>
                  <a:rPr lang="en-US" altLang="en-US" dirty="0"/>
                  <a:t>{1, 2, …, N-1},  is allocated to CPU2</a:t>
                </a:r>
              </a:p>
            </p:txBody>
          </p:sp>
        </mc:Choice>
        <mc:Fallback xmlns="">
          <p:sp>
            <p:nvSpPr>
              <p:cNvPr id="3" name="内容占位符 2">
                <a:extLst>
                  <a:ext uri="{FF2B5EF4-FFF2-40B4-BE49-F238E27FC236}">
                    <a16:creationId xmlns:a16="http://schemas.microsoft.com/office/drawing/2014/main" id="{AFD61172-9853-44A3-A419-B8FFB1ED821F}"/>
                  </a:ext>
                </a:extLst>
              </p:cNvPr>
              <p:cNvSpPr>
                <a:spLocks noGrp="1" noRot="1" noChangeAspect="1" noMove="1" noResize="1" noEditPoints="1" noAdjustHandles="1" noChangeArrowheads="1" noChangeShapeType="1" noTextEdit="1"/>
              </p:cNvSpPr>
              <p:nvPr>
                <p:ph idx="1"/>
              </p:nvPr>
            </p:nvSpPr>
            <p:spPr>
              <a:blipFill>
                <a:blip r:embed="rId2"/>
                <a:stretch>
                  <a:fillRect l="-68" t="-634" b="-211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893AC90-92F9-42BD-B553-823062A8778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A5574C7-832E-4C7E-A778-2F8AD5F305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7FE5B0-648F-4BF8-88CD-8F60A8AF7A1B}"/>
              </a:ext>
            </a:extLst>
          </p:cNvPr>
          <p:cNvSpPr>
            <a:spLocks noGrp="1"/>
          </p:cNvSpPr>
          <p:nvPr>
            <p:ph type="sldNum" sz="quarter" idx="12"/>
          </p:nvPr>
        </p:nvSpPr>
        <p:spPr/>
        <p:txBody>
          <a:bodyPr/>
          <a:lstStyle/>
          <a:p>
            <a:fld id="{EEA58A3B-43CE-4AA0-90B5-EB47AFAFEB34}" type="slidenum">
              <a:rPr lang="zh-CN" altLang="en-US" smtClean="0"/>
              <a:pPr/>
              <a:t>181</a:t>
            </a:fld>
            <a:endParaRPr lang="zh-CN" altLang="en-US" dirty="0"/>
          </a:p>
        </p:txBody>
      </p:sp>
    </p:spTree>
    <p:extLst>
      <p:ext uri="{BB962C8B-B14F-4D97-AF65-F5344CB8AC3E}">
        <p14:creationId xmlns:p14="http://schemas.microsoft.com/office/powerpoint/2010/main" val="37521872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9BAE3-7EB9-4839-AEC9-932BBA2CCA68}"/>
              </a:ext>
            </a:extLst>
          </p:cNvPr>
          <p:cNvSpPr>
            <a:spLocks noGrp="1"/>
          </p:cNvSpPr>
          <p:nvPr>
            <p:ph type="title"/>
          </p:nvPr>
        </p:nvSpPr>
        <p:spPr/>
        <p:txBody>
          <a:bodyPr/>
          <a:lstStyle/>
          <a:p>
            <a:r>
              <a:rPr lang="zh-CN" altLang="en-US" dirty="0"/>
              <a:t>并行算法复杂度</a:t>
            </a:r>
          </a:p>
        </p:txBody>
      </p:sp>
      <p:sp>
        <p:nvSpPr>
          <p:cNvPr id="4" name="日期占位符 3">
            <a:extLst>
              <a:ext uri="{FF2B5EF4-FFF2-40B4-BE49-F238E27FC236}">
                <a16:creationId xmlns:a16="http://schemas.microsoft.com/office/drawing/2014/main" id="{721B083F-40F7-4367-AC02-A40B84D950D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F42CB89-798F-4052-878B-0498DC613F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08A58F-6A0D-4A30-A843-5A2C102B24A9}"/>
              </a:ext>
            </a:extLst>
          </p:cNvPr>
          <p:cNvSpPr>
            <a:spLocks noGrp="1"/>
          </p:cNvSpPr>
          <p:nvPr>
            <p:ph type="sldNum" sz="quarter" idx="12"/>
          </p:nvPr>
        </p:nvSpPr>
        <p:spPr/>
        <p:txBody>
          <a:bodyPr/>
          <a:lstStyle/>
          <a:p>
            <a:fld id="{EEA58A3B-43CE-4AA0-90B5-EB47AFAFEB34}" type="slidenum">
              <a:rPr lang="zh-CN" altLang="en-US" smtClean="0"/>
              <a:pPr/>
              <a:t>182</a:t>
            </a:fld>
            <a:endParaRPr lang="zh-CN" altLang="en-US" dirty="0"/>
          </a:p>
        </p:txBody>
      </p:sp>
      <p:sp>
        <p:nvSpPr>
          <p:cNvPr id="7" name="内容占位符 2">
            <a:extLst>
              <a:ext uri="{FF2B5EF4-FFF2-40B4-BE49-F238E27FC236}">
                <a16:creationId xmlns:a16="http://schemas.microsoft.com/office/drawing/2014/main" id="{726F2F40-5918-4BD3-B50F-D3880C2CE8B9}"/>
              </a:ext>
            </a:extLst>
          </p:cNvPr>
          <p:cNvSpPr>
            <a:spLocks noGrp="1"/>
          </p:cNvSpPr>
          <p:nvPr>
            <p:ph idx="1"/>
          </p:nvPr>
        </p:nvSpPr>
        <p:spPr>
          <a:xfrm>
            <a:off x="76442" y="757394"/>
            <a:ext cx="11834414" cy="5813231"/>
          </a:xfrm>
        </p:spPr>
        <p:txBody>
          <a:bodyPr>
            <a:normAutofit lnSpcReduction="10000"/>
          </a:bodyPr>
          <a:lstStyle/>
          <a:p>
            <a:r>
              <a:rPr lang="zh-CN" altLang="en-US" sz="2400" dirty="0"/>
              <a:t>采用分治法，将规模为</a:t>
            </a:r>
            <a:r>
              <a:rPr lang="en-US" altLang="zh-CN" sz="2400" dirty="0"/>
              <a:t>n</a:t>
            </a:r>
            <a:r>
              <a:rPr lang="zh-CN" altLang="en-US" sz="2400" dirty="0"/>
              <a:t>的问题分成</a:t>
            </a:r>
            <a:r>
              <a:rPr lang="en-US" altLang="zh-CN" sz="2400" i="1" dirty="0"/>
              <a:t>k</a:t>
            </a:r>
            <a:r>
              <a:rPr lang="zh-CN" altLang="en-US" sz="2400" dirty="0"/>
              <a:t>个规模为</a:t>
            </a:r>
            <a:r>
              <a:rPr lang="en-US" altLang="zh-CN" sz="2400" dirty="0"/>
              <a:t>n/m</a:t>
            </a:r>
            <a:r>
              <a:rPr lang="zh-CN" altLang="en-US" sz="2400" dirty="0"/>
              <a:t>的子问题去解</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latin typeface="Times New Roman" panose="02020603050405020304" pitchFamily="18" charset="0"/>
              </a:rPr>
              <a:t>原问题</a:t>
            </a:r>
            <a:r>
              <a:rPr lang="en-US" altLang="zh-CN" dirty="0">
                <a:latin typeface="Times New Roman" panose="02020603050405020304" pitchFamily="18" charset="0"/>
              </a:rPr>
              <a:t>/</a:t>
            </a:r>
            <a:r>
              <a:rPr lang="zh-CN" altLang="en-US" dirty="0">
                <a:latin typeface="Times New Roman" panose="02020603050405020304" pitchFamily="18" charset="0"/>
              </a:rPr>
              <a:t>子问题所处层次</a:t>
            </a:r>
            <a:r>
              <a:rPr lang="en-US" altLang="zh-CN" dirty="0">
                <a:latin typeface="Times New Roman" panose="02020603050405020304" pitchFamily="18" charset="0"/>
              </a:rPr>
              <a:t>:          </a:t>
            </a:r>
            <a:r>
              <a:rPr lang="en-US" altLang="zh-CN" i="1" dirty="0">
                <a:latin typeface="Times New Roman" panose="02020603050405020304" pitchFamily="18" charset="0"/>
              </a:rPr>
              <a:t>j</a:t>
            </a:r>
            <a:r>
              <a:rPr lang="en-US" altLang="zh-CN" dirty="0">
                <a:latin typeface="Times New Roman" panose="02020603050405020304" pitchFamily="18" charset="0"/>
              </a:rPr>
              <a:t>,  </a:t>
            </a:r>
            <a:r>
              <a:rPr lang="en-US" altLang="zh-CN" i="1" dirty="0">
                <a:latin typeface="Times New Roman" panose="02020603050405020304" pitchFamily="18" charset="0"/>
              </a:rPr>
              <a:t>j</a:t>
            </a:r>
            <a:r>
              <a:rPr lang="en-US" altLang="zh-CN" dirty="0">
                <a:latin typeface="Times New Roman" panose="02020603050405020304" pitchFamily="18" charset="0"/>
              </a:rPr>
              <a:t>=0,1,2,…, </a:t>
            </a:r>
            <a:r>
              <a:rPr lang="en-US" altLang="zh-CN" i="1" dirty="0">
                <a:latin typeface="Times New Roman" panose="02020603050405020304" pitchFamily="18" charset="0"/>
              </a:rPr>
              <a:t>log</a:t>
            </a:r>
            <a:r>
              <a:rPr lang="en-US" altLang="zh-CN" i="1" baseline="-25000" dirty="0">
                <a:latin typeface="Times New Roman" panose="02020603050405020304" pitchFamily="18" charset="0"/>
              </a:rPr>
              <a:t>m</a:t>
            </a:r>
            <a:r>
              <a:rPr lang="en-US" altLang="zh-CN" i="1" dirty="0">
                <a:latin typeface="Times New Roman" panose="02020603050405020304" pitchFamily="18" charset="0"/>
              </a:rPr>
              <a:t>n</a:t>
            </a:r>
            <a:r>
              <a:rPr lang="en-US" altLang="zh-CN" dirty="0">
                <a:latin typeface="Times New Roman" panose="02020603050405020304" pitchFamily="18" charset="0"/>
              </a:rPr>
              <a:t>-1</a:t>
            </a:r>
          </a:p>
          <a:p>
            <a:pPr lvl="1"/>
            <a:r>
              <a:rPr lang="zh-CN" altLang="en-US" dirty="0">
                <a:latin typeface="Times New Roman" panose="02020603050405020304" pitchFamily="18" charset="0"/>
              </a:rPr>
              <a:t>第</a:t>
            </a:r>
            <a:r>
              <a:rPr lang="en-US" altLang="zh-CN" i="1" dirty="0">
                <a:latin typeface="Times New Roman" panose="02020603050405020304" pitchFamily="18" charset="0"/>
              </a:rPr>
              <a:t>j</a:t>
            </a:r>
            <a:r>
              <a:rPr lang="zh-CN" altLang="en-US" dirty="0">
                <a:latin typeface="Times New Roman" panose="02020603050405020304" pitchFamily="18" charset="0"/>
              </a:rPr>
              <a:t>层原问题</a:t>
            </a:r>
            <a:r>
              <a:rPr lang="en-US" altLang="zh-CN" dirty="0">
                <a:latin typeface="Times New Roman" panose="02020603050405020304" pitchFamily="18" charset="0"/>
              </a:rPr>
              <a:t>/</a:t>
            </a:r>
            <a:r>
              <a:rPr lang="zh-CN" altLang="en-US" dirty="0">
                <a:latin typeface="Times New Roman" panose="02020603050405020304" pitchFamily="18" charset="0"/>
              </a:rPr>
              <a:t>子问题的规模： </a:t>
            </a:r>
            <a:r>
              <a:rPr lang="en-US" altLang="zh-CN" i="1" dirty="0">
                <a:latin typeface="Times New Roman" panose="02020603050405020304" pitchFamily="18" charset="0"/>
              </a:rPr>
              <a:t>n</a:t>
            </a:r>
            <a:r>
              <a:rPr lang="en-US" altLang="zh-CN" dirty="0">
                <a:latin typeface="Times New Roman" panose="02020603050405020304" pitchFamily="18" charset="0"/>
              </a:rPr>
              <a:t>/</a:t>
            </a:r>
            <a:r>
              <a:rPr lang="en-US" altLang="zh-CN" i="1" dirty="0" err="1">
                <a:latin typeface="Times New Roman" panose="02020603050405020304" pitchFamily="18" charset="0"/>
              </a:rPr>
              <a:t>m</a:t>
            </a:r>
            <a:r>
              <a:rPr lang="en-US" altLang="zh-CN" i="1" baseline="30000" dirty="0" err="1">
                <a:latin typeface="Times New Roman" panose="02020603050405020304" pitchFamily="18" charset="0"/>
              </a:rPr>
              <a:t>j</a:t>
            </a:r>
            <a:endParaRPr lang="en-US" altLang="zh-CN" i="1" baseline="30000" dirty="0">
              <a:latin typeface="Times New Roman" panose="02020603050405020304" pitchFamily="18" charset="0"/>
            </a:endParaRPr>
          </a:p>
          <a:p>
            <a:pPr lvl="1"/>
            <a:r>
              <a:rPr lang="zh-CN" altLang="en-US" dirty="0">
                <a:latin typeface="Times New Roman" panose="02020603050405020304" pitchFamily="18" charset="0"/>
              </a:rPr>
              <a:t>第</a:t>
            </a:r>
            <a:r>
              <a:rPr lang="en-US" altLang="zh-CN" i="1" dirty="0">
                <a:latin typeface="Times New Roman" panose="02020603050405020304" pitchFamily="18" charset="0"/>
              </a:rPr>
              <a:t>j</a:t>
            </a:r>
            <a:r>
              <a:rPr lang="zh-CN" altLang="en-US" dirty="0">
                <a:latin typeface="Times New Roman" panose="02020603050405020304" pitchFamily="18" charset="0"/>
              </a:rPr>
              <a:t>层原问题</a:t>
            </a:r>
            <a:r>
              <a:rPr lang="en-US" altLang="zh-CN" dirty="0">
                <a:latin typeface="Times New Roman" panose="02020603050405020304" pitchFamily="18" charset="0"/>
              </a:rPr>
              <a:t>/</a:t>
            </a:r>
            <a:r>
              <a:rPr lang="zh-CN" altLang="en-US" dirty="0">
                <a:latin typeface="Times New Roman" panose="02020603050405020304" pitchFamily="18" charset="0"/>
              </a:rPr>
              <a:t>子问题的总数： </a:t>
            </a:r>
            <a:r>
              <a:rPr lang="en-US" altLang="zh-CN" i="1" dirty="0" err="1">
                <a:latin typeface="Times New Roman" panose="02020603050405020304" pitchFamily="18" charset="0"/>
              </a:rPr>
              <a:t>k</a:t>
            </a:r>
            <a:r>
              <a:rPr lang="en-US" altLang="zh-CN" i="1" baseline="30000" dirty="0" err="1">
                <a:latin typeface="Times New Roman" panose="02020603050405020304" pitchFamily="18" charset="0"/>
              </a:rPr>
              <a:t>j</a:t>
            </a:r>
            <a:endParaRPr lang="en-US" altLang="zh-CN" i="1" baseline="30000" dirty="0">
              <a:latin typeface="Times New Roman" panose="02020603050405020304" pitchFamily="18" charset="0"/>
            </a:endParaRPr>
          </a:p>
          <a:p>
            <a:pPr lvl="1"/>
            <a:endParaRPr lang="zh-CN" altLang="en-US" dirty="0"/>
          </a:p>
        </p:txBody>
      </p:sp>
      <p:sp>
        <p:nvSpPr>
          <p:cNvPr id="8" name="Oval 4">
            <a:extLst>
              <a:ext uri="{FF2B5EF4-FFF2-40B4-BE49-F238E27FC236}">
                <a16:creationId xmlns:a16="http://schemas.microsoft.com/office/drawing/2014/main" id="{4A2313F8-FE4F-4244-A535-C9614D258CAE}"/>
              </a:ext>
            </a:extLst>
          </p:cNvPr>
          <p:cNvSpPr>
            <a:spLocks noChangeArrowheads="1"/>
          </p:cNvSpPr>
          <p:nvPr/>
        </p:nvSpPr>
        <p:spPr bwMode="auto">
          <a:xfrm>
            <a:off x="4026142" y="1622341"/>
            <a:ext cx="1066800" cy="609600"/>
          </a:xfrm>
          <a:prstGeom prst="ellipse">
            <a:avLst/>
          </a:prstGeom>
          <a:solidFill>
            <a:schemeClr val="accent1"/>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a:latin typeface="Times New Roman" panose="02020603050405020304" pitchFamily="18" charset="0"/>
                <a:cs typeface="Times New Roman" panose="02020603050405020304" pitchFamily="18" charset="0"/>
              </a:rPr>
              <a:t>n</a:t>
            </a:r>
          </a:p>
        </p:txBody>
      </p:sp>
      <p:cxnSp>
        <p:nvCxnSpPr>
          <p:cNvPr id="9" name="AutoShape 5">
            <a:extLst>
              <a:ext uri="{FF2B5EF4-FFF2-40B4-BE49-F238E27FC236}">
                <a16:creationId xmlns:a16="http://schemas.microsoft.com/office/drawing/2014/main" id="{A0B79B0C-C33C-42E5-8D4F-914182AF9D09}"/>
              </a:ext>
            </a:extLst>
          </p:cNvPr>
          <p:cNvCxnSpPr>
            <a:cxnSpLocks noChangeShapeType="1"/>
            <a:stCxn id="8" idx="4"/>
            <a:endCxn id="38" idx="1"/>
          </p:cNvCxnSpPr>
          <p:nvPr/>
        </p:nvCxnSpPr>
        <p:spPr bwMode="auto">
          <a:xfrm>
            <a:off x="4559542" y="2231941"/>
            <a:ext cx="3714089" cy="821855"/>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6">
            <a:extLst>
              <a:ext uri="{FF2B5EF4-FFF2-40B4-BE49-F238E27FC236}">
                <a16:creationId xmlns:a16="http://schemas.microsoft.com/office/drawing/2014/main" id="{6F6B4767-75E1-4F6F-BFB9-EB0969495BCC}"/>
              </a:ext>
            </a:extLst>
          </p:cNvPr>
          <p:cNvCxnSpPr>
            <a:cxnSpLocks noChangeShapeType="1"/>
            <a:stCxn id="8" idx="4"/>
          </p:cNvCxnSpPr>
          <p:nvPr/>
        </p:nvCxnSpPr>
        <p:spPr bwMode="auto">
          <a:xfrm flipH="1">
            <a:off x="1022593" y="2241467"/>
            <a:ext cx="3536949" cy="942975"/>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7">
            <a:extLst>
              <a:ext uri="{FF2B5EF4-FFF2-40B4-BE49-F238E27FC236}">
                <a16:creationId xmlns:a16="http://schemas.microsoft.com/office/drawing/2014/main" id="{2015078E-FDA0-46C5-9EDB-D7C75AFC6580}"/>
              </a:ext>
            </a:extLst>
          </p:cNvPr>
          <p:cNvCxnSpPr>
            <a:cxnSpLocks noChangeShapeType="1"/>
            <a:stCxn id="8" idx="4"/>
            <a:endCxn id="20" idx="0"/>
          </p:cNvCxnSpPr>
          <p:nvPr/>
        </p:nvCxnSpPr>
        <p:spPr bwMode="auto">
          <a:xfrm flipH="1">
            <a:off x="3575199" y="2231941"/>
            <a:ext cx="984343" cy="976546"/>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AutoShape 8">
            <a:extLst>
              <a:ext uri="{FF2B5EF4-FFF2-40B4-BE49-F238E27FC236}">
                <a16:creationId xmlns:a16="http://schemas.microsoft.com/office/drawing/2014/main" id="{9884E7EA-D3D0-4489-92F6-6C05C5E762BE}"/>
              </a:ext>
            </a:extLst>
          </p:cNvPr>
          <p:cNvCxnSpPr>
            <a:cxnSpLocks noChangeShapeType="1"/>
            <a:stCxn id="8" idx="4"/>
            <a:endCxn id="25" idx="1"/>
          </p:cNvCxnSpPr>
          <p:nvPr/>
        </p:nvCxnSpPr>
        <p:spPr bwMode="auto">
          <a:xfrm>
            <a:off x="4559542" y="2231941"/>
            <a:ext cx="1184616" cy="1025035"/>
          </a:xfrm>
          <a:prstGeom prst="straightConnector1">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AutoShape 9">
            <a:extLst>
              <a:ext uri="{FF2B5EF4-FFF2-40B4-BE49-F238E27FC236}">
                <a16:creationId xmlns:a16="http://schemas.microsoft.com/office/drawing/2014/main" id="{125034FB-02B2-4DA3-8F4C-B8CABD97F94B}"/>
              </a:ext>
            </a:extLst>
          </p:cNvPr>
          <p:cNvSpPr>
            <a:spLocks noChangeArrowheads="1"/>
          </p:cNvSpPr>
          <p:nvPr/>
        </p:nvSpPr>
        <p:spPr bwMode="auto">
          <a:xfrm>
            <a:off x="777058" y="1384216"/>
            <a:ext cx="1727200" cy="1066800"/>
          </a:xfrm>
          <a:prstGeom prst="triangle">
            <a:avLst>
              <a:gd name="adj" fmla="val 50000"/>
            </a:avLst>
          </a:prstGeom>
          <a:solidFill>
            <a:schemeClr val="accent1"/>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3200" dirty="0">
                <a:latin typeface="Times New Roman" panose="02020603050405020304" pitchFamily="18" charset="0"/>
                <a:cs typeface="Times New Roman" panose="02020603050405020304" pitchFamily="18" charset="0"/>
              </a:rPr>
              <a:t>T(n)</a:t>
            </a:r>
          </a:p>
        </p:txBody>
      </p:sp>
      <p:sp>
        <p:nvSpPr>
          <p:cNvPr id="14" name="Text Box 10">
            <a:extLst>
              <a:ext uri="{FF2B5EF4-FFF2-40B4-BE49-F238E27FC236}">
                <a16:creationId xmlns:a16="http://schemas.microsoft.com/office/drawing/2014/main" id="{A0787AB9-2F62-4E99-BDA2-EB532092E7D3}"/>
              </a:ext>
            </a:extLst>
          </p:cNvPr>
          <p:cNvSpPr txBox="1">
            <a:spLocks noChangeArrowheads="1"/>
          </p:cNvSpPr>
          <p:nvPr/>
        </p:nvSpPr>
        <p:spPr bwMode="auto">
          <a:xfrm>
            <a:off x="2409008" y="1671553"/>
            <a:ext cx="1422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3200">
                <a:latin typeface="Times New Roman" panose="02020603050405020304" pitchFamily="18" charset="0"/>
                <a:cs typeface="Times New Roman" panose="02020603050405020304" pitchFamily="18" charset="0"/>
              </a:rPr>
              <a:t>=</a:t>
            </a:r>
          </a:p>
        </p:txBody>
      </p:sp>
      <p:sp>
        <p:nvSpPr>
          <p:cNvPr id="15" name="Oval 12">
            <a:extLst>
              <a:ext uri="{FF2B5EF4-FFF2-40B4-BE49-F238E27FC236}">
                <a16:creationId xmlns:a16="http://schemas.microsoft.com/office/drawing/2014/main" id="{7BE49CD4-BEA7-44CB-8107-34E72884C407}"/>
              </a:ext>
            </a:extLst>
          </p:cNvPr>
          <p:cNvSpPr>
            <a:spLocks noChangeArrowheads="1"/>
          </p:cNvSpPr>
          <p:nvPr/>
        </p:nvSpPr>
        <p:spPr bwMode="auto">
          <a:xfrm>
            <a:off x="777058" y="3184441"/>
            <a:ext cx="895351" cy="495300"/>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n/m</a:t>
            </a:r>
          </a:p>
        </p:txBody>
      </p:sp>
      <p:cxnSp>
        <p:nvCxnSpPr>
          <p:cNvPr id="16" name="AutoShape 13">
            <a:extLst>
              <a:ext uri="{FF2B5EF4-FFF2-40B4-BE49-F238E27FC236}">
                <a16:creationId xmlns:a16="http://schemas.microsoft.com/office/drawing/2014/main" id="{8776E4AB-B988-4B7A-A010-2597EF58C1CB}"/>
              </a:ext>
            </a:extLst>
          </p:cNvPr>
          <p:cNvCxnSpPr>
            <a:cxnSpLocks noChangeShapeType="1"/>
            <a:stCxn id="15" idx="4"/>
          </p:cNvCxnSpPr>
          <p:nvPr/>
        </p:nvCxnSpPr>
        <p:spPr bwMode="auto">
          <a:xfrm>
            <a:off x="1225792" y="3689267"/>
            <a:ext cx="1022351"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4">
            <a:extLst>
              <a:ext uri="{FF2B5EF4-FFF2-40B4-BE49-F238E27FC236}">
                <a16:creationId xmlns:a16="http://schemas.microsoft.com/office/drawing/2014/main" id="{3F2CF236-A681-48CF-9628-A406A98C032D}"/>
              </a:ext>
            </a:extLst>
          </p:cNvPr>
          <p:cNvCxnSpPr>
            <a:cxnSpLocks noChangeShapeType="1"/>
            <a:stCxn id="15" idx="4"/>
          </p:cNvCxnSpPr>
          <p:nvPr/>
        </p:nvCxnSpPr>
        <p:spPr bwMode="auto">
          <a:xfrm flipH="1">
            <a:off x="76442" y="3689267"/>
            <a:ext cx="1149349"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AutoShape 15">
            <a:extLst>
              <a:ext uri="{FF2B5EF4-FFF2-40B4-BE49-F238E27FC236}">
                <a16:creationId xmlns:a16="http://schemas.microsoft.com/office/drawing/2014/main" id="{F44BEF60-24D2-4DD9-9A2C-8D7539FA1BF6}"/>
              </a:ext>
            </a:extLst>
          </p:cNvPr>
          <p:cNvCxnSpPr>
            <a:cxnSpLocks noChangeShapeType="1"/>
            <a:stCxn id="15" idx="4"/>
          </p:cNvCxnSpPr>
          <p:nvPr/>
        </p:nvCxnSpPr>
        <p:spPr bwMode="auto">
          <a:xfrm flipH="1">
            <a:off x="800343" y="3689267"/>
            <a:ext cx="425449"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16">
            <a:extLst>
              <a:ext uri="{FF2B5EF4-FFF2-40B4-BE49-F238E27FC236}">
                <a16:creationId xmlns:a16="http://schemas.microsoft.com/office/drawing/2014/main" id="{8588113F-F550-4C3C-AB5A-F83EDF275743}"/>
              </a:ext>
            </a:extLst>
          </p:cNvPr>
          <p:cNvCxnSpPr>
            <a:cxnSpLocks noChangeShapeType="1"/>
            <a:stCxn id="15" idx="4"/>
          </p:cNvCxnSpPr>
          <p:nvPr/>
        </p:nvCxnSpPr>
        <p:spPr bwMode="auto">
          <a:xfrm>
            <a:off x="1225791" y="3689267"/>
            <a:ext cx="298451"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Oval 22">
            <a:extLst>
              <a:ext uri="{FF2B5EF4-FFF2-40B4-BE49-F238E27FC236}">
                <a16:creationId xmlns:a16="http://schemas.microsoft.com/office/drawing/2014/main" id="{EF6529CF-A9EB-45E4-8ECD-A076035BDE9C}"/>
              </a:ext>
            </a:extLst>
          </p:cNvPr>
          <p:cNvSpPr>
            <a:spLocks noChangeArrowheads="1"/>
          </p:cNvSpPr>
          <p:nvPr/>
        </p:nvSpPr>
        <p:spPr bwMode="auto">
          <a:xfrm>
            <a:off x="3127523" y="3208487"/>
            <a:ext cx="895351" cy="495300"/>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n/m</a:t>
            </a:r>
          </a:p>
        </p:txBody>
      </p:sp>
      <p:cxnSp>
        <p:nvCxnSpPr>
          <p:cNvPr id="21" name="AutoShape 23">
            <a:extLst>
              <a:ext uri="{FF2B5EF4-FFF2-40B4-BE49-F238E27FC236}">
                <a16:creationId xmlns:a16="http://schemas.microsoft.com/office/drawing/2014/main" id="{AAAFB248-0126-4243-AD67-580D22F25650}"/>
              </a:ext>
            </a:extLst>
          </p:cNvPr>
          <p:cNvCxnSpPr>
            <a:cxnSpLocks noChangeShapeType="1"/>
            <a:stCxn id="20" idx="4"/>
          </p:cNvCxnSpPr>
          <p:nvPr/>
        </p:nvCxnSpPr>
        <p:spPr bwMode="auto">
          <a:xfrm>
            <a:off x="3576256" y="3713313"/>
            <a:ext cx="1022351"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24">
            <a:extLst>
              <a:ext uri="{FF2B5EF4-FFF2-40B4-BE49-F238E27FC236}">
                <a16:creationId xmlns:a16="http://schemas.microsoft.com/office/drawing/2014/main" id="{9CE1DEBF-759C-4774-BB3C-13D924D67AC0}"/>
              </a:ext>
            </a:extLst>
          </p:cNvPr>
          <p:cNvCxnSpPr>
            <a:cxnSpLocks noChangeShapeType="1"/>
            <a:stCxn id="20" idx="4"/>
          </p:cNvCxnSpPr>
          <p:nvPr/>
        </p:nvCxnSpPr>
        <p:spPr bwMode="auto">
          <a:xfrm flipH="1">
            <a:off x="2426907" y="3713313"/>
            <a:ext cx="1149349"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AutoShape 25">
            <a:extLst>
              <a:ext uri="{FF2B5EF4-FFF2-40B4-BE49-F238E27FC236}">
                <a16:creationId xmlns:a16="http://schemas.microsoft.com/office/drawing/2014/main" id="{AADBCA32-6F4D-4990-94CA-279CB0E7F02D}"/>
              </a:ext>
            </a:extLst>
          </p:cNvPr>
          <p:cNvCxnSpPr>
            <a:cxnSpLocks noChangeShapeType="1"/>
            <a:stCxn id="20" idx="4"/>
          </p:cNvCxnSpPr>
          <p:nvPr/>
        </p:nvCxnSpPr>
        <p:spPr bwMode="auto">
          <a:xfrm flipH="1">
            <a:off x="3150807" y="3713313"/>
            <a:ext cx="425449"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26">
            <a:extLst>
              <a:ext uri="{FF2B5EF4-FFF2-40B4-BE49-F238E27FC236}">
                <a16:creationId xmlns:a16="http://schemas.microsoft.com/office/drawing/2014/main" id="{DDF8E502-75A4-4D7C-9CA8-81B98EE3DB3B}"/>
              </a:ext>
            </a:extLst>
          </p:cNvPr>
          <p:cNvCxnSpPr>
            <a:cxnSpLocks noChangeShapeType="1"/>
            <a:stCxn id="20" idx="4"/>
          </p:cNvCxnSpPr>
          <p:nvPr/>
        </p:nvCxnSpPr>
        <p:spPr bwMode="auto">
          <a:xfrm>
            <a:off x="3576256" y="3713313"/>
            <a:ext cx="298451" cy="642937"/>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Oval 32">
            <a:extLst>
              <a:ext uri="{FF2B5EF4-FFF2-40B4-BE49-F238E27FC236}">
                <a16:creationId xmlns:a16="http://schemas.microsoft.com/office/drawing/2014/main" id="{921AAE1E-613D-4325-8ACF-4A22DDEFAC60}"/>
              </a:ext>
            </a:extLst>
          </p:cNvPr>
          <p:cNvSpPr>
            <a:spLocks noChangeArrowheads="1"/>
          </p:cNvSpPr>
          <p:nvPr/>
        </p:nvSpPr>
        <p:spPr bwMode="auto">
          <a:xfrm>
            <a:off x="5613037" y="3184441"/>
            <a:ext cx="895349" cy="495300"/>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n/m</a:t>
            </a:r>
          </a:p>
        </p:txBody>
      </p:sp>
      <p:cxnSp>
        <p:nvCxnSpPr>
          <p:cNvPr id="26" name="AutoShape 33">
            <a:extLst>
              <a:ext uri="{FF2B5EF4-FFF2-40B4-BE49-F238E27FC236}">
                <a16:creationId xmlns:a16="http://schemas.microsoft.com/office/drawing/2014/main" id="{84CEF753-2B3E-41E2-A475-81CEB1C4FBF3}"/>
              </a:ext>
            </a:extLst>
          </p:cNvPr>
          <p:cNvCxnSpPr>
            <a:cxnSpLocks noChangeShapeType="1"/>
            <a:stCxn id="25" idx="4"/>
          </p:cNvCxnSpPr>
          <p:nvPr/>
        </p:nvCxnSpPr>
        <p:spPr bwMode="auto">
          <a:xfrm>
            <a:off x="6061771" y="3689266"/>
            <a:ext cx="1022349"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4">
            <a:extLst>
              <a:ext uri="{FF2B5EF4-FFF2-40B4-BE49-F238E27FC236}">
                <a16:creationId xmlns:a16="http://schemas.microsoft.com/office/drawing/2014/main" id="{5E2A5C1B-7568-4108-933D-2688D0327D32}"/>
              </a:ext>
            </a:extLst>
          </p:cNvPr>
          <p:cNvCxnSpPr>
            <a:cxnSpLocks noChangeShapeType="1"/>
            <a:stCxn id="25" idx="4"/>
          </p:cNvCxnSpPr>
          <p:nvPr/>
        </p:nvCxnSpPr>
        <p:spPr bwMode="auto">
          <a:xfrm flipH="1">
            <a:off x="4912420" y="3689266"/>
            <a:ext cx="1149351"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5">
            <a:extLst>
              <a:ext uri="{FF2B5EF4-FFF2-40B4-BE49-F238E27FC236}">
                <a16:creationId xmlns:a16="http://schemas.microsoft.com/office/drawing/2014/main" id="{33710B4F-1FBD-4890-A996-D5EA1E31A55C}"/>
              </a:ext>
            </a:extLst>
          </p:cNvPr>
          <p:cNvCxnSpPr>
            <a:cxnSpLocks noChangeShapeType="1"/>
            <a:stCxn id="25" idx="4"/>
          </p:cNvCxnSpPr>
          <p:nvPr/>
        </p:nvCxnSpPr>
        <p:spPr bwMode="auto">
          <a:xfrm flipH="1">
            <a:off x="5636320" y="3689266"/>
            <a:ext cx="425451"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AutoShape 36">
            <a:extLst>
              <a:ext uri="{FF2B5EF4-FFF2-40B4-BE49-F238E27FC236}">
                <a16:creationId xmlns:a16="http://schemas.microsoft.com/office/drawing/2014/main" id="{C7010D2F-3453-4CB5-BC03-8043BEB73097}"/>
              </a:ext>
            </a:extLst>
          </p:cNvPr>
          <p:cNvCxnSpPr>
            <a:cxnSpLocks noChangeShapeType="1"/>
            <a:stCxn id="25" idx="4"/>
          </p:cNvCxnSpPr>
          <p:nvPr/>
        </p:nvCxnSpPr>
        <p:spPr bwMode="auto">
          <a:xfrm>
            <a:off x="6061771" y="3689266"/>
            <a:ext cx="298449"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Oval 42">
            <a:extLst>
              <a:ext uri="{FF2B5EF4-FFF2-40B4-BE49-F238E27FC236}">
                <a16:creationId xmlns:a16="http://schemas.microsoft.com/office/drawing/2014/main" id="{D50DAE09-A636-47DF-B9D5-E2CB0E56E21D}"/>
              </a:ext>
            </a:extLst>
          </p:cNvPr>
          <p:cNvSpPr>
            <a:spLocks noChangeArrowheads="1"/>
          </p:cNvSpPr>
          <p:nvPr/>
        </p:nvSpPr>
        <p:spPr bwMode="auto">
          <a:xfrm>
            <a:off x="7795265" y="3186629"/>
            <a:ext cx="895351" cy="495300"/>
          </a:xfrm>
          <a:prstGeom prst="ellipse">
            <a:avLst/>
          </a:prstGeom>
          <a:solidFill>
            <a:srgbClr val="FF0000"/>
          </a:solidFill>
          <a:ln w="19050">
            <a:solidFill>
              <a:schemeClr val="accent2"/>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n/m</a:t>
            </a:r>
          </a:p>
        </p:txBody>
      </p:sp>
      <p:cxnSp>
        <p:nvCxnSpPr>
          <p:cNvPr id="31" name="AutoShape 43">
            <a:extLst>
              <a:ext uri="{FF2B5EF4-FFF2-40B4-BE49-F238E27FC236}">
                <a16:creationId xmlns:a16="http://schemas.microsoft.com/office/drawing/2014/main" id="{3B6F505E-373E-4500-9F71-593FE83F5F01}"/>
              </a:ext>
            </a:extLst>
          </p:cNvPr>
          <p:cNvCxnSpPr>
            <a:cxnSpLocks noChangeShapeType="1"/>
            <a:stCxn id="30" idx="4"/>
          </p:cNvCxnSpPr>
          <p:nvPr/>
        </p:nvCxnSpPr>
        <p:spPr bwMode="auto">
          <a:xfrm>
            <a:off x="8243998" y="3691454"/>
            <a:ext cx="1022351"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AutoShape 44">
            <a:extLst>
              <a:ext uri="{FF2B5EF4-FFF2-40B4-BE49-F238E27FC236}">
                <a16:creationId xmlns:a16="http://schemas.microsoft.com/office/drawing/2014/main" id="{83DE781B-93D7-446A-8B84-10414396188D}"/>
              </a:ext>
            </a:extLst>
          </p:cNvPr>
          <p:cNvCxnSpPr>
            <a:cxnSpLocks noChangeShapeType="1"/>
          </p:cNvCxnSpPr>
          <p:nvPr/>
        </p:nvCxnSpPr>
        <p:spPr bwMode="auto">
          <a:xfrm flipH="1">
            <a:off x="7112712" y="3677959"/>
            <a:ext cx="1149349"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AutoShape 45">
            <a:extLst>
              <a:ext uri="{FF2B5EF4-FFF2-40B4-BE49-F238E27FC236}">
                <a16:creationId xmlns:a16="http://schemas.microsoft.com/office/drawing/2014/main" id="{D4480B9B-5F34-4704-8B5F-80E53C2B3C37}"/>
              </a:ext>
            </a:extLst>
          </p:cNvPr>
          <p:cNvCxnSpPr>
            <a:cxnSpLocks noChangeShapeType="1"/>
          </p:cNvCxnSpPr>
          <p:nvPr/>
        </p:nvCxnSpPr>
        <p:spPr bwMode="auto">
          <a:xfrm flipH="1">
            <a:off x="7836613" y="3677959"/>
            <a:ext cx="425449"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AutoShape 46">
            <a:extLst>
              <a:ext uri="{FF2B5EF4-FFF2-40B4-BE49-F238E27FC236}">
                <a16:creationId xmlns:a16="http://schemas.microsoft.com/office/drawing/2014/main" id="{3E5DB9FB-EDBD-4E00-95B2-DCAFF391F470}"/>
              </a:ext>
            </a:extLst>
          </p:cNvPr>
          <p:cNvCxnSpPr>
            <a:cxnSpLocks noChangeShapeType="1"/>
            <a:stCxn id="30" idx="4"/>
          </p:cNvCxnSpPr>
          <p:nvPr/>
        </p:nvCxnSpPr>
        <p:spPr bwMode="auto">
          <a:xfrm>
            <a:off x="8243997" y="3691454"/>
            <a:ext cx="298451" cy="642938"/>
          </a:xfrm>
          <a:prstGeom prst="straightConnector1">
            <a:avLst/>
          </a:prstGeom>
          <a:noFill/>
          <a:ln w="25400">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5" name="Text Box 52">
            <a:extLst>
              <a:ext uri="{FF2B5EF4-FFF2-40B4-BE49-F238E27FC236}">
                <a16:creationId xmlns:a16="http://schemas.microsoft.com/office/drawing/2014/main" id="{51A7B38E-9F2B-4CE8-A007-64B1BF12FDFE}"/>
              </a:ext>
            </a:extLst>
          </p:cNvPr>
          <p:cNvSpPr txBox="1">
            <a:spLocks noChangeArrowheads="1"/>
          </p:cNvSpPr>
          <p:nvPr/>
        </p:nvSpPr>
        <p:spPr bwMode="auto">
          <a:xfrm>
            <a:off x="1064924" y="281772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1</a:t>
            </a:r>
          </a:p>
        </p:txBody>
      </p:sp>
      <p:sp>
        <p:nvSpPr>
          <p:cNvPr id="36" name="Text Box 54">
            <a:extLst>
              <a:ext uri="{FF2B5EF4-FFF2-40B4-BE49-F238E27FC236}">
                <a16:creationId xmlns:a16="http://schemas.microsoft.com/office/drawing/2014/main" id="{37ACB524-6FFD-46F5-A514-834141DE60DF}"/>
              </a:ext>
            </a:extLst>
          </p:cNvPr>
          <p:cNvSpPr txBox="1">
            <a:spLocks noChangeArrowheads="1"/>
          </p:cNvSpPr>
          <p:nvPr/>
        </p:nvSpPr>
        <p:spPr bwMode="auto">
          <a:xfrm>
            <a:off x="3254522" y="2841775"/>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2</a:t>
            </a:r>
          </a:p>
        </p:txBody>
      </p:sp>
      <p:sp>
        <p:nvSpPr>
          <p:cNvPr id="37" name="Text Box 55">
            <a:extLst>
              <a:ext uri="{FF2B5EF4-FFF2-40B4-BE49-F238E27FC236}">
                <a16:creationId xmlns:a16="http://schemas.microsoft.com/office/drawing/2014/main" id="{F9CD0ACA-B3E4-4B1D-A23A-4056B1AE1027}"/>
              </a:ext>
            </a:extLst>
          </p:cNvPr>
          <p:cNvSpPr txBox="1">
            <a:spLocks noChangeArrowheads="1"/>
          </p:cNvSpPr>
          <p:nvPr/>
        </p:nvSpPr>
        <p:spPr bwMode="auto">
          <a:xfrm>
            <a:off x="5799304" y="286694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3</a:t>
            </a:r>
          </a:p>
        </p:txBody>
      </p:sp>
      <p:sp>
        <p:nvSpPr>
          <p:cNvPr id="38" name="Text Box 56">
            <a:extLst>
              <a:ext uri="{FF2B5EF4-FFF2-40B4-BE49-F238E27FC236}">
                <a16:creationId xmlns:a16="http://schemas.microsoft.com/office/drawing/2014/main" id="{8503426E-A27B-43BC-8FE0-CC4AB88D8A4A}"/>
              </a:ext>
            </a:extLst>
          </p:cNvPr>
          <p:cNvSpPr txBox="1">
            <a:spLocks noChangeArrowheads="1"/>
          </p:cNvSpPr>
          <p:nvPr/>
        </p:nvSpPr>
        <p:spPr bwMode="auto">
          <a:xfrm>
            <a:off x="8273631" y="286913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k</a:t>
            </a:r>
          </a:p>
        </p:txBody>
      </p:sp>
      <p:sp>
        <p:nvSpPr>
          <p:cNvPr id="39" name="Text Box 57">
            <a:extLst>
              <a:ext uri="{FF2B5EF4-FFF2-40B4-BE49-F238E27FC236}">
                <a16:creationId xmlns:a16="http://schemas.microsoft.com/office/drawing/2014/main" id="{4AA4BC35-F93E-4C26-BF26-CEA4F0650BB9}"/>
              </a:ext>
            </a:extLst>
          </p:cNvPr>
          <p:cNvSpPr txBox="1">
            <a:spLocks noChangeArrowheads="1"/>
          </p:cNvSpPr>
          <p:nvPr/>
        </p:nvSpPr>
        <p:spPr bwMode="auto">
          <a:xfrm>
            <a:off x="6498874" y="2879125"/>
            <a:ext cx="7745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a:t>
            </a:r>
          </a:p>
        </p:txBody>
      </p:sp>
      <p:sp>
        <p:nvSpPr>
          <p:cNvPr id="40" name="Text Box 60">
            <a:extLst>
              <a:ext uri="{FF2B5EF4-FFF2-40B4-BE49-F238E27FC236}">
                <a16:creationId xmlns:a16="http://schemas.microsoft.com/office/drawing/2014/main" id="{97C64D59-52BF-4A0D-A3E5-DD7D66CE2136}"/>
              </a:ext>
            </a:extLst>
          </p:cNvPr>
          <p:cNvSpPr txBox="1">
            <a:spLocks noChangeArrowheads="1"/>
          </p:cNvSpPr>
          <p:nvPr/>
        </p:nvSpPr>
        <p:spPr bwMode="auto">
          <a:xfrm>
            <a:off x="5150094" y="1671554"/>
            <a:ext cx="211243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latin typeface="Times New Roman" panose="02020603050405020304" pitchFamily="18" charset="0"/>
              </a:rPr>
              <a:t>j</a:t>
            </a:r>
            <a:r>
              <a:rPr lang="en-US" altLang="zh-CN" sz="2000">
                <a:latin typeface="Times New Roman" panose="02020603050405020304" pitchFamily="18" charset="0"/>
              </a:rPr>
              <a:t>=0, </a:t>
            </a:r>
            <a:r>
              <a:rPr lang="zh-CN" altLang="en-US" sz="2000">
                <a:latin typeface="Times New Roman" panose="02020603050405020304" pitchFamily="18" charset="0"/>
              </a:rPr>
              <a:t>原问题</a:t>
            </a:r>
          </a:p>
        </p:txBody>
      </p:sp>
      <p:sp>
        <p:nvSpPr>
          <p:cNvPr id="41" name="Text Box 61">
            <a:extLst>
              <a:ext uri="{FF2B5EF4-FFF2-40B4-BE49-F238E27FC236}">
                <a16:creationId xmlns:a16="http://schemas.microsoft.com/office/drawing/2014/main" id="{8B72BF5E-76FA-44AC-9C1B-4451F1F74AD4}"/>
              </a:ext>
            </a:extLst>
          </p:cNvPr>
          <p:cNvSpPr txBox="1">
            <a:spLocks noChangeArrowheads="1"/>
          </p:cNvSpPr>
          <p:nvPr/>
        </p:nvSpPr>
        <p:spPr bwMode="auto">
          <a:xfrm>
            <a:off x="161139" y="3193968"/>
            <a:ext cx="891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i="1" dirty="0">
                <a:latin typeface="Times New Roman" panose="02020603050405020304" pitchFamily="18" charset="0"/>
              </a:rPr>
              <a:t>j</a:t>
            </a:r>
            <a:r>
              <a:rPr lang="en-US" altLang="zh-CN" sz="2400" dirty="0">
                <a:latin typeface="Times New Roman" panose="02020603050405020304" pitchFamily="18" charset="0"/>
              </a:rPr>
              <a:t>=1</a:t>
            </a:r>
          </a:p>
        </p:txBody>
      </p:sp>
    </p:spTree>
    <p:extLst>
      <p:ext uri="{BB962C8B-B14F-4D97-AF65-F5344CB8AC3E}">
        <p14:creationId xmlns:p14="http://schemas.microsoft.com/office/powerpoint/2010/main" val="2525440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D3B300-CC5C-4FA9-A1A3-7488BA37437A}"/>
              </a:ext>
            </a:extLst>
          </p:cNvPr>
          <p:cNvSpPr>
            <a:spLocks noGrp="1"/>
          </p:cNvSpPr>
          <p:nvPr>
            <p:ph idx="1"/>
          </p:nvPr>
        </p:nvSpPr>
        <p:spPr/>
        <p:txBody>
          <a:bodyPr>
            <a:normAutofit/>
          </a:bodyPr>
          <a:lstStyle/>
          <a:p>
            <a:pPr eaLnBrk="1" hangingPunct="1">
              <a:lnSpc>
                <a:spcPct val="120000"/>
              </a:lnSpc>
            </a:pPr>
            <a:r>
              <a:rPr lang="zh-CN" altLang="en-US" sz="2400" dirty="0">
                <a:latin typeface="+mn-lt"/>
                <a:cs typeface="Times New Roman" pitchFamily="18" charset="0"/>
              </a:rPr>
              <a:t>用</a:t>
            </a:r>
            <a:r>
              <a:rPr lang="en-US" altLang="zh-CN" sz="2400" dirty="0">
                <a:latin typeface="+mn-lt"/>
                <a:cs typeface="Times New Roman" pitchFamily="18" charset="0"/>
              </a:rPr>
              <a:t>T(n)</a:t>
            </a:r>
            <a:r>
              <a:rPr lang="zh-CN" altLang="en-US" sz="2400" dirty="0">
                <a:latin typeface="+mn-lt"/>
                <a:cs typeface="Times New Roman" pitchFamily="18" charset="0"/>
              </a:rPr>
              <a:t>表示该分治法解规模为</a:t>
            </a:r>
            <a:r>
              <a:rPr lang="en-US" altLang="zh-CN" sz="2400" dirty="0">
                <a:latin typeface="+mn-lt"/>
                <a:cs typeface="Times New Roman" pitchFamily="18" charset="0"/>
              </a:rPr>
              <a:t>|P|=n</a:t>
            </a:r>
            <a:r>
              <a:rPr lang="zh-CN" altLang="en-US" sz="2400" dirty="0">
                <a:latin typeface="+mn-lt"/>
                <a:cs typeface="Times New Roman" pitchFamily="18" charset="0"/>
              </a:rPr>
              <a:t>的问题所需的计算时间，并假设</a:t>
            </a:r>
            <a:endParaRPr lang="en-US" altLang="zh-CN" dirty="0">
              <a:latin typeface="+mn-lt"/>
              <a:cs typeface="Times New Roman" pitchFamily="18" charset="0"/>
            </a:endParaRPr>
          </a:p>
          <a:p>
            <a:pPr lvl="1">
              <a:lnSpc>
                <a:spcPct val="120000"/>
              </a:lnSpc>
              <a:spcBef>
                <a:spcPts val="600"/>
              </a:spcBef>
            </a:pPr>
            <a:r>
              <a:rPr lang="zh-CN" altLang="en-US" dirty="0">
                <a:latin typeface="+mn-lt"/>
                <a:cs typeface="Times New Roman" pitchFamily="18" charset="0"/>
              </a:rPr>
              <a:t>分解阀值</a:t>
            </a:r>
            <a:r>
              <a:rPr lang="en-US" altLang="zh-CN" dirty="0">
                <a:latin typeface="+mn-lt"/>
                <a:cs typeface="Times New Roman" pitchFamily="18" charset="0"/>
              </a:rPr>
              <a:t>n</a:t>
            </a:r>
            <a:r>
              <a:rPr lang="en-US" altLang="zh-CN" baseline="-25000" dirty="0">
                <a:latin typeface="+mn-lt"/>
                <a:cs typeface="Times New Roman" pitchFamily="18" charset="0"/>
              </a:rPr>
              <a:t>0</a:t>
            </a:r>
            <a:r>
              <a:rPr lang="en-US" altLang="zh-CN" dirty="0">
                <a:latin typeface="+mn-lt"/>
                <a:cs typeface="Times New Roman" pitchFamily="18" charset="0"/>
              </a:rPr>
              <a:t>=1</a:t>
            </a:r>
            <a:r>
              <a:rPr lang="zh-CN" altLang="en-US" dirty="0">
                <a:latin typeface="+mn-lt"/>
                <a:cs typeface="Times New Roman" pitchFamily="18" charset="0"/>
              </a:rPr>
              <a:t>，且解规模为</a:t>
            </a:r>
            <a:r>
              <a:rPr lang="en-US" altLang="zh-CN" dirty="0">
                <a:latin typeface="+mn-lt"/>
                <a:cs typeface="Times New Roman" pitchFamily="18" charset="0"/>
              </a:rPr>
              <a:t>1</a:t>
            </a:r>
            <a:r>
              <a:rPr lang="zh-CN" altLang="en-US" dirty="0">
                <a:latin typeface="+mn-lt"/>
                <a:cs typeface="Times New Roman" pitchFamily="18" charset="0"/>
              </a:rPr>
              <a:t>的问题耗费</a:t>
            </a:r>
            <a:r>
              <a:rPr lang="en-US" altLang="zh-CN" dirty="0">
                <a:latin typeface="+mn-lt"/>
                <a:cs typeface="Times New Roman" pitchFamily="18" charset="0"/>
              </a:rPr>
              <a:t>1</a:t>
            </a:r>
            <a:r>
              <a:rPr lang="zh-CN" altLang="en-US" dirty="0">
                <a:latin typeface="+mn-lt"/>
                <a:cs typeface="Times New Roman" pitchFamily="18" charset="0"/>
              </a:rPr>
              <a:t>个单位时间</a:t>
            </a:r>
            <a:endParaRPr lang="en-US" altLang="zh-CN" dirty="0">
              <a:latin typeface="+mn-lt"/>
              <a:cs typeface="Times New Roman" pitchFamily="18" charset="0"/>
            </a:endParaRPr>
          </a:p>
          <a:p>
            <a:pPr lvl="1">
              <a:lnSpc>
                <a:spcPct val="120000"/>
              </a:lnSpc>
              <a:spcBef>
                <a:spcPts val="600"/>
              </a:spcBef>
            </a:pPr>
            <a:r>
              <a:rPr lang="zh-CN" altLang="en-US" sz="2400" dirty="0">
                <a:latin typeface="+mn-lt"/>
                <a:cs typeface="Times New Roman" pitchFamily="18" charset="0"/>
              </a:rPr>
              <a:t>将原问题分解为</a:t>
            </a:r>
            <a:r>
              <a:rPr lang="en-US" altLang="zh-CN" sz="2400" dirty="0">
                <a:latin typeface="+mn-lt"/>
                <a:cs typeface="Times New Roman" pitchFamily="18" charset="0"/>
              </a:rPr>
              <a:t>k</a:t>
            </a:r>
            <a:r>
              <a:rPr lang="zh-CN" altLang="en-US" sz="2400" dirty="0">
                <a:latin typeface="+mn-lt"/>
                <a:cs typeface="Times New Roman" pitchFamily="18" charset="0"/>
              </a:rPr>
              <a:t>个子问题，并用</a:t>
            </a:r>
            <a:r>
              <a:rPr lang="en-US" altLang="zh-CN" sz="2400" dirty="0">
                <a:latin typeface="+mn-lt"/>
                <a:cs typeface="Times New Roman" pitchFamily="18" charset="0"/>
              </a:rPr>
              <a:t>merge</a:t>
            </a:r>
            <a:r>
              <a:rPr lang="zh-CN" altLang="en-US" sz="2400" dirty="0">
                <a:latin typeface="+mn-lt"/>
                <a:cs typeface="Times New Roman" pitchFamily="18" charset="0"/>
              </a:rPr>
              <a:t>将</a:t>
            </a:r>
            <a:r>
              <a:rPr lang="en-US" altLang="zh-CN" sz="2400" dirty="0">
                <a:latin typeface="+mn-lt"/>
                <a:cs typeface="Times New Roman" pitchFamily="18" charset="0"/>
              </a:rPr>
              <a:t>k</a:t>
            </a:r>
            <a:r>
              <a:rPr lang="zh-CN" altLang="en-US" sz="2400" dirty="0">
                <a:latin typeface="+mn-lt"/>
                <a:cs typeface="Times New Roman" pitchFamily="18" charset="0"/>
              </a:rPr>
              <a:t>个子问题的解合并为原问题的解需用</a:t>
            </a:r>
            <a:r>
              <a:rPr lang="en-US" altLang="zh-CN" sz="2400" dirty="0">
                <a:latin typeface="+mn-lt"/>
                <a:cs typeface="Times New Roman" pitchFamily="18" charset="0"/>
              </a:rPr>
              <a:t>f(n)</a:t>
            </a:r>
            <a:r>
              <a:rPr lang="zh-CN" altLang="en-US" sz="2400" dirty="0">
                <a:latin typeface="+mn-lt"/>
                <a:cs typeface="Times New Roman" pitchFamily="18" charset="0"/>
              </a:rPr>
              <a:t>个单位时间</a:t>
            </a:r>
            <a:endParaRPr lang="en-US" altLang="zh-CN" sz="2400" dirty="0">
              <a:latin typeface="+mn-lt"/>
              <a:cs typeface="Times New Roman" pitchFamily="18" charset="0"/>
            </a:endParaRPr>
          </a:p>
          <a:p>
            <a:pPr lvl="1"/>
            <a:endParaRPr lang="en-US" altLang="zh-CN" dirty="0">
              <a:latin typeface="Times New Roman" pitchFamily="18" charset="0"/>
              <a:ea typeface="楷体_GB2312"/>
              <a:cs typeface="Times New Roman" pitchFamily="18" charset="0"/>
            </a:endParaRPr>
          </a:p>
          <a:p>
            <a:pPr lvl="1"/>
            <a:endParaRPr lang="en-US" altLang="zh-CN" sz="2400" dirty="0">
              <a:latin typeface="Times New Roman" pitchFamily="18" charset="0"/>
              <a:ea typeface="楷体_GB2312"/>
              <a:cs typeface="Times New Roman" pitchFamily="18" charset="0"/>
            </a:endParaRPr>
          </a:p>
          <a:p>
            <a:pPr marL="268287" lvl="1" indent="0">
              <a:buNone/>
            </a:pPr>
            <a:endParaRPr lang="zh-CN" altLang="en-US" sz="2400" dirty="0">
              <a:latin typeface="Times New Roman" pitchFamily="18" charset="0"/>
              <a:ea typeface="楷体_GB2312"/>
              <a:cs typeface="Times New Roman" pitchFamily="18" charset="0"/>
            </a:endParaRPr>
          </a:p>
          <a:p>
            <a:r>
              <a:rPr lang="zh-CN" altLang="en-US" sz="2400" dirty="0">
                <a:latin typeface="+mn-lt"/>
                <a:cs typeface="Times New Roman" pitchFamily="18" charset="0"/>
              </a:rPr>
              <a:t>通过迭代法求得方程的解</a:t>
            </a:r>
          </a:p>
          <a:p>
            <a:endParaRPr lang="zh-CN" altLang="en-US" dirty="0"/>
          </a:p>
        </p:txBody>
      </p:sp>
      <p:sp>
        <p:nvSpPr>
          <p:cNvPr id="3" name="日期占位符 2">
            <a:extLst>
              <a:ext uri="{FF2B5EF4-FFF2-40B4-BE49-F238E27FC236}">
                <a16:creationId xmlns:a16="http://schemas.microsoft.com/office/drawing/2014/main" id="{24CC0FFF-86B3-4138-B38E-3A3E0A72AC8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66360A84-6819-4DED-AC5D-DD8B7507C5F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B4008F3-2E6C-4EF2-ACED-C44074273B65}"/>
              </a:ext>
            </a:extLst>
          </p:cNvPr>
          <p:cNvSpPr>
            <a:spLocks noGrp="1"/>
          </p:cNvSpPr>
          <p:nvPr>
            <p:ph type="sldNum" sz="quarter" idx="12"/>
          </p:nvPr>
        </p:nvSpPr>
        <p:spPr/>
        <p:txBody>
          <a:bodyPr/>
          <a:lstStyle/>
          <a:p>
            <a:fld id="{EEA58A3B-43CE-4AA0-90B5-EB47AFAFEB34}" type="slidenum">
              <a:rPr lang="zh-CN" altLang="en-US" smtClean="0"/>
              <a:pPr/>
              <a:t>183</a:t>
            </a:fld>
            <a:endParaRPr lang="zh-CN" altLang="en-US" dirty="0"/>
          </a:p>
        </p:txBody>
      </p:sp>
      <p:sp>
        <p:nvSpPr>
          <p:cNvPr id="6" name="AutoShape 10">
            <a:hlinkClick r:id="" action="ppaction://hlinkshowjump?jump=lastslideviewed" highlightClick="1"/>
            <a:extLst>
              <a:ext uri="{FF2B5EF4-FFF2-40B4-BE49-F238E27FC236}">
                <a16:creationId xmlns:a16="http://schemas.microsoft.com/office/drawing/2014/main" id="{23636A45-071F-46FF-B277-055BB3D49790}"/>
              </a:ext>
            </a:extLst>
          </p:cNvPr>
          <p:cNvSpPr>
            <a:spLocks noChangeArrowheads="1"/>
          </p:cNvSpPr>
          <p:nvPr/>
        </p:nvSpPr>
        <p:spPr bwMode="auto">
          <a:xfrm>
            <a:off x="8659322" y="6316875"/>
            <a:ext cx="360362" cy="215900"/>
          </a:xfrm>
          <a:prstGeom prst="actionButtonBackPrevious">
            <a:avLst/>
          </a:prstGeom>
          <a:solidFill>
            <a:schemeClr val="bg1">
              <a:lumMod val="85000"/>
            </a:schemeClr>
          </a:solidFill>
          <a:ln>
            <a:noFill/>
          </a:ln>
          <a:effectLst/>
        </p:spPr>
        <p:txBody>
          <a:bodyPr wrap="none" anchor="ctr"/>
          <a:lstStyle/>
          <a:p>
            <a:pPr eaLnBrk="0" hangingPunct="0"/>
            <a:endParaRPr lang="zh-CN" altLang="en-US">
              <a:latin typeface="Times New Roman" pitchFamily="18" charset="0"/>
              <a:cs typeface="Times New Roman" pitchFamily="18" charset="0"/>
            </a:endParaRPr>
          </a:p>
        </p:txBody>
      </p:sp>
      <p:graphicFrame>
        <p:nvGraphicFramePr>
          <p:cNvPr id="7" name="Object 5">
            <a:extLst>
              <a:ext uri="{FF2B5EF4-FFF2-40B4-BE49-F238E27FC236}">
                <a16:creationId xmlns:a16="http://schemas.microsoft.com/office/drawing/2014/main" id="{3EB93939-D2A2-4982-BC02-17C706894CF9}"/>
              </a:ext>
            </a:extLst>
          </p:cNvPr>
          <p:cNvGraphicFramePr>
            <a:graphicFrameLocks noChangeAspect="1"/>
          </p:cNvGraphicFramePr>
          <p:nvPr/>
        </p:nvGraphicFramePr>
        <p:xfrm>
          <a:off x="1532304" y="2806212"/>
          <a:ext cx="5041900" cy="1181100"/>
        </p:xfrm>
        <a:graphic>
          <a:graphicData uri="http://schemas.openxmlformats.org/presentationml/2006/ole">
            <mc:AlternateContent xmlns:mc="http://schemas.openxmlformats.org/markup-compatibility/2006">
              <mc:Choice xmlns:v="urn:schemas-microsoft-com:vml" Requires="v">
                <p:oleObj spid="_x0000_s51348" name="公式" r:id="rId3" imgW="1955800" imgH="457200" progId="Equation.3">
                  <p:embed/>
                </p:oleObj>
              </mc:Choice>
              <mc:Fallback>
                <p:oleObj name="公式" r:id="rId3" imgW="1955800" imgH="457200" progId="Equation.3">
                  <p:embed/>
                  <p:pic>
                    <p:nvPicPr>
                      <p:cNvPr id="7" name="Object 5">
                        <a:extLst>
                          <a:ext uri="{FF2B5EF4-FFF2-40B4-BE49-F238E27FC236}">
                            <a16:creationId xmlns:a16="http://schemas.microsoft.com/office/drawing/2014/main" id="{3EB93939-D2A2-4982-BC02-17C706894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304" y="2806212"/>
                        <a:ext cx="50419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22">
            <a:extLst>
              <a:ext uri="{FF2B5EF4-FFF2-40B4-BE49-F238E27FC236}">
                <a16:creationId xmlns:a16="http://schemas.microsoft.com/office/drawing/2014/main" id="{193D2476-D7A6-40D5-9314-F1EC614B0CCB}"/>
              </a:ext>
            </a:extLst>
          </p:cNvPr>
          <p:cNvSpPr>
            <a:spLocks noChangeShapeType="1"/>
          </p:cNvSpPr>
          <p:nvPr/>
        </p:nvSpPr>
        <p:spPr bwMode="auto">
          <a:xfrm>
            <a:off x="2915460" y="3874407"/>
            <a:ext cx="1439862" cy="4445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9" name="Object 8">
            <a:extLst>
              <a:ext uri="{FF2B5EF4-FFF2-40B4-BE49-F238E27FC236}">
                <a16:creationId xmlns:a16="http://schemas.microsoft.com/office/drawing/2014/main" id="{E6DC9E4F-ED42-423C-BF29-C1F9C30A9C33}"/>
              </a:ext>
            </a:extLst>
          </p:cNvPr>
          <p:cNvGraphicFramePr>
            <a:graphicFrameLocks noChangeAspect="1"/>
          </p:cNvGraphicFramePr>
          <p:nvPr/>
        </p:nvGraphicFramePr>
        <p:xfrm>
          <a:off x="1357976" y="4538223"/>
          <a:ext cx="6237288" cy="1116013"/>
        </p:xfrm>
        <a:graphic>
          <a:graphicData uri="http://schemas.openxmlformats.org/presentationml/2006/ole">
            <mc:AlternateContent xmlns:mc="http://schemas.openxmlformats.org/markup-compatibility/2006">
              <mc:Choice xmlns:v="urn:schemas-microsoft-com:vml" Requires="v">
                <p:oleObj spid="_x0000_s51349" name="Equation" r:id="rId5" imgW="2616200" imgH="469900" progId="Equation.DSMT4">
                  <p:embed/>
                </p:oleObj>
              </mc:Choice>
              <mc:Fallback>
                <p:oleObj name="Equation" r:id="rId5" imgW="2616200" imgH="469900" progId="Equation.DSMT4">
                  <p:embed/>
                  <p:pic>
                    <p:nvPicPr>
                      <p:cNvPr id="9" name="Object 8">
                        <a:extLst>
                          <a:ext uri="{FF2B5EF4-FFF2-40B4-BE49-F238E27FC236}">
                            <a16:creationId xmlns:a16="http://schemas.microsoft.com/office/drawing/2014/main" id="{E6DC9E4F-ED42-423C-BF29-C1F9C30A9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976" y="4538223"/>
                        <a:ext cx="6237288"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Freeform 12">
            <a:extLst>
              <a:ext uri="{FF2B5EF4-FFF2-40B4-BE49-F238E27FC236}">
                <a16:creationId xmlns:a16="http://schemas.microsoft.com/office/drawing/2014/main" id="{497BB8E1-209C-4368-96BB-A0B1DDAC48E0}"/>
              </a:ext>
            </a:extLst>
          </p:cNvPr>
          <p:cNvSpPr>
            <a:spLocks/>
          </p:cNvSpPr>
          <p:nvPr/>
        </p:nvSpPr>
        <p:spPr bwMode="auto">
          <a:xfrm>
            <a:off x="2253375" y="4734832"/>
            <a:ext cx="1123950" cy="641350"/>
          </a:xfrm>
          <a:custGeom>
            <a:avLst/>
            <a:gdLst>
              <a:gd name="T0" fmla="*/ 2147483647 w 708"/>
              <a:gd name="T1" fmla="*/ 2147483647 h 404"/>
              <a:gd name="T2" fmla="*/ 2147483647 w 708"/>
              <a:gd name="T3" fmla="*/ 2147483647 h 404"/>
              <a:gd name="T4" fmla="*/ 2147483647 w 708"/>
              <a:gd name="T5" fmla="*/ 2147483647 h 404"/>
              <a:gd name="T6" fmla="*/ 2147483647 w 708"/>
              <a:gd name="T7" fmla="*/ 0 h 404"/>
              <a:gd name="T8" fmla="*/ 2147483647 w 708"/>
              <a:gd name="T9" fmla="*/ 2147483647 h 404"/>
              <a:gd name="T10" fmla="*/ 2147483647 w 708"/>
              <a:gd name="T11" fmla="*/ 2147483647 h 404"/>
              <a:gd name="T12" fmla="*/ 2147483647 w 708"/>
              <a:gd name="T13" fmla="*/ 2147483647 h 404"/>
              <a:gd name="T14" fmla="*/ 2147483647 w 708"/>
              <a:gd name="T15" fmla="*/ 2147483647 h 404"/>
              <a:gd name="T16" fmla="*/ 2147483647 w 708"/>
              <a:gd name="T17" fmla="*/ 2147483647 h 404"/>
              <a:gd name="T18" fmla="*/ 2147483647 w 708"/>
              <a:gd name="T19" fmla="*/ 2147483647 h 404"/>
              <a:gd name="T20" fmla="*/ 2147483647 w 708"/>
              <a:gd name="T21" fmla="*/ 2147483647 h 4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8" h="404">
                <a:moveTo>
                  <a:pt x="639" y="393"/>
                </a:moveTo>
                <a:cubicBezTo>
                  <a:pt x="424" y="383"/>
                  <a:pt x="336" y="404"/>
                  <a:pt x="178" y="355"/>
                </a:cubicBezTo>
                <a:cubicBezTo>
                  <a:pt x="141" y="330"/>
                  <a:pt x="100" y="321"/>
                  <a:pt x="63" y="297"/>
                </a:cubicBezTo>
                <a:cubicBezTo>
                  <a:pt x="0" y="200"/>
                  <a:pt x="58" y="34"/>
                  <a:pt x="169" y="0"/>
                </a:cubicBezTo>
                <a:cubicBezTo>
                  <a:pt x="201" y="3"/>
                  <a:pt x="233" y="7"/>
                  <a:pt x="265" y="9"/>
                </a:cubicBezTo>
                <a:cubicBezTo>
                  <a:pt x="355" y="14"/>
                  <a:pt x="445" y="11"/>
                  <a:pt x="534" y="19"/>
                </a:cubicBezTo>
                <a:cubicBezTo>
                  <a:pt x="539" y="19"/>
                  <a:pt x="603" y="43"/>
                  <a:pt x="620" y="48"/>
                </a:cubicBezTo>
                <a:cubicBezTo>
                  <a:pt x="630" y="51"/>
                  <a:pt x="649" y="57"/>
                  <a:pt x="649" y="57"/>
                </a:cubicBezTo>
                <a:cubicBezTo>
                  <a:pt x="708" y="147"/>
                  <a:pt x="683" y="95"/>
                  <a:pt x="649" y="316"/>
                </a:cubicBezTo>
                <a:cubicBezTo>
                  <a:pt x="648" y="325"/>
                  <a:pt x="631" y="327"/>
                  <a:pt x="630" y="336"/>
                </a:cubicBezTo>
                <a:cubicBezTo>
                  <a:pt x="628" y="355"/>
                  <a:pt x="636" y="374"/>
                  <a:pt x="639" y="393"/>
                </a:cubicBezTo>
                <a:close/>
              </a:path>
            </a:pathLst>
          </a:custGeom>
          <a:noFill/>
          <a:ln w="9525" cap="flat" cmpd="sng">
            <a:solidFill>
              <a:srgbClr val="FF99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1" name="Freeform 14">
            <a:extLst>
              <a:ext uri="{FF2B5EF4-FFF2-40B4-BE49-F238E27FC236}">
                <a16:creationId xmlns:a16="http://schemas.microsoft.com/office/drawing/2014/main" id="{55627A98-2D02-473A-A3B0-FF268D7BF781}"/>
              </a:ext>
            </a:extLst>
          </p:cNvPr>
          <p:cNvSpPr>
            <a:spLocks/>
          </p:cNvSpPr>
          <p:nvPr/>
        </p:nvSpPr>
        <p:spPr bwMode="auto">
          <a:xfrm>
            <a:off x="4842587" y="4450706"/>
            <a:ext cx="1037383" cy="1253536"/>
          </a:xfrm>
          <a:custGeom>
            <a:avLst/>
            <a:gdLst>
              <a:gd name="T0" fmla="*/ 2147483647 w 708"/>
              <a:gd name="T1" fmla="*/ 2147483647 h 404"/>
              <a:gd name="T2" fmla="*/ 2147483647 w 708"/>
              <a:gd name="T3" fmla="*/ 2147483647 h 404"/>
              <a:gd name="T4" fmla="*/ 2147483647 w 708"/>
              <a:gd name="T5" fmla="*/ 2147483647 h 404"/>
              <a:gd name="T6" fmla="*/ 2147483647 w 708"/>
              <a:gd name="T7" fmla="*/ 0 h 404"/>
              <a:gd name="T8" fmla="*/ 2147483647 w 708"/>
              <a:gd name="T9" fmla="*/ 2147483647 h 404"/>
              <a:gd name="T10" fmla="*/ 2147483647 w 708"/>
              <a:gd name="T11" fmla="*/ 2147483647 h 404"/>
              <a:gd name="T12" fmla="*/ 2147483647 w 708"/>
              <a:gd name="T13" fmla="*/ 2147483647 h 404"/>
              <a:gd name="T14" fmla="*/ 2147483647 w 708"/>
              <a:gd name="T15" fmla="*/ 2147483647 h 404"/>
              <a:gd name="T16" fmla="*/ 2147483647 w 708"/>
              <a:gd name="T17" fmla="*/ 2147483647 h 404"/>
              <a:gd name="T18" fmla="*/ 2147483647 w 708"/>
              <a:gd name="T19" fmla="*/ 2147483647 h 404"/>
              <a:gd name="T20" fmla="*/ 2147483647 w 708"/>
              <a:gd name="T21" fmla="*/ 2147483647 h 4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8" h="404">
                <a:moveTo>
                  <a:pt x="639" y="393"/>
                </a:moveTo>
                <a:cubicBezTo>
                  <a:pt x="424" y="383"/>
                  <a:pt x="336" y="404"/>
                  <a:pt x="178" y="355"/>
                </a:cubicBezTo>
                <a:cubicBezTo>
                  <a:pt x="141" y="330"/>
                  <a:pt x="100" y="321"/>
                  <a:pt x="63" y="297"/>
                </a:cubicBezTo>
                <a:cubicBezTo>
                  <a:pt x="0" y="200"/>
                  <a:pt x="58" y="34"/>
                  <a:pt x="169" y="0"/>
                </a:cubicBezTo>
                <a:cubicBezTo>
                  <a:pt x="201" y="3"/>
                  <a:pt x="233" y="7"/>
                  <a:pt x="265" y="9"/>
                </a:cubicBezTo>
                <a:cubicBezTo>
                  <a:pt x="355" y="14"/>
                  <a:pt x="445" y="11"/>
                  <a:pt x="534" y="19"/>
                </a:cubicBezTo>
                <a:cubicBezTo>
                  <a:pt x="539" y="19"/>
                  <a:pt x="603" y="43"/>
                  <a:pt x="620" y="48"/>
                </a:cubicBezTo>
                <a:cubicBezTo>
                  <a:pt x="630" y="51"/>
                  <a:pt x="649" y="57"/>
                  <a:pt x="649" y="57"/>
                </a:cubicBezTo>
                <a:cubicBezTo>
                  <a:pt x="708" y="147"/>
                  <a:pt x="683" y="95"/>
                  <a:pt x="649" y="316"/>
                </a:cubicBezTo>
                <a:cubicBezTo>
                  <a:pt x="648" y="325"/>
                  <a:pt x="631" y="327"/>
                  <a:pt x="630" y="336"/>
                </a:cubicBezTo>
                <a:cubicBezTo>
                  <a:pt x="628" y="355"/>
                  <a:pt x="636" y="374"/>
                  <a:pt x="639" y="393"/>
                </a:cubicBezTo>
                <a:close/>
              </a:path>
            </a:pathLst>
          </a:custGeom>
          <a:noFill/>
          <a:ln w="9525" cap="flat" cmpd="sng">
            <a:solidFill>
              <a:srgbClr val="FF99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2" name="Line 17">
            <a:extLst>
              <a:ext uri="{FF2B5EF4-FFF2-40B4-BE49-F238E27FC236}">
                <a16:creationId xmlns:a16="http://schemas.microsoft.com/office/drawing/2014/main" id="{A62FF926-A3D3-4379-BD8A-4B7DA25D9C39}"/>
              </a:ext>
            </a:extLst>
          </p:cNvPr>
          <p:cNvSpPr>
            <a:spLocks noChangeShapeType="1"/>
          </p:cNvSpPr>
          <p:nvPr/>
        </p:nvSpPr>
        <p:spPr bwMode="auto">
          <a:xfrm>
            <a:off x="5664070" y="5325901"/>
            <a:ext cx="43180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3" name="Line 19">
            <a:extLst>
              <a:ext uri="{FF2B5EF4-FFF2-40B4-BE49-F238E27FC236}">
                <a16:creationId xmlns:a16="http://schemas.microsoft.com/office/drawing/2014/main" id="{4BC1EDD2-1C8E-42C7-9A1A-4403E03EEA93}"/>
              </a:ext>
            </a:extLst>
          </p:cNvPr>
          <p:cNvSpPr>
            <a:spLocks noChangeShapeType="1"/>
          </p:cNvSpPr>
          <p:nvPr/>
        </p:nvSpPr>
        <p:spPr bwMode="auto">
          <a:xfrm>
            <a:off x="6185094" y="5325901"/>
            <a:ext cx="1512887"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4" name="AutoShape 20">
            <a:extLst>
              <a:ext uri="{FF2B5EF4-FFF2-40B4-BE49-F238E27FC236}">
                <a16:creationId xmlns:a16="http://schemas.microsoft.com/office/drawing/2014/main" id="{81FA5344-6163-4496-9DAE-59676DB34E15}"/>
              </a:ext>
            </a:extLst>
          </p:cNvPr>
          <p:cNvSpPr>
            <a:spLocks/>
          </p:cNvSpPr>
          <p:nvPr/>
        </p:nvSpPr>
        <p:spPr bwMode="auto">
          <a:xfrm rot="-5400000">
            <a:off x="6893953" y="4337906"/>
            <a:ext cx="204004" cy="907743"/>
          </a:xfrm>
          <a:prstGeom prst="rightBrace">
            <a:avLst>
              <a:gd name="adj1" fmla="val 25000"/>
              <a:gd name="adj2" fmla="val 50000"/>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ea typeface="微软雅黑 Light" panose="020B0502040204020203" pitchFamily="34" charset="-122"/>
            </a:endParaRPr>
          </a:p>
        </p:txBody>
      </p:sp>
      <p:sp>
        <p:nvSpPr>
          <p:cNvPr id="15" name="AutoShape 21">
            <a:extLst>
              <a:ext uri="{FF2B5EF4-FFF2-40B4-BE49-F238E27FC236}">
                <a16:creationId xmlns:a16="http://schemas.microsoft.com/office/drawing/2014/main" id="{0BDF6785-7D3C-4B37-86D3-4C02F7D28000}"/>
              </a:ext>
            </a:extLst>
          </p:cNvPr>
          <p:cNvSpPr>
            <a:spLocks noChangeArrowheads="1"/>
          </p:cNvSpPr>
          <p:nvPr/>
        </p:nvSpPr>
        <p:spPr bwMode="auto">
          <a:xfrm>
            <a:off x="7019925" y="3482901"/>
            <a:ext cx="1223963" cy="692547"/>
          </a:xfrm>
          <a:prstGeom prst="wedgeRectCallout">
            <a:avLst>
              <a:gd name="adj1" fmla="val -52068"/>
              <a:gd name="adj2" fmla="val 12040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第</a:t>
            </a:r>
            <a:r>
              <a:rPr lang="en-US" altLang="zh-CN" i="1">
                <a:ea typeface="微软雅黑 Light" panose="020B0502040204020203" pitchFamily="34" charset="-122"/>
              </a:rPr>
              <a:t>j</a:t>
            </a:r>
            <a:r>
              <a:rPr lang="zh-CN" altLang="en-US">
                <a:ea typeface="微软雅黑 Light" panose="020B0502040204020203" pitchFamily="34" charset="-122"/>
              </a:rPr>
              <a:t>层子问题规模</a:t>
            </a:r>
          </a:p>
        </p:txBody>
      </p:sp>
      <p:sp>
        <p:nvSpPr>
          <p:cNvPr id="16" name="AutoShape 18">
            <a:extLst>
              <a:ext uri="{FF2B5EF4-FFF2-40B4-BE49-F238E27FC236}">
                <a16:creationId xmlns:a16="http://schemas.microsoft.com/office/drawing/2014/main" id="{6F8DB0F5-898C-48E6-BF1E-63599E571266}"/>
              </a:ext>
            </a:extLst>
          </p:cNvPr>
          <p:cNvSpPr>
            <a:spLocks noChangeArrowheads="1"/>
          </p:cNvSpPr>
          <p:nvPr/>
        </p:nvSpPr>
        <p:spPr bwMode="auto">
          <a:xfrm>
            <a:off x="6995955" y="5541802"/>
            <a:ext cx="1556818" cy="937196"/>
          </a:xfrm>
          <a:prstGeom prst="wedgeRectCallout">
            <a:avLst>
              <a:gd name="adj1" fmla="val -60998"/>
              <a:gd name="adj2" fmla="val -6970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dirty="0">
                <a:ea typeface="微软雅黑 Light" panose="020B0502040204020203" pitchFamily="34" charset="-122"/>
              </a:rPr>
              <a:t>第</a:t>
            </a:r>
            <a:r>
              <a:rPr lang="en-US" altLang="zh-CN" i="1" dirty="0">
                <a:ea typeface="微软雅黑 Light" panose="020B0502040204020203" pitchFamily="34" charset="-122"/>
              </a:rPr>
              <a:t>j</a:t>
            </a:r>
            <a:r>
              <a:rPr lang="zh-CN" altLang="en-US" dirty="0">
                <a:ea typeface="微软雅黑 Light" panose="020B0502040204020203" pitchFamily="34" charset="-122"/>
              </a:rPr>
              <a:t>层的</a:t>
            </a:r>
            <a:r>
              <a:rPr lang="en-US" altLang="zh-CN" dirty="0">
                <a:ea typeface="微软雅黑 Light" panose="020B0502040204020203" pitchFamily="34" charset="-122"/>
              </a:rPr>
              <a:t>1</a:t>
            </a:r>
            <a:r>
              <a:rPr lang="zh-CN" altLang="en-US" dirty="0">
                <a:ea typeface="微软雅黑 Light" panose="020B0502040204020203" pitchFamily="34" charset="-122"/>
              </a:rPr>
              <a:t>个子问题分解合并代价</a:t>
            </a:r>
          </a:p>
        </p:txBody>
      </p:sp>
      <p:sp>
        <p:nvSpPr>
          <p:cNvPr id="17" name="AutoShape 16">
            <a:extLst>
              <a:ext uri="{FF2B5EF4-FFF2-40B4-BE49-F238E27FC236}">
                <a16:creationId xmlns:a16="http://schemas.microsoft.com/office/drawing/2014/main" id="{4ADE72BF-1E8D-4CC6-AAFB-C07210E8D7EA}"/>
              </a:ext>
            </a:extLst>
          </p:cNvPr>
          <p:cNvSpPr>
            <a:spLocks noChangeArrowheads="1"/>
          </p:cNvSpPr>
          <p:nvPr/>
        </p:nvSpPr>
        <p:spPr bwMode="auto">
          <a:xfrm>
            <a:off x="5162258" y="5820119"/>
            <a:ext cx="1456982" cy="660412"/>
          </a:xfrm>
          <a:prstGeom prst="wedgeRectCallout">
            <a:avLst>
              <a:gd name="adj1" fmla="val 672"/>
              <a:gd name="adj2" fmla="val -122505"/>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第</a:t>
            </a:r>
            <a:r>
              <a:rPr lang="en-US" altLang="zh-CN" i="1">
                <a:ea typeface="微软雅黑 Light" panose="020B0502040204020203" pitchFamily="34" charset="-122"/>
              </a:rPr>
              <a:t>j</a:t>
            </a:r>
            <a:r>
              <a:rPr lang="zh-CN" altLang="en-US">
                <a:ea typeface="微软雅黑 Light" panose="020B0502040204020203" pitchFamily="34" charset="-122"/>
              </a:rPr>
              <a:t>层子问题总数</a:t>
            </a:r>
          </a:p>
        </p:txBody>
      </p:sp>
      <p:sp>
        <p:nvSpPr>
          <p:cNvPr id="18" name="AutoShape 15">
            <a:extLst>
              <a:ext uri="{FF2B5EF4-FFF2-40B4-BE49-F238E27FC236}">
                <a16:creationId xmlns:a16="http://schemas.microsoft.com/office/drawing/2014/main" id="{591DFCE5-F161-43DE-ADF9-64E3887F33D3}"/>
              </a:ext>
            </a:extLst>
          </p:cNvPr>
          <p:cNvSpPr>
            <a:spLocks noChangeArrowheads="1"/>
          </p:cNvSpPr>
          <p:nvPr/>
        </p:nvSpPr>
        <p:spPr bwMode="auto">
          <a:xfrm>
            <a:off x="3106953" y="5543335"/>
            <a:ext cx="1665433" cy="937196"/>
          </a:xfrm>
          <a:prstGeom prst="wedgeRectCallout">
            <a:avLst>
              <a:gd name="adj1" fmla="val 56997"/>
              <a:gd name="adj2" fmla="val -88245"/>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各层原问题</a:t>
            </a:r>
            <a:r>
              <a:rPr lang="en-US" altLang="zh-CN">
                <a:ea typeface="微软雅黑 Light" panose="020B0502040204020203" pitchFamily="34" charset="-122"/>
              </a:rPr>
              <a:t>/</a:t>
            </a:r>
            <a:r>
              <a:rPr lang="zh-CN" altLang="en-US">
                <a:ea typeface="微软雅黑 Light" panose="020B0502040204020203" pitchFamily="34" charset="-122"/>
              </a:rPr>
              <a:t>子问题分解、合并代价累加</a:t>
            </a:r>
          </a:p>
        </p:txBody>
      </p:sp>
      <p:sp>
        <p:nvSpPr>
          <p:cNvPr id="19" name="AutoShape 11">
            <a:extLst>
              <a:ext uri="{FF2B5EF4-FFF2-40B4-BE49-F238E27FC236}">
                <a16:creationId xmlns:a16="http://schemas.microsoft.com/office/drawing/2014/main" id="{1462300D-B3DF-4D43-B59D-A0E018AF47C0}"/>
              </a:ext>
            </a:extLst>
          </p:cNvPr>
          <p:cNvSpPr>
            <a:spLocks noChangeArrowheads="1"/>
          </p:cNvSpPr>
          <p:nvPr/>
        </p:nvSpPr>
        <p:spPr bwMode="auto">
          <a:xfrm>
            <a:off x="900404" y="5741753"/>
            <a:ext cx="1518071" cy="726546"/>
          </a:xfrm>
          <a:prstGeom prst="wedgeRectCallout">
            <a:avLst>
              <a:gd name="adj1" fmla="val 66453"/>
              <a:gd name="adj2" fmla="val -105664"/>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zh-CN" dirty="0">
                <a:ea typeface="微软雅黑 Light" panose="020B0502040204020203" pitchFamily="34" charset="-122"/>
              </a:rPr>
              <a:t>K</a:t>
            </a:r>
            <a:r>
              <a:rPr lang="zh-CN" altLang="en-US" dirty="0">
                <a:ea typeface="微软雅黑 Light" panose="020B0502040204020203" pitchFamily="34" charset="-122"/>
              </a:rPr>
              <a:t>个子问题串行求解代价</a:t>
            </a:r>
          </a:p>
        </p:txBody>
      </p:sp>
      <p:sp>
        <p:nvSpPr>
          <p:cNvPr id="20" name="Line 13">
            <a:extLst>
              <a:ext uri="{FF2B5EF4-FFF2-40B4-BE49-F238E27FC236}">
                <a16:creationId xmlns:a16="http://schemas.microsoft.com/office/drawing/2014/main" id="{67D9231D-CB5E-46F8-955B-E4556E3256CF}"/>
              </a:ext>
            </a:extLst>
          </p:cNvPr>
          <p:cNvSpPr>
            <a:spLocks noChangeShapeType="1"/>
          </p:cNvSpPr>
          <p:nvPr/>
        </p:nvSpPr>
        <p:spPr bwMode="auto">
          <a:xfrm flipH="1">
            <a:off x="3028065" y="3918856"/>
            <a:ext cx="751771" cy="84381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28185849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B8E07-227D-4964-B60B-AC9D64237A6C}"/>
              </a:ext>
            </a:extLst>
          </p:cNvPr>
          <p:cNvSpPr>
            <a:spLocks noGrp="1"/>
          </p:cNvSpPr>
          <p:nvPr>
            <p:ph type="title"/>
          </p:nvPr>
        </p:nvSpPr>
        <p:spPr/>
        <p:txBody>
          <a:bodyPr/>
          <a:lstStyle/>
          <a:p>
            <a:r>
              <a:rPr lang="zh-CN" altLang="en-US" dirty="0"/>
              <a:t>子问题并行求解复杂度</a:t>
            </a:r>
          </a:p>
        </p:txBody>
      </p:sp>
      <p:sp>
        <p:nvSpPr>
          <p:cNvPr id="3" name="内容占位符 2">
            <a:extLst>
              <a:ext uri="{FF2B5EF4-FFF2-40B4-BE49-F238E27FC236}">
                <a16:creationId xmlns:a16="http://schemas.microsoft.com/office/drawing/2014/main" id="{A7798011-5B22-4C24-8731-8B187DBA3AFF}"/>
              </a:ext>
            </a:extLst>
          </p:cNvPr>
          <p:cNvSpPr>
            <a:spLocks noGrp="1"/>
          </p:cNvSpPr>
          <p:nvPr>
            <p:ph idx="1"/>
          </p:nvPr>
        </p:nvSpPr>
        <p:spPr/>
        <p:txBody>
          <a:bodyPr/>
          <a:lstStyle/>
          <a:p>
            <a:r>
              <a:rPr lang="zh-CN" altLang="en-US" sz="2400" dirty="0"/>
              <a:t>相当于下式中</a:t>
            </a:r>
            <a:r>
              <a:rPr lang="en-US" altLang="zh-CN" sz="2400" i="1" dirty="0">
                <a:solidFill>
                  <a:srgbClr val="FF0000"/>
                </a:solidFill>
              </a:rPr>
              <a:t>k</a:t>
            </a:r>
            <a:r>
              <a:rPr lang="en-US" altLang="zh-CN" sz="2400" dirty="0">
                <a:solidFill>
                  <a:srgbClr val="FF0000"/>
                </a:solidFill>
              </a:rPr>
              <a:t>=1</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en-US" altLang="zh-CN" i="1" dirty="0"/>
              <a:t>m</a:t>
            </a:r>
            <a:r>
              <a:rPr lang="zh-CN" altLang="en-US" dirty="0"/>
              <a:t>越大，即分解的子问题数目越多，利用多个</a:t>
            </a:r>
            <a:r>
              <a:rPr lang="en-US" altLang="zh-CN" dirty="0"/>
              <a:t>CPU/</a:t>
            </a:r>
            <a:r>
              <a:rPr lang="zh-CN" altLang="en-US" dirty="0"/>
              <a:t>计算核同时并行求解的子问题越多，算法复杂性越低，程序运行速度越快</a:t>
            </a:r>
            <a:endParaRPr lang="en-US" altLang="zh-CN" dirty="0"/>
          </a:p>
          <a:p>
            <a:pPr lvl="1"/>
            <a:r>
              <a:rPr lang="zh-CN" altLang="en-US" dirty="0"/>
              <a:t>神威太湖之光、天河，数百万核</a:t>
            </a:r>
          </a:p>
          <a:p>
            <a:endParaRPr lang="zh-CN" altLang="en-US" dirty="0"/>
          </a:p>
        </p:txBody>
      </p:sp>
      <p:sp>
        <p:nvSpPr>
          <p:cNvPr id="4" name="日期占位符 3">
            <a:extLst>
              <a:ext uri="{FF2B5EF4-FFF2-40B4-BE49-F238E27FC236}">
                <a16:creationId xmlns:a16="http://schemas.microsoft.com/office/drawing/2014/main" id="{823D42A4-DA3D-478C-9048-0A366C4ED67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2C37813-A39B-43CF-9528-A54B9CD662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A387F5-99C5-4D8F-815D-47D78A33359E}"/>
              </a:ext>
            </a:extLst>
          </p:cNvPr>
          <p:cNvSpPr>
            <a:spLocks noGrp="1"/>
          </p:cNvSpPr>
          <p:nvPr>
            <p:ph type="sldNum" sz="quarter" idx="12"/>
          </p:nvPr>
        </p:nvSpPr>
        <p:spPr/>
        <p:txBody>
          <a:bodyPr/>
          <a:lstStyle/>
          <a:p>
            <a:fld id="{EEA58A3B-43CE-4AA0-90B5-EB47AFAFEB34}" type="slidenum">
              <a:rPr lang="zh-CN" altLang="en-US" smtClean="0"/>
              <a:pPr/>
              <a:t>184</a:t>
            </a:fld>
            <a:endParaRPr lang="zh-CN" altLang="en-US" dirty="0"/>
          </a:p>
        </p:txBody>
      </p:sp>
      <p:graphicFrame>
        <p:nvGraphicFramePr>
          <p:cNvPr id="7" name="Object 5">
            <a:extLst>
              <a:ext uri="{FF2B5EF4-FFF2-40B4-BE49-F238E27FC236}">
                <a16:creationId xmlns:a16="http://schemas.microsoft.com/office/drawing/2014/main" id="{C0F2D5D9-6F8C-4C39-BA54-AB0C35C652DA}"/>
              </a:ext>
            </a:extLst>
          </p:cNvPr>
          <p:cNvGraphicFramePr>
            <a:graphicFrameLocks noChangeAspect="1"/>
          </p:cNvGraphicFramePr>
          <p:nvPr>
            <p:extLst>
              <p:ext uri="{D42A27DB-BD31-4B8C-83A1-F6EECF244321}">
                <p14:modId xmlns:p14="http://schemas.microsoft.com/office/powerpoint/2010/main" val="1830687395"/>
              </p:ext>
            </p:extLst>
          </p:nvPr>
        </p:nvGraphicFramePr>
        <p:xfrm>
          <a:off x="887218" y="1294570"/>
          <a:ext cx="5942188" cy="1043999"/>
        </p:xfrm>
        <a:graphic>
          <a:graphicData uri="http://schemas.openxmlformats.org/presentationml/2006/ole">
            <mc:AlternateContent xmlns:mc="http://schemas.openxmlformats.org/markup-compatibility/2006">
              <mc:Choice xmlns:v="urn:schemas-microsoft-com:vml" Requires="v">
                <p:oleObj spid="_x0000_s52299" name="Equation" r:id="rId3" imgW="1955800" imgH="457200" progId="Equation.DSMT4">
                  <p:embed/>
                </p:oleObj>
              </mc:Choice>
              <mc:Fallback>
                <p:oleObj name="Equation" r:id="rId3" imgW="1955800" imgH="4572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18" y="1294570"/>
                        <a:ext cx="5942188" cy="1043999"/>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2" name="对象 1">
                <a:extLst>
                  <a:ext uri="{FF2B5EF4-FFF2-40B4-BE49-F238E27FC236}">
                    <a16:creationId xmlns:a16="http://schemas.microsoft.com/office/drawing/2014/main" id="{CB29C6CB-7979-4FE2-8695-6FC4BF1B9E88}"/>
                  </a:ext>
                </a:extLst>
              </p:cNvPr>
              <p:cNvSpPr txBox="1"/>
              <p:nvPr/>
            </p:nvSpPr>
            <p:spPr bwMode="auto">
              <a:xfrm>
                <a:off x="518795" y="2542222"/>
                <a:ext cx="5541645" cy="247250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𝑇</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𝑛</m:t>
                          </m:r>
                        </m:e>
                      </m:d>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𝑛</m:t>
                          </m:r>
                        </m:e>
                        <m:sup>
                          <m:func>
                            <m:funcPr>
                              <m:ctrlPr>
                                <a:rPr lang="zh-CN" altLang="en-US" sz="2400" i="1">
                                  <a:solidFill>
                                    <a:srgbClr val="000000"/>
                                  </a:solidFill>
                                  <a:latin typeface="Cambria Math" panose="02040503050406030204" pitchFamily="18" charset="0"/>
                                </a:rPr>
                              </m:ctrlPr>
                            </m:funcPr>
                            <m:fName>
                              <m:sSub>
                                <m:sSubPr>
                                  <m:ctrlPr>
                                    <a:rPr lang="zh-CN" altLang="en-US" sz="2400" i="1">
                                      <a:solidFill>
                                        <a:srgbClr val="000000"/>
                                      </a:solidFill>
                                      <a:latin typeface="Cambria Math" panose="02040503050406030204" pitchFamily="18" charset="0"/>
                                    </a:rPr>
                                  </m:ctrlPr>
                                </m:sSubPr>
                                <m:e>
                                  <m:r>
                                    <m:rPr>
                                      <m:sty m:val="p"/>
                                    </m:rPr>
                                    <a:rPr lang="zh-CN" altLang="en-US" sz="2400" i="0">
                                      <a:solidFill>
                                        <a:srgbClr val="000000"/>
                                      </a:solidFill>
                                      <a:latin typeface="Cambria Math" panose="02040503050406030204" pitchFamily="18" charset="0"/>
                                    </a:rPr>
                                    <m:t>log</m:t>
                                  </m:r>
                                </m:e>
                                <m:sub>
                                  <m:r>
                                    <a:rPr lang="zh-CN" altLang="en-US" sz="2400" i="1">
                                      <a:solidFill>
                                        <a:srgbClr val="000000"/>
                                      </a:solidFill>
                                      <a:latin typeface="Cambria Math" panose="02040503050406030204" pitchFamily="18" charset="0"/>
                                    </a:rPr>
                                    <m:t>𝑚</m:t>
                                  </m:r>
                                </m:sub>
                              </m:sSub>
                            </m:fName>
                            <m:e>
                              <m:r>
                                <a:rPr lang="zh-CN" altLang="en-US" sz="2400" i="1">
                                  <a:solidFill>
                                    <a:srgbClr val="000000"/>
                                  </a:solidFill>
                                  <a:latin typeface="Cambria Math" panose="02040503050406030204" pitchFamily="18" charset="0"/>
                                </a:rPr>
                                <m:t>𝑘</m:t>
                              </m:r>
                            </m:e>
                          </m:func>
                        </m:sup>
                      </m:sSup>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=0</m:t>
                          </m:r>
                        </m:sub>
                        <m:sup>
                          <m:func>
                            <m:funcPr>
                              <m:ctrlPr>
                                <a:rPr lang="zh-CN" altLang="en-US" sz="2400" i="1">
                                  <a:solidFill>
                                    <a:srgbClr val="000000"/>
                                  </a:solidFill>
                                  <a:latin typeface="Cambria Math" panose="02040503050406030204" pitchFamily="18" charset="0"/>
                                </a:rPr>
                              </m:ctrlPr>
                            </m:funcPr>
                            <m:fName>
                              <m:sSub>
                                <m:sSubPr>
                                  <m:ctrlPr>
                                    <a:rPr lang="zh-CN" altLang="en-US" sz="2400" i="1">
                                      <a:solidFill>
                                        <a:srgbClr val="000000"/>
                                      </a:solidFill>
                                      <a:latin typeface="Cambria Math" panose="02040503050406030204" pitchFamily="18" charset="0"/>
                                    </a:rPr>
                                  </m:ctrlPr>
                                </m:sSubPr>
                                <m:e>
                                  <m:r>
                                    <m:rPr>
                                      <m:sty m:val="p"/>
                                    </m:rPr>
                                    <a:rPr lang="zh-CN" altLang="en-US" sz="2400" i="0">
                                      <a:solidFill>
                                        <a:srgbClr val="000000"/>
                                      </a:solidFill>
                                      <a:latin typeface="Cambria Math" panose="02040503050406030204" pitchFamily="18" charset="0"/>
                                    </a:rPr>
                                    <m:t>log</m:t>
                                  </m:r>
                                </m:e>
                                <m:sub>
                                  <m:r>
                                    <a:rPr lang="zh-CN" altLang="en-US" sz="2400" i="1">
                                      <a:solidFill>
                                        <a:srgbClr val="000000"/>
                                      </a:solidFill>
                                      <a:latin typeface="Cambria Math" panose="02040503050406030204" pitchFamily="18" charset="0"/>
                                    </a:rPr>
                                    <m:t>𝑚</m:t>
                                  </m:r>
                                </m:sub>
                              </m:sSub>
                            </m:fName>
                            <m:e>
                              <m:r>
                                <a:rPr lang="zh-CN" altLang="en-US" sz="2400" i="1">
                                  <a:solidFill>
                                    <a:srgbClr val="000000"/>
                                  </a:solidFill>
                                  <a:latin typeface="Cambria Math" panose="02040503050406030204" pitchFamily="18" charset="0"/>
                                </a:rPr>
                                <m:t>𝑛</m:t>
                              </m:r>
                            </m:e>
                          </m:func>
                          <m:r>
                            <a:rPr lang="zh-CN" altLang="en-US" sz="2400" i="1">
                              <a:solidFill>
                                <a:srgbClr val="000000"/>
                              </a:solidFill>
                              <a:latin typeface="Cambria Math" panose="02040503050406030204" pitchFamily="18" charset="0"/>
                            </a:rPr>
                            <m:t>−1</m:t>
                          </m:r>
                        </m:sup>
                        <m:e>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𝑘</m:t>
                              </m:r>
                            </m:e>
                            <m:sup>
                              <m:r>
                                <a:rPr lang="zh-CN" altLang="en-US" sz="2400" i="1">
                                  <a:solidFill>
                                    <a:srgbClr val="000000"/>
                                  </a:solidFill>
                                  <a:latin typeface="Cambria Math" panose="02040503050406030204" pitchFamily="18" charset="0"/>
                                </a:rPr>
                                <m:t>𝑗</m:t>
                              </m:r>
                            </m:sup>
                          </m:sSup>
                          <m:r>
                            <a:rPr lang="zh-CN" altLang="en-US" sz="2400" i="1">
                              <a:solidFill>
                                <a:srgbClr val="000000"/>
                              </a:solidFill>
                              <a:latin typeface="Cambria Math" panose="02040503050406030204" pitchFamily="18" charset="0"/>
                            </a:rPr>
                            <m:t>𝑓</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𝑛</m:t>
                                  </m:r>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𝑚</m:t>
                                      </m:r>
                                    </m:e>
                                    <m:sup>
                                      <m:r>
                                        <a:rPr lang="zh-CN" altLang="en-US" sz="2400" i="1">
                                          <a:solidFill>
                                            <a:srgbClr val="000000"/>
                                          </a:solidFill>
                                          <a:latin typeface="Cambria Math" panose="02040503050406030204" pitchFamily="18" charset="0"/>
                                        </a:rPr>
                                        <m:t>𝑗</m:t>
                                      </m:r>
                                    </m:sup>
                                  </m:sSup>
                                </m:den>
                              </m:f>
                            </m:e>
                          </m:d>
                        </m:e>
                      </m:nary>
                    </m:oMath>
                  </m:oMathPara>
                </a14:m>
                <a:endParaRPr lang="en-US" altLang="zh-CN" sz="24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=1+</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=0</m:t>
                          </m:r>
                        </m:sub>
                        <m:sup>
                          <m:func>
                            <m:funcPr>
                              <m:ctrlPr>
                                <a:rPr lang="zh-CN" altLang="en-US" sz="2400" i="1">
                                  <a:solidFill>
                                    <a:srgbClr val="000000"/>
                                  </a:solidFill>
                                  <a:latin typeface="Cambria Math" panose="02040503050406030204" pitchFamily="18" charset="0"/>
                                </a:rPr>
                              </m:ctrlPr>
                            </m:funcPr>
                            <m:fName>
                              <m:sSub>
                                <m:sSubPr>
                                  <m:ctrlPr>
                                    <a:rPr lang="zh-CN" altLang="en-US" sz="2400" i="1">
                                      <a:solidFill>
                                        <a:srgbClr val="000000"/>
                                      </a:solidFill>
                                      <a:latin typeface="Cambria Math" panose="02040503050406030204" pitchFamily="18" charset="0"/>
                                    </a:rPr>
                                  </m:ctrlPr>
                                </m:sSubPr>
                                <m:e>
                                  <m:r>
                                    <m:rPr>
                                      <m:sty m:val="p"/>
                                    </m:rPr>
                                    <a:rPr lang="zh-CN" altLang="en-US" sz="2400" i="0">
                                      <a:solidFill>
                                        <a:srgbClr val="000000"/>
                                      </a:solidFill>
                                      <a:latin typeface="Cambria Math" panose="02040503050406030204" pitchFamily="18" charset="0"/>
                                    </a:rPr>
                                    <m:t>log</m:t>
                                  </m:r>
                                </m:e>
                                <m:sub>
                                  <m:r>
                                    <a:rPr lang="zh-CN" altLang="en-US" sz="2400" i="1">
                                      <a:solidFill>
                                        <a:srgbClr val="000000"/>
                                      </a:solidFill>
                                      <a:latin typeface="Cambria Math" panose="02040503050406030204" pitchFamily="18" charset="0"/>
                                    </a:rPr>
                                    <m:t>𝑚</m:t>
                                  </m:r>
                                </m:sub>
                              </m:sSub>
                            </m:fName>
                            <m:e>
                              <m:r>
                                <a:rPr lang="zh-CN" altLang="en-US" sz="2400" i="1">
                                  <a:solidFill>
                                    <a:srgbClr val="000000"/>
                                  </a:solidFill>
                                  <a:latin typeface="Cambria Math" panose="02040503050406030204" pitchFamily="18" charset="0"/>
                                </a:rPr>
                                <m:t>𝑛</m:t>
                              </m:r>
                            </m:e>
                          </m:func>
                          <m:r>
                            <a:rPr lang="zh-CN" altLang="en-US" sz="2400" i="1">
                              <a:solidFill>
                                <a:srgbClr val="000000"/>
                              </a:solidFill>
                              <a:latin typeface="Cambria Math" panose="02040503050406030204" pitchFamily="18" charset="0"/>
                            </a:rPr>
                            <m:t>−1</m:t>
                          </m:r>
                        </m:sup>
                        <m:e>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𝑚</m:t>
                              </m:r>
                            </m:e>
                            <m:sup>
                              <m:r>
                                <a:rPr lang="zh-CN" altLang="en-US" sz="2400" i="1">
                                  <a:solidFill>
                                    <a:srgbClr val="000000"/>
                                  </a:solidFill>
                                  <a:latin typeface="Cambria Math" panose="02040503050406030204" pitchFamily="18" charset="0"/>
                                </a:rPr>
                                <m:t>𝑗</m:t>
                              </m:r>
                            </m:sup>
                          </m:sSup>
                          <m:r>
                            <a:rPr lang="zh-CN" altLang="en-US" sz="2400" i="1">
                              <a:solidFill>
                                <a:srgbClr val="000000"/>
                              </a:solidFill>
                              <a:latin typeface="Cambria Math" panose="02040503050406030204" pitchFamily="18" charset="0"/>
                            </a:rPr>
                            <m:t>)</m:t>
                          </m:r>
                        </m:e>
                      </m:nary>
                    </m:oMath>
                  </m:oMathPara>
                </a14:m>
                <a:endParaRPr lang="zh-CN" altLang="en-US" sz="2400" dirty="0"/>
              </a:p>
            </p:txBody>
          </p:sp>
        </mc:Choice>
        <mc:Fallback xmlns="">
          <p:sp>
            <p:nvSpPr>
              <p:cNvPr id="12" name="对象 1">
                <a:extLst>
                  <a:ext uri="{FF2B5EF4-FFF2-40B4-BE49-F238E27FC236}">
                    <a16:creationId xmlns:a16="http://schemas.microsoft.com/office/drawing/2014/main" id="{CB29C6CB-7979-4FE2-8695-6FC4BF1B9E88}"/>
                  </a:ext>
                </a:extLst>
              </p:cNvPr>
              <p:cNvSpPr txBox="1">
                <a:spLocks noRot="1" noChangeAspect="1" noMove="1" noResize="1" noEditPoints="1" noAdjustHandles="1" noChangeArrowheads="1" noChangeShapeType="1" noTextEdit="1"/>
              </p:cNvSpPr>
              <p:nvPr/>
            </p:nvSpPr>
            <p:spPr bwMode="auto">
              <a:xfrm>
                <a:off x="518795" y="2542222"/>
                <a:ext cx="5541645" cy="2472507"/>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5449786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20A67-4048-404C-9F38-94D0028479F0}"/>
              </a:ext>
            </a:extLst>
          </p:cNvPr>
          <p:cNvSpPr>
            <a:spLocks noGrp="1"/>
          </p:cNvSpPr>
          <p:nvPr>
            <p:ph type="title"/>
          </p:nvPr>
        </p:nvSpPr>
        <p:spPr/>
        <p:txBody>
          <a:bodyPr/>
          <a:lstStyle/>
          <a:p>
            <a:r>
              <a:rPr lang="zh-CN" altLang="en-US" dirty="0"/>
              <a:t>并行算法加速比与</a:t>
            </a:r>
            <a:r>
              <a:rPr lang="en-US" altLang="en-US" dirty="0"/>
              <a:t>Amdahl’s Law</a:t>
            </a:r>
            <a:endParaRPr lang="zh-CN" altLang="en-US" dirty="0"/>
          </a:p>
        </p:txBody>
      </p:sp>
      <p:sp>
        <p:nvSpPr>
          <p:cNvPr id="3" name="内容占位符 2">
            <a:extLst>
              <a:ext uri="{FF2B5EF4-FFF2-40B4-BE49-F238E27FC236}">
                <a16:creationId xmlns:a16="http://schemas.microsoft.com/office/drawing/2014/main" id="{CC224EA3-3F5E-49BB-8711-D733AF5EBBAB}"/>
              </a:ext>
            </a:extLst>
          </p:cNvPr>
          <p:cNvSpPr>
            <a:spLocks noGrp="1"/>
          </p:cNvSpPr>
          <p:nvPr>
            <p:ph idx="1"/>
          </p:nvPr>
        </p:nvSpPr>
        <p:spPr/>
        <p:txBody>
          <a:bodyPr/>
          <a:lstStyle/>
          <a:p>
            <a:r>
              <a:rPr lang="zh-CN" altLang="en-US" sz="2400" dirty="0"/>
              <a:t>并行算法加速比</a:t>
            </a:r>
            <a:r>
              <a:rPr lang="en-US" altLang="zh-CN" sz="2400" dirty="0"/>
              <a:t>(speedup)</a:t>
            </a:r>
            <a:endParaRPr lang="zh-CN" altLang="en-US" sz="2400" dirty="0">
              <a:solidFill>
                <a:srgbClr val="000000"/>
              </a:solidFill>
              <a:latin typeface="微软雅黑" panose="020B0503020204020204" pitchFamily="2" charset="-122"/>
              <a:ea typeface="微软雅黑" panose="020B0503020204020204" pitchFamily="2" charset="-122"/>
            </a:endParaRPr>
          </a:p>
          <a:p>
            <a:pPr lvl="1"/>
            <a:r>
              <a:rPr lang="zh-CN" altLang="en-US" dirty="0"/>
              <a:t>同一个任务在单处理器系统和并行处理器系统中运行消耗的时间的比率</a:t>
            </a:r>
          </a:p>
          <a:p>
            <a:pPr lvl="1"/>
            <a:r>
              <a:rPr lang="zh-CN" altLang="en-US" dirty="0"/>
              <a:t>用来衡量并行系统或程序并行化的性能和效果 </a:t>
            </a:r>
            <a:endParaRPr lang="en-US" altLang="zh-CN" dirty="0"/>
          </a:p>
          <a:p>
            <a:pPr marL="357505" lvl="1" indent="0">
              <a:buNone/>
            </a:pPr>
            <a:endParaRPr lang="zh-CN" altLang="en-US" dirty="0"/>
          </a:p>
          <a:p>
            <a:pPr marL="0" indent="0">
              <a:buNone/>
            </a:pPr>
            <a:endParaRPr lang="en-US" altLang="zh-CN" b="1" dirty="0">
              <a:solidFill>
                <a:schemeClr val="accent5">
                  <a:lumMod val="75000"/>
                </a:schemeClr>
              </a:solidFill>
              <a:latin typeface="微软雅黑" panose="020B0503020204020204" pitchFamily="2" charset="-122"/>
              <a:ea typeface="微软雅黑" panose="020B0503020204020204" pitchFamily="2" charset="-122"/>
            </a:endParaRPr>
          </a:p>
          <a:p>
            <a:pPr lvl="1" eaLnBrk="1" hangingPunct="1">
              <a:lnSpc>
                <a:spcPct val="140000"/>
              </a:lnSpc>
            </a:pPr>
            <a:r>
              <a:rPr lang="en-US" altLang="zh-CN" sz="2400" i="1" dirty="0"/>
              <a:t>T</a:t>
            </a:r>
            <a:r>
              <a:rPr lang="en-US" altLang="zh-CN" sz="2400" baseline="-25000" dirty="0"/>
              <a:t>1</a:t>
            </a:r>
            <a:r>
              <a:rPr lang="en-US" altLang="zh-CN" sz="2400" dirty="0"/>
              <a:t>:  </a:t>
            </a:r>
            <a:r>
              <a:rPr lang="zh-CN" altLang="en-US" sz="2400" dirty="0"/>
              <a:t>单</a:t>
            </a:r>
            <a:r>
              <a:rPr lang="en-US" altLang="zh-CN" sz="2400" dirty="0"/>
              <a:t>CPU/</a:t>
            </a:r>
            <a:r>
              <a:rPr lang="zh-CN" altLang="en-US" sz="2400" dirty="0"/>
              <a:t>核下的运行时间</a:t>
            </a:r>
            <a:endParaRPr lang="en-US" altLang="zh-CN" sz="2400" dirty="0"/>
          </a:p>
          <a:p>
            <a:pPr lvl="1" eaLnBrk="1" hangingPunct="1">
              <a:lnSpc>
                <a:spcPct val="140000"/>
              </a:lnSpc>
            </a:pPr>
            <a:r>
              <a:rPr lang="en-US" altLang="zh-CN" sz="2400" i="1" dirty="0" err="1"/>
              <a:t>T</a:t>
            </a:r>
            <a:r>
              <a:rPr lang="en-US" altLang="zh-CN" sz="2400" baseline="-25000" dirty="0" err="1"/>
              <a:t>p</a:t>
            </a:r>
            <a:r>
              <a:rPr lang="en-US" altLang="zh-CN" sz="2400" dirty="0"/>
              <a:t>:</a:t>
            </a:r>
            <a:r>
              <a:rPr lang="zh-CN" altLang="en-US" dirty="0"/>
              <a:t> </a:t>
            </a:r>
            <a:r>
              <a:rPr lang="en-US" altLang="zh-CN" dirty="0"/>
              <a:t>  p</a:t>
            </a:r>
            <a:r>
              <a:rPr lang="zh-CN" altLang="en-US" sz="2400" dirty="0"/>
              <a:t>个</a:t>
            </a:r>
            <a:r>
              <a:rPr lang="en-US" altLang="zh-CN" sz="2400" dirty="0"/>
              <a:t>CPU/</a:t>
            </a:r>
            <a:r>
              <a:rPr lang="zh-CN" altLang="en-US" sz="2400" dirty="0"/>
              <a:t>核的并行系统中的运行时间 </a:t>
            </a:r>
            <a:endParaRPr lang="en-US" altLang="zh-CN" sz="2400" dirty="0">
              <a:latin typeface="Times New Roman" panose="02020603050405020304" pitchFamily="18" charset="0"/>
            </a:endParaRPr>
          </a:p>
          <a:p>
            <a:pPr marL="0" indent="0">
              <a:buNone/>
            </a:pPr>
            <a:endParaRPr lang="en-US" altLang="zh-CN" b="1" dirty="0">
              <a:solidFill>
                <a:schemeClr val="accent5">
                  <a:lumMod val="75000"/>
                </a:schemeClr>
              </a:solidFill>
              <a:latin typeface="微软雅黑" panose="020B0503020204020204" pitchFamily="2" charset="-122"/>
              <a:ea typeface="微软雅黑" panose="020B0503020204020204" pitchFamily="2" charset="-122"/>
            </a:endParaRPr>
          </a:p>
          <a:p>
            <a:r>
              <a:rPr lang="zh-CN" altLang="en-US" dirty="0"/>
              <a:t>当</a:t>
            </a:r>
            <a:r>
              <a:rPr lang="en-US" altLang="zh-CN" i="1" dirty="0"/>
              <a:t>SP</a:t>
            </a:r>
            <a:r>
              <a:rPr lang="en-US" altLang="zh-CN" dirty="0"/>
              <a:t>=P</a:t>
            </a:r>
            <a:r>
              <a:rPr lang="zh-CN" altLang="en-US" dirty="0"/>
              <a:t>时，称为线性加速比</a:t>
            </a:r>
            <a:r>
              <a:rPr lang="en-US" altLang="zh-CN" dirty="0"/>
              <a:t>(linear speedup )</a:t>
            </a:r>
            <a:endParaRPr lang="zh-CN" altLang="en-US" dirty="0"/>
          </a:p>
          <a:p>
            <a:endParaRPr lang="zh-CN" altLang="en-US" dirty="0"/>
          </a:p>
        </p:txBody>
      </p:sp>
      <p:sp>
        <p:nvSpPr>
          <p:cNvPr id="4" name="日期占位符 3">
            <a:extLst>
              <a:ext uri="{FF2B5EF4-FFF2-40B4-BE49-F238E27FC236}">
                <a16:creationId xmlns:a16="http://schemas.microsoft.com/office/drawing/2014/main" id="{65923E56-3C91-4D3E-82D8-BF2F3D808BF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42AAA0C-8394-4FCA-8240-DC951D1FDE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EB8DD9-D0AF-476A-8A22-0010348D5182}"/>
              </a:ext>
            </a:extLst>
          </p:cNvPr>
          <p:cNvSpPr>
            <a:spLocks noGrp="1"/>
          </p:cNvSpPr>
          <p:nvPr>
            <p:ph type="sldNum" sz="quarter" idx="12"/>
          </p:nvPr>
        </p:nvSpPr>
        <p:spPr/>
        <p:txBody>
          <a:bodyPr/>
          <a:lstStyle/>
          <a:p>
            <a:fld id="{EEA58A3B-43CE-4AA0-90B5-EB47AFAFEB34}" type="slidenum">
              <a:rPr lang="zh-CN" altLang="en-US" smtClean="0"/>
              <a:pPr/>
              <a:t>185</a:t>
            </a:fld>
            <a:endParaRPr lang="zh-CN" altLang="en-US" dirty="0"/>
          </a:p>
        </p:txBody>
      </p:sp>
      <p:graphicFrame>
        <p:nvGraphicFramePr>
          <p:cNvPr id="7" name="对象 6">
            <a:extLst>
              <a:ext uri="{FF2B5EF4-FFF2-40B4-BE49-F238E27FC236}">
                <a16:creationId xmlns:a16="http://schemas.microsoft.com/office/drawing/2014/main" id="{A449042D-17C4-4152-A4E2-4578CE4E358A}"/>
              </a:ext>
            </a:extLst>
          </p:cNvPr>
          <p:cNvGraphicFramePr>
            <a:graphicFrameLocks noGrp="1" noChangeAspect="1"/>
          </p:cNvGraphicFramePr>
          <p:nvPr>
            <p:extLst>
              <p:ext uri="{D42A27DB-BD31-4B8C-83A1-F6EECF244321}">
                <p14:modId xmlns:p14="http://schemas.microsoft.com/office/powerpoint/2010/main" val="159385804"/>
              </p:ext>
            </p:extLst>
          </p:nvPr>
        </p:nvGraphicFramePr>
        <p:xfrm>
          <a:off x="2633950" y="2525713"/>
          <a:ext cx="2665412" cy="903287"/>
        </p:xfrm>
        <a:graphic>
          <a:graphicData uri="http://schemas.openxmlformats.org/presentationml/2006/ole">
            <mc:AlternateContent xmlns:mc="http://schemas.openxmlformats.org/markup-compatibility/2006">
              <mc:Choice xmlns:v="urn:schemas-microsoft-com:vml" Requires="v">
                <p:oleObj spid="_x0000_s53323" name="Equation" r:id="rId3" imgW="711200" imgH="241300" progId="Equation.DSMT4">
                  <p:embed/>
                </p:oleObj>
              </mc:Choice>
              <mc:Fallback>
                <p:oleObj name="Equation" r:id="rId3" imgW="711200" imgH="241300" progId="Equation.DSMT4">
                  <p:embed/>
                  <p:pic>
                    <p:nvPicPr>
                      <p:cNvPr id="6" name="对象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950" y="2525713"/>
                        <a:ext cx="2665412"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504051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05AC0-1E4E-4A5A-A290-325514A93949}"/>
              </a:ext>
            </a:extLst>
          </p:cNvPr>
          <p:cNvSpPr>
            <a:spLocks noGrp="1"/>
          </p:cNvSpPr>
          <p:nvPr>
            <p:ph type="title"/>
          </p:nvPr>
        </p:nvSpPr>
        <p:spPr/>
        <p:txBody>
          <a:bodyPr/>
          <a:lstStyle/>
          <a:p>
            <a:r>
              <a:rPr lang="en-US" altLang="en-US" dirty="0"/>
              <a:t>Amdahl’s Law</a:t>
            </a:r>
            <a:endParaRPr lang="zh-CN" altLang="en-US" dirty="0"/>
          </a:p>
        </p:txBody>
      </p:sp>
      <p:sp>
        <p:nvSpPr>
          <p:cNvPr id="3" name="内容占位符 2">
            <a:extLst>
              <a:ext uri="{FF2B5EF4-FFF2-40B4-BE49-F238E27FC236}">
                <a16:creationId xmlns:a16="http://schemas.microsoft.com/office/drawing/2014/main" id="{86B33BEE-BDA8-49CE-A460-BEEE39221E87}"/>
              </a:ext>
            </a:extLst>
          </p:cNvPr>
          <p:cNvSpPr>
            <a:spLocks noGrp="1"/>
          </p:cNvSpPr>
          <p:nvPr>
            <p:ph idx="1"/>
          </p:nvPr>
        </p:nvSpPr>
        <p:spPr>
          <a:xfrm>
            <a:off x="123432" y="764364"/>
            <a:ext cx="8897136" cy="5957112"/>
          </a:xfrm>
        </p:spPr>
        <p:txBody>
          <a:bodyPr>
            <a:normAutofit fontScale="92500" lnSpcReduction="10000"/>
          </a:bodyPr>
          <a:lstStyle/>
          <a:p>
            <a:pPr>
              <a:lnSpc>
                <a:spcPct val="120000"/>
              </a:lnSpc>
            </a:pPr>
            <a:r>
              <a:rPr lang="zh-CN" altLang="en-US" sz="2400" dirty="0"/>
              <a:t>阿姆达尔定律</a:t>
            </a:r>
            <a:endParaRPr lang="en-US" altLang="zh-CN" dirty="0"/>
          </a:p>
          <a:p>
            <a:pPr lvl="1">
              <a:lnSpc>
                <a:spcPct val="120000"/>
              </a:lnSpc>
            </a:pPr>
            <a:r>
              <a:rPr lang="zh-CN" altLang="en-US" dirty="0"/>
              <a:t>系统中对某一部件采用更快执行方式（</a:t>
            </a:r>
            <a:r>
              <a:rPr lang="en-US" altLang="zh-CN" dirty="0"/>
              <a:t>e.g. </a:t>
            </a:r>
            <a:r>
              <a:rPr lang="zh-CN" altLang="en-US" dirty="0"/>
              <a:t>并行处理）所能获得的系统性能改进程度，取决于这种执行方式被使用的频率，或所占总执行时间的比例</a:t>
            </a: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endParaRPr lang="en-US" altLang="zh-CN" dirty="0"/>
          </a:p>
          <a:p>
            <a:pPr lvl="1">
              <a:lnSpc>
                <a:spcPct val="120000"/>
              </a:lnSpc>
            </a:pPr>
            <a:r>
              <a:rPr lang="en-US" altLang="en-US" i="1" dirty="0"/>
              <a:t>S</a:t>
            </a:r>
            <a:r>
              <a:rPr lang="en-US" altLang="en-US" dirty="0"/>
              <a:t> is serial portion in program,</a:t>
            </a:r>
          </a:p>
          <a:p>
            <a:pPr lvl="2">
              <a:lnSpc>
                <a:spcPct val="120000"/>
              </a:lnSpc>
            </a:pPr>
            <a:r>
              <a:rPr lang="zh-CN" altLang="en-US" dirty="0">
                <a:latin typeface="微软雅黑" panose="020B0503020204020204" pitchFamily="2" charset="-122"/>
                <a:ea typeface="微软雅黑" panose="020B0503020204020204" pitchFamily="2" charset="-122"/>
              </a:rPr>
              <a:t>子问题分解、任务分派解合并</a:t>
            </a:r>
            <a:endParaRPr lang="en-US" altLang="en-US" dirty="0"/>
          </a:p>
          <a:p>
            <a:pPr lvl="1">
              <a:lnSpc>
                <a:spcPct val="120000"/>
              </a:lnSpc>
            </a:pPr>
            <a:r>
              <a:rPr lang="en-US" altLang="en-US" i="1" dirty="0"/>
              <a:t>n</a:t>
            </a:r>
            <a:r>
              <a:rPr lang="en-US" altLang="en-US" dirty="0"/>
              <a:t> processing cores</a:t>
            </a:r>
            <a:endParaRPr lang="en-US" altLang="zh-CN" sz="2400" dirty="0"/>
          </a:p>
          <a:p>
            <a:r>
              <a:rPr lang="en-US" altLang="en-US" dirty="0"/>
              <a:t>Serial portion of an application has disproportionate  effect on performance gained by adding additional cores</a:t>
            </a:r>
          </a:p>
          <a:p>
            <a:r>
              <a:rPr lang="zh-CN" altLang="en-US" sz="2400" dirty="0"/>
              <a:t>若串行代码占整个代码的</a:t>
            </a:r>
            <a:r>
              <a:rPr lang="en-US" altLang="zh-CN" sz="2400" dirty="0"/>
              <a:t>25%</a:t>
            </a:r>
            <a:r>
              <a:rPr lang="zh-CN" altLang="en-US" sz="2400" dirty="0"/>
              <a:t>，即</a:t>
            </a:r>
            <a:r>
              <a:rPr lang="en-US" altLang="zh-CN" i="1" dirty="0"/>
              <a:t>S</a:t>
            </a:r>
            <a:r>
              <a:rPr lang="en-US" altLang="zh-CN" sz="2400" dirty="0"/>
              <a:t>=25%</a:t>
            </a:r>
            <a:r>
              <a:rPr lang="zh-CN" altLang="en-US" sz="2400" dirty="0"/>
              <a:t>，则并行处理的总体性能不可能超过</a:t>
            </a:r>
            <a:r>
              <a:rPr lang="en-US" altLang="zh-CN" sz="2400" dirty="0"/>
              <a:t>4</a:t>
            </a:r>
            <a:endParaRPr lang="zh-CN" altLang="en-US" sz="2400" dirty="0"/>
          </a:p>
        </p:txBody>
      </p:sp>
      <p:sp>
        <p:nvSpPr>
          <p:cNvPr id="4" name="日期占位符 3">
            <a:extLst>
              <a:ext uri="{FF2B5EF4-FFF2-40B4-BE49-F238E27FC236}">
                <a16:creationId xmlns:a16="http://schemas.microsoft.com/office/drawing/2014/main" id="{8E1CE54D-71A2-4E01-BE84-1678A5640C2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B93A518-C3A7-4F8E-93A8-87AFEA1A37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40352B-3D89-42DD-AB37-C5CC1245F954}"/>
              </a:ext>
            </a:extLst>
          </p:cNvPr>
          <p:cNvSpPr>
            <a:spLocks noGrp="1"/>
          </p:cNvSpPr>
          <p:nvPr>
            <p:ph type="sldNum" sz="quarter" idx="12"/>
          </p:nvPr>
        </p:nvSpPr>
        <p:spPr/>
        <p:txBody>
          <a:bodyPr/>
          <a:lstStyle/>
          <a:p>
            <a:fld id="{EEA58A3B-43CE-4AA0-90B5-EB47AFAFEB34}" type="slidenum">
              <a:rPr lang="zh-CN" altLang="en-US" smtClean="0"/>
              <a:pPr/>
              <a:t>186</a:t>
            </a:fld>
            <a:endParaRPr lang="zh-CN" altLang="en-US" dirty="0"/>
          </a:p>
        </p:txBody>
      </p:sp>
      <p:sp>
        <p:nvSpPr>
          <p:cNvPr id="8" name="文本框 7">
            <a:extLst>
              <a:ext uri="{FF2B5EF4-FFF2-40B4-BE49-F238E27FC236}">
                <a16:creationId xmlns:a16="http://schemas.microsoft.com/office/drawing/2014/main" id="{38618B5B-9FBC-4AE4-8FCF-4FFDC07A6D45}"/>
              </a:ext>
            </a:extLst>
          </p:cNvPr>
          <p:cNvSpPr txBox="1"/>
          <p:nvPr/>
        </p:nvSpPr>
        <p:spPr>
          <a:xfrm>
            <a:off x="4739639" y="1990450"/>
            <a:ext cx="4372368" cy="2663806"/>
          </a:xfrm>
          <a:prstGeom prst="rect">
            <a:avLst/>
          </a:prstGeom>
          <a:solidFill>
            <a:schemeClr val="bg1">
              <a:lumMod val="95000"/>
            </a:schemeClr>
          </a:solidFill>
        </p:spPr>
        <p:txBody>
          <a:bodyPr wrap="square" rtlCol="0">
            <a:spAutoFit/>
          </a:bodyPr>
          <a:lstStyle/>
          <a:p>
            <a:pPr marL="269875" lvl="1">
              <a:lnSpc>
                <a:spcPct val="120000"/>
              </a:lnSpc>
              <a:spcBef>
                <a:spcPts val="560"/>
              </a:spcBef>
              <a:buClr>
                <a:srgbClr val="0B32D9"/>
              </a:buClr>
              <a:buSzPct val="60000"/>
              <a:buFont typeface="Wingdings" panose="05000000000000000000" pitchFamily="2" charset="2"/>
              <a:buChar char="n"/>
              <a:defRPr/>
            </a:pPr>
            <a:r>
              <a:rPr lang="zh-CN" altLang="en-US" sz="2000" dirty="0">
                <a:ea typeface="微软雅黑 Light" panose="020B0502040204020203" pitchFamily="34" charset="-122"/>
              </a:rPr>
              <a:t>  </a:t>
            </a:r>
            <a:r>
              <a:rPr lang="zh-CN" altLang="en-US" dirty="0">
                <a:ea typeface="微软雅黑 Light" panose="020B0502040204020203" pitchFamily="34" charset="-122"/>
              </a:rPr>
              <a:t>当</a:t>
            </a:r>
            <a:r>
              <a:rPr lang="en-US" altLang="zh-CN" dirty="0">
                <a:ea typeface="微软雅黑 Light" panose="020B0502040204020203" pitchFamily="34" charset="-122"/>
              </a:rPr>
              <a:t>S=0</a:t>
            </a:r>
            <a:r>
              <a:rPr lang="zh-CN" altLang="en-US" dirty="0">
                <a:ea typeface="微软雅黑 Light" panose="020B0502040204020203" pitchFamily="34" charset="-122"/>
              </a:rPr>
              <a:t>时，可完全并行化，最大加速比</a:t>
            </a:r>
            <a:r>
              <a:rPr lang="en-US" altLang="zh-CN" dirty="0" err="1">
                <a:ea typeface="微软雅黑 Light" panose="020B0502040204020203" pitchFamily="34" charset="-122"/>
              </a:rPr>
              <a:t>sp</a:t>
            </a:r>
            <a:r>
              <a:rPr lang="en-US" altLang="zh-CN" dirty="0">
                <a:ea typeface="微软雅黑 Light" panose="020B0502040204020203" pitchFamily="34" charset="-122"/>
              </a:rPr>
              <a:t>=n</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marL="269875" lvl="1">
              <a:lnSpc>
                <a:spcPct val="120000"/>
              </a:lnSpc>
              <a:spcBef>
                <a:spcPts val="560"/>
              </a:spcBef>
              <a:buClr>
                <a:srgbClr val="0B32D9"/>
              </a:buClr>
              <a:buSzPct val="60000"/>
              <a:buFont typeface="Wingdings" panose="05000000000000000000" pitchFamily="2" charset="2"/>
              <a:buChar char="n"/>
              <a:defRPr/>
            </a:pPr>
            <a:r>
              <a:rPr lang="zh-CN" altLang="en-US" dirty="0">
                <a:ea typeface="微软雅黑 Light" panose="020B0502040204020203" pitchFamily="34" charset="-122"/>
              </a:rPr>
              <a:t>  当</a:t>
            </a:r>
            <a:r>
              <a:rPr lang="en-US" altLang="zh-CN" dirty="0">
                <a:ea typeface="微软雅黑 Light" panose="020B0502040204020203" pitchFamily="34" charset="-122"/>
              </a:rPr>
              <a:t>S=1</a:t>
            </a:r>
            <a:r>
              <a:rPr lang="zh-CN" altLang="en-US" dirty="0">
                <a:ea typeface="微软雅黑 Light" panose="020B0502040204020203" pitchFamily="34" charset="-122"/>
              </a:rPr>
              <a:t>时，无法并行化，最小加速比</a:t>
            </a:r>
            <a:r>
              <a:rPr lang="en-US" altLang="zh-CN" dirty="0" err="1">
                <a:ea typeface="微软雅黑 Light" panose="020B0502040204020203" pitchFamily="34" charset="-122"/>
              </a:rPr>
              <a:t>sp</a:t>
            </a:r>
            <a:r>
              <a:rPr lang="en-US" altLang="zh-CN" dirty="0">
                <a:ea typeface="微软雅黑 Light" panose="020B0502040204020203" pitchFamily="34" charset="-122"/>
              </a:rPr>
              <a:t>=1</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marL="269875" lvl="1">
              <a:lnSpc>
                <a:spcPct val="120000"/>
              </a:lnSpc>
              <a:spcBef>
                <a:spcPts val="560"/>
              </a:spcBef>
              <a:buClr>
                <a:srgbClr val="0B32D9"/>
              </a:buClr>
              <a:buSzPct val="60000"/>
              <a:buFont typeface="Wingdings" panose="05000000000000000000" pitchFamily="2" charset="2"/>
              <a:buChar char="n"/>
              <a:defRPr/>
            </a:pPr>
            <a:r>
              <a:rPr lang="zh-CN" altLang="en-US" dirty="0">
                <a:ea typeface="微软雅黑 Light" panose="020B0502040204020203" pitchFamily="34" charset="-122"/>
              </a:rPr>
              <a:t>  当</a:t>
            </a:r>
            <a:r>
              <a:rPr lang="en-US" altLang="zh-CN" dirty="0">
                <a:ea typeface="微软雅黑 Light" panose="020B0502040204020203" pitchFamily="34" charset="-122"/>
              </a:rPr>
              <a:t>n→∞</a:t>
            </a:r>
            <a:r>
              <a:rPr lang="zh-CN" altLang="en-US" dirty="0">
                <a:ea typeface="微软雅黑 Light" panose="020B0502040204020203" pitchFamily="34" charset="-122"/>
              </a:rPr>
              <a:t>时，分解后的子问题数目、并行计算节点数目趋于无穷大</a:t>
            </a:r>
            <a:endParaRPr lang="en-US" altLang="zh-CN" dirty="0">
              <a:ea typeface="微软雅黑 Light" panose="020B0502040204020203" pitchFamily="34" charset="-122"/>
            </a:endParaRPr>
          </a:p>
          <a:p>
            <a:pPr marL="269875" lvl="1">
              <a:lnSpc>
                <a:spcPct val="120000"/>
              </a:lnSpc>
              <a:spcBef>
                <a:spcPts val="560"/>
              </a:spcBef>
              <a:buClr>
                <a:srgbClr val="0B32D9"/>
              </a:buClr>
              <a:buSzPct val="60000"/>
              <a:buFont typeface="Wingdings" panose="05000000000000000000" pitchFamily="2" charset="2"/>
              <a:buChar char="n"/>
              <a:defRPr/>
            </a:pPr>
            <a:r>
              <a:rPr lang="en-US" altLang="zh-CN" dirty="0">
                <a:ea typeface="微软雅黑 Light" panose="020B0502040204020203" pitchFamily="34" charset="-122"/>
              </a:rPr>
              <a:t> </a:t>
            </a:r>
            <a:r>
              <a:rPr lang="zh-CN" altLang="en-US" dirty="0">
                <a:ea typeface="微软雅黑 Light" panose="020B0502040204020203" pitchFamily="34" charset="-122"/>
              </a:rPr>
              <a:t>极限加速比</a:t>
            </a:r>
            <a:r>
              <a:rPr lang="en-US" altLang="zh-CN" dirty="0" err="1">
                <a:ea typeface="微软雅黑 Light" panose="020B0502040204020203" pitchFamily="34" charset="-122"/>
              </a:rPr>
              <a:t>sp</a:t>
            </a:r>
            <a:r>
              <a:rPr lang="en-US" altLang="zh-CN" dirty="0">
                <a:ea typeface="微软雅黑 Light" panose="020B0502040204020203" pitchFamily="34" charset="-122"/>
              </a:rPr>
              <a:t>→ 1/S——</a:t>
            </a:r>
            <a:r>
              <a:rPr lang="zh-CN" altLang="en-US" dirty="0">
                <a:ea typeface="微软雅黑 Light" panose="020B0502040204020203" pitchFamily="34" charset="-122"/>
              </a:rPr>
              <a:t>加速比的上限</a:t>
            </a: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0FFD78F4-D278-4185-B6A3-0AC994B3C047}"/>
                  </a:ext>
                </a:extLst>
              </p:cNvPr>
              <p:cNvSpPr txBox="1"/>
              <p:nvPr/>
            </p:nvSpPr>
            <p:spPr bwMode="auto">
              <a:xfrm>
                <a:off x="1141412" y="2134235"/>
                <a:ext cx="3598227" cy="12303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800" i="1" smtClean="0">
                          <a:solidFill>
                            <a:srgbClr val="000000"/>
                          </a:solidFill>
                          <a:latin typeface="Cambria Math" panose="02040503050406030204" pitchFamily="18" charset="0"/>
                        </a:rPr>
                        <m:t>𝑆𝑃</m:t>
                      </m:r>
                      <m:r>
                        <a:rPr lang="zh-CN" altLang="en-US" sz="2800" i="1" smtClean="0">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en-US" altLang="zh-CN" sz="2800" i="1">
                              <a:solidFill>
                                <a:srgbClr val="000000"/>
                              </a:solidFill>
                              <a:latin typeface="Cambria Math" panose="02040503050406030204" pitchFamily="18" charset="0"/>
                            </a:rPr>
                            <m:t>𝑆</m:t>
                          </m:r>
                          <m:r>
                            <a:rPr lang="zh-CN" altLang="en-US" sz="2800" i="1">
                              <a:solidFill>
                                <a:srgbClr val="000000"/>
                              </a:solidFill>
                              <a:latin typeface="Cambria Math" panose="02040503050406030204" pitchFamily="18" charset="0"/>
                            </a:rPr>
                            <m:t>+</m:t>
                          </m:r>
                          <m:d>
                            <m:dPr>
                              <m:ctrlPr>
                                <a:rPr lang="zh-CN" altLang="en-US" sz="2800" i="1">
                                  <a:solidFill>
                                    <a:srgbClr val="000000"/>
                                  </a:solidFill>
                                  <a:latin typeface="Cambria Math" panose="02040503050406030204" pitchFamily="18" charset="0"/>
                                </a:rPr>
                              </m:ctrlPr>
                            </m:dPr>
                            <m:e>
                              <m:r>
                                <a:rPr lang="zh-CN" altLang="en-US" sz="2800" i="0">
                                  <a:solidFill>
                                    <a:srgbClr val="000000"/>
                                  </a:solidFill>
                                  <a:latin typeface="Cambria Math" panose="02040503050406030204" pitchFamily="18" charset="0"/>
                                </a:rPr>
                                <m:t>1</m:t>
                              </m:r>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𝑆</m:t>
                              </m:r>
                            </m:e>
                          </m:d>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𝑛</m:t>
                          </m:r>
                        </m:den>
                      </m:f>
                    </m:oMath>
                  </m:oMathPara>
                </a14:m>
                <a:endParaRPr lang="zh-CN" altLang="en-US" sz="2800" dirty="0"/>
              </a:p>
            </p:txBody>
          </p:sp>
        </mc:Choice>
        <mc:Fallback xmlns="">
          <p:sp>
            <p:nvSpPr>
              <p:cNvPr id="9" name="Object 5">
                <a:extLst>
                  <a:ext uri="{FF2B5EF4-FFF2-40B4-BE49-F238E27FC236}">
                    <a16:creationId xmlns:a16="http://schemas.microsoft.com/office/drawing/2014/main" id="{0FFD78F4-D278-4185-B6A3-0AC994B3C047}"/>
                  </a:ext>
                </a:extLst>
              </p:cNvPr>
              <p:cNvSpPr txBox="1">
                <a:spLocks noRot="1" noChangeAspect="1" noMove="1" noResize="1" noEditPoints="1" noAdjustHandles="1" noChangeArrowheads="1" noChangeShapeType="1" noTextEdit="1"/>
              </p:cNvSpPr>
              <p:nvPr/>
            </p:nvSpPr>
            <p:spPr bwMode="auto">
              <a:xfrm>
                <a:off x="1141412" y="2134235"/>
                <a:ext cx="3598227" cy="1230313"/>
              </a:xfrm>
              <a:prstGeom prst="rect">
                <a:avLst/>
              </a:prstGeom>
              <a:blipFill>
                <a:blip r:embed="rId2"/>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5034958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E5A38-04C3-40CF-96D0-B10BEA3E0ED0}"/>
              </a:ext>
            </a:extLst>
          </p:cNvPr>
          <p:cNvSpPr>
            <a:spLocks noGrp="1"/>
          </p:cNvSpPr>
          <p:nvPr>
            <p:ph type="title"/>
          </p:nvPr>
        </p:nvSpPr>
        <p:spPr>
          <a:xfrm>
            <a:off x="211304" y="89558"/>
            <a:ext cx="8897136" cy="619760"/>
          </a:xfrm>
        </p:spPr>
        <p:txBody>
          <a:bodyPr>
            <a:normAutofit/>
          </a:bodyPr>
          <a:lstStyle/>
          <a:p>
            <a:r>
              <a:rPr lang="en-US" altLang="zh-CN" sz="2400" dirty="0"/>
              <a:t>Ex:  </a:t>
            </a:r>
            <a:r>
              <a:rPr lang="zh-CN" altLang="en-US" sz="2400" dirty="0"/>
              <a:t>游戏图形</a:t>
            </a:r>
            <a:r>
              <a:rPr lang="zh-CN" altLang="en-US" sz="2400" b="1" dirty="0">
                <a:solidFill>
                  <a:srgbClr val="FF0000"/>
                </a:solidFill>
              </a:rPr>
              <a:t>渲染</a:t>
            </a:r>
            <a:r>
              <a:rPr lang="en-US" altLang="zh-CN" sz="2400" b="1" dirty="0">
                <a:solidFill>
                  <a:srgbClr val="FF0000"/>
                </a:solidFill>
              </a:rPr>
              <a:t>(rending)</a:t>
            </a:r>
            <a:r>
              <a:rPr lang="zh-CN" altLang="en-US" sz="2400" b="1" dirty="0">
                <a:solidFill>
                  <a:srgbClr val="FF0000"/>
                </a:solidFill>
              </a:rPr>
              <a:t> </a:t>
            </a:r>
            <a:r>
              <a:rPr lang="en-US" altLang="zh-CN" sz="2400" dirty="0"/>
              <a:t>in Multicore Computer</a:t>
            </a:r>
            <a:endParaRPr lang="zh-CN" altLang="en-US" sz="2400" dirty="0"/>
          </a:p>
        </p:txBody>
      </p:sp>
      <p:sp>
        <p:nvSpPr>
          <p:cNvPr id="3" name="内容占位符 2">
            <a:extLst>
              <a:ext uri="{FF2B5EF4-FFF2-40B4-BE49-F238E27FC236}">
                <a16:creationId xmlns:a16="http://schemas.microsoft.com/office/drawing/2014/main" id="{E2FCC1E4-6C96-4791-A3C4-F50F229AC7F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A00D137-13BE-4060-AD13-7FE3CA94295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C8ACF02-010E-4983-861C-D88FBAE2B7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CC0C3C-9A19-4593-AFE7-4D224E2D1ABA}"/>
              </a:ext>
            </a:extLst>
          </p:cNvPr>
          <p:cNvSpPr>
            <a:spLocks noGrp="1"/>
          </p:cNvSpPr>
          <p:nvPr>
            <p:ph type="sldNum" sz="quarter" idx="12"/>
          </p:nvPr>
        </p:nvSpPr>
        <p:spPr/>
        <p:txBody>
          <a:bodyPr/>
          <a:lstStyle/>
          <a:p>
            <a:fld id="{EEA58A3B-43CE-4AA0-90B5-EB47AFAFEB34}" type="slidenum">
              <a:rPr lang="zh-CN" altLang="en-US" smtClean="0"/>
              <a:pPr/>
              <a:t>187</a:t>
            </a:fld>
            <a:endParaRPr lang="zh-CN" altLang="en-US" dirty="0"/>
          </a:p>
        </p:txBody>
      </p:sp>
      <p:pic>
        <p:nvPicPr>
          <p:cNvPr id="7" name="Picture 4">
            <a:extLst>
              <a:ext uri="{FF2B5EF4-FFF2-40B4-BE49-F238E27FC236}">
                <a16:creationId xmlns:a16="http://schemas.microsoft.com/office/drawing/2014/main" id="{23AFBCF0-A9AF-44A1-A014-9B1534977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76" y="1174735"/>
            <a:ext cx="7032745" cy="504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87BA6059-0CB0-4BC7-9536-8E5F0A09E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159" y="807425"/>
            <a:ext cx="2201665" cy="1192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10">
            <a:hlinkClick r:id="" action="ppaction://hlinkshowjump?jump=lastslideviewed" highlightClick="1"/>
            <a:extLst>
              <a:ext uri="{FF2B5EF4-FFF2-40B4-BE49-F238E27FC236}">
                <a16:creationId xmlns:a16="http://schemas.microsoft.com/office/drawing/2014/main" id="{7D43619F-287C-4B4A-89AE-E2815E6EEB56}"/>
              </a:ext>
            </a:extLst>
          </p:cNvPr>
          <p:cNvSpPr>
            <a:spLocks noChangeArrowheads="1"/>
          </p:cNvSpPr>
          <p:nvPr/>
        </p:nvSpPr>
        <p:spPr bwMode="auto">
          <a:xfrm>
            <a:off x="8660206" y="5834675"/>
            <a:ext cx="360362" cy="215900"/>
          </a:xfrm>
          <a:prstGeom prst="actionButtonBackPrevious">
            <a:avLst/>
          </a:prstGeom>
          <a:solidFill>
            <a:schemeClr val="bg1">
              <a:lumMod val="85000"/>
            </a:schemeClr>
          </a:solidFill>
          <a:ln>
            <a:noFill/>
          </a:ln>
          <a:effectLst/>
        </p:spPr>
        <p:txBody>
          <a:bodyPr wrap="none" anchor="ctr"/>
          <a:lstStyle/>
          <a:p>
            <a:pPr eaLnBrk="0" hangingPunct="0"/>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31789560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9284F-8A93-4726-9407-644A4B25F287}"/>
              </a:ext>
            </a:extLst>
          </p:cNvPr>
          <p:cNvSpPr>
            <a:spLocks noGrp="1"/>
          </p:cNvSpPr>
          <p:nvPr>
            <p:ph type="title"/>
          </p:nvPr>
        </p:nvSpPr>
        <p:spPr/>
        <p:txBody>
          <a:bodyPr/>
          <a:lstStyle/>
          <a:p>
            <a:r>
              <a:rPr lang="zh-CN" altLang="en-US" dirty="0"/>
              <a:t>多核超线程</a:t>
            </a:r>
            <a:r>
              <a:rPr lang="en-US" altLang="zh-CN" dirty="0"/>
              <a:t>HT</a:t>
            </a:r>
            <a:r>
              <a:rPr lang="zh-CN" altLang="en-US" dirty="0"/>
              <a:t>对</a:t>
            </a:r>
            <a:r>
              <a:rPr lang="en-US" altLang="zh-CN" dirty="0"/>
              <a:t>CPU</a:t>
            </a:r>
            <a:r>
              <a:rPr lang="zh-CN" altLang="en-US" dirty="0"/>
              <a:t>计算速度的提升</a:t>
            </a:r>
          </a:p>
        </p:txBody>
      </p:sp>
      <p:sp>
        <p:nvSpPr>
          <p:cNvPr id="3" name="内容占位符 2">
            <a:extLst>
              <a:ext uri="{FF2B5EF4-FFF2-40B4-BE49-F238E27FC236}">
                <a16:creationId xmlns:a16="http://schemas.microsoft.com/office/drawing/2014/main" id="{2DDD92E9-16F1-4384-BBDA-536DA1AB36CE}"/>
              </a:ext>
            </a:extLst>
          </p:cNvPr>
          <p:cNvSpPr>
            <a:spLocks noGrp="1"/>
          </p:cNvSpPr>
          <p:nvPr>
            <p:ph idx="1"/>
          </p:nvPr>
        </p:nvSpPr>
        <p:spPr/>
        <p:txBody>
          <a:bodyPr/>
          <a:lstStyle/>
          <a:p>
            <a:pPr marL="0" indent="0">
              <a:buNone/>
            </a:pPr>
            <a:endParaRPr lang="zh-CN" altLang="en-US" dirty="0"/>
          </a:p>
        </p:txBody>
      </p:sp>
      <p:sp>
        <p:nvSpPr>
          <p:cNvPr id="4" name="日期占位符 3">
            <a:extLst>
              <a:ext uri="{FF2B5EF4-FFF2-40B4-BE49-F238E27FC236}">
                <a16:creationId xmlns:a16="http://schemas.microsoft.com/office/drawing/2014/main" id="{52FE7DEF-0F2A-4F38-88BE-3DD508D59B6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60F6E8E-EA19-4C61-B8CB-5903B619D50F}"/>
              </a:ext>
            </a:extLst>
          </p:cNvPr>
          <p:cNvSpPr>
            <a:spLocks noGrp="1"/>
          </p:cNvSpPr>
          <p:nvPr>
            <p:ph type="ftr" sz="quarter" idx="11"/>
          </p:nvPr>
        </p:nvSpPr>
        <p:spPr>
          <a:xfrm>
            <a:off x="2882904" y="5821308"/>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FE2EB269-269D-400F-B238-864FA62A1060}"/>
              </a:ext>
            </a:extLst>
          </p:cNvPr>
          <p:cNvSpPr>
            <a:spLocks noGrp="1"/>
          </p:cNvSpPr>
          <p:nvPr>
            <p:ph type="sldNum" sz="quarter" idx="12"/>
          </p:nvPr>
        </p:nvSpPr>
        <p:spPr/>
        <p:txBody>
          <a:bodyPr/>
          <a:lstStyle/>
          <a:p>
            <a:fld id="{EEA58A3B-43CE-4AA0-90B5-EB47AFAFEB34}" type="slidenum">
              <a:rPr lang="zh-CN" altLang="en-US" smtClean="0"/>
              <a:pPr/>
              <a:t>188</a:t>
            </a:fld>
            <a:endParaRPr lang="zh-CN" altLang="en-US" dirty="0"/>
          </a:p>
        </p:txBody>
      </p:sp>
      <p:pic>
        <p:nvPicPr>
          <p:cNvPr id="7" name="Picture 2">
            <a:extLst>
              <a:ext uri="{FF2B5EF4-FFF2-40B4-BE49-F238E27FC236}">
                <a16:creationId xmlns:a16="http://schemas.microsoft.com/office/drawing/2014/main" id="{B63FF047-C020-42C2-99A8-B6A5866B4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59" y="800761"/>
            <a:ext cx="8781125" cy="4774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1">
                <a:extLst>
                  <a:ext uri="{FF2B5EF4-FFF2-40B4-BE49-F238E27FC236}">
                    <a16:creationId xmlns:a16="http://schemas.microsoft.com/office/drawing/2014/main" id="{C2CD606E-8983-4BA1-8AFF-04FF56D751A9}"/>
                  </a:ext>
                </a:extLst>
              </p:cNvPr>
              <p:cNvSpPr txBox="1">
                <a:spLocks noChangeArrowheads="1"/>
              </p:cNvSpPr>
              <p:nvPr/>
            </p:nvSpPr>
            <p:spPr bwMode="auto">
              <a:xfrm>
                <a:off x="1724019" y="2954307"/>
                <a:ext cx="4905510" cy="9411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pPr>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核</a:t>
                </a:r>
                <a:r>
                  <a:rPr lang="en-US" altLang="zh-CN" dirty="0">
                    <a:latin typeface="微软雅黑 Light" panose="020B0502040204020203" pitchFamily="34" charset="-122"/>
                    <a:ea typeface="微软雅黑 Light" panose="020B0502040204020203" pitchFamily="34" charset="-122"/>
                  </a:rPr>
                  <a:t>8</a:t>
                </a:r>
                <a:r>
                  <a:rPr lang="zh-CN" altLang="en-US" dirty="0">
                    <a:latin typeface="微软雅黑 Light" panose="020B0502040204020203" pitchFamily="34" charset="-122"/>
                    <a:ea typeface="微软雅黑 Light" panose="020B0502040204020203" pitchFamily="34" charset="-122"/>
                  </a:rPr>
                  <a:t>线程</a:t>
                </a:r>
                <a:r>
                  <a:rPr lang="en-US" altLang="zh-CN" dirty="0">
                    <a:latin typeface="微软雅黑 Light" panose="020B0502040204020203" pitchFamily="34" charset="-122"/>
                    <a:ea typeface="微软雅黑 Light" panose="020B0502040204020203" pitchFamily="34" charset="-122"/>
                  </a:rPr>
                  <a:t>CPU, </a:t>
                </a:r>
              </a:p>
              <a:p>
                <a:pPr eaLnBrk="1" hangingPunct="1">
                  <a:lnSpc>
                    <a:spcPct val="120000"/>
                  </a:lnSpc>
                </a:pPr>
                <a:r>
                  <a:rPr lang="zh-CN" altLang="en-US" dirty="0">
                    <a:latin typeface="微软雅黑 Light" panose="020B0502040204020203" pitchFamily="34" charset="-122"/>
                    <a:ea typeface="微软雅黑 Light" panose="020B0502040204020203" pitchFamily="34" charset="-122"/>
                  </a:rPr>
                  <a:t>超线程</a:t>
                </a:r>
                <a:r>
                  <a:rPr lang="en-US" altLang="zh-CN" dirty="0">
                    <a:latin typeface="微软雅黑 Light" panose="020B0502040204020203" pitchFamily="34" charset="-122"/>
                    <a:ea typeface="微软雅黑 Light" panose="020B0502040204020203" pitchFamily="34" charset="-122"/>
                  </a:rPr>
                  <a:t>HT</a:t>
                </a:r>
                <a:r>
                  <a:rPr lang="zh-CN" altLang="en-US" dirty="0">
                    <a:latin typeface="微软雅黑 Light" panose="020B0502040204020203" pitchFamily="34" charset="-122"/>
                    <a:ea typeface="微软雅黑 Light" panose="020B0502040204020203" pitchFamily="34" charset="-122"/>
                  </a:rPr>
                  <a:t>，</a:t>
                </a:r>
                <a:r>
                  <a:rPr lang="en-US" altLang="zh-CN" dirty="0">
                    <a:solidFill>
                      <a:srgbClr val="FF0000"/>
                    </a:solidFill>
                    <a:latin typeface="微软雅黑 Light" panose="020B0502040204020203" pitchFamily="34" charset="-122"/>
                    <a:ea typeface="微软雅黑 Light" panose="020B0502040204020203" pitchFamily="34" charset="-122"/>
                  </a:rPr>
                  <a:t>8</a:t>
                </a:r>
                <a:r>
                  <a:rPr lang="zh-CN" altLang="en-US" dirty="0">
                    <a:solidFill>
                      <a:srgbClr val="FF0000"/>
                    </a:solidFill>
                    <a:latin typeface="微软雅黑 Light" panose="020B0502040204020203" pitchFamily="34" charset="-122"/>
                    <a:ea typeface="微软雅黑 Light" panose="020B0502040204020203" pitchFamily="34" charset="-122"/>
                  </a:rPr>
                  <a:t>个逻辑核</a:t>
                </a:r>
                <a:r>
                  <a:rPr lang="en-US" altLang="zh-CN" dirty="0">
                    <a:solidFill>
                      <a:srgbClr val="FF0000"/>
                    </a:solidFill>
                    <a:latin typeface="微软雅黑 Light" panose="020B0502040204020203" pitchFamily="34" charset="-122"/>
                    <a:ea typeface="微软雅黑 Light" panose="020B0502040204020203" pitchFamily="34" charset="-122"/>
                  </a:rPr>
                  <a:t>cpu0</a:t>
                </a:r>
                <a14:m>
                  <m:oMath xmlns:m="http://schemas.openxmlformats.org/officeDocument/2006/math">
                    <m:r>
                      <a:rPr lang="en-US" altLang="zh-CN" i="1" smtClean="0">
                        <a:solidFill>
                          <a:srgbClr val="FF0000"/>
                        </a:solidFill>
                        <a:latin typeface="Cambria Math" panose="02040503050406030204"/>
                        <a:ea typeface="Cambria Math" panose="02040503050406030204"/>
                      </a:rPr>
                      <m:t>~</m:t>
                    </m:r>
                  </m:oMath>
                </a14:m>
                <a:r>
                  <a:rPr lang="en-US" altLang="zh-CN" dirty="0">
                    <a:solidFill>
                      <a:srgbClr val="FF0000"/>
                    </a:solidFill>
                    <a:latin typeface="微软雅黑 Light" panose="020B0502040204020203" pitchFamily="34" charset="-122"/>
                    <a:ea typeface="微软雅黑 Light" panose="020B0502040204020203" pitchFamily="34" charset="-122"/>
                  </a:rPr>
                  <a:t>cpu7</a:t>
                </a:r>
                <a:endParaRPr lang="zh-CN" altLang="en-US" dirty="0">
                  <a:solidFill>
                    <a:srgbClr val="FF0000"/>
                  </a:solidFill>
                  <a:latin typeface="微软雅黑 Light" panose="020B0502040204020203" pitchFamily="34" charset="-122"/>
                  <a:ea typeface="微软雅黑 Light" panose="020B0502040204020203" pitchFamily="34" charset="-122"/>
                </a:endParaRPr>
              </a:p>
            </p:txBody>
          </p:sp>
        </mc:Choice>
        <mc:Fallback xmlns="">
          <p:sp>
            <p:nvSpPr>
              <p:cNvPr id="8" name="TextBox 1">
                <a:extLst>
                  <a:ext uri="{FF2B5EF4-FFF2-40B4-BE49-F238E27FC236}">
                    <a16:creationId xmlns:a16="http://schemas.microsoft.com/office/drawing/2014/main" id="{C2CD606E-8983-4BA1-8AFF-04FF56D751A9}"/>
                  </a:ext>
                </a:extLst>
              </p:cNvPr>
              <p:cNvSpPr txBox="1">
                <a:spLocks noRot="1" noChangeAspect="1" noMove="1" noResize="1" noEditPoints="1" noAdjustHandles="1" noChangeArrowheads="1" noChangeShapeType="1" noTextEdit="1"/>
              </p:cNvSpPr>
              <p:nvPr/>
            </p:nvSpPr>
            <p:spPr bwMode="auto">
              <a:xfrm>
                <a:off x="1724019" y="2954307"/>
                <a:ext cx="4905510" cy="941155"/>
              </a:xfrm>
              <a:prstGeom prst="rect">
                <a:avLst/>
              </a:prstGeom>
              <a:blipFill>
                <a:blip r:embed="rId3"/>
                <a:stretch>
                  <a:fillRect l="-1988" t="-1299"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Picture 4">
            <a:extLst>
              <a:ext uri="{FF2B5EF4-FFF2-40B4-BE49-F238E27FC236}">
                <a16:creationId xmlns:a16="http://schemas.microsoft.com/office/drawing/2014/main" id="{F0A5860D-E90E-432E-A64A-2822D470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366" y="4025260"/>
            <a:ext cx="5639756" cy="215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椭圆 5">
            <a:extLst>
              <a:ext uri="{FF2B5EF4-FFF2-40B4-BE49-F238E27FC236}">
                <a16:creationId xmlns:a16="http://schemas.microsoft.com/office/drawing/2014/main" id="{9E55A87D-168F-4232-8C3C-F348D89C38D3}"/>
              </a:ext>
            </a:extLst>
          </p:cNvPr>
          <p:cNvSpPr>
            <a:spLocks noChangeArrowheads="1"/>
          </p:cNvSpPr>
          <p:nvPr/>
        </p:nvSpPr>
        <p:spPr bwMode="auto">
          <a:xfrm>
            <a:off x="1118874" y="5554985"/>
            <a:ext cx="2081594" cy="365125"/>
          </a:xfrm>
          <a:prstGeom prst="ellipse">
            <a:avLst/>
          </a:prstGeom>
          <a:noFill/>
          <a:ln w="2857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24988403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8CE34-3D3F-4CFE-86E6-5E79958784A8}"/>
              </a:ext>
            </a:extLst>
          </p:cNvPr>
          <p:cNvSpPr>
            <a:spLocks noGrp="1"/>
          </p:cNvSpPr>
          <p:nvPr>
            <p:ph type="title"/>
          </p:nvPr>
        </p:nvSpPr>
        <p:spPr/>
        <p:txBody>
          <a:bodyPr/>
          <a:lstStyle/>
          <a:p>
            <a:r>
              <a:rPr lang="zh-CN" altLang="en-US" dirty="0"/>
              <a:t>多核超线程</a:t>
            </a:r>
            <a:r>
              <a:rPr lang="en-US" altLang="zh-CN" dirty="0"/>
              <a:t>HT</a:t>
            </a:r>
            <a:r>
              <a:rPr lang="zh-CN" altLang="en-US" dirty="0"/>
              <a:t>对</a:t>
            </a:r>
            <a:r>
              <a:rPr lang="en-US" altLang="zh-CN" dirty="0"/>
              <a:t>CPU</a:t>
            </a:r>
            <a:r>
              <a:rPr lang="zh-CN" altLang="en-US" dirty="0"/>
              <a:t>计算速度的提升</a:t>
            </a:r>
          </a:p>
        </p:txBody>
      </p:sp>
      <p:sp>
        <p:nvSpPr>
          <p:cNvPr id="3" name="内容占位符 2">
            <a:extLst>
              <a:ext uri="{FF2B5EF4-FFF2-40B4-BE49-F238E27FC236}">
                <a16:creationId xmlns:a16="http://schemas.microsoft.com/office/drawing/2014/main" id="{949FB4E8-DDB8-4C8F-909D-D5E0769BC43D}"/>
              </a:ext>
            </a:extLst>
          </p:cNvPr>
          <p:cNvSpPr>
            <a:spLocks noGrp="1"/>
          </p:cNvSpPr>
          <p:nvPr>
            <p:ph idx="1"/>
          </p:nvPr>
        </p:nvSpPr>
        <p:spPr>
          <a:xfrm>
            <a:off x="123432" y="764364"/>
            <a:ext cx="8853514" cy="5768409"/>
          </a:xfrm>
        </p:spPr>
        <p:txBody>
          <a:bodyPr/>
          <a:lstStyle/>
          <a:p>
            <a:r>
              <a:rPr lang="zh-CN" altLang="en-US" sz="2400" dirty="0">
                <a:solidFill>
                  <a:schemeClr val="tx1"/>
                </a:solidFill>
              </a:rPr>
              <a:t>与常规单核、无超线程技术的</a:t>
            </a:r>
            <a:r>
              <a:rPr lang="en-US" altLang="zh-CN" sz="2400" dirty="0">
                <a:solidFill>
                  <a:schemeClr val="tx1"/>
                </a:solidFill>
              </a:rPr>
              <a:t>CPU</a:t>
            </a:r>
            <a:r>
              <a:rPr lang="zh-CN" altLang="en-US" sz="2400" dirty="0">
                <a:solidFill>
                  <a:schemeClr val="tx1"/>
                </a:solidFill>
              </a:rPr>
              <a:t>相比，</a:t>
            </a:r>
            <a:r>
              <a:rPr lang="en-US" altLang="zh-CN" sz="2400" dirty="0">
                <a:solidFill>
                  <a:srgbClr val="FF0000"/>
                </a:solidFill>
              </a:rPr>
              <a:t>n</a:t>
            </a:r>
            <a:r>
              <a:rPr lang="zh-CN" altLang="en-US" sz="2400" dirty="0">
                <a:solidFill>
                  <a:schemeClr val="tx1"/>
                </a:solidFill>
              </a:rPr>
              <a:t>核、</a:t>
            </a:r>
            <a:r>
              <a:rPr lang="en-US" altLang="zh-CN" sz="2400" dirty="0">
                <a:solidFill>
                  <a:srgbClr val="FF0000"/>
                </a:solidFill>
              </a:rPr>
              <a:t>m</a:t>
            </a:r>
            <a:r>
              <a:rPr lang="zh-CN" altLang="en-US" sz="2400" dirty="0">
                <a:solidFill>
                  <a:schemeClr val="tx1"/>
                </a:solidFill>
              </a:rPr>
              <a:t>线程</a:t>
            </a:r>
            <a:r>
              <a:rPr lang="en-US" altLang="zh-CN" sz="2400" dirty="0">
                <a:solidFill>
                  <a:schemeClr val="tx1"/>
                </a:solidFill>
              </a:rPr>
              <a:t>CPU</a:t>
            </a:r>
            <a:r>
              <a:rPr lang="zh-CN" altLang="en-US" sz="2400" dirty="0">
                <a:solidFill>
                  <a:schemeClr val="tx1"/>
                </a:solidFill>
              </a:rPr>
              <a:t>的性能大约提升到？</a:t>
            </a:r>
            <a:endParaRPr lang="en-US" altLang="zh-CN" sz="2400" dirty="0">
              <a:solidFill>
                <a:schemeClr val="tx1"/>
              </a:solidFill>
            </a:endParaRPr>
          </a:p>
          <a:p>
            <a:pPr lvl="1"/>
            <a:r>
              <a:rPr lang="en-US" altLang="zh-CN" dirty="0"/>
              <a:t>i7 9700K</a:t>
            </a:r>
            <a:r>
              <a:rPr lang="zh-CN" altLang="en-US" dirty="0"/>
              <a:t>，     </a:t>
            </a:r>
            <a:r>
              <a:rPr lang="en-US" altLang="zh-CN" dirty="0"/>
              <a:t>n=8</a:t>
            </a:r>
            <a:r>
              <a:rPr lang="zh-CN" altLang="en-US" dirty="0"/>
              <a:t>核，</a:t>
            </a:r>
            <a:r>
              <a:rPr lang="en-US" altLang="zh-CN" dirty="0"/>
              <a:t>m=8</a:t>
            </a:r>
            <a:r>
              <a:rPr lang="zh-CN" altLang="en-US" dirty="0"/>
              <a:t>线程（</a:t>
            </a:r>
            <a:r>
              <a:rPr lang="en-US" altLang="zh-CN" dirty="0"/>
              <a:t>9</a:t>
            </a:r>
            <a:r>
              <a:rPr lang="zh-CN" altLang="en-US" dirty="0"/>
              <a:t>代）</a:t>
            </a:r>
            <a:endParaRPr lang="en-US" altLang="zh-CN" dirty="0"/>
          </a:p>
          <a:p>
            <a:pPr lvl="1"/>
            <a:r>
              <a:rPr lang="en-US" altLang="zh-CN" dirty="0"/>
              <a:t>i9 10900KF</a:t>
            </a:r>
            <a:r>
              <a:rPr lang="zh-CN" altLang="en-US" dirty="0"/>
              <a:t>， </a:t>
            </a:r>
            <a:r>
              <a:rPr lang="en-US" altLang="zh-CN" dirty="0"/>
              <a:t>n=10</a:t>
            </a:r>
            <a:r>
              <a:rPr lang="zh-CN" altLang="en-US" dirty="0"/>
              <a:t>核，</a:t>
            </a:r>
            <a:r>
              <a:rPr lang="en-US" altLang="zh-CN" dirty="0"/>
              <a:t>m=20</a:t>
            </a:r>
            <a:r>
              <a:rPr lang="zh-CN" altLang="en-US" dirty="0"/>
              <a:t>线程（</a:t>
            </a:r>
            <a:r>
              <a:rPr lang="en-US" altLang="zh-CN" dirty="0"/>
              <a:t>10</a:t>
            </a:r>
            <a:r>
              <a:rPr lang="zh-CN" altLang="en-US" dirty="0"/>
              <a:t>代）</a:t>
            </a:r>
            <a:endParaRPr lang="en-US" altLang="zh-CN" dirty="0"/>
          </a:p>
          <a:p>
            <a:pPr lvl="1"/>
            <a:r>
              <a:rPr lang="en-US" altLang="zh-CN" dirty="0"/>
              <a:t>i9 11900KF </a:t>
            </a:r>
            <a:r>
              <a:rPr lang="zh-CN" altLang="en-US" dirty="0"/>
              <a:t>，</a:t>
            </a:r>
            <a:r>
              <a:rPr lang="en-US" altLang="zh-CN" dirty="0"/>
              <a:t>n=8</a:t>
            </a:r>
            <a:r>
              <a:rPr lang="zh-CN" altLang="en-US" dirty="0"/>
              <a:t>核，</a:t>
            </a:r>
            <a:r>
              <a:rPr lang="en-US" altLang="zh-CN" dirty="0"/>
              <a:t>m=2*n=16</a:t>
            </a:r>
            <a:r>
              <a:rPr lang="zh-CN" altLang="en-US" dirty="0"/>
              <a:t>线程（</a:t>
            </a:r>
            <a:r>
              <a:rPr lang="en-US" altLang="zh-CN" dirty="0"/>
              <a:t>11</a:t>
            </a:r>
            <a:r>
              <a:rPr lang="zh-CN" altLang="en-US" dirty="0"/>
              <a:t>代）</a:t>
            </a:r>
            <a:endParaRPr lang="en-US" altLang="zh-CN" sz="2400" dirty="0"/>
          </a:p>
          <a:p>
            <a:endParaRPr lang="zh-CN" altLang="en-US" dirty="0"/>
          </a:p>
        </p:txBody>
      </p:sp>
      <p:sp>
        <p:nvSpPr>
          <p:cNvPr id="4" name="日期占位符 3">
            <a:extLst>
              <a:ext uri="{FF2B5EF4-FFF2-40B4-BE49-F238E27FC236}">
                <a16:creationId xmlns:a16="http://schemas.microsoft.com/office/drawing/2014/main" id="{DCED1938-F944-4775-B45D-1903DCA0916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FD05E6D-B53B-4F32-889F-237704756935}"/>
              </a:ext>
            </a:extLst>
          </p:cNvPr>
          <p:cNvSpPr>
            <a:spLocks noGrp="1"/>
          </p:cNvSpPr>
          <p:nvPr>
            <p:ph type="ftr" sz="quarter" idx="11"/>
          </p:nvPr>
        </p:nvSpPr>
        <p:spPr>
          <a:xfrm>
            <a:off x="1622548" y="6372520"/>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488A1E56-479D-4BB3-983B-DA99C040A3AE}"/>
              </a:ext>
            </a:extLst>
          </p:cNvPr>
          <p:cNvSpPr>
            <a:spLocks noGrp="1"/>
          </p:cNvSpPr>
          <p:nvPr>
            <p:ph type="sldNum" sz="quarter" idx="12"/>
          </p:nvPr>
        </p:nvSpPr>
        <p:spPr/>
        <p:txBody>
          <a:bodyPr/>
          <a:lstStyle/>
          <a:p>
            <a:fld id="{EEA58A3B-43CE-4AA0-90B5-EB47AFAFEB34}" type="slidenum">
              <a:rPr lang="zh-CN" altLang="en-US" smtClean="0"/>
              <a:pPr/>
              <a:t>189</a:t>
            </a:fld>
            <a:endParaRPr lang="zh-CN" altLang="en-US" dirty="0"/>
          </a:p>
        </p:txBody>
      </p:sp>
      <p:pic>
        <p:nvPicPr>
          <p:cNvPr id="10" name="图片 9">
            <a:extLst>
              <a:ext uri="{FF2B5EF4-FFF2-40B4-BE49-F238E27FC236}">
                <a16:creationId xmlns:a16="http://schemas.microsoft.com/office/drawing/2014/main" id="{3E30E046-4B5D-4F15-BD99-F06196DA9174}"/>
              </a:ext>
            </a:extLst>
          </p:cNvPr>
          <p:cNvPicPr>
            <a:picLocks noChangeAspect="1"/>
          </p:cNvPicPr>
          <p:nvPr/>
        </p:nvPicPr>
        <p:blipFill>
          <a:blip r:embed="rId2"/>
          <a:stretch>
            <a:fillRect/>
          </a:stretch>
        </p:blipFill>
        <p:spPr>
          <a:xfrm>
            <a:off x="774430" y="3016815"/>
            <a:ext cx="5048415" cy="3841185"/>
          </a:xfrm>
          <a:prstGeom prst="rect">
            <a:avLst/>
          </a:prstGeom>
        </p:spPr>
      </p:pic>
      <p:sp>
        <p:nvSpPr>
          <p:cNvPr id="13" name="任意多边形: 形状 12">
            <a:extLst>
              <a:ext uri="{FF2B5EF4-FFF2-40B4-BE49-F238E27FC236}">
                <a16:creationId xmlns:a16="http://schemas.microsoft.com/office/drawing/2014/main" id="{8A2F6BB7-842E-4155-AA6E-05B8255A0D67}"/>
              </a:ext>
            </a:extLst>
          </p:cNvPr>
          <p:cNvSpPr/>
          <p:nvPr/>
        </p:nvSpPr>
        <p:spPr>
          <a:xfrm>
            <a:off x="899476" y="4369081"/>
            <a:ext cx="869694" cy="283692"/>
          </a:xfrm>
          <a:custGeom>
            <a:avLst/>
            <a:gdLst>
              <a:gd name="connsiteX0" fmla="*/ 54665 w 869694"/>
              <a:gd name="connsiteY0" fmla="*/ 243936 h 283692"/>
              <a:gd name="connsiteX1" fmla="*/ 44726 w 869694"/>
              <a:gd name="connsiteY1" fmla="*/ 199210 h 283692"/>
              <a:gd name="connsiteX2" fmla="*/ 39757 w 869694"/>
              <a:gd name="connsiteY2" fmla="*/ 169392 h 283692"/>
              <a:gd name="connsiteX3" fmla="*/ 24848 w 869694"/>
              <a:gd name="connsiteY3" fmla="*/ 149514 h 283692"/>
              <a:gd name="connsiteX4" fmla="*/ 34787 w 869694"/>
              <a:gd name="connsiteY4" fmla="*/ 84910 h 283692"/>
              <a:gd name="connsiteX5" fmla="*/ 64605 w 869694"/>
              <a:gd name="connsiteY5" fmla="*/ 65031 h 283692"/>
              <a:gd name="connsiteX6" fmla="*/ 119270 w 869694"/>
              <a:gd name="connsiteY6" fmla="*/ 50123 h 283692"/>
              <a:gd name="connsiteX7" fmla="*/ 168965 w 869694"/>
              <a:gd name="connsiteY7" fmla="*/ 30245 h 283692"/>
              <a:gd name="connsiteX8" fmla="*/ 193813 w 869694"/>
              <a:gd name="connsiteY8" fmla="*/ 20305 h 283692"/>
              <a:gd name="connsiteX9" fmla="*/ 213692 w 869694"/>
              <a:gd name="connsiteY9" fmla="*/ 15336 h 283692"/>
              <a:gd name="connsiteX10" fmla="*/ 298174 w 869694"/>
              <a:gd name="connsiteY10" fmla="*/ 427 h 283692"/>
              <a:gd name="connsiteX11" fmla="*/ 646044 w 869694"/>
              <a:gd name="connsiteY11" fmla="*/ 10366 h 283692"/>
              <a:gd name="connsiteX12" fmla="*/ 670892 w 869694"/>
              <a:gd name="connsiteY12" fmla="*/ 15336 h 283692"/>
              <a:gd name="connsiteX13" fmla="*/ 705679 w 869694"/>
              <a:gd name="connsiteY13" fmla="*/ 25275 h 283692"/>
              <a:gd name="connsiteX14" fmla="*/ 745435 w 869694"/>
              <a:gd name="connsiteY14" fmla="*/ 30245 h 283692"/>
              <a:gd name="connsiteX15" fmla="*/ 805070 w 869694"/>
              <a:gd name="connsiteY15" fmla="*/ 55092 h 283692"/>
              <a:gd name="connsiteX16" fmla="*/ 849796 w 869694"/>
              <a:gd name="connsiteY16" fmla="*/ 70001 h 283692"/>
              <a:gd name="connsiteX17" fmla="*/ 869674 w 869694"/>
              <a:gd name="connsiteY17" fmla="*/ 109758 h 283692"/>
              <a:gd name="connsiteX18" fmla="*/ 854765 w 869694"/>
              <a:gd name="connsiteY18" fmla="*/ 224058 h 283692"/>
              <a:gd name="connsiteX19" fmla="*/ 839857 w 869694"/>
              <a:gd name="connsiteY19" fmla="*/ 233997 h 283692"/>
              <a:gd name="connsiteX20" fmla="*/ 810039 w 869694"/>
              <a:gd name="connsiteY20" fmla="*/ 243936 h 283692"/>
              <a:gd name="connsiteX21" fmla="*/ 660952 w 869694"/>
              <a:gd name="connsiteY21" fmla="*/ 258845 h 283692"/>
              <a:gd name="connsiteX22" fmla="*/ 516835 w 869694"/>
              <a:gd name="connsiteY22" fmla="*/ 273753 h 283692"/>
              <a:gd name="connsiteX23" fmla="*/ 457200 w 869694"/>
              <a:gd name="connsiteY23" fmla="*/ 283692 h 283692"/>
              <a:gd name="connsiteX24" fmla="*/ 134179 w 869694"/>
              <a:gd name="connsiteY24" fmla="*/ 278723 h 283692"/>
              <a:gd name="connsiteX25" fmla="*/ 89452 w 869694"/>
              <a:gd name="connsiteY25" fmla="*/ 273753 h 283692"/>
              <a:gd name="connsiteX26" fmla="*/ 54665 w 869694"/>
              <a:gd name="connsiteY26" fmla="*/ 238966 h 283692"/>
              <a:gd name="connsiteX27" fmla="*/ 0 w 869694"/>
              <a:gd name="connsiteY27" fmla="*/ 179331 h 283692"/>
              <a:gd name="connsiteX28" fmla="*/ 19879 w 869694"/>
              <a:gd name="connsiteY28" fmla="*/ 159453 h 28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694" h="283692">
                <a:moveTo>
                  <a:pt x="54665" y="243936"/>
                </a:moveTo>
                <a:cubicBezTo>
                  <a:pt x="51352" y="229027"/>
                  <a:pt x="47721" y="214186"/>
                  <a:pt x="44726" y="199210"/>
                </a:cubicBezTo>
                <a:cubicBezTo>
                  <a:pt x="42750" y="189329"/>
                  <a:pt x="43499" y="178748"/>
                  <a:pt x="39757" y="169392"/>
                </a:cubicBezTo>
                <a:cubicBezTo>
                  <a:pt x="36681" y="161702"/>
                  <a:pt x="29818" y="156140"/>
                  <a:pt x="24848" y="149514"/>
                </a:cubicBezTo>
                <a:cubicBezTo>
                  <a:pt x="28161" y="127979"/>
                  <a:pt x="28288" y="105706"/>
                  <a:pt x="34787" y="84910"/>
                </a:cubicBezTo>
                <a:cubicBezTo>
                  <a:pt x="39619" y="69446"/>
                  <a:pt x="53300" y="69876"/>
                  <a:pt x="64605" y="65031"/>
                </a:cubicBezTo>
                <a:cubicBezTo>
                  <a:pt x="102547" y="48770"/>
                  <a:pt x="65153" y="57853"/>
                  <a:pt x="119270" y="50123"/>
                </a:cubicBezTo>
                <a:cubicBezTo>
                  <a:pt x="154149" y="23963"/>
                  <a:pt x="122535" y="42908"/>
                  <a:pt x="168965" y="30245"/>
                </a:cubicBezTo>
                <a:cubicBezTo>
                  <a:pt x="177571" y="27898"/>
                  <a:pt x="185350" y="23126"/>
                  <a:pt x="193813" y="20305"/>
                </a:cubicBezTo>
                <a:cubicBezTo>
                  <a:pt x="200293" y="18145"/>
                  <a:pt x="207066" y="16992"/>
                  <a:pt x="213692" y="15336"/>
                </a:cubicBezTo>
                <a:cubicBezTo>
                  <a:pt x="248597" y="-2117"/>
                  <a:pt x="238693" y="-290"/>
                  <a:pt x="298174" y="427"/>
                </a:cubicBezTo>
                <a:cubicBezTo>
                  <a:pt x="414170" y="1824"/>
                  <a:pt x="530087" y="7053"/>
                  <a:pt x="646044" y="10366"/>
                </a:cubicBezTo>
                <a:cubicBezTo>
                  <a:pt x="654327" y="12023"/>
                  <a:pt x="662697" y="13287"/>
                  <a:pt x="670892" y="15336"/>
                </a:cubicBezTo>
                <a:cubicBezTo>
                  <a:pt x="682592" y="18261"/>
                  <a:pt x="693854" y="22910"/>
                  <a:pt x="705679" y="25275"/>
                </a:cubicBezTo>
                <a:cubicBezTo>
                  <a:pt x="718775" y="27894"/>
                  <a:pt x="732183" y="28588"/>
                  <a:pt x="745435" y="30245"/>
                </a:cubicBezTo>
                <a:cubicBezTo>
                  <a:pt x="765313" y="38527"/>
                  <a:pt x="784640" y="48282"/>
                  <a:pt x="805070" y="55092"/>
                </a:cubicBezTo>
                <a:cubicBezTo>
                  <a:pt x="858631" y="72946"/>
                  <a:pt x="815920" y="47418"/>
                  <a:pt x="849796" y="70001"/>
                </a:cubicBezTo>
                <a:cubicBezTo>
                  <a:pt x="851261" y="72442"/>
                  <a:pt x="870404" y="100273"/>
                  <a:pt x="869674" y="109758"/>
                </a:cubicBezTo>
                <a:cubicBezTo>
                  <a:pt x="866727" y="148068"/>
                  <a:pt x="863732" y="186696"/>
                  <a:pt x="854765" y="224058"/>
                </a:cubicBezTo>
                <a:cubicBezTo>
                  <a:pt x="853371" y="229866"/>
                  <a:pt x="845315" y="231571"/>
                  <a:pt x="839857" y="233997"/>
                </a:cubicBezTo>
                <a:cubicBezTo>
                  <a:pt x="830283" y="238252"/>
                  <a:pt x="820203" y="241395"/>
                  <a:pt x="810039" y="243936"/>
                </a:cubicBezTo>
                <a:cubicBezTo>
                  <a:pt x="734891" y="262723"/>
                  <a:pt x="783929" y="253255"/>
                  <a:pt x="660952" y="258845"/>
                </a:cubicBezTo>
                <a:cubicBezTo>
                  <a:pt x="490691" y="285039"/>
                  <a:pt x="714881" y="252535"/>
                  <a:pt x="516835" y="273753"/>
                </a:cubicBezTo>
                <a:cubicBezTo>
                  <a:pt x="496797" y="275900"/>
                  <a:pt x="477078" y="280379"/>
                  <a:pt x="457200" y="283692"/>
                </a:cubicBezTo>
                <a:lnTo>
                  <a:pt x="134179" y="278723"/>
                </a:lnTo>
                <a:cubicBezTo>
                  <a:pt x="119184" y="278318"/>
                  <a:pt x="102869" y="280462"/>
                  <a:pt x="89452" y="273753"/>
                </a:cubicBezTo>
                <a:cubicBezTo>
                  <a:pt x="74785" y="266419"/>
                  <a:pt x="65006" y="251693"/>
                  <a:pt x="54665" y="238966"/>
                </a:cubicBezTo>
                <a:cubicBezTo>
                  <a:pt x="4476" y="177194"/>
                  <a:pt x="48306" y="208315"/>
                  <a:pt x="0" y="179331"/>
                </a:cubicBezTo>
                <a:cubicBezTo>
                  <a:pt x="6175" y="154632"/>
                  <a:pt x="-1860" y="159453"/>
                  <a:pt x="19879" y="159453"/>
                </a:cubicBezTo>
              </a:path>
            </a:pathLst>
          </a:custGeom>
          <a:noFill/>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428C2E7-C33A-4E12-91E8-C42BAF993E98}"/>
              </a:ext>
            </a:extLst>
          </p:cNvPr>
          <p:cNvSpPr/>
          <p:nvPr/>
        </p:nvSpPr>
        <p:spPr>
          <a:xfrm>
            <a:off x="899476" y="5545212"/>
            <a:ext cx="869694" cy="283692"/>
          </a:xfrm>
          <a:custGeom>
            <a:avLst/>
            <a:gdLst>
              <a:gd name="connsiteX0" fmla="*/ 54665 w 869694"/>
              <a:gd name="connsiteY0" fmla="*/ 243936 h 283692"/>
              <a:gd name="connsiteX1" fmla="*/ 44726 w 869694"/>
              <a:gd name="connsiteY1" fmla="*/ 199210 h 283692"/>
              <a:gd name="connsiteX2" fmla="*/ 39757 w 869694"/>
              <a:gd name="connsiteY2" fmla="*/ 169392 h 283692"/>
              <a:gd name="connsiteX3" fmla="*/ 24848 w 869694"/>
              <a:gd name="connsiteY3" fmla="*/ 149514 h 283692"/>
              <a:gd name="connsiteX4" fmla="*/ 34787 w 869694"/>
              <a:gd name="connsiteY4" fmla="*/ 84910 h 283692"/>
              <a:gd name="connsiteX5" fmla="*/ 64605 w 869694"/>
              <a:gd name="connsiteY5" fmla="*/ 65031 h 283692"/>
              <a:gd name="connsiteX6" fmla="*/ 119270 w 869694"/>
              <a:gd name="connsiteY6" fmla="*/ 50123 h 283692"/>
              <a:gd name="connsiteX7" fmla="*/ 168965 w 869694"/>
              <a:gd name="connsiteY7" fmla="*/ 30245 h 283692"/>
              <a:gd name="connsiteX8" fmla="*/ 193813 w 869694"/>
              <a:gd name="connsiteY8" fmla="*/ 20305 h 283692"/>
              <a:gd name="connsiteX9" fmla="*/ 213692 w 869694"/>
              <a:gd name="connsiteY9" fmla="*/ 15336 h 283692"/>
              <a:gd name="connsiteX10" fmla="*/ 298174 w 869694"/>
              <a:gd name="connsiteY10" fmla="*/ 427 h 283692"/>
              <a:gd name="connsiteX11" fmla="*/ 646044 w 869694"/>
              <a:gd name="connsiteY11" fmla="*/ 10366 h 283692"/>
              <a:gd name="connsiteX12" fmla="*/ 670892 w 869694"/>
              <a:gd name="connsiteY12" fmla="*/ 15336 h 283692"/>
              <a:gd name="connsiteX13" fmla="*/ 705679 w 869694"/>
              <a:gd name="connsiteY13" fmla="*/ 25275 h 283692"/>
              <a:gd name="connsiteX14" fmla="*/ 745435 w 869694"/>
              <a:gd name="connsiteY14" fmla="*/ 30245 h 283692"/>
              <a:gd name="connsiteX15" fmla="*/ 805070 w 869694"/>
              <a:gd name="connsiteY15" fmla="*/ 55092 h 283692"/>
              <a:gd name="connsiteX16" fmla="*/ 849796 w 869694"/>
              <a:gd name="connsiteY16" fmla="*/ 70001 h 283692"/>
              <a:gd name="connsiteX17" fmla="*/ 869674 w 869694"/>
              <a:gd name="connsiteY17" fmla="*/ 109758 h 283692"/>
              <a:gd name="connsiteX18" fmla="*/ 854765 w 869694"/>
              <a:gd name="connsiteY18" fmla="*/ 224058 h 283692"/>
              <a:gd name="connsiteX19" fmla="*/ 839857 w 869694"/>
              <a:gd name="connsiteY19" fmla="*/ 233997 h 283692"/>
              <a:gd name="connsiteX20" fmla="*/ 810039 w 869694"/>
              <a:gd name="connsiteY20" fmla="*/ 243936 h 283692"/>
              <a:gd name="connsiteX21" fmla="*/ 660952 w 869694"/>
              <a:gd name="connsiteY21" fmla="*/ 258845 h 283692"/>
              <a:gd name="connsiteX22" fmla="*/ 516835 w 869694"/>
              <a:gd name="connsiteY22" fmla="*/ 273753 h 283692"/>
              <a:gd name="connsiteX23" fmla="*/ 457200 w 869694"/>
              <a:gd name="connsiteY23" fmla="*/ 283692 h 283692"/>
              <a:gd name="connsiteX24" fmla="*/ 134179 w 869694"/>
              <a:gd name="connsiteY24" fmla="*/ 278723 h 283692"/>
              <a:gd name="connsiteX25" fmla="*/ 89452 w 869694"/>
              <a:gd name="connsiteY25" fmla="*/ 273753 h 283692"/>
              <a:gd name="connsiteX26" fmla="*/ 54665 w 869694"/>
              <a:gd name="connsiteY26" fmla="*/ 238966 h 283692"/>
              <a:gd name="connsiteX27" fmla="*/ 0 w 869694"/>
              <a:gd name="connsiteY27" fmla="*/ 179331 h 283692"/>
              <a:gd name="connsiteX28" fmla="*/ 19879 w 869694"/>
              <a:gd name="connsiteY28" fmla="*/ 159453 h 28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9694" h="283692">
                <a:moveTo>
                  <a:pt x="54665" y="243936"/>
                </a:moveTo>
                <a:cubicBezTo>
                  <a:pt x="51352" y="229027"/>
                  <a:pt x="47721" y="214186"/>
                  <a:pt x="44726" y="199210"/>
                </a:cubicBezTo>
                <a:cubicBezTo>
                  <a:pt x="42750" y="189329"/>
                  <a:pt x="43499" y="178748"/>
                  <a:pt x="39757" y="169392"/>
                </a:cubicBezTo>
                <a:cubicBezTo>
                  <a:pt x="36681" y="161702"/>
                  <a:pt x="29818" y="156140"/>
                  <a:pt x="24848" y="149514"/>
                </a:cubicBezTo>
                <a:cubicBezTo>
                  <a:pt x="28161" y="127979"/>
                  <a:pt x="28288" y="105706"/>
                  <a:pt x="34787" y="84910"/>
                </a:cubicBezTo>
                <a:cubicBezTo>
                  <a:pt x="39619" y="69446"/>
                  <a:pt x="53300" y="69876"/>
                  <a:pt x="64605" y="65031"/>
                </a:cubicBezTo>
                <a:cubicBezTo>
                  <a:pt x="102547" y="48770"/>
                  <a:pt x="65153" y="57853"/>
                  <a:pt x="119270" y="50123"/>
                </a:cubicBezTo>
                <a:cubicBezTo>
                  <a:pt x="154149" y="23963"/>
                  <a:pt x="122535" y="42908"/>
                  <a:pt x="168965" y="30245"/>
                </a:cubicBezTo>
                <a:cubicBezTo>
                  <a:pt x="177571" y="27898"/>
                  <a:pt x="185350" y="23126"/>
                  <a:pt x="193813" y="20305"/>
                </a:cubicBezTo>
                <a:cubicBezTo>
                  <a:pt x="200293" y="18145"/>
                  <a:pt x="207066" y="16992"/>
                  <a:pt x="213692" y="15336"/>
                </a:cubicBezTo>
                <a:cubicBezTo>
                  <a:pt x="248597" y="-2117"/>
                  <a:pt x="238693" y="-290"/>
                  <a:pt x="298174" y="427"/>
                </a:cubicBezTo>
                <a:cubicBezTo>
                  <a:pt x="414170" y="1824"/>
                  <a:pt x="530087" y="7053"/>
                  <a:pt x="646044" y="10366"/>
                </a:cubicBezTo>
                <a:cubicBezTo>
                  <a:pt x="654327" y="12023"/>
                  <a:pt x="662697" y="13287"/>
                  <a:pt x="670892" y="15336"/>
                </a:cubicBezTo>
                <a:cubicBezTo>
                  <a:pt x="682592" y="18261"/>
                  <a:pt x="693854" y="22910"/>
                  <a:pt x="705679" y="25275"/>
                </a:cubicBezTo>
                <a:cubicBezTo>
                  <a:pt x="718775" y="27894"/>
                  <a:pt x="732183" y="28588"/>
                  <a:pt x="745435" y="30245"/>
                </a:cubicBezTo>
                <a:cubicBezTo>
                  <a:pt x="765313" y="38527"/>
                  <a:pt x="784640" y="48282"/>
                  <a:pt x="805070" y="55092"/>
                </a:cubicBezTo>
                <a:cubicBezTo>
                  <a:pt x="858631" y="72946"/>
                  <a:pt x="815920" y="47418"/>
                  <a:pt x="849796" y="70001"/>
                </a:cubicBezTo>
                <a:cubicBezTo>
                  <a:pt x="851261" y="72442"/>
                  <a:pt x="870404" y="100273"/>
                  <a:pt x="869674" y="109758"/>
                </a:cubicBezTo>
                <a:cubicBezTo>
                  <a:pt x="866727" y="148068"/>
                  <a:pt x="863732" y="186696"/>
                  <a:pt x="854765" y="224058"/>
                </a:cubicBezTo>
                <a:cubicBezTo>
                  <a:pt x="853371" y="229866"/>
                  <a:pt x="845315" y="231571"/>
                  <a:pt x="839857" y="233997"/>
                </a:cubicBezTo>
                <a:cubicBezTo>
                  <a:pt x="830283" y="238252"/>
                  <a:pt x="820203" y="241395"/>
                  <a:pt x="810039" y="243936"/>
                </a:cubicBezTo>
                <a:cubicBezTo>
                  <a:pt x="734891" y="262723"/>
                  <a:pt x="783929" y="253255"/>
                  <a:pt x="660952" y="258845"/>
                </a:cubicBezTo>
                <a:cubicBezTo>
                  <a:pt x="490691" y="285039"/>
                  <a:pt x="714881" y="252535"/>
                  <a:pt x="516835" y="273753"/>
                </a:cubicBezTo>
                <a:cubicBezTo>
                  <a:pt x="496797" y="275900"/>
                  <a:pt x="477078" y="280379"/>
                  <a:pt x="457200" y="283692"/>
                </a:cubicBezTo>
                <a:lnTo>
                  <a:pt x="134179" y="278723"/>
                </a:lnTo>
                <a:cubicBezTo>
                  <a:pt x="119184" y="278318"/>
                  <a:pt x="102869" y="280462"/>
                  <a:pt x="89452" y="273753"/>
                </a:cubicBezTo>
                <a:cubicBezTo>
                  <a:pt x="74785" y="266419"/>
                  <a:pt x="65006" y="251693"/>
                  <a:pt x="54665" y="238966"/>
                </a:cubicBezTo>
                <a:cubicBezTo>
                  <a:pt x="4476" y="177194"/>
                  <a:pt x="48306" y="208315"/>
                  <a:pt x="0" y="179331"/>
                </a:cubicBezTo>
                <a:cubicBezTo>
                  <a:pt x="6175" y="154632"/>
                  <a:pt x="-1860" y="159453"/>
                  <a:pt x="19879" y="159453"/>
                </a:cubicBezTo>
              </a:path>
            </a:pathLst>
          </a:custGeom>
          <a:noFill/>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DF0616F-61FD-4465-9574-01E2B9345D51}"/>
              </a:ext>
            </a:extLst>
          </p:cNvPr>
          <p:cNvPicPr>
            <a:picLocks noChangeAspect="1"/>
          </p:cNvPicPr>
          <p:nvPr/>
        </p:nvPicPr>
        <p:blipFill>
          <a:blip r:embed="rId3"/>
          <a:stretch>
            <a:fillRect/>
          </a:stretch>
        </p:blipFill>
        <p:spPr>
          <a:xfrm>
            <a:off x="5822845" y="3909116"/>
            <a:ext cx="3222064" cy="1919788"/>
          </a:xfrm>
          <a:prstGeom prst="rect">
            <a:avLst/>
          </a:prstGeom>
        </p:spPr>
      </p:pic>
    </p:spTree>
    <p:extLst>
      <p:ext uri="{BB962C8B-B14F-4D97-AF65-F5344CB8AC3E}">
        <p14:creationId xmlns:p14="http://schemas.microsoft.com/office/powerpoint/2010/main" val="113674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2D07CA-CD3F-4ACF-B0DC-42D3D2BAF9D9}"/>
              </a:ext>
            </a:extLst>
          </p:cNvPr>
          <p:cNvSpPr>
            <a:spLocks noGrp="1"/>
          </p:cNvSpPr>
          <p:nvPr>
            <p:ph idx="1"/>
          </p:nvPr>
        </p:nvSpPr>
        <p:spPr/>
        <p:txBody>
          <a:bodyPr/>
          <a:lstStyle/>
          <a:p>
            <a:r>
              <a:rPr lang="zh-CN" altLang="en-US" sz="2400" b="1" dirty="0">
                <a:solidFill>
                  <a:srgbClr val="0000FF"/>
                </a:solidFill>
              </a:rPr>
              <a:t>常见的复杂性函数</a:t>
            </a:r>
            <a:endParaRPr lang="zh-CN" altLang="en-US" dirty="0"/>
          </a:p>
        </p:txBody>
      </p:sp>
      <p:sp>
        <p:nvSpPr>
          <p:cNvPr id="3" name="日期占位符 2">
            <a:extLst>
              <a:ext uri="{FF2B5EF4-FFF2-40B4-BE49-F238E27FC236}">
                <a16:creationId xmlns:a16="http://schemas.microsoft.com/office/drawing/2014/main" id="{D9C2284F-0E2E-49E6-8641-98F94BAAB9D0}"/>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9B7FC2C8-D90A-418C-947D-80DF26D5E7E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562F3EB-AF02-4451-A8C3-8C7D2F3B3339}"/>
              </a:ext>
            </a:extLst>
          </p:cNvPr>
          <p:cNvSpPr>
            <a:spLocks noGrp="1"/>
          </p:cNvSpPr>
          <p:nvPr>
            <p:ph type="sldNum" sz="quarter" idx="12"/>
          </p:nvPr>
        </p:nvSpPr>
        <p:spPr/>
        <p:txBody>
          <a:bodyPr/>
          <a:lstStyle/>
          <a:p>
            <a:fld id="{EEA58A3B-43CE-4AA0-90B5-EB47AFAFEB34}" type="slidenum">
              <a:rPr lang="zh-CN" altLang="en-US" smtClean="0"/>
              <a:pPr/>
              <a:t>19</a:t>
            </a:fld>
            <a:endParaRPr lang="zh-CN" altLang="en-US" dirty="0"/>
          </a:p>
        </p:txBody>
      </p:sp>
      <p:graphicFrame>
        <p:nvGraphicFramePr>
          <p:cNvPr id="6" name="Object 5">
            <a:extLst>
              <a:ext uri="{FF2B5EF4-FFF2-40B4-BE49-F238E27FC236}">
                <a16:creationId xmlns:a16="http://schemas.microsoft.com/office/drawing/2014/main" id="{322CDDF0-F3EE-4E03-B715-2D8A3F5B70DF}"/>
              </a:ext>
            </a:extLst>
          </p:cNvPr>
          <p:cNvGraphicFramePr>
            <a:graphicFrameLocks noChangeAspect="1"/>
          </p:cNvGraphicFramePr>
          <p:nvPr>
            <p:extLst>
              <p:ext uri="{D42A27DB-BD31-4B8C-83A1-F6EECF244321}">
                <p14:modId xmlns:p14="http://schemas.microsoft.com/office/powerpoint/2010/main" val="1285564840"/>
              </p:ext>
            </p:extLst>
          </p:nvPr>
        </p:nvGraphicFramePr>
        <p:xfrm>
          <a:off x="7444820" y="325225"/>
          <a:ext cx="1655763" cy="1449388"/>
        </p:xfrm>
        <a:graphic>
          <a:graphicData uri="http://schemas.openxmlformats.org/presentationml/2006/ole">
            <mc:AlternateContent xmlns:mc="http://schemas.openxmlformats.org/markup-compatibility/2006">
              <mc:Choice xmlns:v="urn:schemas-microsoft-com:vml" Requires="v">
                <p:oleObj spid="_x0000_s4249" name="Document" showAsIcon="1" r:id="rId3" imgW="914400" imgH="800100" progId="Word.Document.8">
                  <p:embed/>
                </p:oleObj>
              </mc:Choice>
              <mc:Fallback>
                <p:oleObj name="Document" showAsIcon="1" r:id="rId3" imgW="914400" imgH="800100" progId="Word.Document.8">
                  <p:embed/>
                  <p:pic>
                    <p:nvPicPr>
                      <p:cNvPr id="2150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820" y="325225"/>
                        <a:ext cx="1655763" cy="144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2">
            <a:extLst>
              <a:ext uri="{FF2B5EF4-FFF2-40B4-BE49-F238E27FC236}">
                <a16:creationId xmlns:a16="http://schemas.microsoft.com/office/drawing/2014/main" id="{E9208D49-625C-4C36-BB64-74713EEAB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548" y="1519238"/>
            <a:ext cx="9123362" cy="526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任意多边形 1">
            <a:extLst>
              <a:ext uri="{FF2B5EF4-FFF2-40B4-BE49-F238E27FC236}">
                <a16:creationId xmlns:a16="http://schemas.microsoft.com/office/drawing/2014/main" id="{48B440EF-15CB-4642-8DFC-0D35E3642DD7}"/>
              </a:ext>
            </a:extLst>
          </p:cNvPr>
          <p:cNvSpPr>
            <a:spLocks/>
          </p:cNvSpPr>
          <p:nvPr/>
        </p:nvSpPr>
        <p:spPr bwMode="auto">
          <a:xfrm>
            <a:off x="108260" y="3503613"/>
            <a:ext cx="9036050" cy="944562"/>
          </a:xfrm>
          <a:custGeom>
            <a:avLst/>
            <a:gdLst>
              <a:gd name="T0" fmla="*/ 25962 w 9882790"/>
              <a:gd name="T1" fmla="*/ 10554 h 1016000"/>
              <a:gd name="T2" fmla="*/ 32581 w 9882790"/>
              <a:gd name="T3" fmla="*/ 6156 h 1016000"/>
              <a:gd name="T4" fmla="*/ 38647 w 9882790"/>
              <a:gd name="T5" fmla="*/ 3519 h 1016000"/>
              <a:gd name="T6" fmla="*/ 74498 w 9882790"/>
              <a:gd name="T7" fmla="*/ 1759 h 1016000"/>
              <a:gd name="T8" fmla="*/ 116414 w 9882790"/>
              <a:gd name="T9" fmla="*/ 0 h 1016000"/>
              <a:gd name="T10" fmla="*/ 161641 w 9882790"/>
              <a:gd name="T11" fmla="*/ 2638 h 1016000"/>
              <a:gd name="T12" fmla="*/ 277464 w 9882790"/>
              <a:gd name="T13" fmla="*/ 6156 h 1016000"/>
              <a:gd name="T14" fmla="*/ 389978 w 9882790"/>
              <a:gd name="T15" fmla="*/ 4396 h 1016000"/>
              <a:gd name="T16" fmla="*/ 479879 w 9882790"/>
              <a:gd name="T17" fmla="*/ 4396 h 1016000"/>
              <a:gd name="T18" fmla="*/ 550474 w 9882790"/>
              <a:gd name="T19" fmla="*/ 7037 h 1016000"/>
              <a:gd name="T20" fmla="*/ 589635 w 9882790"/>
              <a:gd name="T21" fmla="*/ 11434 h 1016000"/>
              <a:gd name="T22" fmla="*/ 596804 w 9882790"/>
              <a:gd name="T23" fmla="*/ 14073 h 1016000"/>
              <a:gd name="T24" fmla="*/ 611145 w 9882790"/>
              <a:gd name="T25" fmla="*/ 17590 h 1016000"/>
              <a:gd name="T26" fmla="*/ 630449 w 9882790"/>
              <a:gd name="T27" fmla="*/ 20227 h 1016000"/>
              <a:gd name="T28" fmla="*/ 669056 w 9882790"/>
              <a:gd name="T29" fmla="*/ 20227 h 1016000"/>
              <a:gd name="T30" fmla="*/ 718145 w 9882790"/>
              <a:gd name="T31" fmla="*/ 17590 h 1016000"/>
              <a:gd name="T32" fmla="*/ 756199 w 9882790"/>
              <a:gd name="T33" fmla="*/ 19350 h 1016000"/>
              <a:gd name="T34" fmla="*/ 767230 w 9882790"/>
              <a:gd name="T35" fmla="*/ 25505 h 1016000"/>
              <a:gd name="T36" fmla="*/ 773850 w 9882790"/>
              <a:gd name="T37" fmla="*/ 30783 h 1016000"/>
              <a:gd name="T38" fmla="*/ 778811 w 9882790"/>
              <a:gd name="T39" fmla="*/ 35179 h 1016000"/>
              <a:gd name="T40" fmla="*/ 782673 w 9882790"/>
              <a:gd name="T41" fmla="*/ 40457 h 1016000"/>
              <a:gd name="T42" fmla="*/ 787086 w 9882790"/>
              <a:gd name="T43" fmla="*/ 46614 h 1016000"/>
              <a:gd name="T44" fmla="*/ 793152 w 9882790"/>
              <a:gd name="T45" fmla="*/ 55408 h 1016000"/>
              <a:gd name="T46" fmla="*/ 798668 w 9882790"/>
              <a:gd name="T47" fmla="*/ 65083 h 1016000"/>
              <a:gd name="T48" fmla="*/ 803082 w 9882790"/>
              <a:gd name="T49" fmla="*/ 71239 h 1016000"/>
              <a:gd name="T50" fmla="*/ 804183 w 9882790"/>
              <a:gd name="T51" fmla="*/ 84430 h 1016000"/>
              <a:gd name="T52" fmla="*/ 803632 w 9882790"/>
              <a:gd name="T53" fmla="*/ 104660 h 1016000"/>
              <a:gd name="T54" fmla="*/ 801426 w 9882790"/>
              <a:gd name="T55" fmla="*/ 110816 h 1016000"/>
              <a:gd name="T56" fmla="*/ 791497 w 9882790"/>
              <a:gd name="T57" fmla="*/ 124008 h 1016000"/>
              <a:gd name="T58" fmla="*/ 786534 w 9882790"/>
              <a:gd name="T59" fmla="*/ 126648 h 1016000"/>
              <a:gd name="T60" fmla="*/ 768332 w 9882790"/>
              <a:gd name="T61" fmla="*/ 131044 h 1016000"/>
              <a:gd name="T62" fmla="*/ 721451 w 9882790"/>
              <a:gd name="T63" fmla="*/ 130165 h 1016000"/>
              <a:gd name="T64" fmla="*/ 702700 w 9882790"/>
              <a:gd name="T65" fmla="*/ 128405 h 1016000"/>
              <a:gd name="T66" fmla="*/ 671814 w 9882790"/>
              <a:gd name="T67" fmla="*/ 125767 h 1016000"/>
              <a:gd name="T68" fmla="*/ 647546 w 9882790"/>
              <a:gd name="T69" fmla="*/ 124008 h 1016000"/>
              <a:gd name="T70" fmla="*/ 585222 w 9882790"/>
              <a:gd name="T71" fmla="*/ 122250 h 1016000"/>
              <a:gd name="T72" fmla="*/ 493667 w 9882790"/>
              <a:gd name="T73" fmla="*/ 119612 h 1016000"/>
              <a:gd name="T74" fmla="*/ 452854 w 9882790"/>
              <a:gd name="T75" fmla="*/ 121370 h 1016000"/>
              <a:gd name="T76" fmla="*/ 421415 w 9882790"/>
              <a:gd name="T77" fmla="*/ 119612 h 1016000"/>
              <a:gd name="T78" fmla="*/ 391081 w 9882790"/>
              <a:gd name="T79" fmla="*/ 117853 h 1016000"/>
              <a:gd name="T80" fmla="*/ 357989 w 9882790"/>
              <a:gd name="T81" fmla="*/ 116094 h 1016000"/>
              <a:gd name="T82" fmla="*/ 291804 w 9882790"/>
              <a:gd name="T83" fmla="*/ 115212 h 1016000"/>
              <a:gd name="T84" fmla="*/ 205211 w 9882790"/>
              <a:gd name="T85" fmla="*/ 114335 h 1016000"/>
              <a:gd name="T86" fmla="*/ 199697 w 9882790"/>
              <a:gd name="T87" fmla="*/ 112575 h 1016000"/>
              <a:gd name="T88" fmla="*/ 159985 w 9882790"/>
              <a:gd name="T89" fmla="*/ 109937 h 1016000"/>
              <a:gd name="T90" fmla="*/ 124136 w 9882790"/>
              <a:gd name="T91" fmla="*/ 111695 h 1016000"/>
              <a:gd name="T92" fmla="*/ 59607 w 9882790"/>
              <a:gd name="T93" fmla="*/ 114335 h 1016000"/>
              <a:gd name="T94" fmla="*/ 33684 w 9882790"/>
              <a:gd name="T95" fmla="*/ 109937 h 1016000"/>
              <a:gd name="T96" fmla="*/ 25962 w 9882790"/>
              <a:gd name="T97" fmla="*/ 105539 h 1016000"/>
              <a:gd name="T98" fmla="*/ 18792 w 9882790"/>
              <a:gd name="T99" fmla="*/ 99383 h 1016000"/>
              <a:gd name="T100" fmla="*/ 12173 w 9882790"/>
              <a:gd name="T101" fmla="*/ 96745 h 1016000"/>
              <a:gd name="T102" fmla="*/ 9417 w 9882790"/>
              <a:gd name="T103" fmla="*/ 91467 h 1016000"/>
              <a:gd name="T104" fmla="*/ 6659 w 9882790"/>
              <a:gd name="T105" fmla="*/ 87069 h 1016000"/>
              <a:gd name="T106" fmla="*/ 1694 w 9882790"/>
              <a:gd name="T107" fmla="*/ 73877 h 1016000"/>
              <a:gd name="T108" fmla="*/ 40 w 9882790"/>
              <a:gd name="T109" fmla="*/ 66842 h 1016000"/>
              <a:gd name="T110" fmla="*/ 1144 w 9882790"/>
              <a:gd name="T111" fmla="*/ 36060 h 1016000"/>
              <a:gd name="T112" fmla="*/ 7209 w 9882790"/>
              <a:gd name="T113" fmla="*/ 25505 h 1016000"/>
              <a:gd name="T114" fmla="*/ 11071 w 9882790"/>
              <a:gd name="T115" fmla="*/ 18470 h 1016000"/>
              <a:gd name="T116" fmla="*/ 17137 w 9882790"/>
              <a:gd name="T117" fmla="*/ 13192 h 10160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882790" h="1016000">
                <a:moveTo>
                  <a:pt x="257876" y="108374"/>
                </a:moveTo>
                <a:cubicBezTo>
                  <a:pt x="275938" y="104987"/>
                  <a:pt x="296684" y="93938"/>
                  <a:pt x="318836" y="81280"/>
                </a:cubicBezTo>
                <a:cubicBezTo>
                  <a:pt x="325904" y="77241"/>
                  <a:pt x="331717" y="71040"/>
                  <a:pt x="339156" y="67734"/>
                </a:cubicBezTo>
                <a:cubicBezTo>
                  <a:pt x="339171" y="67727"/>
                  <a:pt x="389948" y="50803"/>
                  <a:pt x="400116" y="47414"/>
                </a:cubicBezTo>
                <a:lnTo>
                  <a:pt x="420436" y="40640"/>
                </a:lnTo>
                <a:cubicBezTo>
                  <a:pt x="438099" y="34752"/>
                  <a:pt x="474623" y="27094"/>
                  <a:pt x="474623" y="27094"/>
                </a:cubicBezTo>
                <a:cubicBezTo>
                  <a:pt x="504868" y="6930"/>
                  <a:pt x="498539" y="6774"/>
                  <a:pt x="549130" y="6774"/>
                </a:cubicBezTo>
                <a:cubicBezTo>
                  <a:pt x="671071" y="6774"/>
                  <a:pt x="792970" y="11289"/>
                  <a:pt x="914890" y="13547"/>
                </a:cubicBezTo>
                <a:lnTo>
                  <a:pt x="1294196" y="6774"/>
                </a:lnTo>
                <a:cubicBezTo>
                  <a:pt x="1339392" y="5585"/>
                  <a:pt x="1384451" y="0"/>
                  <a:pt x="1429663" y="0"/>
                </a:cubicBezTo>
                <a:cubicBezTo>
                  <a:pt x="1571921" y="0"/>
                  <a:pt x="1714143" y="4516"/>
                  <a:pt x="1856383" y="6774"/>
                </a:cubicBezTo>
                <a:cubicBezTo>
                  <a:pt x="1899281" y="11289"/>
                  <a:pt x="1942019" y="17737"/>
                  <a:pt x="1985076" y="20320"/>
                </a:cubicBezTo>
                <a:cubicBezTo>
                  <a:pt x="2031676" y="23116"/>
                  <a:pt x="2419687" y="33165"/>
                  <a:pt x="2445663" y="33867"/>
                </a:cubicBezTo>
                <a:cubicBezTo>
                  <a:pt x="2817980" y="60460"/>
                  <a:pt x="2607109" y="47414"/>
                  <a:pt x="3407476" y="47414"/>
                </a:cubicBezTo>
                <a:lnTo>
                  <a:pt x="4626676" y="40640"/>
                </a:lnTo>
                <a:lnTo>
                  <a:pt x="4789236" y="33867"/>
                </a:lnTo>
                <a:cubicBezTo>
                  <a:pt x="4832147" y="31871"/>
                  <a:pt x="4874973" y="27094"/>
                  <a:pt x="4917930" y="27094"/>
                </a:cubicBezTo>
                <a:lnTo>
                  <a:pt x="5893290" y="33867"/>
                </a:lnTo>
                <a:lnTo>
                  <a:pt x="6333556" y="47414"/>
                </a:lnTo>
                <a:lnTo>
                  <a:pt x="6760276" y="54187"/>
                </a:lnTo>
                <a:cubicBezTo>
                  <a:pt x="6883258" y="57186"/>
                  <a:pt x="6861211" y="59308"/>
                  <a:pt x="6956703" y="67734"/>
                </a:cubicBezTo>
                <a:cubicBezTo>
                  <a:pt x="7129326" y="82965"/>
                  <a:pt x="7087803" y="79532"/>
                  <a:pt x="7241183" y="88054"/>
                </a:cubicBezTo>
                <a:cubicBezTo>
                  <a:pt x="7307294" y="104581"/>
                  <a:pt x="7224707" y="84392"/>
                  <a:pt x="7302143" y="101600"/>
                </a:cubicBezTo>
                <a:cubicBezTo>
                  <a:pt x="7311230" y="103619"/>
                  <a:pt x="7320065" y="106779"/>
                  <a:pt x="7329236" y="108374"/>
                </a:cubicBezTo>
                <a:cubicBezTo>
                  <a:pt x="7372023" y="115815"/>
                  <a:pt x="7415006" y="122090"/>
                  <a:pt x="7457930" y="128694"/>
                </a:cubicBezTo>
                <a:cubicBezTo>
                  <a:pt x="7473709" y="131122"/>
                  <a:pt x="7489398" y="134670"/>
                  <a:pt x="7505343" y="135467"/>
                </a:cubicBezTo>
                <a:lnTo>
                  <a:pt x="7640810" y="142240"/>
                </a:lnTo>
                <a:cubicBezTo>
                  <a:pt x="7695197" y="155838"/>
                  <a:pt x="7650326" y="146094"/>
                  <a:pt x="7742410" y="155787"/>
                </a:cubicBezTo>
                <a:cubicBezTo>
                  <a:pt x="7760513" y="157692"/>
                  <a:pt x="7778534" y="160302"/>
                  <a:pt x="7796596" y="162560"/>
                </a:cubicBezTo>
                <a:lnTo>
                  <a:pt x="8216543" y="155787"/>
                </a:lnTo>
                <a:cubicBezTo>
                  <a:pt x="8245970" y="155002"/>
                  <a:pt x="8275175" y="150006"/>
                  <a:pt x="8304596" y="149014"/>
                </a:cubicBezTo>
                <a:lnTo>
                  <a:pt x="8819370" y="135467"/>
                </a:lnTo>
                <a:lnTo>
                  <a:pt x="9252863" y="142240"/>
                </a:lnTo>
                <a:cubicBezTo>
                  <a:pt x="9264371" y="142574"/>
                  <a:pt x="9275374" y="147121"/>
                  <a:pt x="9286730" y="149014"/>
                </a:cubicBezTo>
                <a:cubicBezTo>
                  <a:pt x="9359547" y="161151"/>
                  <a:pt x="9309215" y="149555"/>
                  <a:pt x="9361236" y="162560"/>
                </a:cubicBezTo>
                <a:cubicBezTo>
                  <a:pt x="9403815" y="190947"/>
                  <a:pt x="9356308" y="160488"/>
                  <a:pt x="9422196" y="196427"/>
                </a:cubicBezTo>
                <a:cubicBezTo>
                  <a:pt x="9471771" y="223468"/>
                  <a:pt x="9437828" y="212189"/>
                  <a:pt x="9483156" y="223520"/>
                </a:cubicBezTo>
                <a:cubicBezTo>
                  <a:pt x="9489929" y="228036"/>
                  <a:pt x="9496195" y="233426"/>
                  <a:pt x="9503476" y="237067"/>
                </a:cubicBezTo>
                <a:cubicBezTo>
                  <a:pt x="9509862" y="240260"/>
                  <a:pt x="9517555" y="240373"/>
                  <a:pt x="9523796" y="243840"/>
                </a:cubicBezTo>
                <a:cubicBezTo>
                  <a:pt x="9538028" y="251747"/>
                  <a:pt x="9550889" y="261903"/>
                  <a:pt x="9564436" y="270934"/>
                </a:cubicBezTo>
                <a:lnTo>
                  <a:pt x="9584756" y="284480"/>
                </a:lnTo>
                <a:cubicBezTo>
                  <a:pt x="9595383" y="291565"/>
                  <a:pt x="9601768" y="303733"/>
                  <a:pt x="9611850" y="311574"/>
                </a:cubicBezTo>
                <a:cubicBezTo>
                  <a:pt x="9622242" y="319656"/>
                  <a:pt x="9634427" y="325121"/>
                  <a:pt x="9645716" y="331894"/>
                </a:cubicBezTo>
                <a:cubicBezTo>
                  <a:pt x="9652489" y="340925"/>
                  <a:pt x="9658054" y="351005"/>
                  <a:pt x="9666036" y="358987"/>
                </a:cubicBezTo>
                <a:cubicBezTo>
                  <a:pt x="9674019" y="366969"/>
                  <a:pt x="9684777" y="371713"/>
                  <a:pt x="9693130" y="379307"/>
                </a:cubicBezTo>
                <a:cubicBezTo>
                  <a:pt x="9709668" y="394342"/>
                  <a:pt x="9724739" y="410916"/>
                  <a:pt x="9740543" y="426720"/>
                </a:cubicBezTo>
                <a:cubicBezTo>
                  <a:pt x="9747316" y="433493"/>
                  <a:pt x="9755116" y="439377"/>
                  <a:pt x="9760863" y="447040"/>
                </a:cubicBezTo>
                <a:cubicBezTo>
                  <a:pt x="9774537" y="465273"/>
                  <a:pt x="9789389" y="487736"/>
                  <a:pt x="9808276" y="501227"/>
                </a:cubicBezTo>
                <a:cubicBezTo>
                  <a:pt x="9814086" y="505377"/>
                  <a:pt x="9821823" y="505742"/>
                  <a:pt x="9828596" y="508000"/>
                </a:cubicBezTo>
                <a:cubicBezTo>
                  <a:pt x="9843575" y="522979"/>
                  <a:pt x="9853033" y="529781"/>
                  <a:pt x="9862463" y="548640"/>
                </a:cubicBezTo>
                <a:cubicBezTo>
                  <a:pt x="9865656" y="555026"/>
                  <a:pt x="9866978" y="562187"/>
                  <a:pt x="9869236" y="568960"/>
                </a:cubicBezTo>
                <a:cubicBezTo>
                  <a:pt x="9871494" y="596053"/>
                  <a:pt x="9873164" y="623202"/>
                  <a:pt x="9876010" y="650240"/>
                </a:cubicBezTo>
                <a:cubicBezTo>
                  <a:pt x="9877681" y="666117"/>
                  <a:pt x="9882783" y="681689"/>
                  <a:pt x="9882783" y="697654"/>
                </a:cubicBezTo>
                <a:cubicBezTo>
                  <a:pt x="9882783" y="800374"/>
                  <a:pt x="9883544" y="755949"/>
                  <a:pt x="9869236" y="806027"/>
                </a:cubicBezTo>
                <a:cubicBezTo>
                  <a:pt x="9866679" y="814978"/>
                  <a:pt x="9867082" y="825038"/>
                  <a:pt x="9862463" y="833120"/>
                </a:cubicBezTo>
                <a:cubicBezTo>
                  <a:pt x="9857711" y="841437"/>
                  <a:pt x="9848916" y="846667"/>
                  <a:pt x="9842143" y="853440"/>
                </a:cubicBezTo>
                <a:cubicBezTo>
                  <a:pt x="9829465" y="891475"/>
                  <a:pt x="9843035" y="864625"/>
                  <a:pt x="9794730" y="900854"/>
                </a:cubicBezTo>
                <a:cubicBezTo>
                  <a:pt x="9791860" y="903006"/>
                  <a:pt x="9738479" y="944608"/>
                  <a:pt x="9720223" y="955040"/>
                </a:cubicBezTo>
                <a:cubicBezTo>
                  <a:pt x="9711456" y="960050"/>
                  <a:pt x="9702709" y="965394"/>
                  <a:pt x="9693130" y="968587"/>
                </a:cubicBezTo>
                <a:cubicBezTo>
                  <a:pt x="9682208" y="972228"/>
                  <a:pt x="9670370" y="972331"/>
                  <a:pt x="9659263" y="975360"/>
                </a:cubicBezTo>
                <a:cubicBezTo>
                  <a:pt x="9635363" y="981878"/>
                  <a:pt x="9615806" y="991945"/>
                  <a:pt x="9591530" y="995680"/>
                </a:cubicBezTo>
                <a:cubicBezTo>
                  <a:pt x="9545116" y="1002821"/>
                  <a:pt x="9479599" y="1005854"/>
                  <a:pt x="9435743" y="1009227"/>
                </a:cubicBezTo>
                <a:lnTo>
                  <a:pt x="9354463" y="1016000"/>
                </a:lnTo>
                <a:lnTo>
                  <a:pt x="8860010" y="1002454"/>
                </a:lnTo>
                <a:lnTo>
                  <a:pt x="8690676" y="995680"/>
                </a:lnTo>
                <a:cubicBezTo>
                  <a:pt x="8670266" y="994479"/>
                  <a:pt x="8650113" y="990314"/>
                  <a:pt x="8629716" y="988907"/>
                </a:cubicBezTo>
                <a:cubicBezTo>
                  <a:pt x="8584611" y="985796"/>
                  <a:pt x="8539405" y="984392"/>
                  <a:pt x="8494250" y="982134"/>
                </a:cubicBezTo>
                <a:cubicBezTo>
                  <a:pt x="8318862" y="964594"/>
                  <a:pt x="8576567" y="988971"/>
                  <a:pt x="8250410" y="968587"/>
                </a:cubicBezTo>
                <a:cubicBezTo>
                  <a:pt x="8236703" y="967730"/>
                  <a:pt x="8223489" y="962438"/>
                  <a:pt x="8209770" y="961814"/>
                </a:cubicBezTo>
                <a:cubicBezTo>
                  <a:pt x="8124033" y="957917"/>
                  <a:pt x="8038191" y="956774"/>
                  <a:pt x="7952383" y="955040"/>
                </a:cubicBezTo>
                <a:lnTo>
                  <a:pt x="7539210" y="948267"/>
                </a:lnTo>
                <a:lnTo>
                  <a:pt x="7186996" y="941494"/>
                </a:lnTo>
                <a:cubicBezTo>
                  <a:pt x="6665404" y="919761"/>
                  <a:pt x="6861657" y="931998"/>
                  <a:pt x="6597716" y="914400"/>
                </a:cubicBezTo>
                <a:lnTo>
                  <a:pt x="6062623" y="921174"/>
                </a:lnTo>
                <a:cubicBezTo>
                  <a:pt x="6053317" y="921398"/>
                  <a:pt x="6044836" y="927696"/>
                  <a:pt x="6035530" y="927947"/>
                </a:cubicBezTo>
                <a:cubicBezTo>
                  <a:pt x="5877527" y="932217"/>
                  <a:pt x="5719441" y="932462"/>
                  <a:pt x="5561396" y="934720"/>
                </a:cubicBezTo>
                <a:lnTo>
                  <a:pt x="5215956" y="927947"/>
                </a:lnTo>
                <a:cubicBezTo>
                  <a:pt x="5202231" y="927465"/>
                  <a:pt x="5188981" y="922541"/>
                  <a:pt x="5175316" y="921174"/>
                </a:cubicBezTo>
                <a:cubicBezTo>
                  <a:pt x="5143784" y="918021"/>
                  <a:pt x="5112158" y="915552"/>
                  <a:pt x="5080490" y="914400"/>
                </a:cubicBezTo>
                <a:cubicBezTo>
                  <a:pt x="4987955" y="911035"/>
                  <a:pt x="4895347" y="910063"/>
                  <a:pt x="4802783" y="907627"/>
                </a:cubicBezTo>
                <a:lnTo>
                  <a:pt x="4565716" y="900854"/>
                </a:lnTo>
                <a:lnTo>
                  <a:pt x="4396383" y="894080"/>
                </a:lnTo>
                <a:lnTo>
                  <a:pt x="4050943" y="887307"/>
                </a:lnTo>
                <a:cubicBezTo>
                  <a:pt x="3823017" y="868314"/>
                  <a:pt x="4083849" y="887307"/>
                  <a:pt x="3583583" y="887307"/>
                </a:cubicBezTo>
                <a:cubicBezTo>
                  <a:pt x="3477443" y="887307"/>
                  <a:pt x="3371352" y="882792"/>
                  <a:pt x="3265236" y="880534"/>
                </a:cubicBezTo>
                <a:cubicBezTo>
                  <a:pt x="2978281" y="909228"/>
                  <a:pt x="3165989" y="892954"/>
                  <a:pt x="2520170" y="880534"/>
                </a:cubicBezTo>
                <a:cubicBezTo>
                  <a:pt x="2510862" y="880355"/>
                  <a:pt x="2502205" y="875586"/>
                  <a:pt x="2493076" y="873760"/>
                </a:cubicBezTo>
                <a:cubicBezTo>
                  <a:pt x="2479609" y="871067"/>
                  <a:pt x="2466154" y="867640"/>
                  <a:pt x="2452436" y="866987"/>
                </a:cubicBezTo>
                <a:cubicBezTo>
                  <a:pt x="2371217" y="863120"/>
                  <a:pt x="2289856" y="863116"/>
                  <a:pt x="2208596" y="860214"/>
                </a:cubicBezTo>
                <a:cubicBezTo>
                  <a:pt x="2128551" y="857355"/>
                  <a:pt x="2044945" y="851679"/>
                  <a:pt x="1964756" y="846667"/>
                </a:cubicBezTo>
                <a:lnTo>
                  <a:pt x="1565130" y="853440"/>
                </a:lnTo>
                <a:cubicBezTo>
                  <a:pt x="1551403" y="853862"/>
                  <a:pt x="1537897" y="857235"/>
                  <a:pt x="1524490" y="860214"/>
                </a:cubicBezTo>
                <a:cubicBezTo>
                  <a:pt x="1509147" y="863624"/>
                  <a:pt x="1493092" y="873479"/>
                  <a:pt x="1477076" y="873760"/>
                </a:cubicBezTo>
                <a:lnTo>
                  <a:pt x="732010" y="880534"/>
                </a:lnTo>
                <a:cubicBezTo>
                  <a:pt x="650730" y="878276"/>
                  <a:pt x="569275" y="879553"/>
                  <a:pt x="488170" y="873760"/>
                </a:cubicBezTo>
                <a:cubicBezTo>
                  <a:pt x="466022" y="872178"/>
                  <a:pt x="435221" y="852056"/>
                  <a:pt x="413663" y="846667"/>
                </a:cubicBezTo>
                <a:cubicBezTo>
                  <a:pt x="398175" y="842795"/>
                  <a:pt x="382054" y="842152"/>
                  <a:pt x="366250" y="839894"/>
                </a:cubicBezTo>
                <a:cubicBezTo>
                  <a:pt x="320627" y="794271"/>
                  <a:pt x="373416" y="840091"/>
                  <a:pt x="318836" y="812800"/>
                </a:cubicBezTo>
                <a:cubicBezTo>
                  <a:pt x="308739" y="807751"/>
                  <a:pt x="301423" y="798288"/>
                  <a:pt x="291743" y="792480"/>
                </a:cubicBezTo>
                <a:cubicBezTo>
                  <a:pt x="272710" y="781060"/>
                  <a:pt x="252276" y="771249"/>
                  <a:pt x="230783" y="765387"/>
                </a:cubicBezTo>
                <a:cubicBezTo>
                  <a:pt x="212821" y="760488"/>
                  <a:pt x="194658" y="756356"/>
                  <a:pt x="176596" y="751840"/>
                </a:cubicBezTo>
                <a:lnTo>
                  <a:pt x="149503" y="745067"/>
                </a:lnTo>
                <a:cubicBezTo>
                  <a:pt x="140472" y="738294"/>
                  <a:pt x="129637" y="733419"/>
                  <a:pt x="122410" y="724747"/>
                </a:cubicBezTo>
                <a:cubicBezTo>
                  <a:pt x="117839" y="719262"/>
                  <a:pt x="118829" y="710813"/>
                  <a:pt x="115636" y="704427"/>
                </a:cubicBezTo>
                <a:cubicBezTo>
                  <a:pt x="111995" y="697146"/>
                  <a:pt x="107846" y="689863"/>
                  <a:pt x="102090" y="684107"/>
                </a:cubicBezTo>
                <a:cubicBezTo>
                  <a:pt x="96334" y="678351"/>
                  <a:pt x="88024" y="675772"/>
                  <a:pt x="81770" y="670560"/>
                </a:cubicBezTo>
                <a:cubicBezTo>
                  <a:pt x="62213" y="654262"/>
                  <a:pt x="61223" y="649900"/>
                  <a:pt x="47903" y="629920"/>
                </a:cubicBezTo>
                <a:cubicBezTo>
                  <a:pt x="31782" y="581557"/>
                  <a:pt x="42277" y="601161"/>
                  <a:pt x="20810" y="568960"/>
                </a:cubicBezTo>
                <a:cubicBezTo>
                  <a:pt x="18552" y="557671"/>
                  <a:pt x="18078" y="545873"/>
                  <a:pt x="14036" y="535094"/>
                </a:cubicBezTo>
                <a:cubicBezTo>
                  <a:pt x="11178" y="527472"/>
                  <a:pt x="729" y="522911"/>
                  <a:pt x="490" y="514774"/>
                </a:cubicBezTo>
                <a:cubicBezTo>
                  <a:pt x="-1569" y="444777"/>
                  <a:pt x="3268" y="374714"/>
                  <a:pt x="7263" y="304800"/>
                </a:cubicBezTo>
                <a:cubicBezTo>
                  <a:pt x="7794" y="295506"/>
                  <a:pt x="10369" y="286263"/>
                  <a:pt x="14036" y="277707"/>
                </a:cubicBezTo>
                <a:cubicBezTo>
                  <a:pt x="17243" y="270225"/>
                  <a:pt x="22795" y="263971"/>
                  <a:pt x="27583" y="257387"/>
                </a:cubicBezTo>
                <a:cubicBezTo>
                  <a:pt x="70710" y="198087"/>
                  <a:pt x="47372" y="210150"/>
                  <a:pt x="88543" y="196427"/>
                </a:cubicBezTo>
                <a:cubicBezTo>
                  <a:pt x="124671" y="142236"/>
                  <a:pt x="77251" y="207720"/>
                  <a:pt x="122410" y="162560"/>
                </a:cubicBezTo>
                <a:cubicBezTo>
                  <a:pt x="128166" y="156804"/>
                  <a:pt x="129287" y="146908"/>
                  <a:pt x="135956" y="142240"/>
                </a:cubicBezTo>
                <a:cubicBezTo>
                  <a:pt x="152500" y="130659"/>
                  <a:pt x="173341" y="126349"/>
                  <a:pt x="190143" y="115147"/>
                </a:cubicBezTo>
                <a:cubicBezTo>
                  <a:pt x="196916" y="110631"/>
                  <a:pt x="203182" y="105241"/>
                  <a:pt x="210463" y="101600"/>
                </a:cubicBezTo>
                <a:cubicBezTo>
                  <a:pt x="216849" y="98407"/>
                  <a:pt x="239814" y="111761"/>
                  <a:pt x="257876" y="108374"/>
                </a:cubicBez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流程图: 可选过程 8">
            <a:extLst>
              <a:ext uri="{FF2B5EF4-FFF2-40B4-BE49-F238E27FC236}">
                <a16:creationId xmlns:a16="http://schemas.microsoft.com/office/drawing/2014/main" id="{66FEC3D2-017A-41DF-9AA1-E0B8948D36A2}"/>
              </a:ext>
            </a:extLst>
          </p:cNvPr>
          <p:cNvSpPr/>
          <p:nvPr/>
        </p:nvSpPr>
        <p:spPr bwMode="auto">
          <a:xfrm>
            <a:off x="4447635" y="3934956"/>
            <a:ext cx="2251839" cy="283231"/>
          </a:xfrm>
          <a:prstGeom prst="flowChartAlternateProcess">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Arial" pitchFamily="34" charset="0"/>
                <a:ea typeface="宋体" pitchFamily="2" charset="-122"/>
              </a:rPr>
              <a:t>使用</a:t>
            </a:r>
            <a:r>
              <a:rPr kumimoji="0" lang="zh-CN" altLang="en-US" sz="1200" b="0" i="0" u="none" strike="noStrike" cap="none" normalizeH="0" baseline="0" dirty="0">
                <a:ln>
                  <a:noFill/>
                </a:ln>
                <a:solidFill>
                  <a:srgbClr val="FF0000"/>
                </a:solidFill>
                <a:effectLst/>
                <a:latin typeface="Arial" pitchFamily="34" charset="0"/>
                <a:ea typeface="宋体" pitchFamily="2" charset="-122"/>
              </a:rPr>
              <a:t>并查集</a:t>
            </a:r>
            <a:r>
              <a:rPr kumimoji="0" lang="zh-CN" altLang="en-US" sz="1200" b="0" i="0" u="none" strike="noStrike" cap="none" normalizeH="0" baseline="0" dirty="0">
                <a:ln>
                  <a:noFill/>
                </a:ln>
                <a:solidFill>
                  <a:schemeClr val="tx1"/>
                </a:solidFill>
                <a:effectLst/>
                <a:latin typeface="Arial" pitchFamily="34" charset="0"/>
                <a:ea typeface="宋体" pitchFamily="2" charset="-122"/>
              </a:rPr>
              <a:t>的每操作</a:t>
            </a:r>
            <a:r>
              <a:rPr kumimoji="0" lang="zh-CN" altLang="en-US" sz="1200" b="0" i="0" u="none" strike="noStrike" cap="none" normalizeH="0" baseline="0" dirty="0">
                <a:ln>
                  <a:noFill/>
                </a:ln>
                <a:solidFill>
                  <a:srgbClr val="FF0000"/>
                </a:solidFill>
                <a:effectLst/>
                <a:latin typeface="Arial" pitchFamily="34" charset="0"/>
                <a:ea typeface="宋体" pitchFamily="2" charset="-122"/>
              </a:rPr>
              <a:t>均摊时间</a:t>
            </a:r>
          </a:p>
        </p:txBody>
      </p:sp>
    </p:spTree>
    <p:extLst>
      <p:ext uri="{BB962C8B-B14F-4D97-AF65-F5344CB8AC3E}">
        <p14:creationId xmlns:p14="http://schemas.microsoft.com/office/powerpoint/2010/main" val="1455966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4876E-0163-4B5B-9C50-A071AFAB34AD}"/>
              </a:ext>
            </a:extLst>
          </p:cNvPr>
          <p:cNvSpPr>
            <a:spLocks noGrp="1"/>
          </p:cNvSpPr>
          <p:nvPr>
            <p:ph type="title"/>
          </p:nvPr>
        </p:nvSpPr>
        <p:spPr/>
        <p:txBody>
          <a:bodyPr/>
          <a:lstStyle/>
          <a:p>
            <a:r>
              <a:rPr lang="en-US" altLang="zh-CN" sz="28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dirty="0"/>
              <a:t>n</a:t>
            </a:r>
            <a:r>
              <a:rPr lang="zh-CN" altLang="en-US" dirty="0"/>
              <a:t>核</a:t>
            </a:r>
            <a:r>
              <a:rPr lang="en-US" altLang="zh-CN" dirty="0"/>
              <a:t>m</a:t>
            </a:r>
            <a:r>
              <a:rPr lang="zh-CN" altLang="en-US" dirty="0"/>
              <a:t>线程（带</a:t>
            </a:r>
            <a:r>
              <a:rPr lang="en-US" altLang="zh-CN" dirty="0"/>
              <a:t>HT</a:t>
            </a:r>
            <a:r>
              <a:rPr lang="zh-CN" altLang="en-US" dirty="0"/>
              <a:t>）</a:t>
            </a:r>
          </a:p>
        </p:txBody>
      </p:sp>
      <p:sp>
        <p:nvSpPr>
          <p:cNvPr id="3" name="内容占位符 2">
            <a:extLst>
              <a:ext uri="{FF2B5EF4-FFF2-40B4-BE49-F238E27FC236}">
                <a16:creationId xmlns:a16="http://schemas.microsoft.com/office/drawing/2014/main" id="{87D8D5D4-04D5-4D15-82F5-840441A5F658}"/>
              </a:ext>
            </a:extLst>
          </p:cNvPr>
          <p:cNvSpPr>
            <a:spLocks noGrp="1"/>
          </p:cNvSpPr>
          <p:nvPr>
            <p:ph idx="1"/>
          </p:nvPr>
        </p:nvSpPr>
        <p:spPr/>
        <p:txBody>
          <a:bodyPr/>
          <a:lstStyle/>
          <a:p>
            <a:r>
              <a:rPr lang="en-US" altLang="zh-CN" sz="2400" dirty="0">
                <a:solidFill>
                  <a:srgbClr val="000000"/>
                </a:solidFill>
              </a:rPr>
              <a:t>Step1. </a:t>
            </a:r>
            <a:r>
              <a:rPr lang="en-US" altLang="zh-CN" sz="2400" dirty="0">
                <a:solidFill>
                  <a:srgbClr val="000000"/>
                </a:solidFill>
                <a:cs typeface="Times New Roman" panose="02020603050405020304" pitchFamily="18" charset="0"/>
              </a:rPr>
              <a:t>HT</a:t>
            </a:r>
            <a:r>
              <a:rPr lang="zh-CN" altLang="en-US" sz="2400" dirty="0">
                <a:solidFill>
                  <a:srgbClr val="000000"/>
                </a:solidFill>
                <a:cs typeface="Times New Roman" panose="02020603050405020304" pitchFamily="18" charset="0"/>
              </a:rPr>
              <a:t>性能提升</a:t>
            </a:r>
            <a:r>
              <a:rPr lang="en-US" altLang="zh-CN" sz="2400" dirty="0">
                <a:solidFill>
                  <a:srgbClr val="000000"/>
                </a:solidFill>
                <a:cs typeface="Times New Roman" panose="02020603050405020304" pitchFamily="18" charset="0"/>
              </a:rPr>
              <a:t>1→1.3</a:t>
            </a:r>
            <a:r>
              <a:rPr lang="zh-CN" altLang="en-US" sz="2400" dirty="0">
                <a:solidFill>
                  <a:srgbClr val="000000"/>
                </a:solidFill>
                <a:cs typeface="Times New Roman" panose="02020603050405020304" pitchFamily="18" charset="0"/>
              </a:rPr>
              <a:t>左右，双核性能降为</a:t>
            </a:r>
            <a:r>
              <a:rPr lang="en-US" altLang="zh-CN" sz="2400" dirty="0">
                <a:solidFill>
                  <a:srgbClr val="000000"/>
                </a:solidFill>
                <a:cs typeface="Times New Roman" panose="02020603050405020304" pitchFamily="18" charset="0"/>
              </a:rPr>
              <a:t>2 → 1.7</a:t>
            </a:r>
            <a:r>
              <a:rPr lang="zh-CN" altLang="en-US" sz="2400" dirty="0">
                <a:solidFill>
                  <a:srgbClr val="000000"/>
                </a:solidFill>
                <a:cs typeface="Times New Roman" panose="02020603050405020304" pitchFamily="18" charset="0"/>
              </a:rPr>
              <a:t>左右</a:t>
            </a:r>
            <a:endParaRPr lang="en-US" altLang="zh-CN" sz="2400" dirty="0">
              <a:solidFill>
                <a:srgbClr val="000000"/>
              </a:solidFill>
              <a:cs typeface="Times New Roman" panose="02020603050405020304" pitchFamily="18" charset="0"/>
            </a:endParaRPr>
          </a:p>
          <a:p>
            <a:pPr lvl="1"/>
            <a:r>
              <a:rPr lang="zh-CN" altLang="en-US" dirty="0">
                <a:solidFill>
                  <a:srgbClr val="000000"/>
                </a:solidFill>
                <a:cs typeface="Times New Roman" panose="02020603050405020304" pitchFamily="18" charset="0"/>
              </a:rPr>
              <a:t>双核</a:t>
            </a:r>
            <a:r>
              <a:rPr lang="en-US" altLang="zh-CN" dirty="0">
                <a:solidFill>
                  <a:srgbClr val="000000"/>
                </a:solidFill>
                <a:cs typeface="Times New Roman" panose="02020603050405020304" pitchFamily="18" charset="0"/>
              </a:rPr>
              <a:t>4</a:t>
            </a:r>
            <a:r>
              <a:rPr lang="zh-CN" altLang="en-US" dirty="0">
                <a:solidFill>
                  <a:srgbClr val="000000"/>
                </a:solidFill>
                <a:cs typeface="Times New Roman" panose="02020603050405020304" pitchFamily="18" charset="0"/>
              </a:rPr>
              <a:t>线程性能</a:t>
            </a:r>
            <a:endParaRPr lang="zh-CN" altLang="en-US" dirty="0">
              <a:solidFill>
                <a:srgbClr val="000000"/>
              </a:solidFill>
            </a:endParaRPr>
          </a:p>
          <a:p>
            <a:endParaRPr lang="en-US" altLang="zh-CN" dirty="0">
              <a:solidFill>
                <a:srgbClr val="000000"/>
              </a:solidFill>
              <a:cs typeface="Times New Roman" panose="02020603050405020304" pitchFamily="18" charset="0"/>
            </a:endParaRPr>
          </a:p>
          <a:p>
            <a:pPr marL="0" indent="0">
              <a:buNone/>
            </a:pPr>
            <a:endParaRPr lang="en-US" altLang="zh-CN" dirty="0">
              <a:solidFill>
                <a:srgbClr val="000000"/>
              </a:solidFill>
              <a:cs typeface="Times New Roman" panose="02020603050405020304" pitchFamily="18" charset="0"/>
            </a:endParaRPr>
          </a:p>
          <a:p>
            <a:r>
              <a:rPr lang="en-US" altLang="zh-CN" sz="2400" dirty="0">
                <a:solidFill>
                  <a:srgbClr val="000000"/>
                </a:solidFill>
              </a:rPr>
              <a:t>Step2. </a:t>
            </a:r>
            <a:r>
              <a:rPr lang="zh-CN" altLang="en-US" sz="2400" dirty="0">
                <a:solidFill>
                  <a:srgbClr val="000000"/>
                </a:solidFill>
                <a:cs typeface="Times New Roman" panose="02020603050405020304" pitchFamily="18" charset="0"/>
              </a:rPr>
              <a:t>多核性能提升</a:t>
            </a:r>
            <a:endParaRPr lang="zh-CN" altLang="en-US" sz="2400" dirty="0">
              <a:solidFill>
                <a:srgbClr val="000000"/>
              </a:solidFill>
            </a:endParaRPr>
          </a:p>
          <a:p>
            <a:pPr lvl="1"/>
            <a:r>
              <a:rPr lang="en-US" altLang="zh-CN" dirty="0">
                <a:solidFill>
                  <a:srgbClr val="000000"/>
                </a:solidFill>
                <a:cs typeface="Times New Roman" panose="02020603050405020304" pitchFamily="18" charset="0"/>
              </a:rPr>
              <a:t>n=8 =23</a:t>
            </a:r>
            <a:r>
              <a:rPr lang="zh-CN" altLang="en-US" dirty="0">
                <a:solidFill>
                  <a:srgbClr val="000000"/>
                </a:solidFill>
                <a:cs typeface="Times New Roman" panose="02020603050405020304" pitchFamily="18" charset="0"/>
              </a:rPr>
              <a:t>时，</a:t>
            </a:r>
            <a:endParaRPr lang="en-US" altLang="zh-CN" dirty="0">
              <a:solidFill>
                <a:srgbClr val="000000"/>
              </a:solidFill>
              <a:cs typeface="Times New Roman" panose="02020603050405020304" pitchFamily="18" charset="0"/>
            </a:endParaRPr>
          </a:p>
          <a:p>
            <a:pPr marL="114300" lvl="1" indent="0">
              <a:buNone/>
              <a:defRPr/>
            </a:pPr>
            <a:r>
              <a:rPr lang="en-US" altLang="zh-CN" sz="2400" dirty="0">
                <a:solidFill>
                  <a:srgbClr val="FF0000"/>
                </a:solidFill>
                <a:cs typeface="Times New Roman" panose="02020603050405020304" pitchFamily="18" charset="0"/>
              </a:rPr>
              <a:t>      SP= (1.7*1.3)</a:t>
            </a:r>
            <a:r>
              <a:rPr lang="en-US" altLang="zh-CN" sz="2400" baseline="30000" dirty="0">
                <a:solidFill>
                  <a:srgbClr val="FF0000"/>
                </a:solidFill>
                <a:cs typeface="Times New Roman" panose="02020603050405020304" pitchFamily="18" charset="0"/>
              </a:rPr>
              <a:t>3  </a:t>
            </a:r>
            <a:r>
              <a:rPr lang="en-US" altLang="zh-CN" sz="2400" dirty="0">
                <a:solidFill>
                  <a:srgbClr val="FF0000"/>
                </a:solidFill>
                <a:cs typeface="Times New Roman" panose="02020603050405020304" pitchFamily="18" charset="0"/>
              </a:rPr>
              <a:t>=</a:t>
            </a:r>
            <a:r>
              <a:rPr lang="zh-CN" altLang="en-US" sz="2400" dirty="0">
                <a:solidFill>
                  <a:srgbClr val="FF0000"/>
                </a:solidFill>
                <a:cs typeface="Times New Roman" panose="02020603050405020304" pitchFamily="18" charset="0"/>
              </a:rPr>
              <a:t> </a:t>
            </a:r>
            <a:r>
              <a:rPr lang="en-US" altLang="zh-CN" sz="2400" dirty="0">
                <a:solidFill>
                  <a:srgbClr val="FF0000"/>
                </a:solidFill>
                <a:cs typeface="Times New Roman" panose="02020603050405020304" pitchFamily="18" charset="0"/>
              </a:rPr>
              <a:t>10.79</a:t>
            </a:r>
            <a:endParaRPr lang="en-US" altLang="zh-CN" dirty="0">
              <a:solidFill>
                <a:srgbClr val="000000"/>
              </a:solidFill>
              <a:cs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01F30C19-3821-48E2-999C-9E6AECD58C7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67A3A41-135F-4C2E-B828-9680F56E9527}"/>
              </a:ext>
            </a:extLst>
          </p:cNvPr>
          <p:cNvSpPr>
            <a:spLocks noGrp="1"/>
          </p:cNvSpPr>
          <p:nvPr>
            <p:ph type="ftr" sz="quarter" idx="11"/>
          </p:nvPr>
        </p:nvSpPr>
        <p:spPr/>
        <p:txBody>
          <a:bodyPr/>
          <a:lstStyle/>
          <a:p>
            <a:endParaRPr lang="zh-CN" altLang="en-US"/>
          </a:p>
        </p:txBody>
      </p:sp>
      <p:grpSp>
        <p:nvGrpSpPr>
          <p:cNvPr id="7" name="Group 37">
            <a:extLst>
              <a:ext uri="{FF2B5EF4-FFF2-40B4-BE49-F238E27FC236}">
                <a16:creationId xmlns:a16="http://schemas.microsoft.com/office/drawing/2014/main" id="{4D701463-5023-46E2-8308-E5DF32972704}"/>
              </a:ext>
            </a:extLst>
          </p:cNvPr>
          <p:cNvGrpSpPr/>
          <p:nvPr/>
        </p:nvGrpSpPr>
        <p:grpSpPr bwMode="auto">
          <a:xfrm>
            <a:off x="100579" y="5298691"/>
            <a:ext cx="503237" cy="576263"/>
            <a:chOff x="4150" y="3158"/>
            <a:chExt cx="317" cy="363"/>
          </a:xfrm>
        </p:grpSpPr>
        <p:sp>
          <p:nvSpPr>
            <p:cNvPr id="8" name="Rectangle 34">
              <a:extLst>
                <a:ext uri="{FF2B5EF4-FFF2-40B4-BE49-F238E27FC236}">
                  <a16:creationId xmlns:a16="http://schemas.microsoft.com/office/drawing/2014/main" id="{9A805F4C-7E4A-4DB0-9BA7-764BA5864710}"/>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 name="Freeform 35">
              <a:extLst>
                <a:ext uri="{FF2B5EF4-FFF2-40B4-BE49-F238E27FC236}">
                  <a16:creationId xmlns:a16="http://schemas.microsoft.com/office/drawing/2014/main" id="{0D83C95F-125C-4DEB-80A6-B9E8B3F8D85E}"/>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0" name="Freeform 36">
              <a:extLst>
                <a:ext uri="{FF2B5EF4-FFF2-40B4-BE49-F238E27FC236}">
                  <a16:creationId xmlns:a16="http://schemas.microsoft.com/office/drawing/2014/main" id="{A6D9B5CC-0706-4081-B8D6-CA8D7ECFA73A}"/>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11" name="Group 37">
            <a:extLst>
              <a:ext uri="{FF2B5EF4-FFF2-40B4-BE49-F238E27FC236}">
                <a16:creationId xmlns:a16="http://schemas.microsoft.com/office/drawing/2014/main" id="{B871832E-77C8-46B7-ADB5-CF759493E713}"/>
              </a:ext>
            </a:extLst>
          </p:cNvPr>
          <p:cNvGrpSpPr/>
          <p:nvPr/>
        </p:nvGrpSpPr>
        <p:grpSpPr bwMode="auto">
          <a:xfrm>
            <a:off x="805429" y="5297104"/>
            <a:ext cx="503237" cy="576262"/>
            <a:chOff x="4150" y="3158"/>
            <a:chExt cx="317" cy="363"/>
          </a:xfrm>
        </p:grpSpPr>
        <p:sp>
          <p:nvSpPr>
            <p:cNvPr id="12" name="Rectangle 34">
              <a:extLst>
                <a:ext uri="{FF2B5EF4-FFF2-40B4-BE49-F238E27FC236}">
                  <a16:creationId xmlns:a16="http://schemas.microsoft.com/office/drawing/2014/main" id="{75381B29-82CD-4B10-958D-23D7D0C33FC8}"/>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 name="Freeform 35">
              <a:extLst>
                <a:ext uri="{FF2B5EF4-FFF2-40B4-BE49-F238E27FC236}">
                  <a16:creationId xmlns:a16="http://schemas.microsoft.com/office/drawing/2014/main" id="{C7E01883-735D-4159-B332-384B5B58BB0B}"/>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14" name="Freeform 36">
              <a:extLst>
                <a:ext uri="{FF2B5EF4-FFF2-40B4-BE49-F238E27FC236}">
                  <a16:creationId xmlns:a16="http://schemas.microsoft.com/office/drawing/2014/main" id="{3AD90FAA-BB98-4F26-8ACA-A3ECAC470101}"/>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cxnSp>
        <p:nvCxnSpPr>
          <p:cNvPr id="15" name="直接连接符 3">
            <a:extLst>
              <a:ext uri="{FF2B5EF4-FFF2-40B4-BE49-F238E27FC236}">
                <a16:creationId xmlns:a16="http://schemas.microsoft.com/office/drawing/2014/main" id="{E9A7737C-689F-41F2-BFCA-0CF90D084EA6}"/>
              </a:ext>
            </a:extLst>
          </p:cNvPr>
          <p:cNvCxnSpPr>
            <a:cxnSpLocks noChangeShapeType="1"/>
          </p:cNvCxnSpPr>
          <p:nvPr/>
        </p:nvCxnSpPr>
        <p:spPr bwMode="auto">
          <a:xfrm flipV="1">
            <a:off x="1507104" y="4198554"/>
            <a:ext cx="2876550" cy="19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8">
            <a:extLst>
              <a:ext uri="{FF2B5EF4-FFF2-40B4-BE49-F238E27FC236}">
                <a16:creationId xmlns:a16="http://schemas.microsoft.com/office/drawing/2014/main" id="{A14817B7-65C1-423E-987F-889167ACDA99}"/>
              </a:ext>
            </a:extLst>
          </p:cNvPr>
          <p:cNvCxnSpPr>
            <a:cxnSpLocks noChangeShapeType="1"/>
          </p:cNvCxnSpPr>
          <p:nvPr/>
        </p:nvCxnSpPr>
        <p:spPr bwMode="auto">
          <a:xfrm>
            <a:off x="333941" y="5027229"/>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55">
            <a:extLst>
              <a:ext uri="{FF2B5EF4-FFF2-40B4-BE49-F238E27FC236}">
                <a16:creationId xmlns:a16="http://schemas.microsoft.com/office/drawing/2014/main" id="{86775713-EA46-4C13-B4DF-B881FA3690A9}"/>
              </a:ext>
            </a:extLst>
          </p:cNvPr>
          <p:cNvCxnSpPr>
            <a:cxnSpLocks noChangeShapeType="1"/>
          </p:cNvCxnSpPr>
          <p:nvPr/>
        </p:nvCxnSpPr>
        <p:spPr bwMode="auto">
          <a:xfrm>
            <a:off x="1057841" y="5038341"/>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1">
            <a:extLst>
              <a:ext uri="{FF2B5EF4-FFF2-40B4-BE49-F238E27FC236}">
                <a16:creationId xmlns:a16="http://schemas.microsoft.com/office/drawing/2014/main" id="{51A2B5B2-C1DB-45BA-BDED-432330D1E8AC}"/>
              </a:ext>
            </a:extLst>
          </p:cNvPr>
          <p:cNvCxnSpPr>
            <a:cxnSpLocks noChangeShapeType="1"/>
          </p:cNvCxnSpPr>
          <p:nvPr/>
        </p:nvCxnSpPr>
        <p:spPr bwMode="auto">
          <a:xfrm>
            <a:off x="333941" y="5024054"/>
            <a:ext cx="722313"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Group 37">
            <a:extLst>
              <a:ext uri="{FF2B5EF4-FFF2-40B4-BE49-F238E27FC236}">
                <a16:creationId xmlns:a16="http://schemas.microsoft.com/office/drawing/2014/main" id="{3B72DA8F-5A1C-4DB4-B658-B105FA705F25}"/>
              </a:ext>
            </a:extLst>
          </p:cNvPr>
          <p:cNvGrpSpPr/>
          <p:nvPr/>
        </p:nvGrpSpPr>
        <p:grpSpPr bwMode="auto">
          <a:xfrm>
            <a:off x="1535679" y="5317741"/>
            <a:ext cx="503237" cy="576263"/>
            <a:chOff x="4150" y="3158"/>
            <a:chExt cx="317" cy="363"/>
          </a:xfrm>
        </p:grpSpPr>
        <p:sp>
          <p:nvSpPr>
            <p:cNvPr id="20" name="Rectangle 34">
              <a:extLst>
                <a:ext uri="{FF2B5EF4-FFF2-40B4-BE49-F238E27FC236}">
                  <a16:creationId xmlns:a16="http://schemas.microsoft.com/office/drawing/2014/main" id="{492D7157-5531-41CE-A2C8-DD8666D577C9}"/>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1" name="Freeform 35">
              <a:extLst>
                <a:ext uri="{FF2B5EF4-FFF2-40B4-BE49-F238E27FC236}">
                  <a16:creationId xmlns:a16="http://schemas.microsoft.com/office/drawing/2014/main" id="{C14392A3-DEFD-4B5D-9FFA-3ACA81E2A480}"/>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2" name="Freeform 36">
              <a:extLst>
                <a:ext uri="{FF2B5EF4-FFF2-40B4-BE49-F238E27FC236}">
                  <a16:creationId xmlns:a16="http://schemas.microsoft.com/office/drawing/2014/main" id="{8A70A2B1-2F2B-4F19-85EA-84621D2AD6B4}"/>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23" name="Group 37">
            <a:extLst>
              <a:ext uri="{FF2B5EF4-FFF2-40B4-BE49-F238E27FC236}">
                <a16:creationId xmlns:a16="http://schemas.microsoft.com/office/drawing/2014/main" id="{A2A19D1D-F4B7-4155-B11E-756567B7EA78}"/>
              </a:ext>
            </a:extLst>
          </p:cNvPr>
          <p:cNvGrpSpPr/>
          <p:nvPr/>
        </p:nvGrpSpPr>
        <p:grpSpPr bwMode="auto">
          <a:xfrm>
            <a:off x="2240529" y="5316154"/>
            <a:ext cx="503237" cy="576262"/>
            <a:chOff x="4150" y="3158"/>
            <a:chExt cx="317" cy="363"/>
          </a:xfrm>
        </p:grpSpPr>
        <p:sp>
          <p:nvSpPr>
            <p:cNvPr id="24" name="Rectangle 34">
              <a:extLst>
                <a:ext uri="{FF2B5EF4-FFF2-40B4-BE49-F238E27FC236}">
                  <a16:creationId xmlns:a16="http://schemas.microsoft.com/office/drawing/2014/main" id="{48CF6C7A-D7F4-426B-8570-F3D1859278E3}"/>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5" name="Freeform 35">
              <a:extLst>
                <a:ext uri="{FF2B5EF4-FFF2-40B4-BE49-F238E27FC236}">
                  <a16:creationId xmlns:a16="http://schemas.microsoft.com/office/drawing/2014/main" id="{7CEB3500-62A8-42A0-8DC0-771BE6C02A5A}"/>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26" name="Freeform 36">
              <a:extLst>
                <a:ext uri="{FF2B5EF4-FFF2-40B4-BE49-F238E27FC236}">
                  <a16:creationId xmlns:a16="http://schemas.microsoft.com/office/drawing/2014/main" id="{06389263-878F-4170-993E-6592D8AC0B3C}"/>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cxnSp>
        <p:nvCxnSpPr>
          <p:cNvPr id="27" name="直接连接符 108">
            <a:extLst>
              <a:ext uri="{FF2B5EF4-FFF2-40B4-BE49-F238E27FC236}">
                <a16:creationId xmlns:a16="http://schemas.microsoft.com/office/drawing/2014/main" id="{885811EF-5240-49F4-BE8E-CEFF105F5DB4}"/>
              </a:ext>
            </a:extLst>
          </p:cNvPr>
          <p:cNvCxnSpPr>
            <a:cxnSpLocks noChangeShapeType="1"/>
          </p:cNvCxnSpPr>
          <p:nvPr/>
        </p:nvCxnSpPr>
        <p:spPr bwMode="auto">
          <a:xfrm>
            <a:off x="1769041" y="5047866"/>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109">
            <a:extLst>
              <a:ext uri="{FF2B5EF4-FFF2-40B4-BE49-F238E27FC236}">
                <a16:creationId xmlns:a16="http://schemas.microsoft.com/office/drawing/2014/main" id="{1221582B-8278-4377-88E3-98815D4ACCC0}"/>
              </a:ext>
            </a:extLst>
          </p:cNvPr>
          <p:cNvCxnSpPr>
            <a:cxnSpLocks noChangeShapeType="1"/>
          </p:cNvCxnSpPr>
          <p:nvPr/>
        </p:nvCxnSpPr>
        <p:spPr bwMode="auto">
          <a:xfrm>
            <a:off x="2492941" y="5057391"/>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110">
            <a:extLst>
              <a:ext uri="{FF2B5EF4-FFF2-40B4-BE49-F238E27FC236}">
                <a16:creationId xmlns:a16="http://schemas.microsoft.com/office/drawing/2014/main" id="{1D148F04-59A1-4703-8A47-8DB83294F77C}"/>
              </a:ext>
            </a:extLst>
          </p:cNvPr>
          <p:cNvCxnSpPr>
            <a:cxnSpLocks noChangeShapeType="1"/>
          </p:cNvCxnSpPr>
          <p:nvPr/>
        </p:nvCxnSpPr>
        <p:spPr bwMode="auto">
          <a:xfrm>
            <a:off x="1769041" y="5043104"/>
            <a:ext cx="723900"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13">
            <a:extLst>
              <a:ext uri="{FF2B5EF4-FFF2-40B4-BE49-F238E27FC236}">
                <a16:creationId xmlns:a16="http://schemas.microsoft.com/office/drawing/2014/main" id="{64E70DB2-75D0-4C4B-81A8-A42042381B1A}"/>
              </a:ext>
            </a:extLst>
          </p:cNvPr>
          <p:cNvCxnSpPr>
            <a:cxnSpLocks noChangeShapeType="1"/>
          </p:cNvCxnSpPr>
          <p:nvPr/>
        </p:nvCxnSpPr>
        <p:spPr bwMode="auto">
          <a:xfrm flipV="1">
            <a:off x="805429" y="4638291"/>
            <a:ext cx="0" cy="360363"/>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115">
            <a:extLst>
              <a:ext uri="{FF2B5EF4-FFF2-40B4-BE49-F238E27FC236}">
                <a16:creationId xmlns:a16="http://schemas.microsoft.com/office/drawing/2014/main" id="{C2606792-C0DA-4E48-B194-FDC285F23DF7}"/>
              </a:ext>
            </a:extLst>
          </p:cNvPr>
          <p:cNvCxnSpPr>
            <a:cxnSpLocks noChangeShapeType="1"/>
          </p:cNvCxnSpPr>
          <p:nvPr/>
        </p:nvCxnSpPr>
        <p:spPr bwMode="auto">
          <a:xfrm flipV="1">
            <a:off x="2231004" y="4638291"/>
            <a:ext cx="0" cy="360363"/>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116">
            <a:extLst>
              <a:ext uri="{FF2B5EF4-FFF2-40B4-BE49-F238E27FC236}">
                <a16:creationId xmlns:a16="http://schemas.microsoft.com/office/drawing/2014/main" id="{E93FB911-FB6B-49D8-8F77-FA026629FCB2}"/>
              </a:ext>
            </a:extLst>
          </p:cNvPr>
          <p:cNvCxnSpPr>
            <a:cxnSpLocks noChangeShapeType="1"/>
          </p:cNvCxnSpPr>
          <p:nvPr/>
        </p:nvCxnSpPr>
        <p:spPr bwMode="auto">
          <a:xfrm>
            <a:off x="773679" y="4638291"/>
            <a:ext cx="1466850"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3" name="Group 37">
            <a:extLst>
              <a:ext uri="{FF2B5EF4-FFF2-40B4-BE49-F238E27FC236}">
                <a16:creationId xmlns:a16="http://schemas.microsoft.com/office/drawing/2014/main" id="{7996B764-AE20-4C44-833B-C056FB48BAF8}"/>
              </a:ext>
            </a:extLst>
          </p:cNvPr>
          <p:cNvGrpSpPr/>
          <p:nvPr/>
        </p:nvGrpSpPr>
        <p:grpSpPr bwMode="auto">
          <a:xfrm>
            <a:off x="2977129" y="5308216"/>
            <a:ext cx="503237" cy="576263"/>
            <a:chOff x="4150" y="3158"/>
            <a:chExt cx="317" cy="363"/>
          </a:xfrm>
        </p:grpSpPr>
        <p:sp>
          <p:nvSpPr>
            <p:cNvPr id="34" name="Rectangle 34">
              <a:extLst>
                <a:ext uri="{FF2B5EF4-FFF2-40B4-BE49-F238E27FC236}">
                  <a16:creationId xmlns:a16="http://schemas.microsoft.com/office/drawing/2014/main" id="{12681A65-2FA4-45B7-A5AD-13CC0AFED39D}"/>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5" name="Freeform 35">
              <a:extLst>
                <a:ext uri="{FF2B5EF4-FFF2-40B4-BE49-F238E27FC236}">
                  <a16:creationId xmlns:a16="http://schemas.microsoft.com/office/drawing/2014/main" id="{68F835FA-F25A-4CE4-85F6-C52F257A17EF}"/>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36" name="Freeform 36">
              <a:extLst>
                <a:ext uri="{FF2B5EF4-FFF2-40B4-BE49-F238E27FC236}">
                  <a16:creationId xmlns:a16="http://schemas.microsoft.com/office/drawing/2014/main" id="{13960BB0-3154-4DFC-AFEC-06F53A2AFA1E}"/>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37" name="Group 37">
            <a:extLst>
              <a:ext uri="{FF2B5EF4-FFF2-40B4-BE49-F238E27FC236}">
                <a16:creationId xmlns:a16="http://schemas.microsoft.com/office/drawing/2014/main" id="{EF8F58D8-8310-4581-83A8-65ED494FE8C2}"/>
              </a:ext>
            </a:extLst>
          </p:cNvPr>
          <p:cNvGrpSpPr/>
          <p:nvPr/>
        </p:nvGrpSpPr>
        <p:grpSpPr bwMode="auto">
          <a:xfrm>
            <a:off x="3681979" y="5306629"/>
            <a:ext cx="503237" cy="576262"/>
            <a:chOff x="4150" y="3158"/>
            <a:chExt cx="317" cy="363"/>
          </a:xfrm>
        </p:grpSpPr>
        <p:sp>
          <p:nvSpPr>
            <p:cNvPr id="38" name="Rectangle 34">
              <a:extLst>
                <a:ext uri="{FF2B5EF4-FFF2-40B4-BE49-F238E27FC236}">
                  <a16:creationId xmlns:a16="http://schemas.microsoft.com/office/drawing/2014/main" id="{5162073C-B742-44D3-A1A4-F9DE6701E918}"/>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9" name="Freeform 35">
              <a:extLst>
                <a:ext uri="{FF2B5EF4-FFF2-40B4-BE49-F238E27FC236}">
                  <a16:creationId xmlns:a16="http://schemas.microsoft.com/office/drawing/2014/main" id="{1A894BED-E418-4C66-BE26-0F241791AB15}"/>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0" name="Freeform 36">
              <a:extLst>
                <a:ext uri="{FF2B5EF4-FFF2-40B4-BE49-F238E27FC236}">
                  <a16:creationId xmlns:a16="http://schemas.microsoft.com/office/drawing/2014/main" id="{7A8819F7-6FFE-47C8-859A-D5D62A4AB8F3}"/>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cxnSp>
        <p:nvCxnSpPr>
          <p:cNvPr id="41" name="直接连接符 126">
            <a:extLst>
              <a:ext uri="{FF2B5EF4-FFF2-40B4-BE49-F238E27FC236}">
                <a16:creationId xmlns:a16="http://schemas.microsoft.com/office/drawing/2014/main" id="{E6E7B4EA-3144-4EEE-AC40-146A93477D15}"/>
              </a:ext>
            </a:extLst>
          </p:cNvPr>
          <p:cNvCxnSpPr>
            <a:cxnSpLocks noChangeShapeType="1"/>
          </p:cNvCxnSpPr>
          <p:nvPr/>
        </p:nvCxnSpPr>
        <p:spPr bwMode="auto">
          <a:xfrm>
            <a:off x="3210491" y="5038341"/>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127">
            <a:extLst>
              <a:ext uri="{FF2B5EF4-FFF2-40B4-BE49-F238E27FC236}">
                <a16:creationId xmlns:a16="http://schemas.microsoft.com/office/drawing/2014/main" id="{CA7B16F0-21B3-49BB-AA94-0F5F70CF86C7}"/>
              </a:ext>
            </a:extLst>
          </p:cNvPr>
          <p:cNvCxnSpPr>
            <a:cxnSpLocks noChangeShapeType="1"/>
          </p:cNvCxnSpPr>
          <p:nvPr/>
        </p:nvCxnSpPr>
        <p:spPr bwMode="auto">
          <a:xfrm>
            <a:off x="3934391" y="5047866"/>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128">
            <a:extLst>
              <a:ext uri="{FF2B5EF4-FFF2-40B4-BE49-F238E27FC236}">
                <a16:creationId xmlns:a16="http://schemas.microsoft.com/office/drawing/2014/main" id="{4117C923-87FC-4BEE-A292-CA82840C4650}"/>
              </a:ext>
            </a:extLst>
          </p:cNvPr>
          <p:cNvCxnSpPr>
            <a:cxnSpLocks noChangeShapeType="1"/>
          </p:cNvCxnSpPr>
          <p:nvPr/>
        </p:nvCxnSpPr>
        <p:spPr bwMode="auto">
          <a:xfrm>
            <a:off x="3210491" y="5033579"/>
            <a:ext cx="723900"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37">
            <a:extLst>
              <a:ext uri="{FF2B5EF4-FFF2-40B4-BE49-F238E27FC236}">
                <a16:creationId xmlns:a16="http://schemas.microsoft.com/office/drawing/2014/main" id="{A4C81DFC-8395-4997-B92F-7F3E1BB6FE30}"/>
              </a:ext>
            </a:extLst>
          </p:cNvPr>
          <p:cNvGrpSpPr/>
          <p:nvPr/>
        </p:nvGrpSpPr>
        <p:grpSpPr bwMode="auto">
          <a:xfrm>
            <a:off x="4413816" y="5328854"/>
            <a:ext cx="503238" cy="576262"/>
            <a:chOff x="4150" y="3158"/>
            <a:chExt cx="317" cy="363"/>
          </a:xfrm>
        </p:grpSpPr>
        <p:sp>
          <p:nvSpPr>
            <p:cNvPr id="45" name="Rectangle 34">
              <a:extLst>
                <a:ext uri="{FF2B5EF4-FFF2-40B4-BE49-F238E27FC236}">
                  <a16:creationId xmlns:a16="http://schemas.microsoft.com/office/drawing/2014/main" id="{C8027606-C20C-4565-BB02-840EA84CC015}"/>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46" name="Freeform 35">
              <a:extLst>
                <a:ext uri="{FF2B5EF4-FFF2-40B4-BE49-F238E27FC236}">
                  <a16:creationId xmlns:a16="http://schemas.microsoft.com/office/drawing/2014/main" id="{ED395A34-A1C3-4E1C-B357-4C39D1F1C795}"/>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47" name="Freeform 36">
              <a:extLst>
                <a:ext uri="{FF2B5EF4-FFF2-40B4-BE49-F238E27FC236}">
                  <a16:creationId xmlns:a16="http://schemas.microsoft.com/office/drawing/2014/main" id="{E8BE41CF-349A-47BE-8D84-189224A6F3C1}"/>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48" name="Group 37">
            <a:extLst>
              <a:ext uri="{FF2B5EF4-FFF2-40B4-BE49-F238E27FC236}">
                <a16:creationId xmlns:a16="http://schemas.microsoft.com/office/drawing/2014/main" id="{5C69A942-41C0-4302-B43C-3D310BC7D084}"/>
              </a:ext>
            </a:extLst>
          </p:cNvPr>
          <p:cNvGrpSpPr/>
          <p:nvPr/>
        </p:nvGrpSpPr>
        <p:grpSpPr bwMode="auto">
          <a:xfrm>
            <a:off x="5118666" y="5327266"/>
            <a:ext cx="503238" cy="576263"/>
            <a:chOff x="4150" y="3158"/>
            <a:chExt cx="317" cy="363"/>
          </a:xfrm>
        </p:grpSpPr>
        <p:sp>
          <p:nvSpPr>
            <p:cNvPr id="49" name="Rectangle 34">
              <a:extLst>
                <a:ext uri="{FF2B5EF4-FFF2-40B4-BE49-F238E27FC236}">
                  <a16:creationId xmlns:a16="http://schemas.microsoft.com/office/drawing/2014/main" id="{E00F9BE2-EDF1-4831-BABD-8B155FCCF81D}"/>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0" name="Freeform 35">
              <a:extLst>
                <a:ext uri="{FF2B5EF4-FFF2-40B4-BE49-F238E27FC236}">
                  <a16:creationId xmlns:a16="http://schemas.microsoft.com/office/drawing/2014/main" id="{D5736106-B0EC-40CE-BE83-D12AD614E8E1}"/>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1" name="Freeform 36">
              <a:extLst>
                <a:ext uri="{FF2B5EF4-FFF2-40B4-BE49-F238E27FC236}">
                  <a16:creationId xmlns:a16="http://schemas.microsoft.com/office/drawing/2014/main" id="{04FD7AAF-B5A4-451F-9FB9-E3F1B9CEAEFA}"/>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cxnSp>
        <p:nvCxnSpPr>
          <p:cNvPr id="52" name="直接连接符 137">
            <a:extLst>
              <a:ext uri="{FF2B5EF4-FFF2-40B4-BE49-F238E27FC236}">
                <a16:creationId xmlns:a16="http://schemas.microsoft.com/office/drawing/2014/main" id="{69A89DCE-F883-4C90-81B6-B7A4D1489F0F}"/>
              </a:ext>
            </a:extLst>
          </p:cNvPr>
          <p:cNvCxnSpPr>
            <a:cxnSpLocks noChangeShapeType="1"/>
          </p:cNvCxnSpPr>
          <p:nvPr/>
        </p:nvCxnSpPr>
        <p:spPr bwMode="auto">
          <a:xfrm>
            <a:off x="4647179" y="5057391"/>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138">
            <a:extLst>
              <a:ext uri="{FF2B5EF4-FFF2-40B4-BE49-F238E27FC236}">
                <a16:creationId xmlns:a16="http://schemas.microsoft.com/office/drawing/2014/main" id="{926DA88B-6D3F-40B9-B30D-F33107096983}"/>
              </a:ext>
            </a:extLst>
          </p:cNvPr>
          <p:cNvCxnSpPr>
            <a:cxnSpLocks noChangeShapeType="1"/>
          </p:cNvCxnSpPr>
          <p:nvPr/>
        </p:nvCxnSpPr>
        <p:spPr bwMode="auto">
          <a:xfrm>
            <a:off x="5369491" y="5068504"/>
            <a:ext cx="0" cy="27305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139">
            <a:extLst>
              <a:ext uri="{FF2B5EF4-FFF2-40B4-BE49-F238E27FC236}">
                <a16:creationId xmlns:a16="http://schemas.microsoft.com/office/drawing/2014/main" id="{E492FEB2-4F16-4975-965E-8C57CE6C8CF6}"/>
              </a:ext>
            </a:extLst>
          </p:cNvPr>
          <p:cNvCxnSpPr>
            <a:cxnSpLocks noChangeShapeType="1"/>
          </p:cNvCxnSpPr>
          <p:nvPr/>
        </p:nvCxnSpPr>
        <p:spPr bwMode="auto">
          <a:xfrm>
            <a:off x="4647179" y="5054216"/>
            <a:ext cx="722312"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140">
            <a:extLst>
              <a:ext uri="{FF2B5EF4-FFF2-40B4-BE49-F238E27FC236}">
                <a16:creationId xmlns:a16="http://schemas.microsoft.com/office/drawing/2014/main" id="{224ED3E2-9082-4D7C-B256-3134461ABEDD}"/>
              </a:ext>
            </a:extLst>
          </p:cNvPr>
          <p:cNvCxnSpPr>
            <a:cxnSpLocks noChangeShapeType="1"/>
          </p:cNvCxnSpPr>
          <p:nvPr/>
        </p:nvCxnSpPr>
        <p:spPr bwMode="auto">
          <a:xfrm flipV="1">
            <a:off x="3681979" y="4647816"/>
            <a:ext cx="0" cy="360363"/>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141">
            <a:extLst>
              <a:ext uri="{FF2B5EF4-FFF2-40B4-BE49-F238E27FC236}">
                <a16:creationId xmlns:a16="http://schemas.microsoft.com/office/drawing/2014/main" id="{B0859D3F-C9A6-4BCC-B579-39A65AC7096C}"/>
              </a:ext>
            </a:extLst>
          </p:cNvPr>
          <p:cNvCxnSpPr>
            <a:cxnSpLocks noChangeShapeType="1"/>
          </p:cNvCxnSpPr>
          <p:nvPr/>
        </p:nvCxnSpPr>
        <p:spPr bwMode="auto">
          <a:xfrm flipV="1">
            <a:off x="5109141" y="4647816"/>
            <a:ext cx="0" cy="360363"/>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142">
            <a:extLst>
              <a:ext uri="{FF2B5EF4-FFF2-40B4-BE49-F238E27FC236}">
                <a16:creationId xmlns:a16="http://schemas.microsoft.com/office/drawing/2014/main" id="{EFB49CD9-03E2-4B2D-A59E-888FC6D166FF}"/>
              </a:ext>
            </a:extLst>
          </p:cNvPr>
          <p:cNvCxnSpPr>
            <a:cxnSpLocks noChangeShapeType="1"/>
          </p:cNvCxnSpPr>
          <p:nvPr/>
        </p:nvCxnSpPr>
        <p:spPr bwMode="auto">
          <a:xfrm>
            <a:off x="3650229" y="4647816"/>
            <a:ext cx="1468437" cy="0"/>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18">
            <a:extLst>
              <a:ext uri="{FF2B5EF4-FFF2-40B4-BE49-F238E27FC236}">
                <a16:creationId xmlns:a16="http://schemas.microsoft.com/office/drawing/2014/main" id="{5DBCCCBD-2560-4422-ADE3-74D2426FEC85}"/>
              </a:ext>
            </a:extLst>
          </p:cNvPr>
          <p:cNvCxnSpPr>
            <a:cxnSpLocks noChangeShapeType="1"/>
          </p:cNvCxnSpPr>
          <p:nvPr/>
        </p:nvCxnSpPr>
        <p:spPr bwMode="auto">
          <a:xfrm>
            <a:off x="1507104" y="4198554"/>
            <a:ext cx="0" cy="439737"/>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146">
            <a:extLst>
              <a:ext uri="{FF2B5EF4-FFF2-40B4-BE49-F238E27FC236}">
                <a16:creationId xmlns:a16="http://schemas.microsoft.com/office/drawing/2014/main" id="{30B33356-02D4-48B6-B25D-5147B3F40006}"/>
              </a:ext>
            </a:extLst>
          </p:cNvPr>
          <p:cNvCxnSpPr>
            <a:cxnSpLocks noChangeShapeType="1"/>
          </p:cNvCxnSpPr>
          <p:nvPr/>
        </p:nvCxnSpPr>
        <p:spPr bwMode="auto">
          <a:xfrm>
            <a:off x="4383654" y="4198554"/>
            <a:ext cx="0" cy="439737"/>
          </a:xfrm>
          <a:prstGeom prst="line">
            <a:avLst/>
          </a:prstGeom>
          <a:no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60" name="表格 59">
            <a:extLst>
              <a:ext uri="{FF2B5EF4-FFF2-40B4-BE49-F238E27FC236}">
                <a16:creationId xmlns:a16="http://schemas.microsoft.com/office/drawing/2014/main" id="{66B47D33-F963-4FF5-8A89-BAA5D531547A}"/>
              </a:ext>
            </a:extLst>
          </p:cNvPr>
          <p:cNvGraphicFramePr>
            <a:graphicFrameLocks noGrp="1"/>
          </p:cNvGraphicFramePr>
          <p:nvPr>
            <p:extLst>
              <p:ext uri="{D42A27DB-BD31-4B8C-83A1-F6EECF244321}">
                <p14:modId xmlns:p14="http://schemas.microsoft.com/office/powerpoint/2010/main" val="1822007889"/>
              </p:ext>
            </p:extLst>
          </p:nvPr>
        </p:nvGraphicFramePr>
        <p:xfrm>
          <a:off x="6244031" y="3409530"/>
          <a:ext cx="2808287" cy="2743200"/>
        </p:xfrm>
        <a:graphic>
          <a:graphicData uri="http://schemas.openxmlformats.org/drawingml/2006/table">
            <a:tbl>
              <a:tblPr firstRow="1" bandRow="1">
                <a:tableStyleId>{5940675A-B579-460E-94D1-54222C63F5DA}</a:tableStyleId>
              </a:tblPr>
              <a:tblGrid>
                <a:gridCol w="864088">
                  <a:extLst>
                    <a:ext uri="{9D8B030D-6E8A-4147-A177-3AD203B41FA5}">
                      <a16:colId xmlns:a16="http://schemas.microsoft.com/office/drawing/2014/main" val="20000"/>
                    </a:ext>
                  </a:extLst>
                </a:gridCol>
                <a:gridCol w="720074">
                  <a:extLst>
                    <a:ext uri="{9D8B030D-6E8A-4147-A177-3AD203B41FA5}">
                      <a16:colId xmlns:a16="http://schemas.microsoft.com/office/drawing/2014/main" val="20001"/>
                    </a:ext>
                  </a:extLst>
                </a:gridCol>
                <a:gridCol w="1224125">
                  <a:extLst>
                    <a:ext uri="{9D8B030D-6E8A-4147-A177-3AD203B41FA5}">
                      <a16:colId xmlns:a16="http://schemas.microsoft.com/office/drawing/2014/main" val="20002"/>
                    </a:ext>
                  </a:extLst>
                </a:gridCol>
              </a:tblGrid>
              <a:tr h="370840">
                <a:tc>
                  <a:txBody>
                    <a:bodyPr/>
                    <a:lstStyle/>
                    <a:p>
                      <a:r>
                        <a:rPr lang="en-US" altLang="zh-CN" sz="2400" dirty="0"/>
                        <a:t>n</a:t>
                      </a:r>
                      <a:endParaRPr lang="zh-CN" altLang="en-US" sz="2400" dirty="0"/>
                    </a:p>
                  </a:txBody>
                  <a:tcPr marL="91439" marR="91439"/>
                </a:tc>
                <a:tc>
                  <a:txBody>
                    <a:bodyPr/>
                    <a:lstStyle/>
                    <a:p>
                      <a:r>
                        <a:rPr lang="en-US" altLang="zh-CN" sz="2400" dirty="0"/>
                        <a:t>m</a:t>
                      </a:r>
                      <a:endParaRPr lang="zh-CN" altLang="en-US" sz="2400" dirty="0"/>
                    </a:p>
                  </a:txBody>
                  <a:tcPr marL="91439" marR="91439"/>
                </a:tc>
                <a:tc>
                  <a:txBody>
                    <a:bodyPr/>
                    <a:lstStyle/>
                    <a:p>
                      <a:r>
                        <a:rPr lang="en-US" altLang="zh-CN" sz="2400" dirty="0"/>
                        <a:t>SP</a:t>
                      </a:r>
                      <a:endParaRPr lang="zh-CN" altLang="en-US" sz="2400" dirty="0"/>
                    </a:p>
                  </a:txBody>
                  <a:tcPr marL="91439" marR="91439"/>
                </a:tc>
                <a:extLst>
                  <a:ext uri="{0D108BD9-81ED-4DB2-BD59-A6C34878D82A}">
                    <a16:rowId xmlns:a16="http://schemas.microsoft.com/office/drawing/2014/main" val="10000"/>
                  </a:ext>
                </a:extLst>
              </a:tr>
              <a:tr h="370840">
                <a:tc>
                  <a:txBody>
                    <a:bodyPr/>
                    <a:lstStyle/>
                    <a:p>
                      <a:r>
                        <a:rPr lang="en-US" altLang="zh-CN" sz="2400" dirty="0"/>
                        <a:t>2</a:t>
                      </a:r>
                      <a:endParaRPr lang="zh-CN" altLang="en-US" sz="2400" dirty="0"/>
                    </a:p>
                  </a:txBody>
                  <a:tcPr marL="91439" marR="91439"/>
                </a:tc>
                <a:tc>
                  <a:txBody>
                    <a:bodyPr/>
                    <a:lstStyle/>
                    <a:p>
                      <a:r>
                        <a:rPr lang="en-US" altLang="zh-CN" sz="2400" dirty="0"/>
                        <a:t>4</a:t>
                      </a:r>
                      <a:endParaRPr lang="zh-CN" altLang="en-US" sz="2400" dirty="0"/>
                    </a:p>
                  </a:txBody>
                  <a:tcPr marL="91439" marR="91439"/>
                </a:tc>
                <a:tc>
                  <a:txBody>
                    <a:bodyPr/>
                    <a:lstStyle/>
                    <a:p>
                      <a:r>
                        <a:rPr lang="en-US" altLang="zh-CN" sz="2400" dirty="0"/>
                        <a:t>2.21</a:t>
                      </a:r>
                      <a:endParaRPr lang="zh-CN" altLang="en-US" sz="2400" dirty="0"/>
                    </a:p>
                  </a:txBody>
                  <a:tcPr marL="91439" marR="91439"/>
                </a:tc>
                <a:extLst>
                  <a:ext uri="{0D108BD9-81ED-4DB2-BD59-A6C34878D82A}">
                    <a16:rowId xmlns:a16="http://schemas.microsoft.com/office/drawing/2014/main" val="10001"/>
                  </a:ext>
                </a:extLst>
              </a:tr>
              <a:tr h="370840">
                <a:tc>
                  <a:txBody>
                    <a:bodyPr/>
                    <a:lstStyle/>
                    <a:p>
                      <a:r>
                        <a:rPr lang="en-US" altLang="zh-CN" sz="2400" dirty="0"/>
                        <a:t>4</a:t>
                      </a:r>
                      <a:endParaRPr lang="zh-CN" altLang="en-US" sz="2400" dirty="0"/>
                    </a:p>
                  </a:txBody>
                  <a:tcPr marL="91439" marR="91439"/>
                </a:tc>
                <a:tc>
                  <a:txBody>
                    <a:bodyPr/>
                    <a:lstStyle/>
                    <a:p>
                      <a:r>
                        <a:rPr lang="en-US" altLang="zh-CN" sz="2400" dirty="0"/>
                        <a:t>8</a:t>
                      </a:r>
                      <a:endParaRPr lang="zh-CN" altLang="en-US" sz="2400" dirty="0"/>
                    </a:p>
                  </a:txBody>
                  <a:tcPr marL="91439" marR="91439"/>
                </a:tc>
                <a:tc>
                  <a:txBody>
                    <a:bodyPr/>
                    <a:lstStyle/>
                    <a:p>
                      <a:r>
                        <a:rPr lang="en-US" altLang="zh-CN" sz="2400" dirty="0"/>
                        <a:t>4.88</a:t>
                      </a:r>
                      <a:endParaRPr lang="zh-CN" altLang="en-US" sz="2400" dirty="0"/>
                    </a:p>
                  </a:txBody>
                  <a:tcPr marL="91439" marR="91439"/>
                </a:tc>
                <a:extLst>
                  <a:ext uri="{0D108BD9-81ED-4DB2-BD59-A6C34878D82A}">
                    <a16:rowId xmlns:a16="http://schemas.microsoft.com/office/drawing/2014/main" val="10002"/>
                  </a:ext>
                </a:extLst>
              </a:tr>
              <a:tr h="370840">
                <a:tc>
                  <a:txBody>
                    <a:bodyPr/>
                    <a:lstStyle/>
                    <a:p>
                      <a:r>
                        <a:rPr lang="en-US" altLang="zh-CN" sz="2400" dirty="0"/>
                        <a:t>8</a:t>
                      </a:r>
                      <a:endParaRPr lang="zh-CN" altLang="en-US" sz="2400" dirty="0"/>
                    </a:p>
                  </a:txBody>
                  <a:tcPr marL="91439" marR="91439"/>
                </a:tc>
                <a:tc>
                  <a:txBody>
                    <a:bodyPr/>
                    <a:lstStyle/>
                    <a:p>
                      <a:r>
                        <a:rPr lang="en-US" altLang="zh-CN" sz="2400" dirty="0"/>
                        <a:t>16</a:t>
                      </a:r>
                      <a:endParaRPr lang="zh-CN" altLang="en-US" sz="2400" dirty="0"/>
                    </a:p>
                  </a:txBody>
                  <a:tcPr marL="91439" marR="91439"/>
                </a:tc>
                <a:tc>
                  <a:txBody>
                    <a:bodyPr/>
                    <a:lstStyle/>
                    <a:p>
                      <a:r>
                        <a:rPr lang="en-US" altLang="zh-CN" sz="2400" dirty="0"/>
                        <a:t>10.79</a:t>
                      </a:r>
                      <a:endParaRPr lang="zh-CN" altLang="en-US" sz="2400" dirty="0"/>
                    </a:p>
                  </a:txBody>
                  <a:tcPr marL="91439" marR="91439"/>
                </a:tc>
                <a:extLst>
                  <a:ext uri="{0D108BD9-81ED-4DB2-BD59-A6C34878D82A}">
                    <a16:rowId xmlns:a16="http://schemas.microsoft.com/office/drawing/2014/main" val="10003"/>
                  </a:ext>
                </a:extLst>
              </a:tr>
              <a:tr h="370840">
                <a:tc>
                  <a:txBody>
                    <a:bodyPr/>
                    <a:lstStyle/>
                    <a:p>
                      <a:r>
                        <a:rPr lang="en-US" altLang="zh-CN" sz="2400" dirty="0"/>
                        <a:t>16</a:t>
                      </a:r>
                      <a:endParaRPr lang="zh-CN" altLang="en-US" sz="2400" dirty="0"/>
                    </a:p>
                  </a:txBody>
                  <a:tcPr marL="91439" marR="91439"/>
                </a:tc>
                <a:tc>
                  <a:txBody>
                    <a:bodyPr/>
                    <a:lstStyle/>
                    <a:p>
                      <a:r>
                        <a:rPr lang="en-US" altLang="zh-CN" sz="2400" dirty="0"/>
                        <a:t>32</a:t>
                      </a:r>
                      <a:endParaRPr lang="zh-CN" altLang="en-US" sz="2400" dirty="0"/>
                    </a:p>
                  </a:txBody>
                  <a:tcPr marL="91439" marR="91439"/>
                </a:tc>
                <a:tc>
                  <a:txBody>
                    <a:bodyPr/>
                    <a:lstStyle/>
                    <a:p>
                      <a:r>
                        <a:rPr lang="en-US" altLang="zh-CN" sz="2400" dirty="0"/>
                        <a:t>23.85</a:t>
                      </a:r>
                      <a:endParaRPr lang="zh-CN" altLang="en-US" sz="2400" dirty="0"/>
                    </a:p>
                  </a:txBody>
                  <a:tcPr marL="91439" marR="91439"/>
                </a:tc>
                <a:extLst>
                  <a:ext uri="{0D108BD9-81ED-4DB2-BD59-A6C34878D82A}">
                    <a16:rowId xmlns:a16="http://schemas.microsoft.com/office/drawing/2014/main" val="10004"/>
                  </a:ext>
                </a:extLst>
              </a:tr>
              <a:tr h="370840">
                <a:tc>
                  <a:txBody>
                    <a:bodyPr/>
                    <a:lstStyle/>
                    <a:p>
                      <a:r>
                        <a:rPr lang="en-US" altLang="zh-CN" sz="2400" dirty="0"/>
                        <a:t>32</a:t>
                      </a:r>
                      <a:endParaRPr lang="zh-CN" altLang="en-US" sz="2400" dirty="0"/>
                    </a:p>
                  </a:txBody>
                  <a:tcPr marL="91439" marR="91439"/>
                </a:tc>
                <a:tc>
                  <a:txBody>
                    <a:bodyPr/>
                    <a:lstStyle/>
                    <a:p>
                      <a:r>
                        <a:rPr lang="en-US" altLang="zh-CN" sz="2400" dirty="0"/>
                        <a:t>64</a:t>
                      </a:r>
                      <a:endParaRPr lang="zh-CN" altLang="en-US" sz="2400" dirty="0"/>
                    </a:p>
                  </a:txBody>
                  <a:tcPr marL="91439" marR="91439"/>
                </a:tc>
                <a:tc>
                  <a:txBody>
                    <a:bodyPr/>
                    <a:lstStyle/>
                    <a:p>
                      <a:r>
                        <a:rPr lang="en-US" altLang="zh-CN" sz="2400" dirty="0"/>
                        <a:t>52.64</a:t>
                      </a:r>
                      <a:endParaRPr lang="zh-CN" altLang="en-US" sz="2400" dirty="0"/>
                    </a:p>
                  </a:txBody>
                  <a:tcPr marL="91439" marR="91439"/>
                </a:tc>
                <a:extLst>
                  <a:ext uri="{0D108BD9-81ED-4DB2-BD59-A6C34878D82A}">
                    <a16:rowId xmlns:a16="http://schemas.microsoft.com/office/drawing/2014/main" val="10005"/>
                  </a:ext>
                </a:extLst>
              </a:tr>
            </a:tbl>
          </a:graphicData>
        </a:graphic>
      </p:graphicFrame>
      <p:grpSp>
        <p:nvGrpSpPr>
          <p:cNvPr id="61" name="Group 37">
            <a:extLst>
              <a:ext uri="{FF2B5EF4-FFF2-40B4-BE49-F238E27FC236}">
                <a16:creationId xmlns:a16="http://schemas.microsoft.com/office/drawing/2014/main" id="{C6E424E5-27C7-4F67-B9DE-08668C860274}"/>
              </a:ext>
            </a:extLst>
          </p:cNvPr>
          <p:cNvGrpSpPr/>
          <p:nvPr/>
        </p:nvGrpSpPr>
        <p:grpSpPr bwMode="auto">
          <a:xfrm>
            <a:off x="1235641" y="1870578"/>
            <a:ext cx="504825" cy="576262"/>
            <a:chOff x="4150" y="3158"/>
            <a:chExt cx="317" cy="363"/>
          </a:xfrm>
        </p:grpSpPr>
        <p:sp>
          <p:nvSpPr>
            <p:cNvPr id="62" name="Rectangle 34">
              <a:extLst>
                <a:ext uri="{FF2B5EF4-FFF2-40B4-BE49-F238E27FC236}">
                  <a16:creationId xmlns:a16="http://schemas.microsoft.com/office/drawing/2014/main" id="{7CF5EED2-D424-4EC7-A639-4D7261C26ED7}"/>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63" name="Freeform 35">
              <a:extLst>
                <a:ext uri="{FF2B5EF4-FFF2-40B4-BE49-F238E27FC236}">
                  <a16:creationId xmlns:a16="http://schemas.microsoft.com/office/drawing/2014/main" id="{7352EDA8-E986-4327-BAE6-352DD4FB14EE}"/>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64" name="Freeform 36">
              <a:extLst>
                <a:ext uri="{FF2B5EF4-FFF2-40B4-BE49-F238E27FC236}">
                  <a16:creationId xmlns:a16="http://schemas.microsoft.com/office/drawing/2014/main" id="{40B44D67-E34C-42A5-AAEB-B9A0E2D3B510}"/>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sp>
        <p:nvSpPr>
          <p:cNvPr id="65" name="TextBox 41">
            <a:extLst>
              <a:ext uri="{FF2B5EF4-FFF2-40B4-BE49-F238E27FC236}">
                <a16:creationId xmlns:a16="http://schemas.microsoft.com/office/drawing/2014/main" id="{4375E937-B3F0-460E-B213-73956CC2BDE3}"/>
              </a:ext>
            </a:extLst>
          </p:cNvPr>
          <p:cNvSpPr txBox="1">
            <a:spLocks noChangeArrowheads="1"/>
          </p:cNvSpPr>
          <p:nvPr/>
        </p:nvSpPr>
        <p:spPr bwMode="auto">
          <a:xfrm>
            <a:off x="3021748" y="1291614"/>
            <a:ext cx="3050835" cy="461665"/>
          </a:xfrm>
          <a:prstGeom prst="rect">
            <a:avLst/>
          </a:prstGeom>
          <a:solidFill>
            <a:srgbClr val="FFFF00"/>
          </a:solidFill>
          <a:ln>
            <a:noFill/>
          </a:ln>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核</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线程</a:t>
            </a:r>
            <a:r>
              <a:rPr lang="en-US" altLang="zh-CN" dirty="0">
                <a:latin typeface="Times New Roman" panose="02020603050405020304" pitchFamily="18" charset="0"/>
                <a:cs typeface="Times New Roman" panose="02020603050405020304" pitchFamily="18" charset="0"/>
              </a:rPr>
              <a:t>1.3</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1.7=2.21</a:t>
            </a:r>
            <a:endParaRPr lang="zh-CN" altLang="en-US" dirty="0">
              <a:latin typeface="Times New Roman" panose="02020603050405020304" pitchFamily="18" charset="0"/>
              <a:cs typeface="Times New Roman" panose="02020603050405020304" pitchFamily="18" charset="0"/>
            </a:endParaRPr>
          </a:p>
        </p:txBody>
      </p:sp>
      <p:grpSp>
        <p:nvGrpSpPr>
          <p:cNvPr id="66" name="Group 37">
            <a:extLst>
              <a:ext uri="{FF2B5EF4-FFF2-40B4-BE49-F238E27FC236}">
                <a16:creationId xmlns:a16="http://schemas.microsoft.com/office/drawing/2014/main" id="{39CC52E0-7F80-45F4-A2C6-46E2A1715725}"/>
              </a:ext>
            </a:extLst>
          </p:cNvPr>
          <p:cNvGrpSpPr/>
          <p:nvPr/>
        </p:nvGrpSpPr>
        <p:grpSpPr bwMode="auto">
          <a:xfrm>
            <a:off x="2024629" y="1870578"/>
            <a:ext cx="504825" cy="576262"/>
            <a:chOff x="4150" y="3158"/>
            <a:chExt cx="317" cy="363"/>
          </a:xfrm>
        </p:grpSpPr>
        <p:sp>
          <p:nvSpPr>
            <p:cNvPr id="67" name="Rectangle 34">
              <a:extLst>
                <a:ext uri="{FF2B5EF4-FFF2-40B4-BE49-F238E27FC236}">
                  <a16:creationId xmlns:a16="http://schemas.microsoft.com/office/drawing/2014/main" id="{28C75404-11B2-4419-A48B-A93B416C3D6C}"/>
                </a:ext>
              </a:extLst>
            </p:cNvPr>
            <p:cNvSpPr>
              <a:spLocks noChangeArrowheads="1"/>
            </p:cNvSpPr>
            <p:nvPr/>
          </p:nvSpPr>
          <p:spPr bwMode="auto">
            <a:xfrm>
              <a:off x="4150" y="3158"/>
              <a:ext cx="317" cy="363"/>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68" name="Freeform 35">
              <a:extLst>
                <a:ext uri="{FF2B5EF4-FFF2-40B4-BE49-F238E27FC236}">
                  <a16:creationId xmlns:a16="http://schemas.microsoft.com/office/drawing/2014/main" id="{0D9D3CB4-1599-49D1-9A1B-6971B80BA804}"/>
                </a:ext>
              </a:extLst>
            </p:cNvPr>
            <p:cNvSpPr/>
            <p:nvPr/>
          </p:nvSpPr>
          <p:spPr bwMode="auto">
            <a:xfrm>
              <a:off x="4234"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latin typeface="Times New Roman" panose="02020603050405020304" pitchFamily="18" charset="0"/>
                <a:cs typeface="Times New Roman" panose="02020603050405020304" pitchFamily="18" charset="0"/>
              </a:endParaRPr>
            </a:p>
          </p:txBody>
        </p:sp>
        <p:sp>
          <p:nvSpPr>
            <p:cNvPr id="69" name="Freeform 36">
              <a:extLst>
                <a:ext uri="{FF2B5EF4-FFF2-40B4-BE49-F238E27FC236}">
                  <a16:creationId xmlns:a16="http://schemas.microsoft.com/office/drawing/2014/main" id="{29DEE9E3-4F83-4256-87F6-736BEC4799BE}"/>
                </a:ext>
              </a:extLst>
            </p:cNvPr>
            <p:cNvSpPr/>
            <p:nvPr/>
          </p:nvSpPr>
          <p:spPr bwMode="auto">
            <a:xfrm>
              <a:off x="4332" y="3203"/>
              <a:ext cx="52" cy="272"/>
            </a:xfrm>
            <a:custGeom>
              <a:avLst/>
              <a:gdLst>
                <a:gd name="T0" fmla="*/ 7 w 52"/>
                <a:gd name="T1" fmla="*/ 0 h 272"/>
                <a:gd name="T2" fmla="*/ 7 w 52"/>
                <a:gd name="T3" fmla="*/ 136 h 272"/>
                <a:gd name="T4" fmla="*/ 52 w 52"/>
                <a:gd name="T5" fmla="*/ 182 h 272"/>
                <a:gd name="T6" fmla="*/ 7 w 52"/>
                <a:gd name="T7" fmla="*/ 272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latin typeface="Times New Roman" panose="02020603050405020304" pitchFamily="18" charset="0"/>
                <a:cs typeface="Times New Roman" panose="02020603050405020304" pitchFamily="18" charset="0"/>
              </a:endParaRPr>
            </a:p>
          </p:txBody>
        </p:sp>
      </p:grpSp>
      <p:sp>
        <p:nvSpPr>
          <p:cNvPr id="70" name="矩形 1">
            <a:extLst>
              <a:ext uri="{FF2B5EF4-FFF2-40B4-BE49-F238E27FC236}">
                <a16:creationId xmlns:a16="http://schemas.microsoft.com/office/drawing/2014/main" id="{C7948654-3032-4029-9FEE-F4E387D398DA}"/>
              </a:ext>
            </a:extLst>
          </p:cNvPr>
          <p:cNvSpPr>
            <a:spLocks noChangeArrowheads="1"/>
          </p:cNvSpPr>
          <p:nvPr/>
        </p:nvSpPr>
        <p:spPr bwMode="auto">
          <a:xfrm>
            <a:off x="1021329" y="1726115"/>
            <a:ext cx="1665287" cy="865188"/>
          </a:xfrm>
          <a:prstGeom prst="rect">
            <a:avLst/>
          </a:prstGeom>
          <a:noFill/>
          <a:ln w="952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pic>
        <p:nvPicPr>
          <p:cNvPr id="71" name="Picture 2">
            <a:extLst>
              <a:ext uri="{FF2B5EF4-FFF2-40B4-BE49-F238E27FC236}">
                <a16:creationId xmlns:a16="http://schemas.microsoft.com/office/drawing/2014/main" id="{ABA587B8-9016-412B-9596-34144331D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513" y="1977124"/>
            <a:ext cx="554355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任意多边形: 形状 72">
            <a:extLst>
              <a:ext uri="{FF2B5EF4-FFF2-40B4-BE49-F238E27FC236}">
                <a16:creationId xmlns:a16="http://schemas.microsoft.com/office/drawing/2014/main" id="{BB35C271-9479-4C86-8CC1-B332BF81B3E4}"/>
              </a:ext>
            </a:extLst>
          </p:cNvPr>
          <p:cNvSpPr/>
          <p:nvPr/>
        </p:nvSpPr>
        <p:spPr>
          <a:xfrm>
            <a:off x="4383654" y="1899035"/>
            <a:ext cx="900536" cy="1148374"/>
          </a:xfrm>
          <a:custGeom>
            <a:avLst/>
            <a:gdLst>
              <a:gd name="connsiteX0" fmla="*/ 422348 w 900536"/>
              <a:gd name="connsiteY0" fmla="*/ 96578 h 1087244"/>
              <a:gd name="connsiteX1" fmla="*/ 452828 w 900536"/>
              <a:gd name="connsiteY1" fmla="*/ 81338 h 1087244"/>
              <a:gd name="connsiteX2" fmla="*/ 503628 w 900536"/>
              <a:gd name="connsiteY2" fmla="*/ 66098 h 1087244"/>
              <a:gd name="connsiteX3" fmla="*/ 539188 w 900536"/>
              <a:gd name="connsiteY3" fmla="*/ 50858 h 1087244"/>
              <a:gd name="connsiteX4" fmla="*/ 574748 w 900536"/>
              <a:gd name="connsiteY4" fmla="*/ 45778 h 1087244"/>
              <a:gd name="connsiteX5" fmla="*/ 610308 w 900536"/>
              <a:gd name="connsiteY5" fmla="*/ 30538 h 1087244"/>
              <a:gd name="connsiteX6" fmla="*/ 706828 w 900536"/>
              <a:gd name="connsiteY6" fmla="*/ 15298 h 1087244"/>
              <a:gd name="connsiteX7" fmla="*/ 747468 w 900536"/>
              <a:gd name="connsiteY7" fmla="*/ 58 h 1087244"/>
              <a:gd name="connsiteX8" fmla="*/ 884628 w 900536"/>
              <a:gd name="connsiteY8" fmla="*/ 40698 h 1087244"/>
              <a:gd name="connsiteX9" fmla="*/ 894788 w 900536"/>
              <a:gd name="connsiteY9" fmla="*/ 76258 h 1087244"/>
              <a:gd name="connsiteX10" fmla="*/ 889708 w 900536"/>
              <a:gd name="connsiteY10" fmla="*/ 243898 h 1087244"/>
              <a:gd name="connsiteX11" fmla="*/ 874468 w 900536"/>
              <a:gd name="connsiteY11" fmla="*/ 279458 h 1087244"/>
              <a:gd name="connsiteX12" fmla="*/ 854148 w 900536"/>
              <a:gd name="connsiteY12" fmla="*/ 325178 h 1087244"/>
              <a:gd name="connsiteX13" fmla="*/ 838908 w 900536"/>
              <a:gd name="connsiteY13" fmla="*/ 375978 h 1087244"/>
              <a:gd name="connsiteX14" fmla="*/ 823668 w 900536"/>
              <a:gd name="connsiteY14" fmla="*/ 386138 h 1087244"/>
              <a:gd name="connsiteX15" fmla="*/ 798268 w 900536"/>
              <a:gd name="connsiteY15" fmla="*/ 436938 h 1087244"/>
              <a:gd name="connsiteX16" fmla="*/ 788108 w 900536"/>
              <a:gd name="connsiteY16" fmla="*/ 467418 h 1087244"/>
              <a:gd name="connsiteX17" fmla="*/ 767788 w 900536"/>
              <a:gd name="connsiteY17" fmla="*/ 497898 h 1087244"/>
              <a:gd name="connsiteX18" fmla="*/ 737308 w 900536"/>
              <a:gd name="connsiteY18" fmla="*/ 563938 h 1087244"/>
              <a:gd name="connsiteX19" fmla="*/ 722068 w 900536"/>
              <a:gd name="connsiteY19" fmla="*/ 589338 h 1087244"/>
              <a:gd name="connsiteX20" fmla="*/ 706828 w 900536"/>
              <a:gd name="connsiteY20" fmla="*/ 609658 h 1087244"/>
              <a:gd name="connsiteX21" fmla="*/ 686508 w 900536"/>
              <a:gd name="connsiteY21" fmla="*/ 665538 h 1087244"/>
              <a:gd name="connsiteX22" fmla="*/ 671268 w 900536"/>
              <a:gd name="connsiteY22" fmla="*/ 690938 h 1087244"/>
              <a:gd name="connsiteX23" fmla="*/ 605228 w 900536"/>
              <a:gd name="connsiteY23" fmla="*/ 762058 h 1087244"/>
              <a:gd name="connsiteX24" fmla="*/ 584908 w 900536"/>
              <a:gd name="connsiteY24" fmla="*/ 787458 h 1087244"/>
              <a:gd name="connsiteX25" fmla="*/ 574748 w 900536"/>
              <a:gd name="connsiteY25" fmla="*/ 817938 h 1087244"/>
              <a:gd name="connsiteX26" fmla="*/ 539188 w 900536"/>
              <a:gd name="connsiteY26" fmla="*/ 853498 h 1087244"/>
              <a:gd name="connsiteX27" fmla="*/ 508708 w 900536"/>
              <a:gd name="connsiteY27" fmla="*/ 914458 h 1087244"/>
              <a:gd name="connsiteX28" fmla="*/ 498548 w 900536"/>
              <a:gd name="connsiteY28" fmla="*/ 939858 h 1087244"/>
              <a:gd name="connsiteX29" fmla="*/ 478228 w 900536"/>
              <a:gd name="connsiteY29" fmla="*/ 965258 h 1087244"/>
              <a:gd name="connsiteX30" fmla="*/ 407108 w 900536"/>
              <a:gd name="connsiteY30" fmla="*/ 1036378 h 1087244"/>
              <a:gd name="connsiteX31" fmla="*/ 376628 w 900536"/>
              <a:gd name="connsiteY31" fmla="*/ 1046538 h 1087244"/>
              <a:gd name="connsiteX32" fmla="*/ 356308 w 900536"/>
              <a:gd name="connsiteY32" fmla="*/ 1051618 h 1087244"/>
              <a:gd name="connsiteX33" fmla="*/ 330908 w 900536"/>
              <a:gd name="connsiteY33" fmla="*/ 1061778 h 1087244"/>
              <a:gd name="connsiteX34" fmla="*/ 290268 w 900536"/>
              <a:gd name="connsiteY34" fmla="*/ 1066858 h 1087244"/>
              <a:gd name="connsiteX35" fmla="*/ 249628 w 900536"/>
              <a:gd name="connsiteY35" fmla="*/ 1082098 h 1087244"/>
              <a:gd name="connsiteX36" fmla="*/ 102308 w 900536"/>
              <a:gd name="connsiteY36" fmla="*/ 1071938 h 1087244"/>
              <a:gd name="connsiteX37" fmla="*/ 76908 w 900536"/>
              <a:gd name="connsiteY37" fmla="*/ 1046538 h 1087244"/>
              <a:gd name="connsiteX38" fmla="*/ 36268 w 900536"/>
              <a:gd name="connsiteY38" fmla="*/ 1031298 h 1087244"/>
              <a:gd name="connsiteX39" fmla="*/ 21028 w 900536"/>
              <a:gd name="connsiteY39" fmla="*/ 1021138 h 1087244"/>
              <a:gd name="connsiteX40" fmla="*/ 708 w 900536"/>
              <a:gd name="connsiteY40" fmla="*/ 944938 h 1087244"/>
              <a:gd name="connsiteX41" fmla="*/ 10868 w 900536"/>
              <a:gd name="connsiteY41" fmla="*/ 772218 h 1087244"/>
              <a:gd name="connsiteX42" fmla="*/ 15948 w 900536"/>
              <a:gd name="connsiteY42" fmla="*/ 726498 h 1087244"/>
              <a:gd name="connsiteX43" fmla="*/ 36268 w 900536"/>
              <a:gd name="connsiteY43" fmla="*/ 696018 h 1087244"/>
              <a:gd name="connsiteX44" fmla="*/ 61668 w 900536"/>
              <a:gd name="connsiteY44" fmla="*/ 655378 h 1087244"/>
              <a:gd name="connsiteX45" fmla="*/ 87068 w 900536"/>
              <a:gd name="connsiteY45" fmla="*/ 614738 h 1087244"/>
              <a:gd name="connsiteX46" fmla="*/ 97228 w 900536"/>
              <a:gd name="connsiteY46" fmla="*/ 589338 h 1087244"/>
              <a:gd name="connsiteX47" fmla="*/ 127708 w 900536"/>
              <a:gd name="connsiteY47" fmla="*/ 558858 h 1087244"/>
              <a:gd name="connsiteX48" fmla="*/ 137868 w 900536"/>
              <a:gd name="connsiteY48" fmla="*/ 528378 h 1087244"/>
              <a:gd name="connsiteX49" fmla="*/ 173428 w 900536"/>
              <a:gd name="connsiteY49" fmla="*/ 477578 h 1087244"/>
              <a:gd name="connsiteX50" fmla="*/ 188668 w 900536"/>
              <a:gd name="connsiteY50" fmla="*/ 431858 h 1087244"/>
              <a:gd name="connsiteX51" fmla="*/ 214068 w 900536"/>
              <a:gd name="connsiteY51" fmla="*/ 416618 h 1087244"/>
              <a:gd name="connsiteX52" fmla="*/ 219148 w 900536"/>
              <a:gd name="connsiteY52" fmla="*/ 386138 h 1087244"/>
              <a:gd name="connsiteX53" fmla="*/ 249628 w 900536"/>
              <a:gd name="connsiteY53" fmla="*/ 330258 h 1087244"/>
              <a:gd name="connsiteX54" fmla="*/ 259788 w 900536"/>
              <a:gd name="connsiteY54" fmla="*/ 299778 h 1087244"/>
              <a:gd name="connsiteX55" fmla="*/ 275028 w 900536"/>
              <a:gd name="connsiteY55" fmla="*/ 284538 h 1087244"/>
              <a:gd name="connsiteX56" fmla="*/ 300428 w 900536"/>
              <a:gd name="connsiteY56" fmla="*/ 248978 h 1087244"/>
              <a:gd name="connsiteX57" fmla="*/ 315668 w 900536"/>
              <a:gd name="connsiteY57" fmla="*/ 223578 h 1087244"/>
              <a:gd name="connsiteX58" fmla="*/ 351228 w 900536"/>
              <a:gd name="connsiteY58" fmla="*/ 188018 h 1087244"/>
              <a:gd name="connsiteX59" fmla="*/ 361388 w 900536"/>
              <a:gd name="connsiteY59" fmla="*/ 167698 h 1087244"/>
              <a:gd name="connsiteX60" fmla="*/ 412188 w 900536"/>
              <a:gd name="connsiteY60" fmla="*/ 137218 h 1087244"/>
              <a:gd name="connsiteX61" fmla="*/ 422348 w 900536"/>
              <a:gd name="connsiteY61" fmla="*/ 96578 h 108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00536" h="1087244">
                <a:moveTo>
                  <a:pt x="422348" y="96578"/>
                </a:moveTo>
                <a:cubicBezTo>
                  <a:pt x="432508" y="91498"/>
                  <a:pt x="442226" y="85416"/>
                  <a:pt x="452828" y="81338"/>
                </a:cubicBezTo>
                <a:cubicBezTo>
                  <a:pt x="469329" y="74992"/>
                  <a:pt x="487379" y="73062"/>
                  <a:pt x="503628" y="66098"/>
                </a:cubicBezTo>
                <a:cubicBezTo>
                  <a:pt x="518085" y="59902"/>
                  <a:pt x="524296" y="53836"/>
                  <a:pt x="539188" y="50858"/>
                </a:cubicBezTo>
                <a:cubicBezTo>
                  <a:pt x="550929" y="48510"/>
                  <a:pt x="562895" y="47471"/>
                  <a:pt x="574748" y="45778"/>
                </a:cubicBezTo>
                <a:cubicBezTo>
                  <a:pt x="598927" y="29659"/>
                  <a:pt x="580486" y="39485"/>
                  <a:pt x="610308" y="30538"/>
                </a:cubicBezTo>
                <a:cubicBezTo>
                  <a:pt x="669418" y="12805"/>
                  <a:pt x="614268" y="22418"/>
                  <a:pt x="706828" y="15298"/>
                </a:cubicBezTo>
                <a:cubicBezTo>
                  <a:pt x="720375" y="10218"/>
                  <a:pt x="733032" y="-904"/>
                  <a:pt x="747468" y="58"/>
                </a:cubicBezTo>
                <a:cubicBezTo>
                  <a:pt x="832302" y="5714"/>
                  <a:pt x="835916" y="11471"/>
                  <a:pt x="884628" y="40698"/>
                </a:cubicBezTo>
                <a:cubicBezTo>
                  <a:pt x="888015" y="52551"/>
                  <a:pt x="892205" y="64204"/>
                  <a:pt x="894788" y="76258"/>
                </a:cubicBezTo>
                <a:cubicBezTo>
                  <a:pt x="907258" y="134450"/>
                  <a:pt x="896564" y="177623"/>
                  <a:pt x="889708" y="243898"/>
                </a:cubicBezTo>
                <a:cubicBezTo>
                  <a:pt x="888625" y="254367"/>
                  <a:pt x="877984" y="271255"/>
                  <a:pt x="874468" y="279458"/>
                </a:cubicBezTo>
                <a:cubicBezTo>
                  <a:pt x="848452" y="340163"/>
                  <a:pt x="908575" y="216323"/>
                  <a:pt x="854148" y="325178"/>
                </a:cubicBezTo>
                <a:cubicBezTo>
                  <a:pt x="850950" y="347561"/>
                  <a:pt x="854310" y="360576"/>
                  <a:pt x="838908" y="375978"/>
                </a:cubicBezTo>
                <a:cubicBezTo>
                  <a:pt x="834591" y="380295"/>
                  <a:pt x="828748" y="382751"/>
                  <a:pt x="823668" y="386138"/>
                </a:cubicBezTo>
                <a:cubicBezTo>
                  <a:pt x="807191" y="413599"/>
                  <a:pt x="808904" y="407689"/>
                  <a:pt x="798268" y="436938"/>
                </a:cubicBezTo>
                <a:cubicBezTo>
                  <a:pt x="794608" y="447003"/>
                  <a:pt x="792897" y="457839"/>
                  <a:pt x="788108" y="467418"/>
                </a:cubicBezTo>
                <a:cubicBezTo>
                  <a:pt x="782647" y="478340"/>
                  <a:pt x="773941" y="487351"/>
                  <a:pt x="767788" y="497898"/>
                </a:cubicBezTo>
                <a:cubicBezTo>
                  <a:pt x="747529" y="532628"/>
                  <a:pt x="756174" y="526207"/>
                  <a:pt x="737308" y="563938"/>
                </a:cubicBezTo>
                <a:cubicBezTo>
                  <a:pt x="732892" y="572769"/>
                  <a:pt x="727545" y="581123"/>
                  <a:pt x="722068" y="589338"/>
                </a:cubicBezTo>
                <a:cubicBezTo>
                  <a:pt x="717372" y="596383"/>
                  <a:pt x="710882" y="602225"/>
                  <a:pt x="706828" y="609658"/>
                </a:cubicBezTo>
                <a:cubicBezTo>
                  <a:pt x="646752" y="719797"/>
                  <a:pt x="717501" y="595805"/>
                  <a:pt x="686508" y="665538"/>
                </a:cubicBezTo>
                <a:cubicBezTo>
                  <a:pt x="682498" y="674561"/>
                  <a:pt x="677266" y="683095"/>
                  <a:pt x="671268" y="690938"/>
                </a:cubicBezTo>
                <a:cubicBezTo>
                  <a:pt x="625750" y="750461"/>
                  <a:pt x="640355" y="738640"/>
                  <a:pt x="605228" y="762058"/>
                </a:cubicBezTo>
                <a:cubicBezTo>
                  <a:pt x="586701" y="817638"/>
                  <a:pt x="617734" y="734937"/>
                  <a:pt x="584908" y="787458"/>
                </a:cubicBezTo>
                <a:cubicBezTo>
                  <a:pt x="579232" y="796540"/>
                  <a:pt x="580844" y="809133"/>
                  <a:pt x="574748" y="817938"/>
                </a:cubicBezTo>
                <a:cubicBezTo>
                  <a:pt x="565206" y="831721"/>
                  <a:pt x="546685" y="838505"/>
                  <a:pt x="539188" y="853498"/>
                </a:cubicBezTo>
                <a:cubicBezTo>
                  <a:pt x="529028" y="873818"/>
                  <a:pt x="517145" y="893364"/>
                  <a:pt x="508708" y="914458"/>
                </a:cubicBezTo>
                <a:cubicBezTo>
                  <a:pt x="505321" y="922925"/>
                  <a:pt x="503240" y="932039"/>
                  <a:pt x="498548" y="939858"/>
                </a:cubicBezTo>
                <a:cubicBezTo>
                  <a:pt x="492970" y="949155"/>
                  <a:pt x="484605" y="956489"/>
                  <a:pt x="478228" y="965258"/>
                </a:cubicBezTo>
                <a:cubicBezTo>
                  <a:pt x="457218" y="994147"/>
                  <a:pt x="447307" y="1022978"/>
                  <a:pt x="407108" y="1036378"/>
                </a:cubicBezTo>
                <a:cubicBezTo>
                  <a:pt x="396948" y="1039765"/>
                  <a:pt x="386886" y="1043461"/>
                  <a:pt x="376628" y="1046538"/>
                </a:cubicBezTo>
                <a:cubicBezTo>
                  <a:pt x="369941" y="1048544"/>
                  <a:pt x="362932" y="1049410"/>
                  <a:pt x="356308" y="1051618"/>
                </a:cubicBezTo>
                <a:cubicBezTo>
                  <a:pt x="347657" y="1054502"/>
                  <a:pt x="339793" y="1059728"/>
                  <a:pt x="330908" y="1061778"/>
                </a:cubicBezTo>
                <a:cubicBezTo>
                  <a:pt x="317606" y="1064848"/>
                  <a:pt x="303815" y="1065165"/>
                  <a:pt x="290268" y="1066858"/>
                </a:cubicBezTo>
                <a:cubicBezTo>
                  <a:pt x="276721" y="1071938"/>
                  <a:pt x="263607" y="1078370"/>
                  <a:pt x="249628" y="1082098"/>
                </a:cubicBezTo>
                <a:cubicBezTo>
                  <a:pt x="199206" y="1095544"/>
                  <a:pt x="155727" y="1079222"/>
                  <a:pt x="102308" y="1071938"/>
                </a:cubicBezTo>
                <a:cubicBezTo>
                  <a:pt x="93841" y="1063471"/>
                  <a:pt x="87105" y="1052813"/>
                  <a:pt x="76908" y="1046538"/>
                </a:cubicBezTo>
                <a:cubicBezTo>
                  <a:pt x="64586" y="1038955"/>
                  <a:pt x="49439" y="1037285"/>
                  <a:pt x="36268" y="1031298"/>
                </a:cubicBezTo>
                <a:cubicBezTo>
                  <a:pt x="30710" y="1028772"/>
                  <a:pt x="26108" y="1024525"/>
                  <a:pt x="21028" y="1021138"/>
                </a:cubicBezTo>
                <a:cubicBezTo>
                  <a:pt x="10293" y="994301"/>
                  <a:pt x="1600" y="977038"/>
                  <a:pt x="708" y="944938"/>
                </a:cubicBezTo>
                <a:cubicBezTo>
                  <a:pt x="-1878" y="851825"/>
                  <a:pt x="2861" y="840276"/>
                  <a:pt x="10868" y="772218"/>
                </a:cubicBezTo>
                <a:cubicBezTo>
                  <a:pt x="12660" y="756989"/>
                  <a:pt x="11099" y="741045"/>
                  <a:pt x="15948" y="726498"/>
                </a:cubicBezTo>
                <a:cubicBezTo>
                  <a:pt x="19809" y="714914"/>
                  <a:pt x="30807" y="706940"/>
                  <a:pt x="36268" y="696018"/>
                </a:cubicBezTo>
                <a:cubicBezTo>
                  <a:pt x="57427" y="653701"/>
                  <a:pt x="32348" y="674925"/>
                  <a:pt x="61668" y="655378"/>
                </a:cubicBezTo>
                <a:cubicBezTo>
                  <a:pt x="70135" y="641831"/>
                  <a:pt x="79494" y="628803"/>
                  <a:pt x="87068" y="614738"/>
                </a:cubicBezTo>
                <a:cubicBezTo>
                  <a:pt x="91391" y="606709"/>
                  <a:pt x="91865" y="596713"/>
                  <a:pt x="97228" y="589338"/>
                </a:cubicBezTo>
                <a:cubicBezTo>
                  <a:pt x="105679" y="577718"/>
                  <a:pt x="117548" y="569018"/>
                  <a:pt x="127708" y="558858"/>
                </a:cubicBezTo>
                <a:cubicBezTo>
                  <a:pt x="131095" y="548698"/>
                  <a:pt x="133079" y="537957"/>
                  <a:pt x="137868" y="528378"/>
                </a:cubicBezTo>
                <a:cubicBezTo>
                  <a:pt x="144122" y="515870"/>
                  <a:pt x="163871" y="490321"/>
                  <a:pt x="173428" y="477578"/>
                </a:cubicBezTo>
                <a:cubicBezTo>
                  <a:pt x="178508" y="462338"/>
                  <a:pt x="179757" y="445224"/>
                  <a:pt x="188668" y="431858"/>
                </a:cubicBezTo>
                <a:cubicBezTo>
                  <a:pt x="194145" y="423643"/>
                  <a:pt x="208591" y="424833"/>
                  <a:pt x="214068" y="416618"/>
                </a:cubicBezTo>
                <a:cubicBezTo>
                  <a:pt x="219781" y="408048"/>
                  <a:pt x="216318" y="396042"/>
                  <a:pt x="219148" y="386138"/>
                </a:cubicBezTo>
                <a:cubicBezTo>
                  <a:pt x="230990" y="344692"/>
                  <a:pt x="227098" y="352788"/>
                  <a:pt x="249628" y="330258"/>
                </a:cubicBezTo>
                <a:cubicBezTo>
                  <a:pt x="253015" y="320098"/>
                  <a:pt x="254587" y="309140"/>
                  <a:pt x="259788" y="299778"/>
                </a:cubicBezTo>
                <a:cubicBezTo>
                  <a:pt x="263277" y="293498"/>
                  <a:pt x="270540" y="290148"/>
                  <a:pt x="275028" y="284538"/>
                </a:cubicBezTo>
                <a:cubicBezTo>
                  <a:pt x="284128" y="273163"/>
                  <a:pt x="292348" y="261098"/>
                  <a:pt x="300428" y="248978"/>
                </a:cubicBezTo>
                <a:cubicBezTo>
                  <a:pt x="305905" y="240763"/>
                  <a:pt x="309347" y="231163"/>
                  <a:pt x="315668" y="223578"/>
                </a:cubicBezTo>
                <a:cubicBezTo>
                  <a:pt x="326400" y="210700"/>
                  <a:pt x="343731" y="203011"/>
                  <a:pt x="351228" y="188018"/>
                </a:cubicBezTo>
                <a:cubicBezTo>
                  <a:pt x="354615" y="181245"/>
                  <a:pt x="355570" y="172546"/>
                  <a:pt x="361388" y="167698"/>
                </a:cubicBezTo>
                <a:cubicBezTo>
                  <a:pt x="376558" y="155056"/>
                  <a:pt x="393454" y="143463"/>
                  <a:pt x="412188" y="137218"/>
                </a:cubicBezTo>
                <a:lnTo>
                  <a:pt x="422348" y="96578"/>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37E30984-7E82-4538-BF8C-EB9828483BF3}"/>
              </a:ext>
            </a:extLst>
          </p:cNvPr>
          <p:cNvSpPr/>
          <p:nvPr/>
        </p:nvSpPr>
        <p:spPr>
          <a:xfrm>
            <a:off x="4053454" y="3248719"/>
            <a:ext cx="1796008" cy="718059"/>
          </a:xfrm>
          <a:prstGeom prst="roundRect">
            <a:avLst>
              <a:gd name="adj" fmla="val 12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可以取其它近似值，如</a:t>
            </a:r>
            <a:r>
              <a:rPr lang="en-US" altLang="zh-CN" sz="2000" dirty="0"/>
              <a:t>1.8</a:t>
            </a:r>
            <a:endParaRPr lang="zh-CN" altLang="en-US" sz="2000" dirty="0"/>
          </a:p>
        </p:txBody>
      </p:sp>
      <p:cxnSp>
        <p:nvCxnSpPr>
          <p:cNvPr id="76" name="直接箭头连接符 75">
            <a:extLst>
              <a:ext uri="{FF2B5EF4-FFF2-40B4-BE49-F238E27FC236}">
                <a16:creationId xmlns:a16="http://schemas.microsoft.com/office/drawing/2014/main" id="{366AC7EB-0EE8-4373-9F5C-4AD99F49006D}"/>
              </a:ext>
            </a:extLst>
          </p:cNvPr>
          <p:cNvCxnSpPr>
            <a:stCxn id="74" idx="0"/>
            <a:endCxn id="73" idx="35"/>
          </p:cNvCxnSpPr>
          <p:nvPr/>
        </p:nvCxnSpPr>
        <p:spPr>
          <a:xfrm flipH="1" flipV="1">
            <a:off x="4633282" y="3041974"/>
            <a:ext cx="318176" cy="206745"/>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75" name="灯片编号占位符 5">
            <a:extLst>
              <a:ext uri="{FF2B5EF4-FFF2-40B4-BE49-F238E27FC236}">
                <a16:creationId xmlns:a16="http://schemas.microsoft.com/office/drawing/2014/main" id="{A56A7FCE-B11E-4F4E-866B-909533476110}"/>
              </a:ext>
            </a:extLst>
          </p:cNvPr>
          <p:cNvSpPr>
            <a:spLocks noGrp="1"/>
          </p:cNvSpPr>
          <p:nvPr>
            <p:ph type="sldNum" sz="quarter" idx="12"/>
          </p:nvPr>
        </p:nvSpPr>
        <p:spPr>
          <a:xfrm>
            <a:off x="7086600" y="6532775"/>
            <a:ext cx="2057400" cy="311576"/>
          </a:xfrm>
        </p:spPr>
        <p:txBody>
          <a:bodyPr/>
          <a:lstStyle/>
          <a:p>
            <a:fld id="{EEA58A3B-43CE-4AA0-90B5-EB47AFAFEB34}" type="slidenum">
              <a:rPr lang="zh-CN" altLang="en-US" smtClean="0"/>
              <a:pPr/>
              <a:t>190</a:t>
            </a:fld>
            <a:endParaRPr lang="zh-CN" altLang="en-US" dirty="0"/>
          </a:p>
        </p:txBody>
      </p:sp>
    </p:spTree>
    <p:extLst>
      <p:ext uri="{BB962C8B-B14F-4D97-AF65-F5344CB8AC3E}">
        <p14:creationId xmlns:p14="http://schemas.microsoft.com/office/powerpoint/2010/main" val="80495134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59497-0384-44E7-A7D3-5497149843CA}"/>
              </a:ext>
            </a:extLst>
          </p:cNvPr>
          <p:cNvSpPr>
            <a:spLocks noGrp="1"/>
          </p:cNvSpPr>
          <p:nvPr>
            <p:ph type="title"/>
          </p:nvPr>
        </p:nvSpPr>
        <p:spPr/>
        <p:txBody>
          <a:bodyPr/>
          <a:lstStyle/>
          <a:p>
            <a:r>
              <a:rPr lang="en-US" altLang="zh-CN" dirty="0"/>
              <a:t>n</a:t>
            </a:r>
            <a:r>
              <a:rPr lang="zh-CN" altLang="en-US" dirty="0"/>
              <a:t>核</a:t>
            </a:r>
            <a:r>
              <a:rPr lang="en-US" altLang="zh-CN" dirty="0"/>
              <a:t>n</a:t>
            </a:r>
            <a:r>
              <a:rPr lang="zh-CN" altLang="en-US" dirty="0"/>
              <a:t>线程（</a:t>
            </a:r>
            <a:r>
              <a:rPr lang="en-US" altLang="zh-CN" dirty="0"/>
              <a:t> </a:t>
            </a:r>
            <a:r>
              <a:rPr lang="zh-CN" altLang="en-US" dirty="0"/>
              <a:t>无</a:t>
            </a:r>
            <a:r>
              <a:rPr lang="en-US" altLang="zh-CN" dirty="0"/>
              <a:t>HT</a:t>
            </a:r>
            <a:r>
              <a:rPr lang="zh-CN" altLang="en-US" dirty="0"/>
              <a:t>）</a:t>
            </a:r>
          </a:p>
        </p:txBody>
      </p:sp>
      <p:sp>
        <p:nvSpPr>
          <p:cNvPr id="3" name="内容占位符 2">
            <a:extLst>
              <a:ext uri="{FF2B5EF4-FFF2-40B4-BE49-F238E27FC236}">
                <a16:creationId xmlns:a16="http://schemas.microsoft.com/office/drawing/2014/main" id="{A2A4D92F-96A0-49D7-942B-3A17A0DE9C49}"/>
              </a:ext>
            </a:extLst>
          </p:cNvPr>
          <p:cNvSpPr>
            <a:spLocks noGrp="1"/>
          </p:cNvSpPr>
          <p:nvPr>
            <p:ph idx="1"/>
          </p:nvPr>
        </p:nvSpPr>
        <p:spPr/>
        <p:txBody>
          <a:bodyPr/>
          <a:lstStyle/>
          <a:p>
            <a:r>
              <a:rPr lang="en-US" altLang="zh-CN" sz="2400" dirty="0">
                <a:solidFill>
                  <a:srgbClr val="000000"/>
                </a:solidFill>
              </a:rPr>
              <a:t>Step1. </a:t>
            </a:r>
            <a:r>
              <a:rPr lang="zh-CN" altLang="en-US" sz="2400" dirty="0">
                <a:solidFill>
                  <a:srgbClr val="000000"/>
                </a:solidFill>
                <a:cs typeface="Times New Roman" panose="02020603050405020304" pitchFamily="18" charset="0"/>
              </a:rPr>
              <a:t>双核性能降为</a:t>
            </a:r>
            <a:r>
              <a:rPr lang="en-US" altLang="zh-CN" sz="2400" dirty="0">
                <a:solidFill>
                  <a:srgbClr val="000000"/>
                </a:solidFill>
                <a:cs typeface="Times New Roman" panose="02020603050405020304" pitchFamily="18" charset="0"/>
              </a:rPr>
              <a:t>2 → 1.7</a:t>
            </a:r>
            <a:r>
              <a:rPr lang="zh-CN" altLang="en-US" sz="2400" dirty="0">
                <a:solidFill>
                  <a:srgbClr val="000000"/>
                </a:solidFill>
                <a:cs typeface="Times New Roman" panose="02020603050405020304" pitchFamily="18" charset="0"/>
              </a:rPr>
              <a:t>，或</a:t>
            </a:r>
            <a:r>
              <a:rPr lang="en-US" altLang="zh-CN" sz="2400" dirty="0">
                <a:solidFill>
                  <a:srgbClr val="000000"/>
                </a:solidFill>
                <a:cs typeface="Times New Roman" panose="02020603050405020304" pitchFamily="18" charset="0"/>
              </a:rPr>
              <a:t>1.8</a:t>
            </a:r>
            <a:r>
              <a:rPr lang="zh-CN" altLang="en-US" sz="2400" dirty="0">
                <a:solidFill>
                  <a:srgbClr val="000000"/>
                </a:solidFill>
                <a:cs typeface="Times New Roman" panose="02020603050405020304" pitchFamily="18" charset="0"/>
              </a:rPr>
              <a:t>、</a:t>
            </a:r>
            <a:r>
              <a:rPr lang="en-US" altLang="zh-CN" sz="2400" dirty="0">
                <a:solidFill>
                  <a:srgbClr val="000000"/>
                </a:solidFill>
                <a:cs typeface="Times New Roman" panose="02020603050405020304" pitchFamily="18" charset="0"/>
              </a:rPr>
              <a:t>1.9</a:t>
            </a:r>
            <a:endParaRPr lang="en-US" altLang="zh-CN" dirty="0">
              <a:solidFill>
                <a:srgbClr val="000000"/>
              </a:solidFill>
            </a:endParaRPr>
          </a:p>
          <a:p>
            <a:pPr lvl="1"/>
            <a:r>
              <a:rPr lang="zh-CN" altLang="en-US" dirty="0">
                <a:solidFill>
                  <a:srgbClr val="000000"/>
                </a:solidFill>
                <a:cs typeface="Times New Roman" panose="02020603050405020304" pitchFamily="18" charset="0"/>
              </a:rPr>
              <a:t>双核</a:t>
            </a:r>
            <a:r>
              <a:rPr lang="en-US" altLang="zh-CN" dirty="0">
                <a:solidFill>
                  <a:srgbClr val="000000"/>
                </a:solidFill>
                <a:cs typeface="Times New Roman" panose="02020603050405020304" pitchFamily="18" charset="0"/>
              </a:rPr>
              <a:t>2</a:t>
            </a:r>
            <a:r>
              <a:rPr lang="zh-CN" altLang="en-US" dirty="0">
                <a:solidFill>
                  <a:srgbClr val="000000"/>
                </a:solidFill>
                <a:cs typeface="Times New Roman" panose="02020603050405020304" pitchFamily="18" charset="0"/>
              </a:rPr>
              <a:t>线程性能</a:t>
            </a:r>
            <a:endParaRPr lang="zh-CN" altLang="en-US" dirty="0">
              <a:solidFill>
                <a:srgbClr val="000000"/>
              </a:solidFill>
            </a:endParaRPr>
          </a:p>
          <a:p>
            <a:pPr marL="0" indent="0">
              <a:buNone/>
            </a:pPr>
            <a:endParaRPr lang="en-US" altLang="zh-CN" dirty="0">
              <a:solidFill>
                <a:srgbClr val="000000"/>
              </a:solidFill>
            </a:endParaRPr>
          </a:p>
          <a:p>
            <a:pPr marL="0" indent="0">
              <a:buNone/>
            </a:pPr>
            <a:endParaRPr lang="en-US" altLang="zh-CN" dirty="0">
              <a:solidFill>
                <a:srgbClr val="000000"/>
              </a:solidFill>
            </a:endParaRPr>
          </a:p>
          <a:p>
            <a:r>
              <a:rPr lang="en-US" altLang="zh-CN" dirty="0">
                <a:solidFill>
                  <a:srgbClr val="000000"/>
                </a:solidFill>
              </a:rPr>
              <a:t>Step2. </a:t>
            </a:r>
            <a:r>
              <a:rPr lang="zh-CN" altLang="en-US" dirty="0">
                <a:solidFill>
                  <a:srgbClr val="000000"/>
                </a:solidFill>
                <a:cs typeface="Times New Roman" panose="02020603050405020304" pitchFamily="18" charset="0"/>
              </a:rPr>
              <a:t>多核性能提升</a:t>
            </a:r>
            <a:endParaRPr lang="en-US" altLang="zh-CN" dirty="0">
              <a:solidFill>
                <a:srgbClr val="000000"/>
              </a:solidFill>
            </a:endParaRPr>
          </a:p>
          <a:p>
            <a:pPr lvl="1"/>
            <a:r>
              <a:rPr lang="en-US" altLang="zh-CN" dirty="0">
                <a:cs typeface="Times New Roman" panose="02020603050405020304" pitchFamily="18" charset="0"/>
              </a:rPr>
              <a:t>n=8 =2</a:t>
            </a:r>
            <a:r>
              <a:rPr lang="en-US" altLang="zh-CN" baseline="30000" dirty="0">
                <a:cs typeface="Times New Roman" panose="02020603050405020304" pitchFamily="18" charset="0"/>
              </a:rPr>
              <a:t>3</a:t>
            </a:r>
            <a:r>
              <a:rPr lang="zh-CN" altLang="en-US" dirty="0">
                <a:cs typeface="Times New Roman" panose="02020603050405020304" pitchFamily="18" charset="0"/>
              </a:rPr>
              <a:t>时，</a:t>
            </a:r>
            <a:endParaRPr lang="en-US" altLang="zh-CN" dirty="0">
              <a:cs typeface="Times New Roman" panose="02020603050405020304" pitchFamily="18" charset="0"/>
            </a:endParaRPr>
          </a:p>
          <a:p>
            <a:pPr marL="114300" lvl="1" indent="0">
              <a:buNone/>
              <a:defRPr/>
            </a:pPr>
            <a:r>
              <a:rPr lang="en-US" altLang="zh-CN" dirty="0">
                <a:solidFill>
                  <a:srgbClr val="FF0000"/>
                </a:solidFill>
                <a:cs typeface="Times New Roman" panose="02020603050405020304" pitchFamily="18" charset="0"/>
              </a:rPr>
              <a:t>       SP= (1.7)</a:t>
            </a:r>
            <a:r>
              <a:rPr lang="en-US" altLang="zh-CN" baseline="30000" dirty="0">
                <a:solidFill>
                  <a:srgbClr val="FF0000"/>
                </a:solidFill>
                <a:cs typeface="Times New Roman" panose="02020603050405020304" pitchFamily="18" charset="0"/>
              </a:rPr>
              <a:t>3  </a:t>
            </a:r>
            <a:r>
              <a:rPr lang="en-US" altLang="zh-CN" dirty="0">
                <a:solidFill>
                  <a:srgbClr val="FF0000"/>
                </a:solidFill>
                <a:cs typeface="Times New Roman" panose="02020603050405020304" pitchFamily="18" charset="0"/>
              </a:rPr>
              <a:t>=</a:t>
            </a:r>
            <a:r>
              <a:rPr lang="zh-CN" altLang="en-US" dirty="0">
                <a:solidFill>
                  <a:srgbClr val="FF0000"/>
                </a:solidFill>
                <a:cs typeface="Times New Roman" panose="02020603050405020304" pitchFamily="18" charset="0"/>
              </a:rPr>
              <a:t> </a:t>
            </a:r>
            <a:r>
              <a:rPr lang="en-US" altLang="zh-CN" dirty="0">
                <a:solidFill>
                  <a:srgbClr val="FF0000"/>
                </a:solidFill>
                <a:cs typeface="Times New Roman" panose="02020603050405020304" pitchFamily="18" charset="0"/>
              </a:rPr>
              <a:t>4.9</a:t>
            </a:r>
          </a:p>
          <a:p>
            <a:endParaRPr lang="en-US" altLang="zh-CN" sz="2400" dirty="0">
              <a:solidFill>
                <a:srgbClr val="000000"/>
              </a:solidFill>
            </a:endParaRPr>
          </a:p>
          <a:p>
            <a:r>
              <a:rPr lang="zh-CN" altLang="en-US" sz="2400" dirty="0">
                <a:solidFill>
                  <a:srgbClr val="000000"/>
                </a:solidFill>
              </a:rPr>
              <a:t>例</a:t>
            </a:r>
            <a:endParaRPr lang="en-US" altLang="zh-CN" sz="2400"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9AA01B1C-00E9-49B2-922D-32DBD7E7C20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3CD15E5-4EE6-43AB-9155-57D54907A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6AAC46-B96C-4D21-919A-B9D5CD5A22CF}"/>
              </a:ext>
            </a:extLst>
          </p:cNvPr>
          <p:cNvSpPr>
            <a:spLocks noGrp="1"/>
          </p:cNvSpPr>
          <p:nvPr>
            <p:ph type="sldNum" sz="quarter" idx="12"/>
          </p:nvPr>
        </p:nvSpPr>
        <p:spPr/>
        <p:txBody>
          <a:bodyPr/>
          <a:lstStyle/>
          <a:p>
            <a:fld id="{EEA58A3B-43CE-4AA0-90B5-EB47AFAFEB34}" type="slidenum">
              <a:rPr lang="zh-CN" altLang="en-US" smtClean="0"/>
              <a:pPr/>
              <a:t>191</a:t>
            </a:fld>
            <a:endParaRPr lang="zh-CN" altLang="en-US" dirty="0"/>
          </a:p>
        </p:txBody>
      </p:sp>
      <p:sp>
        <p:nvSpPr>
          <p:cNvPr id="7" name="TextBox 41">
            <a:extLst>
              <a:ext uri="{FF2B5EF4-FFF2-40B4-BE49-F238E27FC236}">
                <a16:creationId xmlns:a16="http://schemas.microsoft.com/office/drawing/2014/main" id="{8067D432-2AAF-44A7-8560-F3BBD785629C}"/>
              </a:ext>
            </a:extLst>
          </p:cNvPr>
          <p:cNvSpPr txBox="1">
            <a:spLocks noChangeArrowheads="1"/>
          </p:cNvSpPr>
          <p:nvPr/>
        </p:nvSpPr>
        <p:spPr bwMode="auto">
          <a:xfrm>
            <a:off x="3132002" y="1844547"/>
            <a:ext cx="1866858" cy="461665"/>
          </a:xfrm>
          <a:prstGeom prst="rect">
            <a:avLst/>
          </a:prstGeom>
          <a:solidFill>
            <a:srgbClr val="FFFF00"/>
          </a:solidFill>
          <a:ln>
            <a:noFill/>
          </a:ln>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核</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线程</a:t>
            </a:r>
            <a:r>
              <a:rPr lang="en-US" altLang="zh-CN" dirty="0">
                <a:latin typeface="+mn-lt"/>
                <a:ea typeface="微软雅黑 Light" panose="020B0502040204020203" pitchFamily="34" charset="-122"/>
              </a:rPr>
              <a:t>1.7</a:t>
            </a:r>
            <a:endParaRPr lang="zh-CN" altLang="en-US" dirty="0">
              <a:latin typeface="+mn-lt"/>
              <a:ea typeface="微软雅黑 Light" panose="020B0502040204020203" pitchFamily="34" charset="-122"/>
            </a:endParaRPr>
          </a:p>
        </p:txBody>
      </p:sp>
      <p:grpSp>
        <p:nvGrpSpPr>
          <p:cNvPr id="8" name="组合 2">
            <a:extLst>
              <a:ext uri="{FF2B5EF4-FFF2-40B4-BE49-F238E27FC236}">
                <a16:creationId xmlns:a16="http://schemas.microsoft.com/office/drawing/2014/main" id="{6F8A37B1-14B7-42A6-82B8-FFC05D30A8F2}"/>
              </a:ext>
            </a:extLst>
          </p:cNvPr>
          <p:cNvGrpSpPr/>
          <p:nvPr/>
        </p:nvGrpSpPr>
        <p:grpSpPr bwMode="auto">
          <a:xfrm>
            <a:off x="1178724" y="1700564"/>
            <a:ext cx="1665287" cy="863600"/>
            <a:chOff x="3563888" y="2276872"/>
            <a:chExt cx="1665337" cy="864096"/>
          </a:xfrm>
        </p:grpSpPr>
        <p:sp>
          <p:nvSpPr>
            <p:cNvPr id="9" name="Rectangle 34">
              <a:extLst>
                <a:ext uri="{FF2B5EF4-FFF2-40B4-BE49-F238E27FC236}">
                  <a16:creationId xmlns:a16="http://schemas.microsoft.com/office/drawing/2014/main" id="{F9E243BC-1F66-4039-95F3-B8ABB0821F64}"/>
                </a:ext>
              </a:extLst>
            </p:cNvPr>
            <p:cNvSpPr>
              <a:spLocks noChangeArrowheads="1"/>
            </p:cNvSpPr>
            <p:nvPr/>
          </p:nvSpPr>
          <p:spPr bwMode="auto">
            <a:xfrm>
              <a:off x="3777866" y="2420938"/>
              <a:ext cx="504825" cy="576262"/>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35">
              <a:extLst>
                <a:ext uri="{FF2B5EF4-FFF2-40B4-BE49-F238E27FC236}">
                  <a16:creationId xmlns:a16="http://schemas.microsoft.com/office/drawing/2014/main" id="{2633A636-F6E0-4573-99CB-318A7BA1FC91}"/>
                </a:ext>
              </a:extLst>
            </p:cNvPr>
            <p:cNvSpPr/>
            <p:nvPr/>
          </p:nvSpPr>
          <p:spPr bwMode="auto">
            <a:xfrm>
              <a:off x="3911637" y="2492375"/>
              <a:ext cx="82810" cy="431800"/>
            </a:xfrm>
            <a:custGeom>
              <a:avLst/>
              <a:gdLst>
                <a:gd name="T0" fmla="*/ 11148 w 52"/>
                <a:gd name="T1" fmla="*/ 0 h 272"/>
                <a:gd name="T2" fmla="*/ 11148 w 52"/>
                <a:gd name="T3" fmla="*/ 215900 h 272"/>
                <a:gd name="T4" fmla="*/ 82810 w 52"/>
                <a:gd name="T5" fmla="*/ 288925 h 272"/>
                <a:gd name="T6" fmla="*/ 11148 w 52"/>
                <a:gd name="T7" fmla="*/ 43180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Rectangle 34">
              <a:extLst>
                <a:ext uri="{FF2B5EF4-FFF2-40B4-BE49-F238E27FC236}">
                  <a16:creationId xmlns:a16="http://schemas.microsoft.com/office/drawing/2014/main" id="{D8CD3FB4-1576-4420-AF7A-37551F270C84}"/>
                </a:ext>
              </a:extLst>
            </p:cNvPr>
            <p:cNvSpPr>
              <a:spLocks noChangeArrowheads="1"/>
            </p:cNvSpPr>
            <p:nvPr/>
          </p:nvSpPr>
          <p:spPr bwMode="auto">
            <a:xfrm>
              <a:off x="4566670" y="2420938"/>
              <a:ext cx="504825" cy="576262"/>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35">
              <a:extLst>
                <a:ext uri="{FF2B5EF4-FFF2-40B4-BE49-F238E27FC236}">
                  <a16:creationId xmlns:a16="http://schemas.microsoft.com/office/drawing/2014/main" id="{513EF64F-2954-40C1-B236-80BE97707327}"/>
                </a:ext>
              </a:extLst>
            </p:cNvPr>
            <p:cNvSpPr/>
            <p:nvPr/>
          </p:nvSpPr>
          <p:spPr bwMode="auto">
            <a:xfrm>
              <a:off x="4700441" y="2492375"/>
              <a:ext cx="82810" cy="431800"/>
            </a:xfrm>
            <a:custGeom>
              <a:avLst/>
              <a:gdLst>
                <a:gd name="T0" fmla="*/ 11148 w 52"/>
                <a:gd name="T1" fmla="*/ 0 h 272"/>
                <a:gd name="T2" fmla="*/ 11148 w 52"/>
                <a:gd name="T3" fmla="*/ 215900 h 272"/>
                <a:gd name="T4" fmla="*/ 82810 w 52"/>
                <a:gd name="T5" fmla="*/ 288925 h 272"/>
                <a:gd name="T6" fmla="*/ 11148 w 52"/>
                <a:gd name="T7" fmla="*/ 431800 h 2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72">
                  <a:moveTo>
                    <a:pt x="7" y="0"/>
                  </a:moveTo>
                  <a:cubicBezTo>
                    <a:pt x="3" y="53"/>
                    <a:pt x="0" y="106"/>
                    <a:pt x="7" y="136"/>
                  </a:cubicBezTo>
                  <a:cubicBezTo>
                    <a:pt x="14" y="166"/>
                    <a:pt x="52" y="159"/>
                    <a:pt x="52" y="182"/>
                  </a:cubicBezTo>
                  <a:cubicBezTo>
                    <a:pt x="52" y="205"/>
                    <a:pt x="14" y="257"/>
                    <a:pt x="7" y="272"/>
                  </a:cubicBezTo>
                </a:path>
              </a:pathLst>
            </a:custGeom>
            <a:noFill/>
            <a:ln w="28575" cap="flat" cmpd="sng">
              <a:solidFill>
                <a:schemeClr val="tx2"/>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矩形 1">
              <a:extLst>
                <a:ext uri="{FF2B5EF4-FFF2-40B4-BE49-F238E27FC236}">
                  <a16:creationId xmlns:a16="http://schemas.microsoft.com/office/drawing/2014/main" id="{B60D3E3D-8933-46D1-B132-5993E6A377D2}"/>
                </a:ext>
              </a:extLst>
            </p:cNvPr>
            <p:cNvSpPr>
              <a:spLocks noChangeArrowheads="1"/>
            </p:cNvSpPr>
            <p:nvPr/>
          </p:nvSpPr>
          <p:spPr bwMode="auto">
            <a:xfrm>
              <a:off x="3563888" y="2276872"/>
              <a:ext cx="1665337" cy="864096"/>
            </a:xfrm>
            <a:prstGeom prst="rect">
              <a:avLst/>
            </a:prstGeom>
            <a:noFill/>
            <a:ln w="9525" algn="ctr">
              <a:solidFill>
                <a:srgbClr val="FF0000"/>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aphicFrame>
        <p:nvGraphicFramePr>
          <p:cNvPr id="14" name="表格 13">
            <a:extLst>
              <a:ext uri="{FF2B5EF4-FFF2-40B4-BE49-F238E27FC236}">
                <a16:creationId xmlns:a16="http://schemas.microsoft.com/office/drawing/2014/main" id="{20648D06-D5DD-42B7-B899-977E9B6F3361}"/>
              </a:ext>
            </a:extLst>
          </p:cNvPr>
          <p:cNvGraphicFramePr>
            <a:graphicFrameLocks noGrp="1"/>
          </p:cNvGraphicFramePr>
          <p:nvPr>
            <p:extLst>
              <p:ext uri="{D42A27DB-BD31-4B8C-83A1-F6EECF244321}">
                <p14:modId xmlns:p14="http://schemas.microsoft.com/office/powerpoint/2010/main" val="841727455"/>
              </p:ext>
            </p:extLst>
          </p:nvPr>
        </p:nvGraphicFramePr>
        <p:xfrm>
          <a:off x="5728369" y="3789573"/>
          <a:ext cx="2808287" cy="2743200"/>
        </p:xfrm>
        <a:graphic>
          <a:graphicData uri="http://schemas.openxmlformats.org/drawingml/2006/table">
            <a:tbl>
              <a:tblPr firstRow="1" bandRow="1">
                <a:tableStyleId>{5940675A-B579-460E-94D1-54222C63F5DA}</a:tableStyleId>
              </a:tblPr>
              <a:tblGrid>
                <a:gridCol w="864088">
                  <a:extLst>
                    <a:ext uri="{9D8B030D-6E8A-4147-A177-3AD203B41FA5}">
                      <a16:colId xmlns:a16="http://schemas.microsoft.com/office/drawing/2014/main" val="20000"/>
                    </a:ext>
                  </a:extLst>
                </a:gridCol>
                <a:gridCol w="720074">
                  <a:extLst>
                    <a:ext uri="{9D8B030D-6E8A-4147-A177-3AD203B41FA5}">
                      <a16:colId xmlns:a16="http://schemas.microsoft.com/office/drawing/2014/main" val="20001"/>
                    </a:ext>
                  </a:extLst>
                </a:gridCol>
                <a:gridCol w="1224125">
                  <a:extLst>
                    <a:ext uri="{9D8B030D-6E8A-4147-A177-3AD203B41FA5}">
                      <a16:colId xmlns:a16="http://schemas.microsoft.com/office/drawing/2014/main" val="20002"/>
                    </a:ext>
                  </a:extLst>
                </a:gridCol>
              </a:tblGrid>
              <a:tr h="370840">
                <a:tc>
                  <a:txBody>
                    <a:bodyPr/>
                    <a:lstStyle/>
                    <a:p>
                      <a:r>
                        <a:rPr lang="en-US" altLang="zh-CN" sz="2400" dirty="0"/>
                        <a:t>n</a:t>
                      </a:r>
                      <a:endParaRPr lang="zh-CN" altLang="en-US" sz="2400" dirty="0"/>
                    </a:p>
                  </a:txBody>
                  <a:tcPr marL="91439" marR="91439"/>
                </a:tc>
                <a:tc>
                  <a:txBody>
                    <a:bodyPr/>
                    <a:lstStyle/>
                    <a:p>
                      <a:r>
                        <a:rPr lang="en-US" altLang="zh-CN" sz="2400" dirty="0"/>
                        <a:t>m</a:t>
                      </a:r>
                      <a:endParaRPr lang="zh-CN" altLang="en-US" sz="2400" dirty="0"/>
                    </a:p>
                  </a:txBody>
                  <a:tcPr marL="91439" marR="91439"/>
                </a:tc>
                <a:tc>
                  <a:txBody>
                    <a:bodyPr/>
                    <a:lstStyle/>
                    <a:p>
                      <a:r>
                        <a:rPr lang="en-US" altLang="zh-CN" sz="2400" dirty="0"/>
                        <a:t>SP</a:t>
                      </a:r>
                      <a:endParaRPr lang="zh-CN" altLang="en-US" sz="2400" dirty="0"/>
                    </a:p>
                  </a:txBody>
                  <a:tcPr marL="91439" marR="91439"/>
                </a:tc>
                <a:extLst>
                  <a:ext uri="{0D108BD9-81ED-4DB2-BD59-A6C34878D82A}">
                    <a16:rowId xmlns:a16="http://schemas.microsoft.com/office/drawing/2014/main" val="10000"/>
                  </a:ext>
                </a:extLst>
              </a:tr>
              <a:tr h="370840">
                <a:tc>
                  <a:txBody>
                    <a:bodyPr/>
                    <a:lstStyle/>
                    <a:p>
                      <a:r>
                        <a:rPr lang="en-US" altLang="zh-CN" sz="2400" dirty="0"/>
                        <a:t>2</a:t>
                      </a:r>
                      <a:endParaRPr lang="zh-CN" altLang="en-US" sz="2400" dirty="0"/>
                    </a:p>
                  </a:txBody>
                  <a:tcPr marL="91439" marR="91439"/>
                </a:tc>
                <a:tc>
                  <a:txBody>
                    <a:bodyPr/>
                    <a:lstStyle/>
                    <a:p>
                      <a:r>
                        <a:rPr lang="en-US" altLang="zh-CN" sz="2400" dirty="0"/>
                        <a:t>2</a:t>
                      </a:r>
                      <a:endParaRPr lang="zh-CN" altLang="en-US" sz="2400" dirty="0"/>
                    </a:p>
                  </a:txBody>
                  <a:tcPr marL="91439" marR="91439"/>
                </a:tc>
                <a:tc>
                  <a:txBody>
                    <a:bodyPr/>
                    <a:lstStyle/>
                    <a:p>
                      <a:r>
                        <a:rPr lang="en-US" altLang="zh-CN" sz="2400" dirty="0"/>
                        <a:t>1.7</a:t>
                      </a:r>
                      <a:endParaRPr lang="zh-CN" altLang="en-US" sz="2400" dirty="0"/>
                    </a:p>
                  </a:txBody>
                  <a:tcPr marL="91439" marR="91439"/>
                </a:tc>
                <a:extLst>
                  <a:ext uri="{0D108BD9-81ED-4DB2-BD59-A6C34878D82A}">
                    <a16:rowId xmlns:a16="http://schemas.microsoft.com/office/drawing/2014/main" val="10001"/>
                  </a:ext>
                </a:extLst>
              </a:tr>
              <a:tr h="370840">
                <a:tc>
                  <a:txBody>
                    <a:bodyPr/>
                    <a:lstStyle/>
                    <a:p>
                      <a:r>
                        <a:rPr lang="en-US" altLang="zh-CN" sz="2400" dirty="0"/>
                        <a:t>4</a:t>
                      </a:r>
                      <a:endParaRPr lang="zh-CN" altLang="en-US" sz="2400" dirty="0"/>
                    </a:p>
                  </a:txBody>
                  <a:tcPr marL="91439" marR="91439"/>
                </a:tc>
                <a:tc>
                  <a:txBody>
                    <a:bodyPr/>
                    <a:lstStyle/>
                    <a:p>
                      <a:r>
                        <a:rPr lang="en-US" altLang="zh-CN" sz="2400" dirty="0"/>
                        <a:t>4</a:t>
                      </a:r>
                      <a:endParaRPr lang="zh-CN" altLang="en-US" sz="2400" dirty="0"/>
                    </a:p>
                  </a:txBody>
                  <a:tcPr marL="91439" marR="91439"/>
                </a:tc>
                <a:tc>
                  <a:txBody>
                    <a:bodyPr/>
                    <a:lstStyle/>
                    <a:p>
                      <a:r>
                        <a:rPr lang="en-US" altLang="zh-CN" sz="2400" dirty="0"/>
                        <a:t>2.89</a:t>
                      </a:r>
                      <a:endParaRPr lang="zh-CN" altLang="en-US" sz="2400" dirty="0"/>
                    </a:p>
                  </a:txBody>
                  <a:tcPr marL="91439" marR="91439"/>
                </a:tc>
                <a:extLst>
                  <a:ext uri="{0D108BD9-81ED-4DB2-BD59-A6C34878D82A}">
                    <a16:rowId xmlns:a16="http://schemas.microsoft.com/office/drawing/2014/main" val="10002"/>
                  </a:ext>
                </a:extLst>
              </a:tr>
              <a:tr h="370840">
                <a:tc>
                  <a:txBody>
                    <a:bodyPr/>
                    <a:lstStyle/>
                    <a:p>
                      <a:r>
                        <a:rPr lang="en-US" altLang="zh-CN" sz="2400" dirty="0"/>
                        <a:t>8</a:t>
                      </a:r>
                      <a:endParaRPr lang="zh-CN" altLang="en-US" sz="2400" dirty="0"/>
                    </a:p>
                  </a:txBody>
                  <a:tcPr marL="91439" marR="91439"/>
                </a:tc>
                <a:tc>
                  <a:txBody>
                    <a:bodyPr/>
                    <a:lstStyle/>
                    <a:p>
                      <a:r>
                        <a:rPr lang="en-US" altLang="zh-CN" sz="2400" dirty="0"/>
                        <a:t>8</a:t>
                      </a:r>
                      <a:endParaRPr lang="zh-CN" altLang="en-US" sz="2400" dirty="0"/>
                    </a:p>
                  </a:txBody>
                  <a:tcPr marL="91439" marR="91439"/>
                </a:tc>
                <a:tc>
                  <a:txBody>
                    <a:bodyPr/>
                    <a:lstStyle/>
                    <a:p>
                      <a:r>
                        <a:rPr lang="en-US" altLang="zh-CN" sz="2400" dirty="0"/>
                        <a:t>4.91</a:t>
                      </a:r>
                      <a:endParaRPr lang="zh-CN" altLang="en-US" sz="2400" dirty="0"/>
                    </a:p>
                  </a:txBody>
                  <a:tcPr marL="91439" marR="91439"/>
                </a:tc>
                <a:extLst>
                  <a:ext uri="{0D108BD9-81ED-4DB2-BD59-A6C34878D82A}">
                    <a16:rowId xmlns:a16="http://schemas.microsoft.com/office/drawing/2014/main" val="10003"/>
                  </a:ext>
                </a:extLst>
              </a:tr>
              <a:tr h="370840">
                <a:tc>
                  <a:txBody>
                    <a:bodyPr/>
                    <a:lstStyle/>
                    <a:p>
                      <a:r>
                        <a:rPr lang="en-US" altLang="zh-CN" sz="2400" dirty="0"/>
                        <a:t>16</a:t>
                      </a:r>
                      <a:endParaRPr lang="zh-CN" altLang="en-US" sz="2400" dirty="0"/>
                    </a:p>
                  </a:txBody>
                  <a:tcPr marL="91439" marR="91439"/>
                </a:tc>
                <a:tc>
                  <a:txBody>
                    <a:bodyPr/>
                    <a:lstStyle/>
                    <a:p>
                      <a:r>
                        <a:rPr lang="en-US" altLang="zh-CN" sz="2400" dirty="0"/>
                        <a:t>16</a:t>
                      </a:r>
                      <a:endParaRPr lang="zh-CN" altLang="en-US" sz="2400" dirty="0"/>
                    </a:p>
                  </a:txBody>
                  <a:tcPr marL="91439" marR="91439"/>
                </a:tc>
                <a:tc>
                  <a:txBody>
                    <a:bodyPr/>
                    <a:lstStyle/>
                    <a:p>
                      <a:r>
                        <a:rPr lang="en-US" altLang="zh-CN" sz="2400" dirty="0"/>
                        <a:t>8.35</a:t>
                      </a:r>
                      <a:endParaRPr lang="zh-CN" altLang="en-US" sz="2400" dirty="0"/>
                    </a:p>
                  </a:txBody>
                  <a:tcPr marL="91439" marR="91439"/>
                </a:tc>
                <a:extLst>
                  <a:ext uri="{0D108BD9-81ED-4DB2-BD59-A6C34878D82A}">
                    <a16:rowId xmlns:a16="http://schemas.microsoft.com/office/drawing/2014/main" val="10004"/>
                  </a:ext>
                </a:extLst>
              </a:tr>
              <a:tr h="370840">
                <a:tc>
                  <a:txBody>
                    <a:bodyPr/>
                    <a:lstStyle/>
                    <a:p>
                      <a:r>
                        <a:rPr lang="en-US" altLang="zh-CN" sz="2400" dirty="0"/>
                        <a:t>32</a:t>
                      </a:r>
                      <a:endParaRPr lang="zh-CN" altLang="en-US" sz="2400" dirty="0"/>
                    </a:p>
                  </a:txBody>
                  <a:tcPr marL="91439" marR="91439"/>
                </a:tc>
                <a:tc>
                  <a:txBody>
                    <a:bodyPr/>
                    <a:lstStyle/>
                    <a:p>
                      <a:r>
                        <a:rPr lang="en-US" altLang="zh-CN" sz="2400" dirty="0"/>
                        <a:t>32</a:t>
                      </a:r>
                      <a:endParaRPr lang="zh-CN" altLang="en-US" sz="2400" dirty="0"/>
                    </a:p>
                  </a:txBody>
                  <a:tcPr marL="91439" marR="91439"/>
                </a:tc>
                <a:tc>
                  <a:txBody>
                    <a:bodyPr/>
                    <a:lstStyle/>
                    <a:p>
                      <a:r>
                        <a:rPr lang="en-US" altLang="zh-CN" sz="2400" dirty="0"/>
                        <a:t>14.20</a:t>
                      </a:r>
                      <a:endParaRPr lang="zh-CN" altLang="en-US" sz="2400" dirty="0"/>
                    </a:p>
                  </a:txBody>
                  <a:tcPr marL="91439" marR="91439"/>
                </a:tc>
                <a:extLst>
                  <a:ext uri="{0D108BD9-81ED-4DB2-BD59-A6C34878D82A}">
                    <a16:rowId xmlns:a16="http://schemas.microsoft.com/office/drawing/2014/main" val="10005"/>
                  </a:ext>
                </a:extLst>
              </a:tr>
            </a:tbl>
          </a:graphicData>
        </a:graphic>
      </p:graphicFrame>
      <p:pic>
        <p:nvPicPr>
          <p:cNvPr id="15" name="Picture 2">
            <a:extLst>
              <a:ext uri="{FF2B5EF4-FFF2-40B4-BE49-F238E27FC236}">
                <a16:creationId xmlns:a16="http://schemas.microsoft.com/office/drawing/2014/main" id="{D292B757-DE78-491A-8EED-7355EEEAA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759" y="2667727"/>
            <a:ext cx="53435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任意多边形: 形状 15">
            <a:extLst>
              <a:ext uri="{FF2B5EF4-FFF2-40B4-BE49-F238E27FC236}">
                <a16:creationId xmlns:a16="http://schemas.microsoft.com/office/drawing/2014/main" id="{18B25564-1D79-41D9-81DF-609E17EC5437}"/>
              </a:ext>
            </a:extLst>
          </p:cNvPr>
          <p:cNvSpPr/>
          <p:nvPr/>
        </p:nvSpPr>
        <p:spPr>
          <a:xfrm>
            <a:off x="4429374" y="2701909"/>
            <a:ext cx="900536" cy="1148374"/>
          </a:xfrm>
          <a:custGeom>
            <a:avLst/>
            <a:gdLst>
              <a:gd name="connsiteX0" fmla="*/ 422348 w 900536"/>
              <a:gd name="connsiteY0" fmla="*/ 96578 h 1087244"/>
              <a:gd name="connsiteX1" fmla="*/ 452828 w 900536"/>
              <a:gd name="connsiteY1" fmla="*/ 81338 h 1087244"/>
              <a:gd name="connsiteX2" fmla="*/ 503628 w 900536"/>
              <a:gd name="connsiteY2" fmla="*/ 66098 h 1087244"/>
              <a:gd name="connsiteX3" fmla="*/ 539188 w 900536"/>
              <a:gd name="connsiteY3" fmla="*/ 50858 h 1087244"/>
              <a:gd name="connsiteX4" fmla="*/ 574748 w 900536"/>
              <a:gd name="connsiteY4" fmla="*/ 45778 h 1087244"/>
              <a:gd name="connsiteX5" fmla="*/ 610308 w 900536"/>
              <a:gd name="connsiteY5" fmla="*/ 30538 h 1087244"/>
              <a:gd name="connsiteX6" fmla="*/ 706828 w 900536"/>
              <a:gd name="connsiteY6" fmla="*/ 15298 h 1087244"/>
              <a:gd name="connsiteX7" fmla="*/ 747468 w 900536"/>
              <a:gd name="connsiteY7" fmla="*/ 58 h 1087244"/>
              <a:gd name="connsiteX8" fmla="*/ 884628 w 900536"/>
              <a:gd name="connsiteY8" fmla="*/ 40698 h 1087244"/>
              <a:gd name="connsiteX9" fmla="*/ 894788 w 900536"/>
              <a:gd name="connsiteY9" fmla="*/ 76258 h 1087244"/>
              <a:gd name="connsiteX10" fmla="*/ 889708 w 900536"/>
              <a:gd name="connsiteY10" fmla="*/ 243898 h 1087244"/>
              <a:gd name="connsiteX11" fmla="*/ 874468 w 900536"/>
              <a:gd name="connsiteY11" fmla="*/ 279458 h 1087244"/>
              <a:gd name="connsiteX12" fmla="*/ 854148 w 900536"/>
              <a:gd name="connsiteY12" fmla="*/ 325178 h 1087244"/>
              <a:gd name="connsiteX13" fmla="*/ 838908 w 900536"/>
              <a:gd name="connsiteY13" fmla="*/ 375978 h 1087244"/>
              <a:gd name="connsiteX14" fmla="*/ 823668 w 900536"/>
              <a:gd name="connsiteY14" fmla="*/ 386138 h 1087244"/>
              <a:gd name="connsiteX15" fmla="*/ 798268 w 900536"/>
              <a:gd name="connsiteY15" fmla="*/ 436938 h 1087244"/>
              <a:gd name="connsiteX16" fmla="*/ 788108 w 900536"/>
              <a:gd name="connsiteY16" fmla="*/ 467418 h 1087244"/>
              <a:gd name="connsiteX17" fmla="*/ 767788 w 900536"/>
              <a:gd name="connsiteY17" fmla="*/ 497898 h 1087244"/>
              <a:gd name="connsiteX18" fmla="*/ 737308 w 900536"/>
              <a:gd name="connsiteY18" fmla="*/ 563938 h 1087244"/>
              <a:gd name="connsiteX19" fmla="*/ 722068 w 900536"/>
              <a:gd name="connsiteY19" fmla="*/ 589338 h 1087244"/>
              <a:gd name="connsiteX20" fmla="*/ 706828 w 900536"/>
              <a:gd name="connsiteY20" fmla="*/ 609658 h 1087244"/>
              <a:gd name="connsiteX21" fmla="*/ 686508 w 900536"/>
              <a:gd name="connsiteY21" fmla="*/ 665538 h 1087244"/>
              <a:gd name="connsiteX22" fmla="*/ 671268 w 900536"/>
              <a:gd name="connsiteY22" fmla="*/ 690938 h 1087244"/>
              <a:gd name="connsiteX23" fmla="*/ 605228 w 900536"/>
              <a:gd name="connsiteY23" fmla="*/ 762058 h 1087244"/>
              <a:gd name="connsiteX24" fmla="*/ 584908 w 900536"/>
              <a:gd name="connsiteY24" fmla="*/ 787458 h 1087244"/>
              <a:gd name="connsiteX25" fmla="*/ 574748 w 900536"/>
              <a:gd name="connsiteY25" fmla="*/ 817938 h 1087244"/>
              <a:gd name="connsiteX26" fmla="*/ 539188 w 900536"/>
              <a:gd name="connsiteY26" fmla="*/ 853498 h 1087244"/>
              <a:gd name="connsiteX27" fmla="*/ 508708 w 900536"/>
              <a:gd name="connsiteY27" fmla="*/ 914458 h 1087244"/>
              <a:gd name="connsiteX28" fmla="*/ 498548 w 900536"/>
              <a:gd name="connsiteY28" fmla="*/ 939858 h 1087244"/>
              <a:gd name="connsiteX29" fmla="*/ 478228 w 900536"/>
              <a:gd name="connsiteY29" fmla="*/ 965258 h 1087244"/>
              <a:gd name="connsiteX30" fmla="*/ 407108 w 900536"/>
              <a:gd name="connsiteY30" fmla="*/ 1036378 h 1087244"/>
              <a:gd name="connsiteX31" fmla="*/ 376628 w 900536"/>
              <a:gd name="connsiteY31" fmla="*/ 1046538 h 1087244"/>
              <a:gd name="connsiteX32" fmla="*/ 356308 w 900536"/>
              <a:gd name="connsiteY32" fmla="*/ 1051618 h 1087244"/>
              <a:gd name="connsiteX33" fmla="*/ 330908 w 900536"/>
              <a:gd name="connsiteY33" fmla="*/ 1061778 h 1087244"/>
              <a:gd name="connsiteX34" fmla="*/ 290268 w 900536"/>
              <a:gd name="connsiteY34" fmla="*/ 1066858 h 1087244"/>
              <a:gd name="connsiteX35" fmla="*/ 249628 w 900536"/>
              <a:gd name="connsiteY35" fmla="*/ 1082098 h 1087244"/>
              <a:gd name="connsiteX36" fmla="*/ 102308 w 900536"/>
              <a:gd name="connsiteY36" fmla="*/ 1071938 h 1087244"/>
              <a:gd name="connsiteX37" fmla="*/ 76908 w 900536"/>
              <a:gd name="connsiteY37" fmla="*/ 1046538 h 1087244"/>
              <a:gd name="connsiteX38" fmla="*/ 36268 w 900536"/>
              <a:gd name="connsiteY38" fmla="*/ 1031298 h 1087244"/>
              <a:gd name="connsiteX39" fmla="*/ 21028 w 900536"/>
              <a:gd name="connsiteY39" fmla="*/ 1021138 h 1087244"/>
              <a:gd name="connsiteX40" fmla="*/ 708 w 900536"/>
              <a:gd name="connsiteY40" fmla="*/ 944938 h 1087244"/>
              <a:gd name="connsiteX41" fmla="*/ 10868 w 900536"/>
              <a:gd name="connsiteY41" fmla="*/ 772218 h 1087244"/>
              <a:gd name="connsiteX42" fmla="*/ 15948 w 900536"/>
              <a:gd name="connsiteY42" fmla="*/ 726498 h 1087244"/>
              <a:gd name="connsiteX43" fmla="*/ 36268 w 900536"/>
              <a:gd name="connsiteY43" fmla="*/ 696018 h 1087244"/>
              <a:gd name="connsiteX44" fmla="*/ 61668 w 900536"/>
              <a:gd name="connsiteY44" fmla="*/ 655378 h 1087244"/>
              <a:gd name="connsiteX45" fmla="*/ 87068 w 900536"/>
              <a:gd name="connsiteY45" fmla="*/ 614738 h 1087244"/>
              <a:gd name="connsiteX46" fmla="*/ 97228 w 900536"/>
              <a:gd name="connsiteY46" fmla="*/ 589338 h 1087244"/>
              <a:gd name="connsiteX47" fmla="*/ 127708 w 900536"/>
              <a:gd name="connsiteY47" fmla="*/ 558858 h 1087244"/>
              <a:gd name="connsiteX48" fmla="*/ 137868 w 900536"/>
              <a:gd name="connsiteY48" fmla="*/ 528378 h 1087244"/>
              <a:gd name="connsiteX49" fmla="*/ 173428 w 900536"/>
              <a:gd name="connsiteY49" fmla="*/ 477578 h 1087244"/>
              <a:gd name="connsiteX50" fmla="*/ 188668 w 900536"/>
              <a:gd name="connsiteY50" fmla="*/ 431858 h 1087244"/>
              <a:gd name="connsiteX51" fmla="*/ 214068 w 900536"/>
              <a:gd name="connsiteY51" fmla="*/ 416618 h 1087244"/>
              <a:gd name="connsiteX52" fmla="*/ 219148 w 900536"/>
              <a:gd name="connsiteY52" fmla="*/ 386138 h 1087244"/>
              <a:gd name="connsiteX53" fmla="*/ 249628 w 900536"/>
              <a:gd name="connsiteY53" fmla="*/ 330258 h 1087244"/>
              <a:gd name="connsiteX54" fmla="*/ 259788 w 900536"/>
              <a:gd name="connsiteY54" fmla="*/ 299778 h 1087244"/>
              <a:gd name="connsiteX55" fmla="*/ 275028 w 900536"/>
              <a:gd name="connsiteY55" fmla="*/ 284538 h 1087244"/>
              <a:gd name="connsiteX56" fmla="*/ 300428 w 900536"/>
              <a:gd name="connsiteY56" fmla="*/ 248978 h 1087244"/>
              <a:gd name="connsiteX57" fmla="*/ 315668 w 900536"/>
              <a:gd name="connsiteY57" fmla="*/ 223578 h 1087244"/>
              <a:gd name="connsiteX58" fmla="*/ 351228 w 900536"/>
              <a:gd name="connsiteY58" fmla="*/ 188018 h 1087244"/>
              <a:gd name="connsiteX59" fmla="*/ 361388 w 900536"/>
              <a:gd name="connsiteY59" fmla="*/ 167698 h 1087244"/>
              <a:gd name="connsiteX60" fmla="*/ 412188 w 900536"/>
              <a:gd name="connsiteY60" fmla="*/ 137218 h 1087244"/>
              <a:gd name="connsiteX61" fmla="*/ 422348 w 900536"/>
              <a:gd name="connsiteY61" fmla="*/ 96578 h 108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00536" h="1087244">
                <a:moveTo>
                  <a:pt x="422348" y="96578"/>
                </a:moveTo>
                <a:cubicBezTo>
                  <a:pt x="432508" y="91498"/>
                  <a:pt x="442226" y="85416"/>
                  <a:pt x="452828" y="81338"/>
                </a:cubicBezTo>
                <a:cubicBezTo>
                  <a:pt x="469329" y="74992"/>
                  <a:pt x="487379" y="73062"/>
                  <a:pt x="503628" y="66098"/>
                </a:cubicBezTo>
                <a:cubicBezTo>
                  <a:pt x="518085" y="59902"/>
                  <a:pt x="524296" y="53836"/>
                  <a:pt x="539188" y="50858"/>
                </a:cubicBezTo>
                <a:cubicBezTo>
                  <a:pt x="550929" y="48510"/>
                  <a:pt x="562895" y="47471"/>
                  <a:pt x="574748" y="45778"/>
                </a:cubicBezTo>
                <a:cubicBezTo>
                  <a:pt x="598927" y="29659"/>
                  <a:pt x="580486" y="39485"/>
                  <a:pt x="610308" y="30538"/>
                </a:cubicBezTo>
                <a:cubicBezTo>
                  <a:pt x="669418" y="12805"/>
                  <a:pt x="614268" y="22418"/>
                  <a:pt x="706828" y="15298"/>
                </a:cubicBezTo>
                <a:cubicBezTo>
                  <a:pt x="720375" y="10218"/>
                  <a:pt x="733032" y="-904"/>
                  <a:pt x="747468" y="58"/>
                </a:cubicBezTo>
                <a:cubicBezTo>
                  <a:pt x="832302" y="5714"/>
                  <a:pt x="835916" y="11471"/>
                  <a:pt x="884628" y="40698"/>
                </a:cubicBezTo>
                <a:cubicBezTo>
                  <a:pt x="888015" y="52551"/>
                  <a:pt x="892205" y="64204"/>
                  <a:pt x="894788" y="76258"/>
                </a:cubicBezTo>
                <a:cubicBezTo>
                  <a:pt x="907258" y="134450"/>
                  <a:pt x="896564" y="177623"/>
                  <a:pt x="889708" y="243898"/>
                </a:cubicBezTo>
                <a:cubicBezTo>
                  <a:pt x="888625" y="254367"/>
                  <a:pt x="877984" y="271255"/>
                  <a:pt x="874468" y="279458"/>
                </a:cubicBezTo>
                <a:cubicBezTo>
                  <a:pt x="848452" y="340163"/>
                  <a:pt x="908575" y="216323"/>
                  <a:pt x="854148" y="325178"/>
                </a:cubicBezTo>
                <a:cubicBezTo>
                  <a:pt x="850950" y="347561"/>
                  <a:pt x="854310" y="360576"/>
                  <a:pt x="838908" y="375978"/>
                </a:cubicBezTo>
                <a:cubicBezTo>
                  <a:pt x="834591" y="380295"/>
                  <a:pt x="828748" y="382751"/>
                  <a:pt x="823668" y="386138"/>
                </a:cubicBezTo>
                <a:cubicBezTo>
                  <a:pt x="807191" y="413599"/>
                  <a:pt x="808904" y="407689"/>
                  <a:pt x="798268" y="436938"/>
                </a:cubicBezTo>
                <a:cubicBezTo>
                  <a:pt x="794608" y="447003"/>
                  <a:pt x="792897" y="457839"/>
                  <a:pt x="788108" y="467418"/>
                </a:cubicBezTo>
                <a:cubicBezTo>
                  <a:pt x="782647" y="478340"/>
                  <a:pt x="773941" y="487351"/>
                  <a:pt x="767788" y="497898"/>
                </a:cubicBezTo>
                <a:cubicBezTo>
                  <a:pt x="747529" y="532628"/>
                  <a:pt x="756174" y="526207"/>
                  <a:pt x="737308" y="563938"/>
                </a:cubicBezTo>
                <a:cubicBezTo>
                  <a:pt x="732892" y="572769"/>
                  <a:pt x="727545" y="581123"/>
                  <a:pt x="722068" y="589338"/>
                </a:cubicBezTo>
                <a:cubicBezTo>
                  <a:pt x="717372" y="596383"/>
                  <a:pt x="710882" y="602225"/>
                  <a:pt x="706828" y="609658"/>
                </a:cubicBezTo>
                <a:cubicBezTo>
                  <a:pt x="646752" y="719797"/>
                  <a:pt x="717501" y="595805"/>
                  <a:pt x="686508" y="665538"/>
                </a:cubicBezTo>
                <a:cubicBezTo>
                  <a:pt x="682498" y="674561"/>
                  <a:pt x="677266" y="683095"/>
                  <a:pt x="671268" y="690938"/>
                </a:cubicBezTo>
                <a:cubicBezTo>
                  <a:pt x="625750" y="750461"/>
                  <a:pt x="640355" y="738640"/>
                  <a:pt x="605228" y="762058"/>
                </a:cubicBezTo>
                <a:cubicBezTo>
                  <a:pt x="586701" y="817638"/>
                  <a:pt x="617734" y="734937"/>
                  <a:pt x="584908" y="787458"/>
                </a:cubicBezTo>
                <a:cubicBezTo>
                  <a:pt x="579232" y="796540"/>
                  <a:pt x="580844" y="809133"/>
                  <a:pt x="574748" y="817938"/>
                </a:cubicBezTo>
                <a:cubicBezTo>
                  <a:pt x="565206" y="831721"/>
                  <a:pt x="546685" y="838505"/>
                  <a:pt x="539188" y="853498"/>
                </a:cubicBezTo>
                <a:cubicBezTo>
                  <a:pt x="529028" y="873818"/>
                  <a:pt x="517145" y="893364"/>
                  <a:pt x="508708" y="914458"/>
                </a:cubicBezTo>
                <a:cubicBezTo>
                  <a:pt x="505321" y="922925"/>
                  <a:pt x="503240" y="932039"/>
                  <a:pt x="498548" y="939858"/>
                </a:cubicBezTo>
                <a:cubicBezTo>
                  <a:pt x="492970" y="949155"/>
                  <a:pt x="484605" y="956489"/>
                  <a:pt x="478228" y="965258"/>
                </a:cubicBezTo>
                <a:cubicBezTo>
                  <a:pt x="457218" y="994147"/>
                  <a:pt x="447307" y="1022978"/>
                  <a:pt x="407108" y="1036378"/>
                </a:cubicBezTo>
                <a:cubicBezTo>
                  <a:pt x="396948" y="1039765"/>
                  <a:pt x="386886" y="1043461"/>
                  <a:pt x="376628" y="1046538"/>
                </a:cubicBezTo>
                <a:cubicBezTo>
                  <a:pt x="369941" y="1048544"/>
                  <a:pt x="362932" y="1049410"/>
                  <a:pt x="356308" y="1051618"/>
                </a:cubicBezTo>
                <a:cubicBezTo>
                  <a:pt x="347657" y="1054502"/>
                  <a:pt x="339793" y="1059728"/>
                  <a:pt x="330908" y="1061778"/>
                </a:cubicBezTo>
                <a:cubicBezTo>
                  <a:pt x="317606" y="1064848"/>
                  <a:pt x="303815" y="1065165"/>
                  <a:pt x="290268" y="1066858"/>
                </a:cubicBezTo>
                <a:cubicBezTo>
                  <a:pt x="276721" y="1071938"/>
                  <a:pt x="263607" y="1078370"/>
                  <a:pt x="249628" y="1082098"/>
                </a:cubicBezTo>
                <a:cubicBezTo>
                  <a:pt x="199206" y="1095544"/>
                  <a:pt x="155727" y="1079222"/>
                  <a:pt x="102308" y="1071938"/>
                </a:cubicBezTo>
                <a:cubicBezTo>
                  <a:pt x="93841" y="1063471"/>
                  <a:pt x="87105" y="1052813"/>
                  <a:pt x="76908" y="1046538"/>
                </a:cubicBezTo>
                <a:cubicBezTo>
                  <a:pt x="64586" y="1038955"/>
                  <a:pt x="49439" y="1037285"/>
                  <a:pt x="36268" y="1031298"/>
                </a:cubicBezTo>
                <a:cubicBezTo>
                  <a:pt x="30710" y="1028772"/>
                  <a:pt x="26108" y="1024525"/>
                  <a:pt x="21028" y="1021138"/>
                </a:cubicBezTo>
                <a:cubicBezTo>
                  <a:pt x="10293" y="994301"/>
                  <a:pt x="1600" y="977038"/>
                  <a:pt x="708" y="944938"/>
                </a:cubicBezTo>
                <a:cubicBezTo>
                  <a:pt x="-1878" y="851825"/>
                  <a:pt x="2861" y="840276"/>
                  <a:pt x="10868" y="772218"/>
                </a:cubicBezTo>
                <a:cubicBezTo>
                  <a:pt x="12660" y="756989"/>
                  <a:pt x="11099" y="741045"/>
                  <a:pt x="15948" y="726498"/>
                </a:cubicBezTo>
                <a:cubicBezTo>
                  <a:pt x="19809" y="714914"/>
                  <a:pt x="30807" y="706940"/>
                  <a:pt x="36268" y="696018"/>
                </a:cubicBezTo>
                <a:cubicBezTo>
                  <a:pt x="57427" y="653701"/>
                  <a:pt x="32348" y="674925"/>
                  <a:pt x="61668" y="655378"/>
                </a:cubicBezTo>
                <a:cubicBezTo>
                  <a:pt x="70135" y="641831"/>
                  <a:pt x="79494" y="628803"/>
                  <a:pt x="87068" y="614738"/>
                </a:cubicBezTo>
                <a:cubicBezTo>
                  <a:pt x="91391" y="606709"/>
                  <a:pt x="91865" y="596713"/>
                  <a:pt x="97228" y="589338"/>
                </a:cubicBezTo>
                <a:cubicBezTo>
                  <a:pt x="105679" y="577718"/>
                  <a:pt x="117548" y="569018"/>
                  <a:pt x="127708" y="558858"/>
                </a:cubicBezTo>
                <a:cubicBezTo>
                  <a:pt x="131095" y="548698"/>
                  <a:pt x="133079" y="537957"/>
                  <a:pt x="137868" y="528378"/>
                </a:cubicBezTo>
                <a:cubicBezTo>
                  <a:pt x="144122" y="515870"/>
                  <a:pt x="163871" y="490321"/>
                  <a:pt x="173428" y="477578"/>
                </a:cubicBezTo>
                <a:cubicBezTo>
                  <a:pt x="178508" y="462338"/>
                  <a:pt x="179757" y="445224"/>
                  <a:pt x="188668" y="431858"/>
                </a:cubicBezTo>
                <a:cubicBezTo>
                  <a:pt x="194145" y="423643"/>
                  <a:pt x="208591" y="424833"/>
                  <a:pt x="214068" y="416618"/>
                </a:cubicBezTo>
                <a:cubicBezTo>
                  <a:pt x="219781" y="408048"/>
                  <a:pt x="216318" y="396042"/>
                  <a:pt x="219148" y="386138"/>
                </a:cubicBezTo>
                <a:cubicBezTo>
                  <a:pt x="230990" y="344692"/>
                  <a:pt x="227098" y="352788"/>
                  <a:pt x="249628" y="330258"/>
                </a:cubicBezTo>
                <a:cubicBezTo>
                  <a:pt x="253015" y="320098"/>
                  <a:pt x="254587" y="309140"/>
                  <a:pt x="259788" y="299778"/>
                </a:cubicBezTo>
                <a:cubicBezTo>
                  <a:pt x="263277" y="293498"/>
                  <a:pt x="270540" y="290148"/>
                  <a:pt x="275028" y="284538"/>
                </a:cubicBezTo>
                <a:cubicBezTo>
                  <a:pt x="284128" y="273163"/>
                  <a:pt x="292348" y="261098"/>
                  <a:pt x="300428" y="248978"/>
                </a:cubicBezTo>
                <a:cubicBezTo>
                  <a:pt x="305905" y="240763"/>
                  <a:pt x="309347" y="231163"/>
                  <a:pt x="315668" y="223578"/>
                </a:cubicBezTo>
                <a:cubicBezTo>
                  <a:pt x="326400" y="210700"/>
                  <a:pt x="343731" y="203011"/>
                  <a:pt x="351228" y="188018"/>
                </a:cubicBezTo>
                <a:cubicBezTo>
                  <a:pt x="354615" y="181245"/>
                  <a:pt x="355570" y="172546"/>
                  <a:pt x="361388" y="167698"/>
                </a:cubicBezTo>
                <a:cubicBezTo>
                  <a:pt x="376558" y="155056"/>
                  <a:pt x="393454" y="143463"/>
                  <a:pt x="412188" y="137218"/>
                </a:cubicBezTo>
                <a:lnTo>
                  <a:pt x="422348" y="96578"/>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90F758E-EF8F-4BFE-8368-0C49EA3BA7E0}"/>
              </a:ext>
            </a:extLst>
          </p:cNvPr>
          <p:cNvSpPr/>
          <p:nvPr/>
        </p:nvSpPr>
        <p:spPr>
          <a:xfrm>
            <a:off x="3673996" y="4112074"/>
            <a:ext cx="1796008" cy="718059"/>
          </a:xfrm>
          <a:prstGeom prst="roundRect">
            <a:avLst>
              <a:gd name="adj" fmla="val 12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可以取其它近似值，如</a:t>
            </a:r>
            <a:r>
              <a:rPr lang="en-US" altLang="zh-CN" sz="2000" dirty="0"/>
              <a:t>1.8</a:t>
            </a:r>
            <a:endParaRPr lang="zh-CN" altLang="en-US" sz="2000" dirty="0"/>
          </a:p>
        </p:txBody>
      </p:sp>
      <p:cxnSp>
        <p:nvCxnSpPr>
          <p:cNvPr id="18" name="直接箭头连接符 17">
            <a:extLst>
              <a:ext uri="{FF2B5EF4-FFF2-40B4-BE49-F238E27FC236}">
                <a16:creationId xmlns:a16="http://schemas.microsoft.com/office/drawing/2014/main" id="{C731A5F4-68DE-4018-88AD-0AC360E50F0D}"/>
              </a:ext>
            </a:extLst>
          </p:cNvPr>
          <p:cNvCxnSpPr>
            <a:cxnSpLocks/>
            <a:stCxn id="17" idx="0"/>
            <a:endCxn id="16" idx="35"/>
          </p:cNvCxnSpPr>
          <p:nvPr/>
        </p:nvCxnSpPr>
        <p:spPr>
          <a:xfrm flipV="1">
            <a:off x="4572000" y="3844848"/>
            <a:ext cx="107002" cy="26722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9" name="AutoShape 4">
            <a:hlinkClick r:id="rId3" action="ppaction://hlinksldjump" highlightClick="1"/>
            <a:extLst>
              <a:ext uri="{FF2B5EF4-FFF2-40B4-BE49-F238E27FC236}">
                <a16:creationId xmlns:a16="http://schemas.microsoft.com/office/drawing/2014/main" id="{E0216A0C-B993-422C-B94A-83A399C15DE3}"/>
              </a:ext>
            </a:extLst>
          </p:cNvPr>
          <p:cNvSpPr>
            <a:spLocks noChangeArrowheads="1"/>
          </p:cNvSpPr>
          <p:nvPr/>
        </p:nvSpPr>
        <p:spPr bwMode="auto">
          <a:xfrm>
            <a:off x="856658" y="4770187"/>
            <a:ext cx="431800" cy="248729"/>
          </a:xfrm>
          <a:prstGeom prst="actionButtonForwardNext">
            <a:avLst/>
          </a:prstGeom>
          <a:solidFill>
            <a:schemeClr val="bg1">
              <a:lumMod val="85000"/>
            </a:schemeClr>
          </a:solidFill>
          <a:ln>
            <a:noFill/>
          </a:ln>
          <a:effectLst/>
        </p:spPr>
        <p:txBody>
          <a:bodyPr wrap="none" anchor="ctr"/>
          <a:lstStyle/>
          <a:p>
            <a:pPr eaLnBrk="0" hangingPunct="0"/>
            <a:endParaRPr lang="zh-CN" altLang="en-US"/>
          </a:p>
        </p:txBody>
      </p:sp>
    </p:spTree>
    <p:extLst>
      <p:ext uri="{BB962C8B-B14F-4D97-AF65-F5344CB8AC3E}">
        <p14:creationId xmlns:p14="http://schemas.microsoft.com/office/powerpoint/2010/main" val="7762656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67ACE-8804-424D-9577-683BD9F7F544}"/>
              </a:ext>
            </a:extLst>
          </p:cNvPr>
          <p:cNvSpPr>
            <a:spLocks noGrp="1"/>
          </p:cNvSpPr>
          <p:nvPr>
            <p:ph type="title"/>
          </p:nvPr>
        </p:nvSpPr>
        <p:spPr/>
        <p:txBody>
          <a:bodyPr/>
          <a:lstStyle/>
          <a:p>
            <a:r>
              <a:rPr lang="zh-CN" altLang="en-US" sz="2800" b="1" dirty="0"/>
              <a:t>并行</a:t>
            </a:r>
            <a:r>
              <a:rPr lang="zh-CN" altLang="en-US" dirty="0"/>
              <a:t>分布式</a:t>
            </a:r>
            <a:r>
              <a:rPr lang="zh-CN" altLang="en-US" sz="2800" b="1" dirty="0"/>
              <a:t>计算系统</a:t>
            </a:r>
            <a:endParaRPr lang="zh-CN" altLang="en-US" dirty="0"/>
          </a:p>
        </p:txBody>
      </p:sp>
      <p:sp>
        <p:nvSpPr>
          <p:cNvPr id="3" name="内容占位符 2">
            <a:extLst>
              <a:ext uri="{FF2B5EF4-FFF2-40B4-BE49-F238E27FC236}">
                <a16:creationId xmlns:a16="http://schemas.microsoft.com/office/drawing/2014/main" id="{E78FB6F0-0A8B-4F60-BB0D-CA46AD5415C3}"/>
              </a:ext>
            </a:extLst>
          </p:cNvPr>
          <p:cNvSpPr>
            <a:spLocks noGrp="1"/>
          </p:cNvSpPr>
          <p:nvPr>
            <p:ph idx="1"/>
          </p:nvPr>
        </p:nvSpPr>
        <p:spPr/>
        <p:txBody>
          <a:bodyPr/>
          <a:lstStyle/>
          <a:p>
            <a:r>
              <a:rPr lang="zh-CN" altLang="en-US" sz="2400" dirty="0"/>
              <a:t>解决大规模复杂问题的利器，</a:t>
            </a:r>
            <a:r>
              <a:rPr lang="zh-CN" altLang="en-US" dirty="0"/>
              <a:t>高性能计算</a:t>
            </a:r>
            <a:r>
              <a:rPr lang="en-US" altLang="zh-CN" dirty="0"/>
              <a:t>(</a:t>
            </a:r>
            <a:r>
              <a:rPr lang="en-US" altLang="zh-CN" b="1" dirty="0">
                <a:solidFill>
                  <a:srgbClr val="FF0000"/>
                </a:solidFill>
              </a:rPr>
              <a:t>HPC</a:t>
            </a:r>
            <a:r>
              <a:rPr lang="en-US" altLang="zh-CN" dirty="0"/>
              <a:t>)/</a:t>
            </a:r>
            <a:r>
              <a:rPr lang="zh-CN" altLang="en-US" dirty="0"/>
              <a:t>超级计算机系统</a:t>
            </a:r>
          </a:p>
        </p:txBody>
      </p:sp>
      <p:sp>
        <p:nvSpPr>
          <p:cNvPr id="4" name="日期占位符 3">
            <a:extLst>
              <a:ext uri="{FF2B5EF4-FFF2-40B4-BE49-F238E27FC236}">
                <a16:creationId xmlns:a16="http://schemas.microsoft.com/office/drawing/2014/main" id="{7151F736-38FC-4B21-AA29-9D6AA67273A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54E7425-1D86-46B7-A660-ADE80A41E6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1CA9FB-F39D-494C-81B9-3E145F59E119}"/>
              </a:ext>
            </a:extLst>
          </p:cNvPr>
          <p:cNvSpPr>
            <a:spLocks noGrp="1"/>
          </p:cNvSpPr>
          <p:nvPr>
            <p:ph type="sldNum" sz="quarter" idx="12"/>
          </p:nvPr>
        </p:nvSpPr>
        <p:spPr/>
        <p:txBody>
          <a:bodyPr/>
          <a:lstStyle/>
          <a:p>
            <a:fld id="{EEA58A3B-43CE-4AA0-90B5-EB47AFAFEB34}" type="slidenum">
              <a:rPr lang="zh-CN" altLang="en-US" smtClean="0"/>
              <a:pPr/>
              <a:t>192</a:t>
            </a:fld>
            <a:endParaRPr lang="zh-CN" altLang="en-US" dirty="0"/>
          </a:p>
        </p:txBody>
      </p:sp>
      <p:cxnSp>
        <p:nvCxnSpPr>
          <p:cNvPr id="8" name="直接箭头连接符 7">
            <a:extLst>
              <a:ext uri="{FF2B5EF4-FFF2-40B4-BE49-F238E27FC236}">
                <a16:creationId xmlns:a16="http://schemas.microsoft.com/office/drawing/2014/main" id="{BA977058-7457-4C44-B819-69B897260875}"/>
              </a:ext>
            </a:extLst>
          </p:cNvPr>
          <p:cNvCxnSpPr>
            <a:cxnSpLocks noChangeShapeType="1"/>
          </p:cNvCxnSpPr>
          <p:nvPr/>
        </p:nvCxnSpPr>
        <p:spPr bwMode="auto">
          <a:xfrm>
            <a:off x="77788" y="4894263"/>
            <a:ext cx="9066212" cy="7937"/>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9" name="直接连接符 11">
            <a:extLst>
              <a:ext uri="{FF2B5EF4-FFF2-40B4-BE49-F238E27FC236}">
                <a16:creationId xmlns:a16="http://schemas.microsoft.com/office/drawing/2014/main" id="{C669D430-3BAB-48E5-B526-FB08CCE33510}"/>
              </a:ext>
            </a:extLst>
          </p:cNvPr>
          <p:cNvCxnSpPr>
            <a:cxnSpLocks noChangeShapeType="1"/>
          </p:cNvCxnSpPr>
          <p:nvPr/>
        </p:nvCxnSpPr>
        <p:spPr bwMode="auto">
          <a:xfrm>
            <a:off x="1589088" y="4749800"/>
            <a:ext cx="0" cy="144463"/>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0" name="直接连接符 12">
            <a:extLst>
              <a:ext uri="{FF2B5EF4-FFF2-40B4-BE49-F238E27FC236}">
                <a16:creationId xmlns:a16="http://schemas.microsoft.com/office/drawing/2014/main" id="{44AE7929-AE9F-494C-93F8-3BDADE74017C}"/>
              </a:ext>
            </a:extLst>
          </p:cNvPr>
          <p:cNvCxnSpPr>
            <a:cxnSpLocks noChangeShapeType="1"/>
          </p:cNvCxnSpPr>
          <p:nvPr/>
        </p:nvCxnSpPr>
        <p:spPr bwMode="auto">
          <a:xfrm>
            <a:off x="3028950" y="4757738"/>
            <a:ext cx="0" cy="144462"/>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sp>
        <p:nvSpPr>
          <p:cNvPr id="11" name="矩形 10">
            <a:extLst>
              <a:ext uri="{FF2B5EF4-FFF2-40B4-BE49-F238E27FC236}">
                <a16:creationId xmlns:a16="http://schemas.microsoft.com/office/drawing/2014/main" id="{0469ECE7-7F85-4B43-9C90-345256EEF4AC}"/>
              </a:ext>
            </a:extLst>
          </p:cNvPr>
          <p:cNvSpPr/>
          <p:nvPr/>
        </p:nvSpPr>
        <p:spPr bwMode="auto">
          <a:xfrm>
            <a:off x="149226" y="1587500"/>
            <a:ext cx="1311276" cy="3306763"/>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Single-processor</a:t>
            </a:r>
          </a:p>
          <a:p>
            <a:pPr>
              <a:defRPr/>
            </a:pPr>
            <a:r>
              <a:rPr lang="en-US" altLang="zh-CN" sz="1400" dirty="0">
                <a:cs typeface="Times New Roman" pitchFamily="18" charset="0"/>
              </a:rPr>
              <a:t>system,</a:t>
            </a:r>
          </a:p>
          <a:p>
            <a:pPr>
              <a:defRPr/>
            </a:pPr>
            <a:endParaRPr lang="en-US" altLang="zh-CN" sz="1400" dirty="0">
              <a:cs typeface="Times New Roman" pitchFamily="18" charset="0"/>
            </a:endParaRPr>
          </a:p>
          <a:p>
            <a:pPr>
              <a:defRPr/>
            </a:pPr>
            <a:r>
              <a:rPr lang="en-US" altLang="zh-CN" sz="1400" dirty="0">
                <a:cs typeface="Times New Roman" pitchFamily="18" charset="0"/>
              </a:rPr>
              <a:t>Single CPU </a:t>
            </a:r>
          </a:p>
          <a:p>
            <a:pPr>
              <a:defRPr/>
            </a:pPr>
            <a:r>
              <a:rPr lang="en-US" altLang="zh-CN" sz="1400" dirty="0">
                <a:cs typeface="Times New Roman" pitchFamily="18" charset="0"/>
              </a:rPr>
              <a:t>multi-core </a:t>
            </a:r>
          </a:p>
          <a:p>
            <a:pPr>
              <a:defRPr/>
            </a:pPr>
            <a:r>
              <a:rPr lang="en-US" altLang="zh-CN" sz="1400" dirty="0">
                <a:cs typeface="Times New Roman" pitchFamily="18" charset="0"/>
              </a:rPr>
              <a:t>System</a:t>
            </a:r>
          </a:p>
          <a:p>
            <a:pPr>
              <a:defRPr/>
            </a:pPr>
            <a:r>
              <a:rPr lang="en-US" altLang="zh-CN" sz="1400" dirty="0">
                <a:cs typeface="Times New Roman" pitchFamily="18" charset="0"/>
              </a:rPr>
              <a:t> (e.g. </a:t>
            </a:r>
          </a:p>
          <a:p>
            <a:pPr>
              <a:defRPr/>
            </a:pPr>
            <a:r>
              <a:rPr lang="en-US" altLang="zh-CN" sz="1400" dirty="0">
                <a:cs typeface="Times New Roman" pitchFamily="18" charset="0"/>
              </a:rPr>
              <a:t>CPU i9 9900K)</a:t>
            </a:r>
          </a:p>
          <a:p>
            <a:pPr>
              <a:defRPr/>
            </a:pPr>
            <a:endParaRPr lang="en-US" altLang="zh-CN" sz="1400" dirty="0">
              <a:cs typeface="Times New Roman" pitchFamily="18" charset="0"/>
            </a:endParaRPr>
          </a:p>
          <a:p>
            <a:pPr>
              <a:defRPr/>
            </a:pPr>
            <a:r>
              <a:rPr lang="en-US" altLang="zh-CN" sz="1400" dirty="0">
                <a:cs typeface="Times New Roman" pitchFamily="18" charset="0"/>
              </a:rPr>
              <a:t>e.g. </a:t>
            </a:r>
            <a:r>
              <a:rPr lang="zh-CN" altLang="en-US" sz="1400" dirty="0">
                <a:cs typeface="Times New Roman" pitchFamily="18" charset="0"/>
              </a:rPr>
              <a:t>笔记本电脑，</a:t>
            </a:r>
            <a:endParaRPr lang="en-US" altLang="zh-CN" sz="1400" dirty="0">
              <a:cs typeface="Times New Roman" pitchFamily="18" charset="0"/>
            </a:endParaRPr>
          </a:p>
          <a:p>
            <a:pPr>
              <a:defRPr/>
            </a:pPr>
            <a:r>
              <a:rPr lang="zh-CN" altLang="en-US" sz="1400" dirty="0">
                <a:cs typeface="Times New Roman" pitchFamily="18" charset="0"/>
              </a:rPr>
              <a:t>微机</a:t>
            </a: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2" name="矩形 11">
            <a:extLst>
              <a:ext uri="{FF2B5EF4-FFF2-40B4-BE49-F238E27FC236}">
                <a16:creationId xmlns:a16="http://schemas.microsoft.com/office/drawing/2014/main" id="{B418E36E-689A-42DE-9894-5BDBD9FDA341}"/>
              </a:ext>
            </a:extLst>
          </p:cNvPr>
          <p:cNvSpPr/>
          <p:nvPr/>
        </p:nvSpPr>
        <p:spPr bwMode="auto">
          <a:xfrm>
            <a:off x="1470027" y="1587500"/>
            <a:ext cx="1558923" cy="3306763"/>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Multi-processor</a:t>
            </a:r>
          </a:p>
          <a:p>
            <a:pPr>
              <a:defRPr/>
            </a:pPr>
            <a:r>
              <a:rPr lang="en-US" altLang="zh-CN" sz="1400" dirty="0">
                <a:cs typeface="Times New Roman" pitchFamily="18" charset="0"/>
              </a:rPr>
              <a:t>system</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e.g. </a:t>
            </a:r>
            <a:r>
              <a:rPr lang="zh-CN" altLang="en-US" sz="1400" dirty="0">
                <a:cs typeface="Times New Roman" pitchFamily="18" charset="0"/>
              </a:rPr>
              <a:t>服务器</a:t>
            </a: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solidFill>
                  <a:srgbClr val="FF0000"/>
                </a:solidFill>
                <a:cs typeface="Times New Roman" pitchFamily="18" charset="0"/>
              </a:rPr>
              <a:t>tightly-coupled</a:t>
            </a:r>
          </a:p>
          <a:p>
            <a:pPr>
              <a:defRPr/>
            </a:pPr>
            <a:r>
              <a:rPr lang="en-US" altLang="zh-CN" sz="1400" dirty="0">
                <a:solidFill>
                  <a:srgbClr val="FF0000"/>
                </a:solidFill>
                <a:cs typeface="Times New Roman" pitchFamily="18" charset="0"/>
              </a:rPr>
              <a:t>system</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3" name="矩形 15">
            <a:extLst>
              <a:ext uri="{FF2B5EF4-FFF2-40B4-BE49-F238E27FC236}">
                <a16:creationId xmlns:a16="http://schemas.microsoft.com/office/drawing/2014/main" id="{E0C64D3A-009C-404C-86F6-1DEC8E8A1C30}"/>
              </a:ext>
            </a:extLst>
          </p:cNvPr>
          <p:cNvSpPr>
            <a:spLocks noChangeArrowheads="1"/>
          </p:cNvSpPr>
          <p:nvPr/>
        </p:nvSpPr>
        <p:spPr bwMode="auto">
          <a:xfrm>
            <a:off x="3028950" y="4460875"/>
            <a:ext cx="5986463" cy="433388"/>
          </a:xfrm>
          <a:prstGeom prst="rect">
            <a:avLst/>
          </a:prstGeom>
          <a:solidFill>
            <a:srgbClr val="FFFF00"/>
          </a:solidFill>
          <a:ln w="9525" algn="ctr">
            <a:solidFill>
              <a:schemeClr val="tx1"/>
            </a:solidFill>
            <a:miter lim="800000"/>
            <a:headEnd/>
            <a:tailEnd/>
          </a:ln>
        </p:spPr>
        <p:txBody>
          <a:bodyPr wrap="none"/>
          <a:lstStyle/>
          <a:p>
            <a:pPr algn="ctr"/>
            <a:r>
              <a:rPr lang="en-US" altLang="zh-CN">
                <a:cs typeface="Times New Roman" pitchFamily="18" charset="0"/>
              </a:rPr>
              <a:t>Distributed system</a:t>
            </a:r>
            <a:endParaRPr lang="zh-CN" altLang="en-US">
              <a:cs typeface="Times New Roman" pitchFamily="18" charset="0"/>
            </a:endParaRPr>
          </a:p>
        </p:txBody>
      </p:sp>
      <p:sp>
        <p:nvSpPr>
          <p:cNvPr id="14" name="矩形 17">
            <a:extLst>
              <a:ext uri="{FF2B5EF4-FFF2-40B4-BE49-F238E27FC236}">
                <a16:creationId xmlns:a16="http://schemas.microsoft.com/office/drawing/2014/main" id="{903B1A8C-1DCF-401B-B4E9-645122B5D616}"/>
              </a:ext>
            </a:extLst>
          </p:cNvPr>
          <p:cNvSpPr>
            <a:spLocks noChangeArrowheads="1"/>
          </p:cNvSpPr>
          <p:nvPr/>
        </p:nvSpPr>
        <p:spPr bwMode="auto">
          <a:xfrm>
            <a:off x="3028950" y="1587500"/>
            <a:ext cx="1441450" cy="2879725"/>
          </a:xfrm>
          <a:prstGeom prst="rect">
            <a:avLst/>
          </a:prstGeom>
          <a:solidFill>
            <a:srgbClr val="92D050"/>
          </a:solidFill>
          <a:ln w="9525" algn="ctr">
            <a:solidFill>
              <a:schemeClr val="tx1"/>
            </a:solidFill>
            <a:miter lim="800000"/>
            <a:headEnd/>
            <a:tailEnd/>
          </a:ln>
        </p:spPr>
        <p:txBody>
          <a:bodyPr wrap="none"/>
          <a:lstStyle/>
          <a:p>
            <a:endParaRPr lang="en-US" altLang="zh-CN" sz="1400" dirty="0">
              <a:cs typeface="Times New Roman" pitchFamily="18" charset="0"/>
            </a:endParaRPr>
          </a:p>
          <a:p>
            <a:endParaRPr lang="en-US" altLang="zh-CN" sz="1400" dirty="0">
              <a:cs typeface="Times New Roman" pitchFamily="18" charset="0"/>
            </a:endParaRPr>
          </a:p>
          <a:p>
            <a:r>
              <a:rPr lang="en-US" altLang="zh-CN" sz="1400" dirty="0">
                <a:cs typeface="Times New Roman" pitchFamily="18" charset="0"/>
              </a:rPr>
              <a:t>Cluster system</a:t>
            </a:r>
          </a:p>
          <a:p>
            <a:r>
              <a:rPr lang="en-US" altLang="zh-CN" sz="1400" dirty="0"/>
              <a:t>— connected by</a:t>
            </a:r>
          </a:p>
          <a:p>
            <a:r>
              <a:rPr lang="en-US" altLang="zh-CN" sz="1400" dirty="0"/>
              <a:t>    LAN</a:t>
            </a:r>
          </a:p>
          <a:p>
            <a:endParaRPr lang="en-US" altLang="zh-CN" sz="1400" dirty="0">
              <a:cs typeface="Times New Roman" pitchFamily="18" charset="0"/>
            </a:endParaRPr>
          </a:p>
          <a:p>
            <a:endParaRPr lang="en-US" altLang="zh-CN" sz="1400" dirty="0">
              <a:cs typeface="Times New Roman" pitchFamily="18" charset="0"/>
            </a:endParaRPr>
          </a:p>
          <a:p>
            <a:r>
              <a:rPr lang="en-US" altLang="zh-CN" sz="1400" dirty="0">
                <a:cs typeface="Times New Roman" pitchFamily="18" charset="0"/>
              </a:rPr>
              <a:t>e.g. BUPT </a:t>
            </a:r>
          </a:p>
          <a:p>
            <a:r>
              <a:rPr lang="en-US" altLang="zh-CN" sz="1400" dirty="0">
                <a:cs typeface="Times New Roman" pitchFamily="18" charset="0"/>
              </a:rPr>
              <a:t>  </a:t>
            </a:r>
            <a:r>
              <a:rPr lang="zh-CN" altLang="en-US" sz="1400" dirty="0">
                <a:cs typeface="Times New Roman" pitchFamily="18" charset="0"/>
              </a:rPr>
              <a:t>曙光天潮</a:t>
            </a:r>
            <a:r>
              <a:rPr lang="en-US" altLang="zh-CN" sz="1400" dirty="0">
                <a:cs typeface="Times New Roman" pitchFamily="18" charset="0"/>
              </a:rPr>
              <a:t>4000L</a:t>
            </a:r>
          </a:p>
          <a:p>
            <a:endParaRPr lang="en-US" altLang="zh-CN" sz="1400" dirty="0">
              <a:cs typeface="Times New Roman" pitchFamily="18" charset="0"/>
            </a:endParaRPr>
          </a:p>
          <a:p>
            <a:endParaRPr lang="en-US" altLang="zh-CN" sz="1400" dirty="0">
              <a:cs typeface="Times New Roman" pitchFamily="18" charset="0"/>
            </a:endParaRPr>
          </a:p>
          <a:p>
            <a:endParaRPr lang="en-US" altLang="zh-CN" sz="1400" dirty="0">
              <a:cs typeface="Times New Roman" pitchFamily="18" charset="0"/>
            </a:endParaRPr>
          </a:p>
          <a:p>
            <a:endParaRPr lang="zh-CN" altLang="en-US" sz="1600" dirty="0">
              <a:cs typeface="Times New Roman" pitchFamily="18" charset="0"/>
            </a:endParaRPr>
          </a:p>
        </p:txBody>
      </p:sp>
      <p:sp>
        <p:nvSpPr>
          <p:cNvPr id="15" name="TextBox 18">
            <a:extLst>
              <a:ext uri="{FF2B5EF4-FFF2-40B4-BE49-F238E27FC236}">
                <a16:creationId xmlns:a16="http://schemas.microsoft.com/office/drawing/2014/main" id="{A6F58FED-66A2-4ED5-9E5F-D18056571357}"/>
              </a:ext>
            </a:extLst>
          </p:cNvPr>
          <p:cNvSpPr txBox="1">
            <a:spLocks noChangeArrowheads="1"/>
          </p:cNvSpPr>
          <p:nvPr/>
        </p:nvSpPr>
        <p:spPr bwMode="auto">
          <a:xfrm>
            <a:off x="3466618" y="4915740"/>
            <a:ext cx="4901878"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1600" dirty="0">
                <a:latin typeface="+mn-lt"/>
              </a:rPr>
              <a:t>Computing nodes (CPU + memory + I/O) </a:t>
            </a:r>
          </a:p>
          <a:p>
            <a:pPr algn="ctr" eaLnBrk="1" hangingPunct="1"/>
            <a:r>
              <a:rPr lang="en-US" altLang="zh-CN" sz="1600" dirty="0">
                <a:latin typeface="+mn-lt"/>
              </a:rPr>
              <a:t>connected by networks</a:t>
            </a:r>
            <a:endParaRPr lang="zh-CN" altLang="en-US" sz="1600" dirty="0">
              <a:latin typeface="+mn-lt"/>
            </a:endParaRPr>
          </a:p>
          <a:p>
            <a:pPr algn="ctr"/>
            <a:r>
              <a:rPr lang="en-US" altLang="zh-CN" sz="1600" dirty="0">
                <a:latin typeface="+mn-lt"/>
                <a:cs typeface="Times New Roman" pitchFamily="18" charset="0"/>
              </a:rPr>
              <a:t>(</a:t>
            </a:r>
            <a:r>
              <a:rPr lang="en-US" altLang="zh-CN" sz="1600" dirty="0">
                <a:solidFill>
                  <a:srgbClr val="FF0000"/>
                </a:solidFill>
                <a:latin typeface="+mn-lt"/>
                <a:cs typeface="Times New Roman" pitchFamily="18" charset="0"/>
              </a:rPr>
              <a:t>loosely-coupled system</a:t>
            </a:r>
            <a:r>
              <a:rPr lang="en-US" altLang="zh-CN" sz="1600" dirty="0">
                <a:latin typeface="+mn-lt"/>
                <a:cs typeface="Times New Roman" pitchFamily="18" charset="0"/>
              </a:rPr>
              <a:t>)</a:t>
            </a:r>
            <a:endParaRPr lang="zh-CN" altLang="en-US" sz="1600" dirty="0">
              <a:latin typeface="+mn-lt"/>
              <a:cs typeface="Times New Roman" pitchFamily="18" charset="0"/>
            </a:endParaRPr>
          </a:p>
        </p:txBody>
      </p:sp>
      <p:sp>
        <p:nvSpPr>
          <p:cNvPr id="16" name="TextBox 19">
            <a:extLst>
              <a:ext uri="{FF2B5EF4-FFF2-40B4-BE49-F238E27FC236}">
                <a16:creationId xmlns:a16="http://schemas.microsoft.com/office/drawing/2014/main" id="{FAEC5A8C-37E7-42C5-BB57-D8D2BD26959F}"/>
              </a:ext>
            </a:extLst>
          </p:cNvPr>
          <p:cNvSpPr txBox="1"/>
          <p:nvPr/>
        </p:nvSpPr>
        <p:spPr>
          <a:xfrm>
            <a:off x="1470027" y="4908550"/>
            <a:ext cx="1558922" cy="738664"/>
          </a:xfrm>
          <a:prstGeom prst="rect">
            <a:avLst/>
          </a:prstGeom>
          <a:solidFill>
            <a:schemeClr val="bg1">
              <a:lumMod val="95000"/>
            </a:schemeClr>
          </a:solidFill>
        </p:spPr>
        <p:txBody>
          <a:bodyPr wrap="square">
            <a:spAutoFit/>
          </a:bodyPr>
          <a:lstStyle/>
          <a:p>
            <a:pPr algn="ctr">
              <a:defRPr/>
            </a:pPr>
            <a:r>
              <a:rPr lang="en-US" altLang="zh-CN" sz="1400" dirty="0"/>
              <a:t>CPUs connected</a:t>
            </a:r>
          </a:p>
          <a:p>
            <a:pPr algn="ctr">
              <a:defRPr/>
            </a:pPr>
            <a:r>
              <a:rPr lang="en-US" altLang="zh-CN" sz="1400" dirty="0"/>
              <a:t> by bus and shared memory</a:t>
            </a:r>
            <a:endParaRPr lang="zh-CN" altLang="en-US" sz="1400" dirty="0"/>
          </a:p>
        </p:txBody>
      </p:sp>
      <p:sp>
        <p:nvSpPr>
          <p:cNvPr id="17" name="矩形 20">
            <a:extLst>
              <a:ext uri="{FF2B5EF4-FFF2-40B4-BE49-F238E27FC236}">
                <a16:creationId xmlns:a16="http://schemas.microsoft.com/office/drawing/2014/main" id="{85353B0B-5C69-4842-9304-A83FB8931ED1}"/>
              </a:ext>
            </a:extLst>
          </p:cNvPr>
          <p:cNvSpPr>
            <a:spLocks noChangeArrowheads="1"/>
          </p:cNvSpPr>
          <p:nvPr/>
        </p:nvSpPr>
        <p:spPr bwMode="auto">
          <a:xfrm>
            <a:off x="4470400" y="1573213"/>
            <a:ext cx="1737360" cy="2881312"/>
          </a:xfrm>
          <a:prstGeom prst="rect">
            <a:avLst/>
          </a:prstGeom>
          <a:solidFill>
            <a:srgbClr val="FFC000"/>
          </a:solidFill>
          <a:ln w="9525" algn="ctr">
            <a:solidFill>
              <a:schemeClr val="tx1"/>
            </a:solidFill>
            <a:miter lim="800000"/>
            <a:headEnd/>
            <a:tailEnd/>
          </a:ln>
        </p:spPr>
        <p:txBody>
          <a:bodyPr wrap="none"/>
          <a:lstStyle/>
          <a:p>
            <a:endParaRPr lang="en-US" altLang="zh-CN" sz="1400" dirty="0">
              <a:cs typeface="Times New Roman" pitchFamily="18" charset="0"/>
            </a:endParaRPr>
          </a:p>
          <a:p>
            <a:r>
              <a:rPr lang="en-US" altLang="zh-CN" sz="1600" dirty="0"/>
              <a:t>Supercomputing</a:t>
            </a:r>
          </a:p>
          <a:p>
            <a:r>
              <a:rPr lang="en-US" altLang="zh-CN" sz="1600" dirty="0"/>
              <a:t> systems,</a:t>
            </a:r>
          </a:p>
          <a:p>
            <a:r>
              <a:rPr lang="en-US" altLang="zh-CN" sz="1600" dirty="0"/>
              <a:t>High performance</a:t>
            </a:r>
          </a:p>
          <a:p>
            <a:r>
              <a:rPr lang="en-US" altLang="zh-CN" sz="1600" dirty="0"/>
              <a:t>Computing (</a:t>
            </a:r>
            <a:r>
              <a:rPr lang="en-US" altLang="zh-CN" sz="1600" b="1" dirty="0">
                <a:solidFill>
                  <a:srgbClr val="FF0000"/>
                </a:solidFill>
              </a:rPr>
              <a:t>HPC</a:t>
            </a:r>
            <a:r>
              <a:rPr lang="en-US" altLang="zh-CN" sz="1600" dirty="0"/>
              <a:t>)</a:t>
            </a:r>
          </a:p>
          <a:p>
            <a:r>
              <a:rPr lang="en-US" altLang="zh-CN" sz="1600" dirty="0"/>
              <a:t>system</a:t>
            </a:r>
          </a:p>
          <a:p>
            <a:endParaRPr lang="en-US" altLang="zh-CN" sz="1400" dirty="0"/>
          </a:p>
          <a:p>
            <a:r>
              <a:rPr lang="en-US" altLang="zh-CN" sz="1400" dirty="0"/>
              <a:t>— connected by</a:t>
            </a:r>
          </a:p>
          <a:p>
            <a:r>
              <a:rPr lang="en-US" altLang="zh-CN" sz="1400" dirty="0"/>
              <a:t>special-purpose</a:t>
            </a:r>
          </a:p>
          <a:p>
            <a:r>
              <a:rPr lang="en-US" altLang="zh-CN" sz="1400" dirty="0"/>
              <a:t>networks</a:t>
            </a:r>
          </a:p>
          <a:p>
            <a:endParaRPr lang="en-US" altLang="zh-CN" sz="1400" dirty="0"/>
          </a:p>
          <a:p>
            <a:r>
              <a:rPr lang="en-US" altLang="zh-CN" sz="1400" dirty="0"/>
              <a:t>e.g. </a:t>
            </a:r>
            <a:r>
              <a:rPr lang="zh-CN" altLang="en-US" sz="1400" b="1" dirty="0"/>
              <a:t>神威</a:t>
            </a:r>
            <a:r>
              <a:rPr lang="en-US" altLang="zh-CN" sz="1400" dirty="0"/>
              <a:t>, </a:t>
            </a:r>
            <a:r>
              <a:rPr lang="zh-CN" altLang="en-US" sz="1400" b="1" dirty="0"/>
              <a:t>天河</a:t>
            </a:r>
            <a:endParaRPr lang="en-US" altLang="zh-CN" sz="1400" b="1" dirty="0"/>
          </a:p>
          <a:p>
            <a:endParaRPr lang="en-US" altLang="zh-CN" sz="1400" dirty="0">
              <a:cs typeface="Times New Roman" pitchFamily="18" charset="0"/>
            </a:endParaRPr>
          </a:p>
          <a:p>
            <a:endParaRPr lang="en-US" altLang="zh-CN" sz="1400" dirty="0">
              <a:cs typeface="Times New Roman" pitchFamily="18" charset="0"/>
            </a:endParaRPr>
          </a:p>
          <a:p>
            <a:endParaRPr lang="en-US" altLang="zh-CN" sz="1400" dirty="0">
              <a:cs typeface="Times New Roman" pitchFamily="18" charset="0"/>
            </a:endParaRPr>
          </a:p>
          <a:p>
            <a:endParaRPr lang="zh-CN" altLang="en-US" sz="1600" dirty="0">
              <a:cs typeface="Times New Roman" pitchFamily="18" charset="0"/>
            </a:endParaRPr>
          </a:p>
        </p:txBody>
      </p:sp>
      <p:sp>
        <p:nvSpPr>
          <p:cNvPr id="18" name="矩形 17">
            <a:extLst>
              <a:ext uri="{FF2B5EF4-FFF2-40B4-BE49-F238E27FC236}">
                <a16:creationId xmlns:a16="http://schemas.microsoft.com/office/drawing/2014/main" id="{40CC005C-2151-4A46-8C1E-7D58023666E1}"/>
              </a:ext>
            </a:extLst>
          </p:cNvPr>
          <p:cNvSpPr/>
          <p:nvPr/>
        </p:nvSpPr>
        <p:spPr bwMode="auto">
          <a:xfrm>
            <a:off x="6177279" y="3893172"/>
            <a:ext cx="2838133" cy="574053"/>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wrap="none"/>
          <a:lstStyle/>
          <a:p>
            <a:pPr>
              <a:defRPr/>
            </a:pPr>
            <a:r>
              <a:rPr lang="en-US" altLang="zh-CN" sz="1400" dirty="0"/>
              <a:t>connected by WAN/WWW</a:t>
            </a:r>
          </a:p>
          <a:p>
            <a:pPr>
              <a:defRPr/>
            </a:pPr>
            <a:r>
              <a:rPr lang="en-US" altLang="zh-CN" sz="1400" dirty="0"/>
              <a:t>  Web-based systems </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9" name="矩形 22">
            <a:extLst>
              <a:ext uri="{FF2B5EF4-FFF2-40B4-BE49-F238E27FC236}">
                <a16:creationId xmlns:a16="http://schemas.microsoft.com/office/drawing/2014/main" id="{A9DA0143-646A-4536-9E4F-2BA45BE210F0}"/>
              </a:ext>
            </a:extLst>
          </p:cNvPr>
          <p:cNvSpPr>
            <a:spLocks noChangeArrowheads="1"/>
          </p:cNvSpPr>
          <p:nvPr/>
        </p:nvSpPr>
        <p:spPr bwMode="auto">
          <a:xfrm>
            <a:off x="6177280" y="1573212"/>
            <a:ext cx="2838133" cy="2319959"/>
          </a:xfrm>
          <a:prstGeom prst="rect">
            <a:avLst/>
          </a:prstGeom>
          <a:solidFill>
            <a:srgbClr val="4D81BB"/>
          </a:solidFill>
          <a:ln w="9525" algn="ctr">
            <a:solidFill>
              <a:schemeClr val="tx1"/>
            </a:solidFill>
            <a:miter lim="800000"/>
            <a:headEnd/>
            <a:tailEnd/>
          </a:ln>
        </p:spPr>
        <p:txBody>
          <a:bodyPr wrap="none"/>
          <a:lstStyle/>
          <a:p>
            <a:endParaRPr lang="en-US" altLang="zh-CN" dirty="0">
              <a:cs typeface="Times New Roman" pitchFamily="18" charset="0"/>
            </a:endParaRPr>
          </a:p>
          <a:p>
            <a:r>
              <a:rPr lang="en-US" altLang="zh-CN" sz="2000" dirty="0">
                <a:solidFill>
                  <a:schemeClr val="bg1"/>
                </a:solidFill>
              </a:rPr>
              <a:t>1. Grid computing</a:t>
            </a:r>
          </a:p>
          <a:p>
            <a:r>
              <a:rPr lang="en-US" altLang="zh-CN" sz="2000" dirty="0">
                <a:solidFill>
                  <a:schemeClr val="bg1"/>
                </a:solidFill>
              </a:rPr>
              <a:t>2. Cloud/Fog computing</a:t>
            </a:r>
          </a:p>
          <a:p>
            <a:endParaRPr lang="en-US" altLang="zh-CN" sz="2000" dirty="0">
              <a:solidFill>
                <a:schemeClr val="bg1"/>
              </a:solidFill>
            </a:endParaRPr>
          </a:p>
          <a:p>
            <a:r>
              <a:rPr lang="en-US" altLang="zh-CN" sz="2000" dirty="0">
                <a:solidFill>
                  <a:schemeClr val="bg1"/>
                </a:solidFill>
              </a:rPr>
              <a:t>  client-server </a:t>
            </a:r>
          </a:p>
          <a:p>
            <a:r>
              <a:rPr lang="en-US" altLang="zh-CN" sz="2000" dirty="0">
                <a:solidFill>
                  <a:schemeClr val="bg1"/>
                </a:solidFill>
              </a:rPr>
              <a:t>             vs Peer to peer</a:t>
            </a:r>
            <a:endParaRPr lang="zh-CN" altLang="en-US" dirty="0">
              <a:solidFill>
                <a:schemeClr val="bg1"/>
              </a:solidFill>
              <a:cs typeface="Times New Roman" pitchFamily="18" charset="0"/>
            </a:endParaRPr>
          </a:p>
        </p:txBody>
      </p:sp>
    </p:spTree>
    <p:extLst>
      <p:ext uri="{BB962C8B-B14F-4D97-AF65-F5344CB8AC3E}">
        <p14:creationId xmlns:p14="http://schemas.microsoft.com/office/powerpoint/2010/main" val="37043969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D1F8C-0442-474C-AF09-7F2304630B91}"/>
              </a:ext>
            </a:extLst>
          </p:cNvPr>
          <p:cNvSpPr>
            <a:spLocks noGrp="1"/>
          </p:cNvSpPr>
          <p:nvPr>
            <p:ph type="title"/>
          </p:nvPr>
        </p:nvSpPr>
        <p:spPr/>
        <p:txBody>
          <a:bodyPr/>
          <a:lstStyle/>
          <a:p>
            <a:r>
              <a:rPr lang="zh-CN" altLang="en-US" dirty="0"/>
              <a:t>天河</a:t>
            </a:r>
            <a:r>
              <a:rPr lang="en-US" altLang="zh-CN" dirty="0"/>
              <a:t>2</a:t>
            </a:r>
            <a:r>
              <a:rPr lang="zh-CN" altLang="en-US" dirty="0"/>
              <a:t>号</a:t>
            </a:r>
            <a:r>
              <a:rPr lang="en-US" altLang="zh-CN" dirty="0"/>
              <a:t> Supercomputing Systems (</a:t>
            </a:r>
            <a:r>
              <a:rPr lang="zh-CN" altLang="en-US" dirty="0"/>
              <a:t>超算)</a:t>
            </a:r>
          </a:p>
        </p:txBody>
      </p:sp>
      <p:sp>
        <p:nvSpPr>
          <p:cNvPr id="3" name="内容占位符 2">
            <a:extLst>
              <a:ext uri="{FF2B5EF4-FFF2-40B4-BE49-F238E27FC236}">
                <a16:creationId xmlns:a16="http://schemas.microsoft.com/office/drawing/2014/main" id="{0D46C9E4-EBC7-49B3-96A4-F6C3C201D061}"/>
              </a:ext>
            </a:extLst>
          </p:cNvPr>
          <p:cNvSpPr>
            <a:spLocks noGrp="1"/>
          </p:cNvSpPr>
          <p:nvPr>
            <p:ph idx="1"/>
          </p:nvPr>
        </p:nvSpPr>
        <p:spPr>
          <a:xfrm>
            <a:off x="123432" y="764364"/>
            <a:ext cx="8897136" cy="5671996"/>
          </a:xfrm>
        </p:spPr>
        <p:txBody>
          <a:bodyPr>
            <a:normAutofit lnSpcReduction="10000"/>
          </a:bodyPr>
          <a:lstStyle/>
          <a:p>
            <a:r>
              <a:rPr lang="zh-CN" altLang="en-US" sz="2400" dirty="0">
                <a:cs typeface="Times New Roman" pitchFamily="18" charset="0"/>
              </a:rPr>
              <a:t>峰值</a:t>
            </a:r>
            <a:r>
              <a:rPr lang="en-US" altLang="zh-CN" sz="2400" dirty="0">
                <a:cs typeface="Times New Roman" pitchFamily="18" charset="0"/>
              </a:rPr>
              <a:t>5.49</a:t>
            </a:r>
            <a:r>
              <a:rPr lang="zh-CN" altLang="en-US" sz="2400" dirty="0">
                <a:cs typeface="Times New Roman" pitchFamily="18" charset="0"/>
              </a:rPr>
              <a:t>，持续</a:t>
            </a:r>
            <a:r>
              <a:rPr lang="en-US" altLang="zh-CN" sz="2400" dirty="0">
                <a:cs typeface="Times New Roman" pitchFamily="18" charset="0"/>
              </a:rPr>
              <a:t>3.39 </a:t>
            </a:r>
            <a:r>
              <a:rPr lang="zh-CN" altLang="en-US" sz="2400" dirty="0">
                <a:cs typeface="Times New Roman" pitchFamily="18" charset="0"/>
              </a:rPr>
              <a:t>亿亿次</a:t>
            </a:r>
            <a:endParaRPr lang="en-US" altLang="zh-CN" dirty="0">
              <a:cs typeface="Times New Roman" pitchFamily="18" charset="0"/>
            </a:endParaRPr>
          </a:p>
          <a:p>
            <a:r>
              <a:rPr lang="zh-CN" altLang="en-US" sz="2400" dirty="0">
                <a:cs typeface="Times New Roman" pitchFamily="18" charset="0"/>
              </a:rPr>
              <a:t>位于广州超级计算中心，中山大学；每年电费</a:t>
            </a:r>
            <a:r>
              <a:rPr lang="en-US" altLang="zh-CN" sz="2400" dirty="0">
                <a:cs typeface="Times New Roman" pitchFamily="18" charset="0"/>
              </a:rPr>
              <a:t>1</a:t>
            </a:r>
            <a:r>
              <a:rPr lang="zh-CN" altLang="en-US" sz="2400" dirty="0">
                <a:cs typeface="Times New Roman" pitchFamily="18" charset="0"/>
              </a:rPr>
              <a:t>亿人民币</a:t>
            </a:r>
            <a:endParaRPr lang="en-US" altLang="zh-CN" dirty="0">
              <a:cs typeface="Times New Roman" pitchFamily="18" charset="0"/>
            </a:endParaRPr>
          </a:p>
          <a:p>
            <a:r>
              <a:rPr lang="en-US" altLang="zh-CN" sz="2400" dirty="0">
                <a:cs typeface="Times New Roman" pitchFamily="18" charset="0"/>
              </a:rPr>
              <a:t>16,000</a:t>
            </a:r>
            <a:r>
              <a:rPr lang="zh-CN" altLang="en-US" sz="2400" dirty="0">
                <a:cs typeface="Times New Roman" pitchFamily="18" charset="0"/>
              </a:rPr>
              <a:t>个运算节点，</a:t>
            </a:r>
            <a:endParaRPr lang="en-US" altLang="zh-CN" sz="2400" dirty="0">
              <a:cs typeface="Times New Roman" pitchFamily="18" charset="0"/>
            </a:endParaRPr>
          </a:p>
          <a:p>
            <a:pPr lvl="1" eaLnBrk="1" hangingPunct="1">
              <a:defRPr/>
            </a:pPr>
            <a:r>
              <a:rPr lang="zh-CN" altLang="en-US" sz="2400" dirty="0">
                <a:cs typeface="Times New Roman" pitchFamily="18" charset="0"/>
              </a:rPr>
              <a:t>每节点配备两颗</a:t>
            </a:r>
            <a:r>
              <a:rPr lang="en-US" altLang="zh-CN" sz="2400" dirty="0">
                <a:cs typeface="Times New Roman" pitchFamily="18" charset="0"/>
              </a:rPr>
              <a:t>Xeon E5 12</a:t>
            </a:r>
            <a:r>
              <a:rPr lang="zh-CN" altLang="en-US" sz="2400" dirty="0">
                <a:cs typeface="Times New Roman" pitchFamily="18" charset="0"/>
              </a:rPr>
              <a:t>核心的</a:t>
            </a:r>
            <a:r>
              <a:rPr lang="zh-CN" altLang="en-US" sz="2400" dirty="0">
                <a:cs typeface="Times New Roman" pitchFamily="18" charset="0"/>
                <a:hlinkClick r:id="rId2"/>
              </a:rPr>
              <a:t>中央处理器</a:t>
            </a:r>
            <a:r>
              <a:rPr lang="zh-CN" altLang="en-US" sz="2400" dirty="0">
                <a:cs typeface="Times New Roman" pitchFamily="18" charset="0"/>
              </a:rPr>
              <a:t>、三个</a:t>
            </a:r>
            <a:r>
              <a:rPr lang="en-US" altLang="zh-CN" sz="2400" dirty="0">
                <a:cs typeface="Times New Roman" pitchFamily="18" charset="0"/>
              </a:rPr>
              <a:t>Xeon Phi 57</a:t>
            </a:r>
            <a:r>
              <a:rPr lang="zh-CN" altLang="en-US" sz="2400" dirty="0">
                <a:cs typeface="Times New Roman" pitchFamily="18" charset="0"/>
              </a:rPr>
              <a:t>核心的协处理器（运算加速卡）</a:t>
            </a:r>
            <a:endParaRPr lang="en-US" altLang="zh-CN" sz="2400" dirty="0">
              <a:cs typeface="Times New Roman" pitchFamily="18" charset="0"/>
            </a:endParaRPr>
          </a:p>
          <a:p>
            <a:pPr lvl="1" eaLnBrk="1" hangingPunct="1">
              <a:defRPr/>
            </a:pPr>
            <a:r>
              <a:rPr lang="zh-CN" altLang="en-US" sz="2400" dirty="0">
                <a:cs typeface="Times New Roman" pitchFamily="18" charset="0"/>
              </a:rPr>
              <a:t>累计</a:t>
            </a:r>
            <a:r>
              <a:rPr lang="en-US" altLang="zh-CN" sz="2400" dirty="0">
                <a:cs typeface="Times New Roman" pitchFamily="18" charset="0"/>
              </a:rPr>
              <a:t>32,000</a:t>
            </a:r>
            <a:r>
              <a:rPr lang="zh-CN" altLang="en-US" sz="2400" dirty="0">
                <a:cs typeface="Times New Roman" pitchFamily="18" charset="0"/>
              </a:rPr>
              <a:t>颗</a:t>
            </a:r>
            <a:r>
              <a:rPr lang="en-US" altLang="zh-CN" sz="2400" dirty="0">
                <a:cs typeface="Times New Roman" pitchFamily="18" charset="0"/>
              </a:rPr>
              <a:t>Xeon E5</a:t>
            </a:r>
            <a:r>
              <a:rPr lang="zh-CN" altLang="en-US" sz="2400" dirty="0">
                <a:cs typeface="Times New Roman" pitchFamily="18" charset="0"/>
              </a:rPr>
              <a:t>主处理器和</a:t>
            </a:r>
            <a:r>
              <a:rPr lang="en-US" altLang="zh-CN" sz="2400" dirty="0">
                <a:cs typeface="Times New Roman" pitchFamily="18" charset="0"/>
              </a:rPr>
              <a:t>48,000</a:t>
            </a:r>
            <a:r>
              <a:rPr lang="zh-CN" altLang="en-US" sz="2400" dirty="0">
                <a:cs typeface="Times New Roman" pitchFamily="18" charset="0"/>
              </a:rPr>
              <a:t>个</a:t>
            </a:r>
            <a:r>
              <a:rPr lang="en-US" altLang="zh-CN" sz="2400" dirty="0">
                <a:cs typeface="Times New Roman" pitchFamily="18" charset="0"/>
              </a:rPr>
              <a:t>Xeon Phi</a:t>
            </a:r>
            <a:r>
              <a:rPr lang="zh-CN" altLang="en-US" sz="2400" dirty="0">
                <a:cs typeface="Times New Roman" pitchFamily="18" charset="0"/>
                <a:hlinkClick r:id="rId3"/>
              </a:rPr>
              <a:t>协处理器</a:t>
            </a:r>
            <a:r>
              <a:rPr lang="zh-CN" altLang="en-US" sz="2400" dirty="0">
                <a:cs typeface="Times New Roman" pitchFamily="18" charset="0"/>
              </a:rPr>
              <a:t>，共</a:t>
            </a:r>
            <a:r>
              <a:rPr lang="en-US" altLang="zh-CN" sz="2400" dirty="0">
                <a:solidFill>
                  <a:srgbClr val="FF0000"/>
                </a:solidFill>
                <a:cs typeface="Times New Roman" pitchFamily="18" charset="0"/>
              </a:rPr>
              <a:t>312</a:t>
            </a:r>
            <a:r>
              <a:rPr lang="zh-CN" altLang="en-US" sz="2400" dirty="0">
                <a:solidFill>
                  <a:srgbClr val="FF0000"/>
                </a:solidFill>
                <a:cs typeface="Times New Roman" pitchFamily="18" charset="0"/>
              </a:rPr>
              <a:t>万</a:t>
            </a:r>
            <a:r>
              <a:rPr lang="zh-CN" altLang="en-US" sz="2400" dirty="0">
                <a:cs typeface="Times New Roman" pitchFamily="18" charset="0"/>
              </a:rPr>
              <a:t>个计算核心</a:t>
            </a:r>
            <a:endParaRPr lang="en-US" altLang="zh-CN" sz="2400" dirty="0">
              <a:cs typeface="Times New Roman" pitchFamily="18" charset="0"/>
            </a:endParaRPr>
          </a:p>
          <a:p>
            <a:pPr marL="228600" lvl="1" indent="-228600">
              <a:spcBef>
                <a:spcPts val="500"/>
              </a:spcBef>
              <a:buClr>
                <a:srgbClr val="0000FF"/>
              </a:buClr>
              <a:buSzPct val="60000"/>
              <a:buFont typeface="Wingdings" panose="05000000000000000000" pitchFamily="2" charset="2"/>
              <a:buChar char="n"/>
              <a:defRPr/>
            </a:pPr>
            <a:r>
              <a:rPr lang="zh-CN" altLang="en-US" dirty="0">
                <a:cs typeface="Times New Roman" pitchFamily="18" charset="0"/>
              </a:rPr>
              <a:t>连接</a:t>
            </a:r>
            <a:r>
              <a:rPr lang="en-US" altLang="zh-CN" dirty="0">
                <a:cs typeface="Times New Roman" pitchFamily="18" charset="0"/>
              </a:rPr>
              <a:t>/</a:t>
            </a:r>
            <a:r>
              <a:rPr lang="zh-CN" altLang="en-US" dirty="0">
                <a:cs typeface="Times New Roman" pitchFamily="18" charset="0"/>
              </a:rPr>
              <a:t>网络</a:t>
            </a:r>
            <a:endParaRPr lang="en-US" altLang="zh-CN" dirty="0">
              <a:cs typeface="Times New Roman" pitchFamily="18" charset="0"/>
            </a:endParaRPr>
          </a:p>
          <a:p>
            <a:pPr lvl="1" eaLnBrk="1" hangingPunct="1">
              <a:defRPr/>
            </a:pPr>
            <a:r>
              <a:rPr lang="zh-CN" altLang="en-US" sz="2400" dirty="0">
                <a:cs typeface="Times New Roman" pitchFamily="18" charset="0"/>
              </a:rPr>
              <a:t>光电混合传输（</a:t>
            </a:r>
            <a:r>
              <a:rPr lang="en-US" altLang="zh-CN" sz="2400" dirty="0">
                <a:cs typeface="Times New Roman" pitchFamily="18" charset="0"/>
              </a:rPr>
              <a:t>Optoelectronics Hybrid Transport</a:t>
            </a:r>
            <a:r>
              <a:rPr lang="zh-CN" altLang="en-US" sz="2400" dirty="0">
                <a:cs typeface="Times New Roman" pitchFamily="18" charset="0"/>
              </a:rPr>
              <a:t>），自制的</a:t>
            </a:r>
            <a:r>
              <a:rPr lang="en-US" altLang="zh-CN" sz="2400" dirty="0">
                <a:cs typeface="Times New Roman" pitchFamily="18" charset="0"/>
              </a:rPr>
              <a:t>TH Express-2</a:t>
            </a:r>
            <a:r>
              <a:rPr lang="zh-CN" altLang="en-US" sz="2400" dirty="0">
                <a:cs typeface="Times New Roman" pitchFamily="18" charset="0"/>
              </a:rPr>
              <a:t>主干拓扑结构网络连接，以</a:t>
            </a:r>
            <a:r>
              <a:rPr lang="en-US" altLang="zh-CN" sz="2400" dirty="0">
                <a:cs typeface="Times New Roman" pitchFamily="18" charset="0"/>
              </a:rPr>
              <a:t>13</a:t>
            </a:r>
            <a:r>
              <a:rPr lang="zh-CN" altLang="en-US" sz="2400" dirty="0">
                <a:cs typeface="Times New Roman" pitchFamily="18" charset="0"/>
              </a:rPr>
              <a:t>个大型路由器通过</a:t>
            </a:r>
            <a:r>
              <a:rPr lang="en-US" altLang="zh-CN" sz="2400" dirty="0">
                <a:cs typeface="Times New Roman" pitchFamily="18" charset="0"/>
              </a:rPr>
              <a:t>576</a:t>
            </a:r>
            <a:r>
              <a:rPr lang="zh-CN" altLang="en-US" sz="2400" dirty="0">
                <a:cs typeface="Times New Roman" pitchFamily="18" charset="0"/>
              </a:rPr>
              <a:t>个连接端口以光电传输介质与各个运算节点互联，速率</a:t>
            </a:r>
            <a:r>
              <a:rPr lang="en-US" altLang="zh-CN" sz="2400" dirty="0">
                <a:cs typeface="Times New Roman" pitchFamily="18" charset="0"/>
              </a:rPr>
              <a:t>6.36GB/s</a:t>
            </a:r>
          </a:p>
          <a:p>
            <a:pPr marL="228600" lvl="1" indent="-228600">
              <a:spcBef>
                <a:spcPts val="500"/>
              </a:spcBef>
              <a:buClr>
                <a:srgbClr val="0000FF"/>
              </a:buClr>
              <a:buSzPct val="60000"/>
              <a:buFont typeface="Wingdings" panose="05000000000000000000" pitchFamily="2" charset="2"/>
              <a:buChar char="n"/>
              <a:defRPr/>
            </a:pPr>
            <a:r>
              <a:rPr lang="en-US" altLang="zh-CN" dirty="0" err="1">
                <a:cs typeface="Times New Roman" pitchFamily="18" charset="0"/>
                <a:hlinkClick r:id="rId4">
                  <a:extLst>
                    <a:ext uri="{A12FA001-AC4F-418D-AE19-62706E023703}">
                      <ahyp:hlinkClr xmlns:ahyp="http://schemas.microsoft.com/office/drawing/2018/hyperlinkcolor" val="tx"/>
                    </a:ext>
                  </a:extLst>
                </a:hlinkClick>
              </a:rPr>
              <a:t>Kylin</a:t>
            </a:r>
            <a:r>
              <a:rPr lang="zh-CN" altLang="en-US" dirty="0">
                <a:cs typeface="Times New Roman" pitchFamily="18" charset="0"/>
                <a:hlinkClick r:id="rId4">
                  <a:extLst>
                    <a:ext uri="{A12FA001-AC4F-418D-AE19-62706E023703}">
                      <ahyp:hlinkClr xmlns:ahyp="http://schemas.microsoft.com/office/drawing/2018/hyperlinkcolor" val="tx"/>
                    </a:ext>
                  </a:extLst>
                </a:hlinkClick>
              </a:rPr>
              <a:t>麒麟操作系统</a:t>
            </a:r>
            <a:r>
              <a:rPr lang="zh-CN" altLang="en-US" dirty="0">
                <a:cs typeface="Times New Roman" pitchFamily="18" charset="0"/>
              </a:rPr>
              <a:t>（</a:t>
            </a:r>
            <a:r>
              <a:rPr lang="en-US" altLang="zh-CN" dirty="0">
                <a:cs typeface="Times New Roman" pitchFamily="18" charset="0"/>
              </a:rPr>
              <a:t>Linux-based</a:t>
            </a:r>
            <a:r>
              <a:rPr lang="zh-CN" altLang="en-US" dirty="0">
                <a:cs typeface="Times New Roman" pitchFamily="18" charset="0"/>
              </a:rPr>
              <a:t>）</a:t>
            </a:r>
            <a:endParaRPr lang="en-US" altLang="zh-CN" dirty="0">
              <a:cs typeface="Times New Roman" pitchFamily="18" charset="0"/>
            </a:endParaRPr>
          </a:p>
        </p:txBody>
      </p:sp>
      <p:sp>
        <p:nvSpPr>
          <p:cNvPr id="4" name="日期占位符 3">
            <a:extLst>
              <a:ext uri="{FF2B5EF4-FFF2-40B4-BE49-F238E27FC236}">
                <a16:creationId xmlns:a16="http://schemas.microsoft.com/office/drawing/2014/main" id="{FEA46167-D0B4-4CE9-8229-02AA4DD07EE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F8670B3-5A7C-43AB-AD2C-0B79777F6F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476776-FF47-42A1-8158-1A2E7D8BEAEE}"/>
              </a:ext>
            </a:extLst>
          </p:cNvPr>
          <p:cNvSpPr>
            <a:spLocks noGrp="1"/>
          </p:cNvSpPr>
          <p:nvPr>
            <p:ph type="sldNum" sz="quarter" idx="12"/>
          </p:nvPr>
        </p:nvSpPr>
        <p:spPr/>
        <p:txBody>
          <a:bodyPr/>
          <a:lstStyle/>
          <a:p>
            <a:fld id="{EEA58A3B-43CE-4AA0-90B5-EB47AFAFEB34}" type="slidenum">
              <a:rPr lang="zh-CN" altLang="en-US" smtClean="0"/>
              <a:pPr/>
              <a:t>193</a:t>
            </a:fld>
            <a:endParaRPr lang="zh-CN" altLang="en-US" dirty="0"/>
          </a:p>
        </p:txBody>
      </p:sp>
    </p:spTree>
    <p:extLst>
      <p:ext uri="{BB962C8B-B14F-4D97-AF65-F5344CB8AC3E}">
        <p14:creationId xmlns:p14="http://schemas.microsoft.com/office/powerpoint/2010/main" val="27264344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B4247-642F-40ED-BA2D-95DF203AF2A2}"/>
              </a:ext>
            </a:extLst>
          </p:cNvPr>
          <p:cNvSpPr>
            <a:spLocks noGrp="1"/>
          </p:cNvSpPr>
          <p:nvPr>
            <p:ph type="title"/>
          </p:nvPr>
        </p:nvSpPr>
        <p:spPr/>
        <p:txBody>
          <a:bodyPr/>
          <a:lstStyle/>
          <a:p>
            <a:r>
              <a:rPr lang="zh-CN" altLang="en-US" sz="2800" dirty="0"/>
              <a:t>神威太湖之</a:t>
            </a:r>
            <a:r>
              <a:rPr lang="en-US" altLang="zh-CN" sz="2800" dirty="0">
                <a:latin typeface="Times New Roman" pitchFamily="18" charset="0"/>
                <a:cs typeface="Times New Roman" pitchFamily="18" charset="0"/>
              </a:rPr>
              <a:t> </a:t>
            </a:r>
            <a:r>
              <a:rPr lang="en-US" altLang="zh-CN" sz="2800" dirty="0">
                <a:latin typeface="Times New Roman" pitchFamily="18" charset="0"/>
              </a:rPr>
              <a:t>Supercomputing Systems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66C91F-3C88-43AE-A6B7-238CE7FF0B6F}"/>
                  </a:ext>
                </a:extLst>
              </p:cNvPr>
              <p:cNvSpPr>
                <a:spLocks noGrp="1"/>
              </p:cNvSpPr>
              <p:nvPr>
                <p:ph idx="1"/>
              </p:nvPr>
            </p:nvSpPr>
            <p:spPr/>
            <p:txBody>
              <a:bodyPr/>
              <a:lstStyle/>
              <a:p>
                <a:r>
                  <a:rPr lang="zh-CN" altLang="en-US" sz="2400" dirty="0"/>
                  <a:t>峰值性能为</a:t>
                </a:r>
                <a:r>
                  <a:rPr lang="en-US" altLang="zh-CN" sz="2400" dirty="0"/>
                  <a:t>12.5</a:t>
                </a:r>
                <a:r>
                  <a:rPr lang="zh-CN" altLang="en-US" sz="2400" dirty="0"/>
                  <a:t>亿亿次</a:t>
                </a:r>
                <a:r>
                  <a:rPr lang="en-US" altLang="zh-CN" sz="2400" dirty="0"/>
                  <a:t>/</a:t>
                </a:r>
                <a:r>
                  <a:rPr lang="zh-CN" altLang="en-US" sz="2400" dirty="0"/>
                  <a:t>秒，持续性能为</a:t>
                </a:r>
                <a:r>
                  <a:rPr lang="en-US" altLang="zh-CN" sz="2400" dirty="0"/>
                  <a:t>9.3</a:t>
                </a:r>
                <a:r>
                  <a:rPr lang="zh-CN" altLang="en-US" sz="2400" dirty="0"/>
                  <a:t>亿亿次</a:t>
                </a:r>
                <a:r>
                  <a:rPr lang="en-US" altLang="zh-CN" sz="2400" dirty="0"/>
                  <a:t>/</a:t>
                </a:r>
                <a:r>
                  <a:rPr lang="zh-CN" altLang="en-US" sz="2400" dirty="0"/>
                  <a:t>秒</a:t>
                </a:r>
                <a:endParaRPr lang="en-US" altLang="zh-CN" dirty="0"/>
              </a:p>
              <a:p>
                <a:r>
                  <a:rPr lang="en-US" altLang="zh-CN" sz="2400" dirty="0"/>
                  <a:t>40960</a:t>
                </a:r>
                <a:r>
                  <a:rPr lang="zh-CN" altLang="en-US" sz="2400" dirty="0"/>
                  <a:t>个中国自主研发的“</a:t>
                </a:r>
                <a:r>
                  <a:rPr lang="zh-CN" altLang="en-US" sz="2400" dirty="0">
                    <a:hlinkClick r:id="rId2"/>
                  </a:rPr>
                  <a:t>申威</a:t>
                </a:r>
                <a:r>
                  <a:rPr lang="en-US" altLang="zh-CN" sz="2400" dirty="0">
                    <a:hlinkClick r:id="rId2"/>
                  </a:rPr>
                  <a:t>26010</a:t>
                </a:r>
                <a:r>
                  <a:rPr lang="zh-CN" altLang="en-US" sz="2400" dirty="0"/>
                  <a:t>”众核</a:t>
                </a:r>
                <a:r>
                  <a:rPr lang="en-US" altLang="zh-CN" sz="2400" dirty="0"/>
                  <a:t>64</a:t>
                </a:r>
                <a:r>
                  <a:rPr lang="zh-CN" altLang="en-US" sz="2400" dirty="0"/>
                  <a:t>位处理器</a:t>
                </a:r>
                <a:endParaRPr lang="en-US" altLang="zh-CN" dirty="0"/>
              </a:p>
              <a:p>
                <a:r>
                  <a:rPr lang="zh-CN" altLang="en-US" dirty="0"/>
                  <a:t>申威</a:t>
                </a:r>
                <a:r>
                  <a:rPr lang="en-US" altLang="zh-CN" dirty="0"/>
                  <a:t>26010”</a:t>
                </a:r>
                <a:r>
                  <a:rPr lang="zh-CN" altLang="en-US" dirty="0"/>
                  <a:t>众核处理器</a:t>
                </a:r>
                <a:endParaRPr lang="en-US" altLang="zh-CN" dirty="0">
                  <a:latin typeface="Times New Roman" pitchFamily="18" charset="0"/>
                  <a:cs typeface="Times New Roman" pitchFamily="18" charset="0"/>
                </a:endParaRPr>
              </a:p>
              <a:p>
                <a:pPr lvl="1">
                  <a:lnSpc>
                    <a:spcPct val="150000"/>
                  </a:lnSpc>
                  <a:defRPr/>
                </a:pPr>
                <a:r>
                  <a:rPr lang="en-US" altLang="zh-CN" dirty="0"/>
                  <a:t>25</a:t>
                </a:r>
                <a:r>
                  <a:rPr lang="zh-CN" altLang="en-US" dirty="0"/>
                  <a:t>平方厘米，</a:t>
                </a:r>
                <a:r>
                  <a:rPr lang="en-US" altLang="zh-CN" dirty="0"/>
                  <a:t>260</a:t>
                </a:r>
                <a:r>
                  <a:rPr lang="zh-CN" altLang="en-US" dirty="0"/>
                  <a:t>个运算核心</a:t>
                </a:r>
                <a:endParaRPr lang="en-US" altLang="zh-CN" dirty="0"/>
              </a:p>
              <a:p>
                <a:pPr lvl="1">
                  <a:lnSpc>
                    <a:spcPct val="150000"/>
                  </a:lnSpc>
                  <a:defRPr/>
                </a:pPr>
                <a:r>
                  <a:rPr lang="zh-CN" altLang="en-US" dirty="0"/>
                  <a:t>单处理器每秒</a:t>
                </a:r>
                <a:r>
                  <a:rPr lang="en-US" altLang="zh-CN" dirty="0"/>
                  <a:t>3</a:t>
                </a:r>
                <a:r>
                  <a:rPr lang="zh-CN" altLang="en-US" dirty="0"/>
                  <a:t>万多亿次计算能力</a:t>
                </a:r>
              </a:p>
              <a:p>
                <a:r>
                  <a:rPr lang="zh-CN" altLang="en-US" sz="2400" dirty="0"/>
                  <a:t>总运算核心数</a:t>
                </a:r>
                <a:endParaRPr lang="en-US" altLang="zh-CN" sz="2400" dirty="0"/>
              </a:p>
              <a:p>
                <a:pPr lvl="1"/>
                <a:r>
                  <a:rPr lang="en-US" altLang="zh-CN" dirty="0"/>
                  <a:t>40960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260</a:t>
                </a:r>
              </a:p>
            </p:txBody>
          </p:sp>
        </mc:Choice>
        <mc:Fallback xmlns="">
          <p:sp>
            <p:nvSpPr>
              <p:cNvPr id="3" name="内容占位符 2">
                <a:extLst>
                  <a:ext uri="{FF2B5EF4-FFF2-40B4-BE49-F238E27FC236}">
                    <a16:creationId xmlns:a16="http://schemas.microsoft.com/office/drawing/2014/main" id="{9766C91F-3C88-43AE-A6B7-238CE7FF0B6F}"/>
                  </a:ext>
                </a:extLst>
              </p:cNvPr>
              <p:cNvSpPr>
                <a:spLocks noGrp="1" noRot="1" noChangeAspect="1" noMove="1" noResize="1" noEditPoints="1" noAdjustHandles="1" noChangeArrowheads="1" noChangeShapeType="1" noTextEdit="1"/>
              </p:cNvSpPr>
              <p:nvPr>
                <p:ph idx="1"/>
              </p:nvPr>
            </p:nvSpPr>
            <p:spPr>
              <a:blipFill>
                <a:blip r:embed="rId3"/>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C101860-02BF-4296-995C-0B9351FB9CF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4BF3AE5-2DE3-4756-B10D-439644EA33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2C6686-ADC2-4B32-B95E-8B19DC797478}"/>
              </a:ext>
            </a:extLst>
          </p:cNvPr>
          <p:cNvSpPr>
            <a:spLocks noGrp="1"/>
          </p:cNvSpPr>
          <p:nvPr>
            <p:ph type="sldNum" sz="quarter" idx="12"/>
          </p:nvPr>
        </p:nvSpPr>
        <p:spPr/>
        <p:txBody>
          <a:bodyPr/>
          <a:lstStyle/>
          <a:p>
            <a:fld id="{EEA58A3B-43CE-4AA0-90B5-EB47AFAFEB34}" type="slidenum">
              <a:rPr lang="zh-CN" altLang="en-US" smtClean="0"/>
              <a:pPr/>
              <a:t>194</a:t>
            </a:fld>
            <a:endParaRPr lang="zh-CN" altLang="en-US" dirty="0"/>
          </a:p>
        </p:txBody>
      </p:sp>
    </p:spTree>
    <p:extLst>
      <p:ext uri="{BB962C8B-B14F-4D97-AF65-F5344CB8AC3E}">
        <p14:creationId xmlns:p14="http://schemas.microsoft.com/office/powerpoint/2010/main" val="3683885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ED6EE-CE9D-44AB-B42C-7F60F91D9BB4}"/>
              </a:ext>
            </a:extLst>
          </p:cNvPr>
          <p:cNvSpPr>
            <a:spLocks noGrp="1"/>
          </p:cNvSpPr>
          <p:nvPr>
            <p:ph type="title"/>
          </p:nvPr>
        </p:nvSpPr>
        <p:spPr/>
        <p:txBody>
          <a:bodyPr/>
          <a:lstStyle/>
          <a:p>
            <a:r>
              <a:rPr lang="en-US" altLang="zh-CN" dirty="0"/>
              <a:t>2020</a:t>
            </a:r>
            <a:r>
              <a:rPr lang="zh-CN" altLang="en-US" dirty="0"/>
              <a:t>中国高性能计算机</a:t>
            </a:r>
            <a:r>
              <a:rPr lang="en-US" altLang="zh-CN" dirty="0"/>
              <a:t>Top100</a:t>
            </a:r>
            <a:r>
              <a:rPr lang="zh-CN" altLang="en-US" dirty="0"/>
              <a:t>榜单</a:t>
            </a:r>
          </a:p>
        </p:txBody>
      </p:sp>
      <p:pic>
        <p:nvPicPr>
          <p:cNvPr id="8" name="内容占位符 7">
            <a:extLst>
              <a:ext uri="{FF2B5EF4-FFF2-40B4-BE49-F238E27FC236}">
                <a16:creationId xmlns:a16="http://schemas.microsoft.com/office/drawing/2014/main" id="{326EED01-10A9-4ACB-8125-F592FE02E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41" y="752118"/>
            <a:ext cx="7663135" cy="5704779"/>
          </a:xfrm>
        </p:spPr>
      </p:pic>
      <p:sp>
        <p:nvSpPr>
          <p:cNvPr id="4" name="日期占位符 3">
            <a:extLst>
              <a:ext uri="{FF2B5EF4-FFF2-40B4-BE49-F238E27FC236}">
                <a16:creationId xmlns:a16="http://schemas.microsoft.com/office/drawing/2014/main" id="{71BF7608-6FFF-4DEC-8465-FB021E5EE1A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3CF60BE-26B5-403B-A344-F39C203BBA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682AD3-5916-49C9-B2F6-5A4C49594B8F}"/>
              </a:ext>
            </a:extLst>
          </p:cNvPr>
          <p:cNvSpPr>
            <a:spLocks noGrp="1"/>
          </p:cNvSpPr>
          <p:nvPr>
            <p:ph type="sldNum" sz="quarter" idx="12"/>
          </p:nvPr>
        </p:nvSpPr>
        <p:spPr/>
        <p:txBody>
          <a:bodyPr/>
          <a:lstStyle/>
          <a:p>
            <a:fld id="{EEA58A3B-43CE-4AA0-90B5-EB47AFAFEB34}" type="slidenum">
              <a:rPr lang="zh-CN" altLang="en-US" smtClean="0"/>
              <a:pPr/>
              <a:t>195</a:t>
            </a:fld>
            <a:endParaRPr lang="zh-CN" altLang="en-US" dirty="0"/>
          </a:p>
        </p:txBody>
      </p:sp>
    </p:spTree>
    <p:extLst>
      <p:ext uri="{BB962C8B-B14F-4D97-AF65-F5344CB8AC3E}">
        <p14:creationId xmlns:p14="http://schemas.microsoft.com/office/powerpoint/2010/main" val="24562373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D3D46-5D10-4C0F-BEB2-56AB1ABFC3EA}"/>
              </a:ext>
            </a:extLst>
          </p:cNvPr>
          <p:cNvSpPr>
            <a:spLocks noGrp="1"/>
          </p:cNvSpPr>
          <p:nvPr>
            <p:ph type="title"/>
          </p:nvPr>
        </p:nvSpPr>
        <p:spPr/>
        <p:txBody>
          <a:bodyPr/>
          <a:lstStyle/>
          <a:p>
            <a:r>
              <a:rPr lang="en-US" altLang="zh-CN" dirty="0"/>
              <a:t>2020</a:t>
            </a:r>
            <a:r>
              <a:rPr lang="zh-CN" altLang="en-US" dirty="0"/>
              <a:t>中国高性能计算机</a:t>
            </a:r>
            <a:r>
              <a:rPr lang="en-US" altLang="zh-CN" dirty="0"/>
              <a:t>Top100</a:t>
            </a:r>
            <a:r>
              <a:rPr lang="zh-CN" altLang="en-US" dirty="0"/>
              <a:t>榜单</a:t>
            </a:r>
          </a:p>
        </p:txBody>
      </p:sp>
      <p:pic>
        <p:nvPicPr>
          <p:cNvPr id="8" name="内容占位符 7">
            <a:extLst>
              <a:ext uri="{FF2B5EF4-FFF2-40B4-BE49-F238E27FC236}">
                <a16:creationId xmlns:a16="http://schemas.microsoft.com/office/drawing/2014/main" id="{88F1A78A-867D-4AE9-AE64-FE0DB6DF89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232" y="763800"/>
            <a:ext cx="7691966" cy="5768975"/>
          </a:xfrm>
        </p:spPr>
      </p:pic>
      <p:sp>
        <p:nvSpPr>
          <p:cNvPr id="4" name="日期占位符 3">
            <a:extLst>
              <a:ext uri="{FF2B5EF4-FFF2-40B4-BE49-F238E27FC236}">
                <a16:creationId xmlns:a16="http://schemas.microsoft.com/office/drawing/2014/main" id="{02C608BB-9AAE-41C5-ACCF-966B88BE1D4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F6FB0DD-8CE4-4AAA-9159-506776EBA3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AECECC-1211-4870-88E9-EC4CCB1030BD}"/>
              </a:ext>
            </a:extLst>
          </p:cNvPr>
          <p:cNvSpPr>
            <a:spLocks noGrp="1"/>
          </p:cNvSpPr>
          <p:nvPr>
            <p:ph type="sldNum" sz="quarter" idx="12"/>
          </p:nvPr>
        </p:nvSpPr>
        <p:spPr/>
        <p:txBody>
          <a:bodyPr/>
          <a:lstStyle/>
          <a:p>
            <a:fld id="{EEA58A3B-43CE-4AA0-90B5-EB47AFAFEB34}" type="slidenum">
              <a:rPr lang="zh-CN" altLang="en-US" smtClean="0"/>
              <a:pPr/>
              <a:t>196</a:t>
            </a:fld>
            <a:endParaRPr lang="zh-CN" altLang="en-US" dirty="0"/>
          </a:p>
        </p:txBody>
      </p:sp>
    </p:spTree>
    <p:extLst>
      <p:ext uri="{BB962C8B-B14F-4D97-AF65-F5344CB8AC3E}">
        <p14:creationId xmlns:p14="http://schemas.microsoft.com/office/powerpoint/2010/main" val="35711361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1FA16-BC43-4A0F-8EF6-0FB20F7DBC40}"/>
              </a:ext>
            </a:extLst>
          </p:cNvPr>
          <p:cNvSpPr>
            <a:spLocks noGrp="1"/>
          </p:cNvSpPr>
          <p:nvPr>
            <p:ph type="title"/>
          </p:nvPr>
        </p:nvSpPr>
        <p:spPr/>
        <p:txBody>
          <a:bodyPr/>
          <a:lstStyle/>
          <a:p>
            <a:r>
              <a:rPr lang="en-US" altLang="zh-CN" dirty="0"/>
              <a:t>2020</a:t>
            </a:r>
            <a:r>
              <a:rPr lang="zh-CN" altLang="en-US" dirty="0"/>
              <a:t>中国高性能计算机</a:t>
            </a:r>
            <a:r>
              <a:rPr lang="en-US" altLang="zh-CN" dirty="0"/>
              <a:t>Top100</a:t>
            </a:r>
            <a:r>
              <a:rPr lang="zh-CN" altLang="en-US" dirty="0"/>
              <a:t>榜单</a:t>
            </a:r>
          </a:p>
        </p:txBody>
      </p:sp>
      <p:pic>
        <p:nvPicPr>
          <p:cNvPr id="8" name="内容占位符 7">
            <a:extLst>
              <a:ext uri="{FF2B5EF4-FFF2-40B4-BE49-F238E27FC236}">
                <a16:creationId xmlns:a16="http://schemas.microsoft.com/office/drawing/2014/main" id="{E4C9EC2F-E254-4939-8534-F0CF4D19B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470" y="763800"/>
            <a:ext cx="7713392" cy="5768975"/>
          </a:xfrm>
        </p:spPr>
      </p:pic>
      <p:sp>
        <p:nvSpPr>
          <p:cNvPr id="4" name="日期占位符 3">
            <a:extLst>
              <a:ext uri="{FF2B5EF4-FFF2-40B4-BE49-F238E27FC236}">
                <a16:creationId xmlns:a16="http://schemas.microsoft.com/office/drawing/2014/main" id="{DB24117C-9B45-4A57-818C-90D8FF744B4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6C802A8-10B1-41DC-A9A7-51B50E22B2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AF2D0B-90D8-4E42-B224-C0BA1C28F60C}"/>
              </a:ext>
            </a:extLst>
          </p:cNvPr>
          <p:cNvSpPr>
            <a:spLocks noGrp="1"/>
          </p:cNvSpPr>
          <p:nvPr>
            <p:ph type="sldNum" sz="quarter" idx="12"/>
          </p:nvPr>
        </p:nvSpPr>
        <p:spPr/>
        <p:txBody>
          <a:bodyPr/>
          <a:lstStyle/>
          <a:p>
            <a:fld id="{EEA58A3B-43CE-4AA0-90B5-EB47AFAFEB34}" type="slidenum">
              <a:rPr lang="zh-CN" altLang="en-US" smtClean="0"/>
              <a:pPr/>
              <a:t>197</a:t>
            </a:fld>
            <a:endParaRPr lang="zh-CN" altLang="en-US" dirty="0"/>
          </a:p>
        </p:txBody>
      </p:sp>
    </p:spTree>
    <p:extLst>
      <p:ext uri="{BB962C8B-B14F-4D97-AF65-F5344CB8AC3E}">
        <p14:creationId xmlns:p14="http://schemas.microsoft.com/office/powerpoint/2010/main" val="17959789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2283-36C9-4EB9-837E-B17672F264BA}"/>
              </a:ext>
            </a:extLst>
          </p:cNvPr>
          <p:cNvSpPr>
            <a:spLocks noGrp="1"/>
          </p:cNvSpPr>
          <p:nvPr>
            <p:ph type="title"/>
          </p:nvPr>
        </p:nvSpPr>
        <p:spPr/>
        <p:txBody>
          <a:bodyPr/>
          <a:lstStyle/>
          <a:p>
            <a:r>
              <a:rPr lang="zh-CN" altLang="en-US" dirty="0"/>
              <a:t>世界超级计算机排行榜</a:t>
            </a:r>
          </a:p>
        </p:txBody>
      </p:sp>
      <p:pic>
        <p:nvPicPr>
          <p:cNvPr id="8" name="内容占位符 7">
            <a:extLst>
              <a:ext uri="{FF2B5EF4-FFF2-40B4-BE49-F238E27FC236}">
                <a16:creationId xmlns:a16="http://schemas.microsoft.com/office/drawing/2014/main" id="{36A43C51-FFAC-4642-AC3C-DEC6CB969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22754"/>
            <a:ext cx="9181587" cy="2317211"/>
          </a:xfrm>
        </p:spPr>
      </p:pic>
      <p:sp>
        <p:nvSpPr>
          <p:cNvPr id="4" name="日期占位符 3">
            <a:extLst>
              <a:ext uri="{FF2B5EF4-FFF2-40B4-BE49-F238E27FC236}">
                <a16:creationId xmlns:a16="http://schemas.microsoft.com/office/drawing/2014/main" id="{0F42EDB6-D49A-4897-8E70-B9E39B83379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6B2C7DE-E4BF-4BD4-A922-837BD0C6D4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CAC67-6CAF-4B13-880D-05DD714C122B}"/>
              </a:ext>
            </a:extLst>
          </p:cNvPr>
          <p:cNvSpPr>
            <a:spLocks noGrp="1"/>
          </p:cNvSpPr>
          <p:nvPr>
            <p:ph type="sldNum" sz="quarter" idx="12"/>
          </p:nvPr>
        </p:nvSpPr>
        <p:spPr/>
        <p:txBody>
          <a:bodyPr/>
          <a:lstStyle/>
          <a:p>
            <a:fld id="{EEA58A3B-43CE-4AA0-90B5-EB47AFAFEB34}" type="slidenum">
              <a:rPr lang="zh-CN" altLang="en-US" smtClean="0"/>
              <a:pPr/>
              <a:t>198</a:t>
            </a:fld>
            <a:endParaRPr lang="zh-CN" altLang="en-US" dirty="0"/>
          </a:p>
        </p:txBody>
      </p:sp>
    </p:spTree>
    <p:extLst>
      <p:ext uri="{BB962C8B-B14F-4D97-AF65-F5344CB8AC3E}">
        <p14:creationId xmlns:p14="http://schemas.microsoft.com/office/powerpoint/2010/main" val="16242137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46765-C776-4E4B-8C85-8361D226644B}"/>
              </a:ext>
            </a:extLst>
          </p:cNvPr>
          <p:cNvSpPr>
            <a:spLocks noGrp="1"/>
          </p:cNvSpPr>
          <p:nvPr>
            <p:ph type="title"/>
          </p:nvPr>
        </p:nvSpPr>
        <p:spPr/>
        <p:txBody>
          <a:bodyPr>
            <a:normAutofit/>
          </a:bodyPr>
          <a:lstStyle/>
          <a:p>
            <a:r>
              <a:rPr lang="zh-CN" altLang="en-US" dirty="0"/>
              <a:t>并行程序设计</a:t>
            </a:r>
          </a:p>
        </p:txBody>
      </p:sp>
      <p:sp>
        <p:nvSpPr>
          <p:cNvPr id="3" name="内容占位符 2">
            <a:extLst>
              <a:ext uri="{FF2B5EF4-FFF2-40B4-BE49-F238E27FC236}">
                <a16:creationId xmlns:a16="http://schemas.microsoft.com/office/drawing/2014/main" id="{FCE05951-4638-4B1E-958F-0B67EBEE2FC9}"/>
              </a:ext>
            </a:extLst>
          </p:cNvPr>
          <p:cNvSpPr>
            <a:spLocks noGrp="1"/>
          </p:cNvSpPr>
          <p:nvPr>
            <p:ph idx="1"/>
          </p:nvPr>
        </p:nvSpPr>
        <p:spPr/>
        <p:txBody>
          <a:bodyPr>
            <a:normAutofit/>
          </a:bodyPr>
          <a:lstStyle/>
          <a:p>
            <a:r>
              <a:rPr lang="zh-CN" altLang="en-US" sz="2400" dirty="0"/>
              <a:t>根据并行算法，采用并行编程技术，开发运行在并行计算机上的并行计算程序</a:t>
            </a:r>
            <a:endParaRPr lang="en-US" altLang="zh-CN" sz="2400" dirty="0"/>
          </a:p>
          <a:p>
            <a:pPr marL="193675" indent="-193675"/>
            <a:r>
              <a:rPr lang="zh-CN" altLang="en-US" dirty="0"/>
              <a:t>并行</a:t>
            </a:r>
            <a:r>
              <a:rPr lang="en-US" altLang="zh-CN" dirty="0"/>
              <a:t>/</a:t>
            </a:r>
            <a:r>
              <a:rPr lang="zh-CN" altLang="en-US" dirty="0"/>
              <a:t>分布式编程环境</a:t>
            </a:r>
          </a:p>
          <a:p>
            <a:pPr marL="573088" lvl="1" indent="-188913">
              <a:lnSpc>
                <a:spcPct val="140000"/>
              </a:lnSpc>
            </a:pPr>
            <a:r>
              <a:rPr lang="zh-CN" altLang="en-US" dirty="0"/>
              <a:t>基于共享内存（</a:t>
            </a:r>
            <a:r>
              <a:rPr lang="en-US" altLang="zh-CN" dirty="0"/>
              <a:t>shared </a:t>
            </a:r>
            <a:r>
              <a:rPr lang="en-US" altLang="zh-CN" dirty="0" err="1"/>
              <a:t>meomory</a:t>
            </a:r>
            <a:r>
              <a:rPr lang="zh-CN" altLang="en-US" dirty="0"/>
              <a:t>）通信的并行计算机系统，如多核</a:t>
            </a:r>
            <a:r>
              <a:rPr lang="en-US" altLang="zh-CN" dirty="0"/>
              <a:t>CPU/</a:t>
            </a:r>
            <a:r>
              <a:rPr lang="zh-CN" altLang="en-US" dirty="0"/>
              <a:t>多</a:t>
            </a:r>
            <a:r>
              <a:rPr lang="en-US" altLang="zh-CN" dirty="0"/>
              <a:t>CPU MMP</a:t>
            </a:r>
            <a:r>
              <a:rPr lang="zh-CN" altLang="en-US" dirty="0"/>
              <a:t>系统：</a:t>
            </a:r>
            <a:r>
              <a:rPr lang="en-US" altLang="zh-CN" dirty="0"/>
              <a:t>OpenMP</a:t>
            </a:r>
            <a:r>
              <a:rPr lang="zh-CN" altLang="en-US" dirty="0"/>
              <a:t>，并行</a:t>
            </a:r>
            <a:r>
              <a:rPr lang="en-US" altLang="zh-CN" dirty="0"/>
              <a:t>C#</a:t>
            </a:r>
            <a:r>
              <a:rPr lang="zh-CN" altLang="en-US" dirty="0"/>
              <a:t>，并行</a:t>
            </a:r>
            <a:r>
              <a:rPr lang="en-US" altLang="zh-CN" dirty="0"/>
              <a:t>C</a:t>
            </a:r>
            <a:endParaRPr lang="zh-CN" altLang="en-US" dirty="0"/>
          </a:p>
          <a:p>
            <a:pPr marL="573088" lvl="1" indent="-188913">
              <a:lnSpc>
                <a:spcPct val="140000"/>
              </a:lnSpc>
            </a:pPr>
            <a:r>
              <a:rPr lang="zh-CN" altLang="en-US" dirty="0"/>
              <a:t>基于消息传递（</a:t>
            </a:r>
            <a:r>
              <a:rPr lang="en-US" altLang="zh-CN" dirty="0"/>
              <a:t>message-passing</a:t>
            </a:r>
            <a:r>
              <a:rPr lang="zh-CN" altLang="en-US" dirty="0"/>
              <a:t>）通信的并行计算机系统，如集群系统：</a:t>
            </a:r>
            <a:r>
              <a:rPr lang="en-US" altLang="zh-CN" dirty="0"/>
              <a:t>MPI</a:t>
            </a:r>
            <a:r>
              <a:rPr lang="zh-CN" altLang="en-US" dirty="0"/>
              <a:t>，</a:t>
            </a:r>
            <a:r>
              <a:rPr lang="en-US" altLang="zh-CN" dirty="0"/>
              <a:t>Spark</a:t>
            </a:r>
            <a:r>
              <a:rPr lang="zh-CN" altLang="en-US" dirty="0"/>
              <a:t>，</a:t>
            </a:r>
            <a:r>
              <a:rPr lang="en-US" altLang="zh-CN" dirty="0"/>
              <a:t>MapReduce</a:t>
            </a:r>
            <a:endParaRPr lang="zh-CN" altLang="en-US" dirty="0"/>
          </a:p>
          <a:p>
            <a:pPr marL="193675" indent="-193675" eaLnBrk="1" hangingPunct="1"/>
            <a:endParaRPr lang="en-US" altLang="zh-CN" sz="2400" dirty="0"/>
          </a:p>
          <a:p>
            <a:pPr marL="193675" indent="-193675" eaLnBrk="1" hangingPunct="1"/>
            <a:r>
              <a:rPr lang="en-US" altLang="zh-CN" sz="2400" dirty="0"/>
              <a:t>Multi-thread programming</a:t>
            </a:r>
          </a:p>
          <a:p>
            <a:pPr marL="501650" lvl="1" indent="-193675"/>
            <a:r>
              <a:rPr lang="en-US" altLang="zh-CN" dirty="0"/>
              <a:t>kernel thread, e.g. thread in Windows OS</a:t>
            </a:r>
          </a:p>
          <a:p>
            <a:pPr marL="501650" lvl="1" indent="-193675"/>
            <a:r>
              <a:rPr lang="en-US" altLang="zh-CN" dirty="0"/>
              <a:t>user thread, e.g. </a:t>
            </a:r>
            <a:r>
              <a:rPr lang="en-US" altLang="zh-CN" dirty="0" err="1"/>
              <a:t>Pthread</a:t>
            </a:r>
            <a:r>
              <a:rPr lang="en-US" altLang="zh-CN" dirty="0"/>
              <a:t> thread library, co-routine(</a:t>
            </a:r>
            <a:r>
              <a:rPr lang="zh-CN" altLang="en-US" dirty="0"/>
              <a:t>协程</a:t>
            </a:r>
            <a:r>
              <a:rPr lang="en-US" altLang="zh-CN" dirty="0"/>
              <a:t>) in GO</a:t>
            </a:r>
          </a:p>
        </p:txBody>
      </p:sp>
      <p:sp>
        <p:nvSpPr>
          <p:cNvPr id="4" name="日期占位符 3">
            <a:extLst>
              <a:ext uri="{FF2B5EF4-FFF2-40B4-BE49-F238E27FC236}">
                <a16:creationId xmlns:a16="http://schemas.microsoft.com/office/drawing/2014/main" id="{E76D4136-04F0-4F81-B01A-13AED65F041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2B37DA1-F8DF-4151-912E-EA6D99BCD1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FC3A25-0820-48D4-A4C7-9BD7814ED755}"/>
              </a:ext>
            </a:extLst>
          </p:cNvPr>
          <p:cNvSpPr>
            <a:spLocks noGrp="1"/>
          </p:cNvSpPr>
          <p:nvPr>
            <p:ph type="sldNum" sz="quarter" idx="12"/>
          </p:nvPr>
        </p:nvSpPr>
        <p:spPr/>
        <p:txBody>
          <a:bodyPr/>
          <a:lstStyle/>
          <a:p>
            <a:fld id="{EEA58A3B-43CE-4AA0-90B5-EB47AFAFEB34}" type="slidenum">
              <a:rPr lang="zh-CN" altLang="en-US" smtClean="0"/>
              <a:pPr/>
              <a:t>199</a:t>
            </a:fld>
            <a:endParaRPr lang="zh-CN" altLang="en-US" dirty="0"/>
          </a:p>
        </p:txBody>
      </p:sp>
    </p:spTree>
    <p:extLst>
      <p:ext uri="{BB962C8B-B14F-4D97-AF65-F5344CB8AC3E}">
        <p14:creationId xmlns:p14="http://schemas.microsoft.com/office/powerpoint/2010/main" val="1305464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1C954-5F00-4DFC-A432-EB2AFFBFC78B}"/>
              </a:ext>
            </a:extLst>
          </p:cNvPr>
          <p:cNvSpPr>
            <a:spLocks noGrp="1"/>
          </p:cNvSpPr>
          <p:nvPr>
            <p:ph type="title"/>
          </p:nvPr>
        </p:nvSpPr>
        <p:spPr/>
        <p:txBody>
          <a:bodyPr/>
          <a:lstStyle/>
          <a:p>
            <a:r>
              <a:rPr lang="zh-CN" altLang="en-US" dirty="0">
                <a:solidFill>
                  <a:srgbClr val="CC6600"/>
                </a:solidFill>
              </a:rPr>
              <a:t>内容</a:t>
            </a:r>
          </a:p>
        </p:txBody>
      </p:sp>
      <p:sp>
        <p:nvSpPr>
          <p:cNvPr id="3" name="内容占位符 2">
            <a:extLst>
              <a:ext uri="{FF2B5EF4-FFF2-40B4-BE49-F238E27FC236}">
                <a16:creationId xmlns:a16="http://schemas.microsoft.com/office/drawing/2014/main" id="{2845A570-F3A7-47D6-822C-06305E43479A}"/>
              </a:ext>
            </a:extLst>
          </p:cNvPr>
          <p:cNvSpPr>
            <a:spLocks noGrp="1"/>
          </p:cNvSpPr>
          <p:nvPr>
            <p:ph idx="1"/>
          </p:nvPr>
        </p:nvSpPr>
        <p:spPr>
          <a:xfrm>
            <a:off x="155984" y="758710"/>
            <a:ext cx="4244566" cy="4279282"/>
          </a:xfrm>
        </p:spPr>
        <p:txBody>
          <a:bodyPr>
            <a:normAutofit/>
          </a:bodyPr>
          <a:lstStyle/>
          <a:p>
            <a:r>
              <a:rPr lang="en-US" altLang="zh-CN" dirty="0">
                <a:latin typeface="Times New Roman" pitchFamily="18" charset="0"/>
              </a:rPr>
              <a:t>2.0 </a:t>
            </a:r>
            <a:r>
              <a:rPr lang="zh-CN" altLang="en-US" dirty="0">
                <a:latin typeface="Times New Roman" pitchFamily="18" charset="0"/>
              </a:rPr>
              <a:t>分治策略</a:t>
            </a:r>
            <a:endParaRPr lang="en-US" altLang="zh-CN" dirty="0">
              <a:latin typeface="Times New Roman" pitchFamily="18" charset="0"/>
            </a:endParaRPr>
          </a:p>
          <a:p>
            <a:r>
              <a:rPr lang="en-US" altLang="zh-CN" dirty="0">
                <a:latin typeface="Times New Roman" pitchFamily="18" charset="0"/>
              </a:rPr>
              <a:t>2.1 </a:t>
            </a:r>
            <a:r>
              <a:rPr lang="zh-CN" altLang="en-US" dirty="0">
                <a:latin typeface="Times New Roman" pitchFamily="18" charset="0"/>
              </a:rPr>
              <a:t>递归</a:t>
            </a:r>
            <a:endParaRPr lang="en-US" altLang="zh-CN" dirty="0">
              <a:latin typeface="Times New Roman" pitchFamily="18" charset="0"/>
            </a:endParaRPr>
          </a:p>
          <a:p>
            <a:pPr lvl="1"/>
            <a:r>
              <a:rPr lang="zh-CN" altLang="en-US" dirty="0">
                <a:latin typeface="Times New Roman" pitchFamily="18" charset="0"/>
              </a:rPr>
              <a:t>递归函数</a:t>
            </a:r>
            <a:endParaRPr lang="en-US" altLang="zh-CN" dirty="0">
              <a:latin typeface="Times New Roman" pitchFamily="18" charset="0"/>
            </a:endParaRPr>
          </a:p>
          <a:p>
            <a:pPr lvl="1"/>
            <a:r>
              <a:rPr lang="zh-CN" altLang="en-US" dirty="0">
                <a:latin typeface="Times New Roman" pitchFamily="18" charset="0"/>
              </a:rPr>
              <a:t>基于递归的问题求解示例</a:t>
            </a:r>
            <a:endParaRPr lang="en-US" altLang="zh-CN" dirty="0">
              <a:latin typeface="Times New Roman" pitchFamily="18" charset="0"/>
            </a:endParaRPr>
          </a:p>
          <a:p>
            <a:pPr lvl="1"/>
            <a:r>
              <a:rPr lang="zh-CN" altLang="en-US" dirty="0">
                <a:latin typeface="Times New Roman" pitchFamily="18" charset="0"/>
              </a:rPr>
              <a:t>递归法优缺点</a:t>
            </a:r>
            <a:endParaRPr lang="en-US" altLang="zh-CN" dirty="0">
              <a:latin typeface="Times New Roman" pitchFamily="18" charset="0"/>
            </a:endParaRPr>
          </a:p>
          <a:p>
            <a:r>
              <a:rPr lang="en-US" altLang="zh-CN" dirty="0">
                <a:latin typeface="Times New Roman" pitchFamily="18" charset="0"/>
              </a:rPr>
              <a:t>2.2 </a:t>
            </a:r>
            <a:r>
              <a:rPr lang="zh-CN" altLang="en-US" dirty="0">
                <a:latin typeface="Times New Roman" pitchFamily="18" charset="0"/>
              </a:rPr>
              <a:t>分治设计方法</a:t>
            </a:r>
            <a:endParaRPr lang="en-US" altLang="zh-CN" dirty="0">
              <a:latin typeface="Times New Roman" pitchFamily="18" charset="0"/>
            </a:endParaRPr>
          </a:p>
          <a:p>
            <a:pPr lvl="1"/>
            <a:r>
              <a:rPr lang="zh-CN" altLang="en-US" dirty="0">
                <a:latin typeface="Times New Roman" pitchFamily="18" charset="0"/>
              </a:rPr>
              <a:t>适用问题</a:t>
            </a:r>
            <a:endParaRPr lang="en-US" altLang="zh-CN" dirty="0">
              <a:latin typeface="Times New Roman" pitchFamily="18" charset="0"/>
            </a:endParaRPr>
          </a:p>
          <a:p>
            <a:pPr lvl="1"/>
            <a:r>
              <a:rPr lang="zh-CN" altLang="en-US" dirty="0">
                <a:latin typeface="Times New Roman" pitchFamily="18" charset="0"/>
              </a:rPr>
              <a:t>设计原理</a:t>
            </a:r>
            <a:r>
              <a:rPr lang="en-US" altLang="zh-CN" dirty="0">
                <a:latin typeface="Times New Roman" pitchFamily="18" charset="0"/>
              </a:rPr>
              <a:t>/</a:t>
            </a:r>
            <a:r>
              <a:rPr lang="zh-CN" altLang="en-US" dirty="0">
                <a:latin typeface="Times New Roman" pitchFamily="18" charset="0"/>
              </a:rPr>
              <a:t>求解步骤</a:t>
            </a:r>
            <a:endParaRPr lang="en-US" altLang="zh-CN" dirty="0">
              <a:latin typeface="Times New Roman" pitchFamily="18" charset="0"/>
            </a:endParaRPr>
          </a:p>
          <a:p>
            <a:pPr lvl="1"/>
            <a:r>
              <a:rPr lang="zh-CN" altLang="en-US" dirty="0">
                <a:latin typeface="Times New Roman" pitchFamily="18" charset="0"/>
              </a:rPr>
              <a:t>复杂度</a:t>
            </a:r>
            <a:endParaRPr lang="en-US" altLang="zh-CN" b="1" dirty="0">
              <a:latin typeface="Times New Roman" pitchFamily="18" charset="0"/>
            </a:endParaRPr>
          </a:p>
          <a:p>
            <a:pPr lvl="2"/>
            <a:endParaRPr lang="zh-CN" altLang="en-US" dirty="0"/>
          </a:p>
        </p:txBody>
      </p:sp>
      <p:sp>
        <p:nvSpPr>
          <p:cNvPr id="4" name="日期占位符 3">
            <a:extLst>
              <a:ext uri="{FF2B5EF4-FFF2-40B4-BE49-F238E27FC236}">
                <a16:creationId xmlns:a16="http://schemas.microsoft.com/office/drawing/2014/main" id="{24B379B6-A72D-4428-9A83-A9786E75C2F3}"/>
              </a:ext>
            </a:extLst>
          </p:cNvPr>
          <p:cNvSpPr>
            <a:spLocks noGrp="1"/>
          </p:cNvSpPr>
          <p:nvPr>
            <p:ph type="dt" sz="half" idx="10"/>
          </p:nvPr>
        </p:nvSpPr>
        <p:spPr/>
        <p:txBody>
          <a:bodyPr/>
          <a:lstStyle/>
          <a:p>
            <a:fld id="{C0F91C6F-6F4E-4C90-897A-D568591FD63E}"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5F616CA-D282-4253-B70E-A873EFBD8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8C31E0-E4E2-4166-A38B-16F7E7760DF9}"/>
              </a:ext>
            </a:extLst>
          </p:cNvPr>
          <p:cNvSpPr>
            <a:spLocks noGrp="1"/>
          </p:cNvSpPr>
          <p:nvPr>
            <p:ph type="sldNum" sz="quarter" idx="12"/>
          </p:nvPr>
        </p:nvSpPr>
        <p:spPr/>
        <p:txBody>
          <a:bodyPr/>
          <a:lstStyle/>
          <a:p>
            <a:fld id="{EEA58A3B-43CE-4AA0-90B5-EB47AFAFEB34}" type="slidenum">
              <a:rPr lang="zh-CN" altLang="en-US" smtClean="0"/>
              <a:pPr/>
              <a:t>2</a:t>
            </a:fld>
            <a:endParaRPr lang="zh-CN" altLang="en-US" dirty="0"/>
          </a:p>
        </p:txBody>
      </p:sp>
      <p:sp>
        <p:nvSpPr>
          <p:cNvPr id="7" name="内容占位符 2">
            <a:extLst>
              <a:ext uri="{FF2B5EF4-FFF2-40B4-BE49-F238E27FC236}">
                <a16:creationId xmlns:a16="http://schemas.microsoft.com/office/drawing/2014/main" id="{AE2733F1-404A-44F2-AFA0-546D020D5E00}"/>
              </a:ext>
            </a:extLst>
          </p:cNvPr>
          <p:cNvSpPr txBox="1">
            <a:spLocks/>
          </p:cNvSpPr>
          <p:nvPr/>
        </p:nvSpPr>
        <p:spPr>
          <a:xfrm>
            <a:off x="4514850" y="758706"/>
            <a:ext cx="4431926" cy="582673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1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2.3-2.11 </a:t>
            </a:r>
            <a:r>
              <a:rPr lang="zh-CN" altLang="en-US" dirty="0"/>
              <a:t>面向特定问题的分治算法</a:t>
            </a:r>
            <a:endParaRPr lang="en-US" altLang="zh-CN" dirty="0"/>
          </a:p>
          <a:p>
            <a:pPr lvl="1"/>
            <a:r>
              <a:rPr lang="zh-CN" altLang="en-US" dirty="0"/>
              <a:t>二分搜索技术</a:t>
            </a:r>
            <a:endParaRPr lang="en-US" altLang="zh-CN" dirty="0"/>
          </a:p>
          <a:p>
            <a:pPr lvl="1"/>
            <a:r>
              <a:rPr lang="zh-CN" altLang="en-US" sz="2400" dirty="0"/>
              <a:t>大整数乘法</a:t>
            </a:r>
            <a:endParaRPr lang="en-US" altLang="zh-CN" sz="2400" dirty="0"/>
          </a:p>
          <a:p>
            <a:pPr lvl="1"/>
            <a:r>
              <a:rPr lang="en-US" altLang="zh-CN" sz="2400" dirty="0"/>
              <a:t>Strassen</a:t>
            </a:r>
            <a:r>
              <a:rPr lang="zh-CN" altLang="en-US" sz="2400" dirty="0"/>
              <a:t>矩阵乘法</a:t>
            </a:r>
            <a:endParaRPr lang="en-US" altLang="zh-CN" sz="2400" dirty="0"/>
          </a:p>
          <a:p>
            <a:pPr lvl="1"/>
            <a:r>
              <a:rPr lang="zh-CN" altLang="en-US" sz="2400" b="1" dirty="0"/>
              <a:t>合并排序和快速排序</a:t>
            </a:r>
            <a:endParaRPr lang="en-US" altLang="zh-CN" sz="2400" b="1" dirty="0"/>
          </a:p>
          <a:p>
            <a:pPr lvl="1"/>
            <a:r>
              <a:rPr lang="zh-CN" altLang="en-US" sz="2400" b="1" dirty="0"/>
              <a:t>线性时间选择</a:t>
            </a:r>
            <a:endParaRPr lang="en-US" altLang="zh-CN" sz="2400" b="1" dirty="0"/>
          </a:p>
          <a:p>
            <a:pPr lvl="1"/>
            <a:r>
              <a:rPr lang="zh-CN" altLang="en-US" b="1" dirty="0"/>
              <a:t>平面</a:t>
            </a:r>
            <a:r>
              <a:rPr lang="zh-CN" altLang="en-US" sz="2400" b="1" dirty="0"/>
              <a:t>最接近点对</a:t>
            </a:r>
            <a:endParaRPr lang="en-US" altLang="zh-CN" sz="2400" b="1" dirty="0"/>
          </a:p>
          <a:p>
            <a:r>
              <a:rPr lang="zh-CN" altLang="en-US" dirty="0"/>
              <a:t>附录</a:t>
            </a:r>
            <a:endParaRPr lang="en-US" altLang="zh-CN" dirty="0"/>
          </a:p>
          <a:p>
            <a:pPr lvl="1"/>
            <a:r>
              <a:rPr lang="zh-CN" altLang="en-US" b="1" dirty="0"/>
              <a:t>特征方程求解递归方程</a:t>
            </a:r>
            <a:endParaRPr lang="en-US" altLang="zh-CN" b="1" dirty="0"/>
          </a:p>
          <a:p>
            <a:pPr lvl="1"/>
            <a:r>
              <a:rPr lang="zh-CN" altLang="en-US" dirty="0"/>
              <a:t>减治法</a:t>
            </a:r>
            <a:endParaRPr lang="en-US" altLang="zh-CN" dirty="0"/>
          </a:p>
          <a:p>
            <a:pPr lvl="1"/>
            <a:r>
              <a:rPr lang="zh-CN" altLang="en-US" dirty="0"/>
              <a:t>并行算法与并行计算</a:t>
            </a:r>
            <a:endParaRPr lang="en-US" altLang="zh-CN" dirty="0"/>
          </a:p>
          <a:p>
            <a:pPr lvl="1"/>
            <a:r>
              <a:rPr lang="zh-CN" altLang="en-US" dirty="0"/>
              <a:t>算法功能</a:t>
            </a:r>
            <a:r>
              <a:rPr lang="en-US" altLang="zh-CN" dirty="0"/>
              <a:t>/</a:t>
            </a:r>
            <a:r>
              <a:rPr lang="zh-CN" altLang="en-US" dirty="0"/>
              <a:t>性能考虑</a:t>
            </a:r>
            <a:endParaRPr lang="en-US" altLang="zh-CN" dirty="0"/>
          </a:p>
          <a:p>
            <a:pPr lvl="1"/>
            <a:r>
              <a:rPr lang="zh-CN" altLang="en-US" dirty="0"/>
              <a:t>算法改进 </a:t>
            </a:r>
            <a:r>
              <a:rPr lang="en-US" altLang="zh-CN" dirty="0"/>
              <a:t>vs </a:t>
            </a:r>
            <a:r>
              <a:rPr lang="zh-CN" altLang="en-US" dirty="0"/>
              <a:t>硬件迭代</a:t>
            </a:r>
            <a:endParaRPr lang="en-US" altLang="zh-CN" dirty="0"/>
          </a:p>
          <a:p>
            <a:pPr marL="0" indent="0">
              <a:buFont typeface="Wingdings" panose="05000000000000000000" pitchFamily="2" charset="2"/>
              <a:buNone/>
            </a:pPr>
            <a:endParaRPr lang="en-US" altLang="zh-CN" dirty="0">
              <a:latin typeface="Times New Roman" pitchFamily="18" charset="0"/>
            </a:endParaRPr>
          </a:p>
          <a:p>
            <a:pPr lvl="2"/>
            <a:endParaRPr lang="zh-CN" altLang="en-US" dirty="0"/>
          </a:p>
        </p:txBody>
      </p:sp>
    </p:spTree>
    <p:extLst>
      <p:ext uri="{BB962C8B-B14F-4D97-AF65-F5344CB8AC3E}">
        <p14:creationId xmlns:p14="http://schemas.microsoft.com/office/powerpoint/2010/main" val="176030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36B3D-2B83-40C0-8AA6-266CABCDA900}"/>
              </a:ext>
            </a:extLst>
          </p:cNvPr>
          <p:cNvSpPr>
            <a:spLocks noGrp="1"/>
          </p:cNvSpPr>
          <p:nvPr>
            <p:ph type="title"/>
          </p:nvPr>
        </p:nvSpPr>
        <p:spPr/>
        <p:txBody>
          <a:bodyPr>
            <a:normAutofit/>
          </a:bodyPr>
          <a:lstStyle/>
          <a:p>
            <a:r>
              <a:rPr lang="zh-CN" altLang="en-US" dirty="0"/>
              <a:t>基于递归的问题求解示例</a:t>
            </a:r>
            <a:r>
              <a:rPr lang="en-US" altLang="zh-CN" dirty="0"/>
              <a:t>1</a:t>
            </a:r>
            <a:r>
              <a:rPr lang="zh-CN" altLang="en-US" dirty="0"/>
              <a:t>：</a:t>
            </a:r>
            <a:r>
              <a:rPr lang="zh-CN" altLang="en-US" sz="2800" b="1" dirty="0">
                <a:solidFill>
                  <a:srgbClr val="0066FF"/>
                </a:solidFill>
                <a:latin typeface="黑体" pitchFamily="49" charset="-122"/>
                <a:ea typeface="黑体" pitchFamily="49" charset="-122"/>
              </a:rPr>
              <a:t>排列问题</a:t>
            </a:r>
            <a:endParaRPr lang="zh-CN" altLang="en-US" dirty="0">
              <a:solidFill>
                <a:srgbClr val="0066FF"/>
              </a:solidFill>
            </a:endParaRPr>
          </a:p>
        </p:txBody>
      </p:sp>
      <p:sp>
        <p:nvSpPr>
          <p:cNvPr id="3" name="内容占位符 2">
            <a:extLst>
              <a:ext uri="{FF2B5EF4-FFF2-40B4-BE49-F238E27FC236}">
                <a16:creationId xmlns:a16="http://schemas.microsoft.com/office/drawing/2014/main" id="{24D254C1-D900-45D5-91B0-5A0DF383D77A}"/>
              </a:ext>
            </a:extLst>
          </p:cNvPr>
          <p:cNvSpPr>
            <a:spLocks noGrp="1"/>
          </p:cNvSpPr>
          <p:nvPr>
            <p:ph idx="1"/>
          </p:nvPr>
        </p:nvSpPr>
        <p:spPr/>
        <p:txBody>
          <a:bodyPr>
            <a:normAutofit lnSpcReduction="10000"/>
          </a:bodyPr>
          <a:lstStyle/>
          <a:p>
            <a:r>
              <a:rPr lang="zh-CN" altLang="en-US" sz="2400" dirty="0">
                <a:solidFill>
                  <a:srgbClr val="000000"/>
                </a:solidFill>
                <a:cs typeface="楷体_GB2312"/>
              </a:rPr>
              <a:t>目标：设计一个递归算法生成</a:t>
            </a:r>
            <a:r>
              <a:rPr lang="en-US" altLang="zh-CN" sz="2400" dirty="0">
                <a:solidFill>
                  <a:srgbClr val="000000"/>
                </a:solidFill>
                <a:cs typeface="楷体_GB2312"/>
              </a:rPr>
              <a:t>n</a:t>
            </a:r>
            <a:r>
              <a:rPr lang="zh-CN" altLang="en-US" sz="2400" dirty="0">
                <a:solidFill>
                  <a:srgbClr val="000000"/>
                </a:solidFill>
                <a:cs typeface="楷体_GB2312"/>
              </a:rPr>
              <a:t>个元素</a:t>
            </a:r>
            <a:r>
              <a:rPr lang="en-US" altLang="zh-CN" sz="2400" dirty="0">
                <a:solidFill>
                  <a:srgbClr val="000000"/>
                </a:solidFill>
                <a:cs typeface="楷体_GB2312"/>
              </a:rPr>
              <a:t>{r</a:t>
            </a:r>
            <a:r>
              <a:rPr lang="en-US" altLang="zh-CN" sz="2400" baseline="-25000" dirty="0">
                <a:solidFill>
                  <a:srgbClr val="000000"/>
                </a:solidFill>
                <a:cs typeface="楷体_GB2312"/>
              </a:rPr>
              <a:t>1</a:t>
            </a:r>
            <a:r>
              <a:rPr lang="en-US" altLang="zh-CN" sz="2400" dirty="0">
                <a:solidFill>
                  <a:srgbClr val="000000"/>
                </a:solidFill>
                <a:cs typeface="楷体_GB2312"/>
              </a:rPr>
              <a:t>,r</a:t>
            </a:r>
            <a:r>
              <a:rPr lang="en-US" altLang="zh-CN" sz="2400" baseline="-25000" dirty="0">
                <a:solidFill>
                  <a:srgbClr val="000000"/>
                </a:solidFill>
                <a:cs typeface="楷体_GB2312"/>
              </a:rPr>
              <a:t>2</a:t>
            </a:r>
            <a:r>
              <a:rPr lang="en-US" altLang="zh-CN" sz="2400" dirty="0">
                <a:solidFill>
                  <a:srgbClr val="000000"/>
                </a:solidFill>
                <a:cs typeface="楷体_GB2312"/>
              </a:rPr>
              <a:t>,…,</a:t>
            </a:r>
            <a:r>
              <a:rPr lang="en-US" altLang="zh-CN" sz="2400" dirty="0" err="1">
                <a:solidFill>
                  <a:srgbClr val="000000"/>
                </a:solidFill>
                <a:cs typeface="楷体_GB2312"/>
              </a:rPr>
              <a:t>r</a:t>
            </a:r>
            <a:r>
              <a:rPr lang="en-US" altLang="zh-CN" sz="2400" baseline="-25000" dirty="0" err="1">
                <a:solidFill>
                  <a:srgbClr val="000000"/>
                </a:solidFill>
                <a:cs typeface="楷体_GB2312"/>
              </a:rPr>
              <a:t>n</a:t>
            </a:r>
            <a:r>
              <a:rPr lang="en-US" altLang="zh-CN" sz="2400" dirty="0">
                <a:solidFill>
                  <a:srgbClr val="000000"/>
                </a:solidFill>
                <a:cs typeface="楷体_GB2312"/>
              </a:rPr>
              <a:t>}, e.g. {1,2,3}</a:t>
            </a:r>
            <a:r>
              <a:rPr lang="zh-CN" altLang="en-US" sz="2400" dirty="0">
                <a:solidFill>
                  <a:srgbClr val="000000"/>
                </a:solidFill>
                <a:cs typeface="楷体_GB2312"/>
              </a:rPr>
              <a:t>，的全排列</a:t>
            </a:r>
            <a:endParaRPr lang="en-US" altLang="zh-CN" sz="2400" dirty="0">
              <a:solidFill>
                <a:srgbClr val="000000"/>
              </a:solidFill>
              <a:cs typeface="楷体_GB2312"/>
            </a:endParaRPr>
          </a:p>
          <a:p>
            <a:pPr>
              <a:spcBef>
                <a:spcPct val="20000"/>
              </a:spcBef>
            </a:pPr>
            <a:r>
              <a:rPr lang="zh-CN" altLang="en-US" sz="2400" dirty="0">
                <a:solidFill>
                  <a:srgbClr val="000000"/>
                </a:solidFill>
                <a:cs typeface="楷体_GB2312"/>
              </a:rPr>
              <a:t>设</a:t>
            </a:r>
            <a:r>
              <a:rPr lang="en-US" altLang="zh-CN" sz="2400" dirty="0">
                <a:solidFill>
                  <a:srgbClr val="000000"/>
                </a:solidFill>
                <a:cs typeface="楷体_GB2312"/>
              </a:rPr>
              <a:t>R={r</a:t>
            </a:r>
            <a:r>
              <a:rPr lang="en-US" altLang="zh-CN" sz="2400" baseline="-25000" dirty="0">
                <a:solidFill>
                  <a:srgbClr val="000000"/>
                </a:solidFill>
                <a:cs typeface="楷体_GB2312"/>
              </a:rPr>
              <a:t>1</a:t>
            </a:r>
            <a:r>
              <a:rPr lang="en-US" altLang="zh-CN" sz="2400" dirty="0">
                <a:solidFill>
                  <a:srgbClr val="000000"/>
                </a:solidFill>
                <a:cs typeface="楷体_GB2312"/>
              </a:rPr>
              <a:t>,r</a:t>
            </a:r>
            <a:r>
              <a:rPr lang="en-US" altLang="zh-CN" sz="2400" baseline="-25000" dirty="0">
                <a:solidFill>
                  <a:srgbClr val="000000"/>
                </a:solidFill>
                <a:cs typeface="楷体_GB2312"/>
              </a:rPr>
              <a:t>2</a:t>
            </a:r>
            <a:r>
              <a:rPr lang="en-US" altLang="zh-CN" sz="2400" dirty="0">
                <a:solidFill>
                  <a:srgbClr val="000000"/>
                </a:solidFill>
                <a:cs typeface="楷体_GB2312"/>
              </a:rPr>
              <a:t>,…,</a:t>
            </a:r>
            <a:r>
              <a:rPr lang="en-US" altLang="zh-CN" sz="2400" dirty="0" err="1">
                <a:solidFill>
                  <a:srgbClr val="000000"/>
                </a:solidFill>
                <a:cs typeface="楷体_GB2312"/>
              </a:rPr>
              <a:t>r</a:t>
            </a:r>
            <a:r>
              <a:rPr lang="en-US" altLang="zh-CN" sz="2400" baseline="-25000" dirty="0" err="1">
                <a:solidFill>
                  <a:srgbClr val="000000"/>
                </a:solidFill>
                <a:cs typeface="楷体_GB2312"/>
              </a:rPr>
              <a:t>n</a:t>
            </a:r>
            <a:r>
              <a:rPr lang="en-US" altLang="zh-CN" sz="2400" dirty="0">
                <a:solidFill>
                  <a:srgbClr val="000000"/>
                </a:solidFill>
                <a:cs typeface="楷体_GB2312"/>
              </a:rPr>
              <a:t>}</a:t>
            </a:r>
            <a:r>
              <a:rPr lang="zh-CN" altLang="en-US" sz="2400" dirty="0">
                <a:solidFill>
                  <a:srgbClr val="000000"/>
                </a:solidFill>
                <a:cs typeface="楷体_GB2312"/>
              </a:rPr>
              <a:t>是要进行排列的</a:t>
            </a:r>
            <a:r>
              <a:rPr lang="en-US" altLang="zh-CN" sz="2400" dirty="0">
                <a:solidFill>
                  <a:srgbClr val="000000"/>
                </a:solidFill>
                <a:cs typeface="楷体_GB2312"/>
              </a:rPr>
              <a:t>n</a:t>
            </a:r>
            <a:r>
              <a:rPr lang="zh-CN" altLang="en-US" sz="2400" dirty="0">
                <a:solidFill>
                  <a:srgbClr val="000000"/>
                </a:solidFill>
                <a:cs typeface="楷体_GB2312"/>
              </a:rPr>
              <a:t>个元素，</a:t>
            </a:r>
            <a:r>
              <a:rPr lang="zh-CN" altLang="en-US" dirty="0">
                <a:solidFill>
                  <a:srgbClr val="000000"/>
                </a:solidFill>
                <a:cs typeface="楷体_GB2312"/>
              </a:rPr>
              <a:t>集合</a:t>
            </a:r>
            <a:r>
              <a:rPr lang="en-US" altLang="zh-CN" dirty="0">
                <a:solidFill>
                  <a:srgbClr val="000000"/>
                </a:solidFill>
                <a:cs typeface="楷体_GB2312"/>
              </a:rPr>
              <a:t>X</a:t>
            </a:r>
            <a:r>
              <a:rPr lang="zh-CN" altLang="en-US" dirty="0">
                <a:solidFill>
                  <a:srgbClr val="000000"/>
                </a:solidFill>
                <a:cs typeface="楷体_GB2312"/>
              </a:rPr>
              <a:t>中的元素的全排列记为</a:t>
            </a:r>
            <a:r>
              <a:rPr lang="en-US" altLang="zh-CN" dirty="0">
                <a:solidFill>
                  <a:srgbClr val="000000"/>
                </a:solidFill>
                <a:cs typeface="楷体_GB2312"/>
              </a:rPr>
              <a:t>perm(X)</a:t>
            </a:r>
            <a:endParaRPr lang="en-US" altLang="zh-CN" sz="2400" dirty="0">
              <a:solidFill>
                <a:srgbClr val="000000"/>
              </a:solidFill>
              <a:cs typeface="楷体_GB2312"/>
            </a:endParaRPr>
          </a:p>
          <a:p>
            <a:pPr lvl="1">
              <a:spcBef>
                <a:spcPct val="20000"/>
              </a:spcBef>
            </a:pPr>
            <a:r>
              <a:rPr lang="en-US" altLang="zh-CN" dirty="0">
                <a:solidFill>
                  <a:srgbClr val="000000"/>
                </a:solidFill>
                <a:cs typeface="楷体_GB2312"/>
              </a:rPr>
              <a:t>R</a:t>
            </a:r>
            <a:r>
              <a:rPr lang="en-US" altLang="zh-CN" baseline="-25000" dirty="0">
                <a:solidFill>
                  <a:srgbClr val="000000"/>
                </a:solidFill>
                <a:cs typeface="楷体_GB2312"/>
              </a:rPr>
              <a:t>i</a:t>
            </a:r>
            <a:r>
              <a:rPr lang="en-US" altLang="zh-CN" dirty="0">
                <a:solidFill>
                  <a:srgbClr val="000000"/>
                </a:solidFill>
                <a:cs typeface="楷体_GB2312"/>
              </a:rPr>
              <a:t>=R-{</a:t>
            </a:r>
            <a:r>
              <a:rPr lang="en-US" altLang="zh-CN" dirty="0" err="1">
                <a:solidFill>
                  <a:srgbClr val="000000"/>
                </a:solidFill>
                <a:cs typeface="楷体_GB2312"/>
              </a:rPr>
              <a:t>r</a:t>
            </a:r>
            <a:r>
              <a:rPr lang="en-US" altLang="zh-CN" baseline="-25000" dirty="0" err="1">
                <a:solidFill>
                  <a:srgbClr val="000000"/>
                </a:solidFill>
                <a:cs typeface="楷体_GB2312"/>
              </a:rPr>
              <a:t>i</a:t>
            </a:r>
            <a:r>
              <a:rPr lang="en-US" altLang="zh-CN" dirty="0">
                <a:solidFill>
                  <a:srgbClr val="000000"/>
                </a:solidFill>
                <a:cs typeface="楷体_GB2312"/>
              </a:rPr>
              <a:t>},e.g.R</a:t>
            </a:r>
            <a:r>
              <a:rPr lang="en-US" altLang="zh-CN" baseline="-25000" dirty="0">
                <a:solidFill>
                  <a:srgbClr val="000000"/>
                </a:solidFill>
                <a:cs typeface="楷体_GB2312"/>
              </a:rPr>
              <a:t>2</a:t>
            </a:r>
            <a:r>
              <a:rPr lang="en-US" altLang="zh-CN" dirty="0">
                <a:solidFill>
                  <a:srgbClr val="000000"/>
                </a:solidFill>
                <a:cs typeface="楷体_GB2312"/>
              </a:rPr>
              <a:t>={1,3}</a:t>
            </a:r>
          </a:p>
          <a:p>
            <a:pPr lvl="1">
              <a:spcBef>
                <a:spcPct val="20000"/>
              </a:spcBef>
            </a:pPr>
            <a:r>
              <a:rPr lang="en-US" altLang="zh-CN" dirty="0">
                <a:solidFill>
                  <a:srgbClr val="000000"/>
                </a:solidFill>
                <a:cs typeface="楷体_GB2312"/>
              </a:rPr>
              <a:t>(</a:t>
            </a:r>
            <a:r>
              <a:rPr lang="en-US" altLang="zh-CN" dirty="0" err="1">
                <a:solidFill>
                  <a:srgbClr val="000000"/>
                </a:solidFill>
                <a:cs typeface="楷体_GB2312"/>
              </a:rPr>
              <a:t>r</a:t>
            </a:r>
            <a:r>
              <a:rPr lang="en-US" altLang="zh-CN" baseline="-25000" dirty="0" err="1">
                <a:solidFill>
                  <a:srgbClr val="000000"/>
                </a:solidFill>
                <a:cs typeface="楷体_GB2312"/>
              </a:rPr>
              <a:t>i</a:t>
            </a:r>
            <a:r>
              <a:rPr lang="en-US" altLang="zh-CN" dirty="0">
                <a:solidFill>
                  <a:srgbClr val="000000"/>
                </a:solidFill>
                <a:cs typeface="楷体_GB2312"/>
              </a:rPr>
              <a:t>)perm(X)</a:t>
            </a:r>
            <a:r>
              <a:rPr lang="zh-CN" altLang="en-US" dirty="0">
                <a:solidFill>
                  <a:srgbClr val="000000"/>
                </a:solidFill>
                <a:cs typeface="楷体_GB2312"/>
              </a:rPr>
              <a:t>表示在全排列</a:t>
            </a:r>
            <a:r>
              <a:rPr lang="en-US" altLang="zh-CN" dirty="0">
                <a:solidFill>
                  <a:srgbClr val="000000"/>
                </a:solidFill>
                <a:cs typeface="楷体_GB2312"/>
              </a:rPr>
              <a:t>perm(X)</a:t>
            </a:r>
            <a:r>
              <a:rPr lang="zh-CN" altLang="en-US" dirty="0">
                <a:solidFill>
                  <a:srgbClr val="000000"/>
                </a:solidFill>
                <a:cs typeface="楷体_GB2312"/>
              </a:rPr>
              <a:t>的每一个排列前加上前缀</a:t>
            </a:r>
            <a:r>
              <a:rPr lang="en-US" altLang="zh-CN" dirty="0" err="1">
                <a:solidFill>
                  <a:srgbClr val="000000"/>
                </a:solidFill>
                <a:cs typeface="楷体_GB2312"/>
              </a:rPr>
              <a:t>r</a:t>
            </a:r>
            <a:r>
              <a:rPr lang="en-US" altLang="zh-CN" baseline="-25000" dirty="0" err="1">
                <a:solidFill>
                  <a:srgbClr val="000000"/>
                </a:solidFill>
                <a:cs typeface="楷体_GB2312"/>
              </a:rPr>
              <a:t>i</a:t>
            </a:r>
            <a:r>
              <a:rPr lang="zh-CN" altLang="en-US" dirty="0">
                <a:solidFill>
                  <a:srgbClr val="000000"/>
                </a:solidFill>
                <a:cs typeface="楷体_GB2312"/>
              </a:rPr>
              <a:t>得到的排列，</a:t>
            </a:r>
            <a:r>
              <a:rPr lang="en-US" altLang="zh-CN" dirty="0">
                <a:solidFill>
                  <a:srgbClr val="000000"/>
                </a:solidFill>
                <a:cs typeface="楷体_GB2312"/>
              </a:rPr>
              <a:t>e.g.(2)perm({1,3})={213,231}</a:t>
            </a:r>
            <a:endParaRPr lang="en-US" altLang="zh-CN" sz="2400" dirty="0">
              <a:solidFill>
                <a:srgbClr val="000000"/>
              </a:solidFill>
              <a:cs typeface="楷体_GB2312"/>
            </a:endParaRPr>
          </a:p>
          <a:p>
            <a:pPr eaLnBrk="1" hangingPunct="1">
              <a:spcBef>
                <a:spcPct val="20000"/>
              </a:spcBef>
            </a:pPr>
            <a:r>
              <a:rPr lang="en-US" altLang="zh-CN" sz="2400" dirty="0">
                <a:solidFill>
                  <a:srgbClr val="000000"/>
                </a:solidFill>
                <a:cs typeface="楷体_GB2312"/>
              </a:rPr>
              <a:t> R</a:t>
            </a:r>
            <a:r>
              <a:rPr lang="zh-CN" altLang="en-US" sz="2400" dirty="0">
                <a:solidFill>
                  <a:srgbClr val="000000"/>
                </a:solidFill>
                <a:cs typeface="楷体_GB2312"/>
              </a:rPr>
              <a:t>的全排列归纳定义为</a:t>
            </a:r>
            <a:endParaRPr lang="en-US" altLang="zh-CN" sz="2400" dirty="0">
              <a:solidFill>
                <a:srgbClr val="000000"/>
              </a:solidFill>
              <a:cs typeface="楷体_GB2312"/>
            </a:endParaRPr>
          </a:p>
          <a:p>
            <a:pPr lvl="1">
              <a:spcBef>
                <a:spcPct val="20000"/>
              </a:spcBef>
            </a:pPr>
            <a:r>
              <a:rPr lang="zh-CN" altLang="en-US" dirty="0">
                <a:solidFill>
                  <a:srgbClr val="000000"/>
                </a:solidFill>
                <a:cs typeface="Times New Roman" pitchFamily="18" charset="0"/>
              </a:rPr>
              <a:t>当</a:t>
            </a:r>
            <a:r>
              <a:rPr lang="en-US" altLang="zh-CN" dirty="0">
                <a:solidFill>
                  <a:srgbClr val="000000"/>
                </a:solidFill>
                <a:cs typeface="Times New Roman" pitchFamily="18" charset="0"/>
              </a:rPr>
              <a:t>n=1</a:t>
            </a:r>
            <a:r>
              <a:rPr lang="zh-CN" altLang="en-US" dirty="0">
                <a:solidFill>
                  <a:srgbClr val="000000"/>
                </a:solidFill>
                <a:cs typeface="Times New Roman" pitchFamily="18" charset="0"/>
              </a:rPr>
              <a:t>时，</a:t>
            </a:r>
            <a:r>
              <a:rPr lang="en-US" altLang="zh-CN" dirty="0">
                <a:solidFill>
                  <a:srgbClr val="000000"/>
                </a:solidFill>
                <a:cs typeface="Times New Roman" pitchFamily="18" charset="0"/>
              </a:rPr>
              <a:t>perm(R)=(r)</a:t>
            </a:r>
            <a:r>
              <a:rPr lang="zh-CN" altLang="en-US" dirty="0">
                <a:solidFill>
                  <a:srgbClr val="000000"/>
                </a:solidFill>
                <a:cs typeface="Times New Roman" pitchFamily="18" charset="0"/>
              </a:rPr>
              <a:t>，其中</a:t>
            </a:r>
            <a:r>
              <a:rPr lang="en-US" altLang="zh-CN" dirty="0">
                <a:solidFill>
                  <a:srgbClr val="000000"/>
                </a:solidFill>
                <a:cs typeface="Times New Roman" pitchFamily="18" charset="0"/>
              </a:rPr>
              <a:t>r</a:t>
            </a:r>
            <a:r>
              <a:rPr lang="zh-CN" altLang="en-US" dirty="0">
                <a:solidFill>
                  <a:srgbClr val="000000"/>
                </a:solidFill>
                <a:cs typeface="Times New Roman" pitchFamily="18" charset="0"/>
              </a:rPr>
              <a:t>是集合</a:t>
            </a:r>
            <a:r>
              <a:rPr lang="en-US" altLang="zh-CN" dirty="0">
                <a:solidFill>
                  <a:srgbClr val="000000"/>
                </a:solidFill>
                <a:cs typeface="Times New Roman" pitchFamily="18" charset="0"/>
              </a:rPr>
              <a:t>R</a:t>
            </a:r>
            <a:r>
              <a:rPr lang="zh-CN" altLang="en-US" dirty="0">
                <a:solidFill>
                  <a:srgbClr val="000000"/>
                </a:solidFill>
                <a:cs typeface="Times New Roman" pitchFamily="18" charset="0"/>
              </a:rPr>
              <a:t>中唯一的元素</a:t>
            </a:r>
            <a:endParaRPr lang="en-US" altLang="zh-CN" dirty="0">
              <a:solidFill>
                <a:srgbClr val="000000"/>
              </a:solidFill>
              <a:cs typeface="Times New Roman" pitchFamily="18" charset="0"/>
            </a:endParaRPr>
          </a:p>
          <a:p>
            <a:pPr lvl="1">
              <a:spcBef>
                <a:spcPct val="20000"/>
              </a:spcBef>
            </a:pPr>
            <a:r>
              <a:rPr lang="zh-CN" altLang="en-US" sz="2400" dirty="0">
                <a:solidFill>
                  <a:srgbClr val="000000"/>
                </a:solidFill>
                <a:cs typeface="Times New Roman" pitchFamily="18" charset="0"/>
              </a:rPr>
              <a:t>当</a:t>
            </a:r>
            <a:r>
              <a:rPr lang="en-US" altLang="zh-CN" sz="2400" dirty="0">
                <a:solidFill>
                  <a:srgbClr val="000000"/>
                </a:solidFill>
                <a:cs typeface="Times New Roman" pitchFamily="18" charset="0"/>
              </a:rPr>
              <a:t>n&gt;1</a:t>
            </a:r>
            <a:r>
              <a:rPr lang="zh-CN" altLang="en-US" sz="2400" dirty="0">
                <a:solidFill>
                  <a:srgbClr val="000000"/>
                </a:solidFill>
                <a:cs typeface="Times New Roman" pitchFamily="18" charset="0"/>
              </a:rPr>
              <a:t>时，</a:t>
            </a:r>
            <a:r>
              <a:rPr lang="en-US" altLang="zh-CN" sz="2400" dirty="0">
                <a:solidFill>
                  <a:srgbClr val="000000"/>
                </a:solidFill>
                <a:cs typeface="Times New Roman" pitchFamily="18" charset="0"/>
              </a:rPr>
              <a:t>perm(R)</a:t>
            </a:r>
            <a:r>
              <a:rPr lang="zh-CN" altLang="en-US" sz="2400" dirty="0">
                <a:solidFill>
                  <a:srgbClr val="000000"/>
                </a:solidFill>
                <a:cs typeface="Times New Roman" pitchFamily="18" charset="0"/>
              </a:rPr>
              <a:t>由</a:t>
            </a:r>
          </a:p>
          <a:p>
            <a:pPr marL="0" indent="0" eaLnBrk="1" hangingPunct="1">
              <a:buNone/>
            </a:pPr>
            <a:r>
              <a:rPr lang="zh-CN" altLang="en-US" dirty="0">
                <a:solidFill>
                  <a:srgbClr val="000000"/>
                </a:solidFill>
                <a:cs typeface="Times New Roman" pitchFamily="18" charset="0"/>
              </a:rPr>
              <a:t>        </a:t>
            </a:r>
            <a:r>
              <a:rPr lang="en-US" altLang="zh-CN" sz="2400" dirty="0">
                <a:solidFill>
                  <a:srgbClr val="000000"/>
                </a:solidFill>
                <a:cs typeface="Times New Roman" pitchFamily="18" charset="0"/>
              </a:rPr>
              <a:t>(r</a:t>
            </a:r>
            <a:r>
              <a:rPr lang="en-US" altLang="zh-CN" sz="2400" baseline="-25000" dirty="0">
                <a:solidFill>
                  <a:srgbClr val="000000"/>
                </a:solidFill>
                <a:cs typeface="Times New Roman" pitchFamily="18" charset="0"/>
              </a:rPr>
              <a:t>1</a:t>
            </a:r>
            <a:r>
              <a:rPr lang="en-US" altLang="zh-CN" sz="2400" dirty="0">
                <a:solidFill>
                  <a:srgbClr val="000000"/>
                </a:solidFill>
                <a:cs typeface="Times New Roman" pitchFamily="18" charset="0"/>
              </a:rPr>
              <a:t>)perm(R</a:t>
            </a:r>
            <a:r>
              <a:rPr lang="en-US" altLang="zh-CN" sz="2400" baseline="-25000" dirty="0">
                <a:solidFill>
                  <a:srgbClr val="000000"/>
                </a:solidFill>
                <a:cs typeface="Times New Roman" pitchFamily="18" charset="0"/>
              </a:rPr>
              <a:t>1</a:t>
            </a:r>
            <a:r>
              <a:rPr lang="en-US" altLang="zh-CN" sz="2400" dirty="0">
                <a:solidFill>
                  <a:srgbClr val="000000"/>
                </a:solidFill>
                <a:cs typeface="Times New Roman" pitchFamily="18" charset="0"/>
              </a:rPr>
              <a:t>)</a:t>
            </a:r>
            <a:r>
              <a:rPr lang="zh-CN" altLang="en-US" sz="2400" dirty="0">
                <a:solidFill>
                  <a:srgbClr val="000000"/>
                </a:solidFill>
                <a:cs typeface="Times New Roman" pitchFamily="18" charset="0"/>
              </a:rPr>
              <a:t>，</a:t>
            </a:r>
            <a:r>
              <a:rPr lang="en-US" altLang="zh-CN" sz="2400" dirty="0">
                <a:solidFill>
                  <a:srgbClr val="000000"/>
                </a:solidFill>
                <a:cs typeface="Times New Roman" pitchFamily="18" charset="0"/>
              </a:rPr>
              <a:t>(r</a:t>
            </a:r>
            <a:r>
              <a:rPr lang="en-US" altLang="zh-CN" sz="2400" baseline="-25000" dirty="0">
                <a:solidFill>
                  <a:srgbClr val="000000"/>
                </a:solidFill>
                <a:cs typeface="Times New Roman" pitchFamily="18" charset="0"/>
              </a:rPr>
              <a:t>2</a:t>
            </a:r>
            <a:r>
              <a:rPr lang="en-US" altLang="zh-CN" sz="2400" dirty="0">
                <a:solidFill>
                  <a:srgbClr val="000000"/>
                </a:solidFill>
                <a:cs typeface="Times New Roman" pitchFamily="18" charset="0"/>
              </a:rPr>
              <a:t>)perm(R</a:t>
            </a:r>
            <a:r>
              <a:rPr lang="en-US" altLang="zh-CN" sz="2400" baseline="-25000" dirty="0">
                <a:solidFill>
                  <a:srgbClr val="000000"/>
                </a:solidFill>
                <a:cs typeface="Times New Roman" pitchFamily="18" charset="0"/>
              </a:rPr>
              <a:t>2</a:t>
            </a:r>
            <a:r>
              <a:rPr lang="en-US" altLang="zh-CN" sz="2400" dirty="0">
                <a:solidFill>
                  <a:srgbClr val="000000"/>
                </a:solidFill>
                <a:cs typeface="Times New Roman" pitchFamily="18" charset="0"/>
              </a:rPr>
              <a:t>)</a:t>
            </a:r>
            <a:r>
              <a:rPr lang="zh-CN" altLang="en-US" sz="2400" dirty="0">
                <a:solidFill>
                  <a:srgbClr val="000000"/>
                </a:solidFill>
                <a:cs typeface="Times New Roman" pitchFamily="18" charset="0"/>
              </a:rPr>
              <a:t>，</a:t>
            </a:r>
            <a:r>
              <a:rPr lang="en-US" altLang="zh-CN" sz="2400" dirty="0">
                <a:solidFill>
                  <a:srgbClr val="000000"/>
                </a:solidFill>
                <a:cs typeface="Times New Roman" pitchFamily="18" charset="0"/>
              </a:rPr>
              <a:t>…</a:t>
            </a:r>
            <a:r>
              <a:rPr lang="zh-CN" altLang="en-US" sz="2400" dirty="0">
                <a:solidFill>
                  <a:srgbClr val="000000"/>
                </a:solidFill>
                <a:cs typeface="Times New Roman" pitchFamily="18" charset="0"/>
              </a:rPr>
              <a:t>，</a:t>
            </a:r>
            <a:r>
              <a:rPr lang="en-US" altLang="zh-CN" sz="2400" dirty="0">
                <a:solidFill>
                  <a:srgbClr val="000000"/>
                </a:solidFill>
                <a:cs typeface="Times New Roman" pitchFamily="18" charset="0"/>
              </a:rPr>
              <a:t>(</a:t>
            </a:r>
            <a:r>
              <a:rPr lang="en-US" altLang="zh-CN" sz="2400" dirty="0" err="1">
                <a:solidFill>
                  <a:srgbClr val="000000"/>
                </a:solidFill>
                <a:cs typeface="Times New Roman" pitchFamily="18" charset="0"/>
              </a:rPr>
              <a:t>r</a:t>
            </a:r>
            <a:r>
              <a:rPr lang="en-US" altLang="zh-CN" sz="2400" baseline="-25000" dirty="0" err="1">
                <a:solidFill>
                  <a:srgbClr val="000000"/>
                </a:solidFill>
                <a:cs typeface="Times New Roman" pitchFamily="18" charset="0"/>
              </a:rPr>
              <a:t>n</a:t>
            </a:r>
            <a:r>
              <a:rPr lang="en-US" altLang="zh-CN" sz="2400" dirty="0">
                <a:solidFill>
                  <a:srgbClr val="000000"/>
                </a:solidFill>
                <a:cs typeface="Times New Roman" pitchFamily="18" charset="0"/>
              </a:rPr>
              <a:t>)perm(R</a:t>
            </a:r>
            <a:r>
              <a:rPr lang="en-US" altLang="zh-CN" sz="2400" baseline="-25000" dirty="0">
                <a:solidFill>
                  <a:srgbClr val="000000"/>
                </a:solidFill>
                <a:cs typeface="Times New Roman" pitchFamily="18" charset="0"/>
              </a:rPr>
              <a:t>n</a:t>
            </a:r>
            <a:r>
              <a:rPr lang="en-US" altLang="zh-CN" sz="2400" dirty="0">
                <a:solidFill>
                  <a:srgbClr val="000000"/>
                </a:solidFill>
                <a:cs typeface="Times New Roman" pitchFamily="18" charset="0"/>
              </a:rPr>
              <a:t>)</a:t>
            </a:r>
          </a:p>
          <a:p>
            <a:pPr marL="0" indent="0" eaLnBrk="1" hangingPunct="1">
              <a:buNone/>
            </a:pPr>
            <a:r>
              <a:rPr lang="zh-CN" altLang="en-US" sz="2400" dirty="0">
                <a:solidFill>
                  <a:srgbClr val="000000"/>
                </a:solidFill>
                <a:cs typeface="Times New Roman" pitchFamily="18" charset="0"/>
              </a:rPr>
              <a:t>     构成</a:t>
            </a:r>
            <a:endParaRPr lang="zh-CN" altLang="en-US" sz="2400" dirty="0">
              <a:solidFill>
                <a:schemeClr val="accent2"/>
              </a:solidFill>
              <a:cs typeface="Times New Roman" pitchFamily="18" charset="0"/>
            </a:endParaRPr>
          </a:p>
        </p:txBody>
      </p:sp>
      <p:sp>
        <p:nvSpPr>
          <p:cNvPr id="4" name="日期占位符 3">
            <a:extLst>
              <a:ext uri="{FF2B5EF4-FFF2-40B4-BE49-F238E27FC236}">
                <a16:creationId xmlns:a16="http://schemas.microsoft.com/office/drawing/2014/main" id="{882A7EF7-465D-4612-AC1B-3AA2C392F53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AF27B68-FAA5-4DD5-9ECA-D6D75CAF18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3B4901-ACF9-4B31-9552-2FB19E02A99D}"/>
              </a:ext>
            </a:extLst>
          </p:cNvPr>
          <p:cNvSpPr>
            <a:spLocks noGrp="1"/>
          </p:cNvSpPr>
          <p:nvPr>
            <p:ph type="sldNum" sz="quarter" idx="12"/>
          </p:nvPr>
        </p:nvSpPr>
        <p:spPr/>
        <p:txBody>
          <a:bodyPr/>
          <a:lstStyle/>
          <a:p>
            <a:fld id="{EEA58A3B-43CE-4AA0-90B5-EB47AFAFEB34}" type="slidenum">
              <a:rPr lang="zh-CN" altLang="en-US" smtClean="0"/>
              <a:pPr/>
              <a:t>20</a:t>
            </a:fld>
            <a:endParaRPr lang="zh-CN" altLang="en-US" dirty="0"/>
          </a:p>
        </p:txBody>
      </p:sp>
    </p:spTree>
    <p:extLst>
      <p:ext uri="{BB962C8B-B14F-4D97-AF65-F5344CB8AC3E}">
        <p14:creationId xmlns:p14="http://schemas.microsoft.com/office/powerpoint/2010/main" val="19897425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DAB4C-0753-4D29-B5E7-3B29CD1B4D55}"/>
              </a:ext>
            </a:extLst>
          </p:cNvPr>
          <p:cNvSpPr>
            <a:spLocks noGrp="1"/>
          </p:cNvSpPr>
          <p:nvPr>
            <p:ph type="title"/>
          </p:nvPr>
        </p:nvSpPr>
        <p:spPr/>
        <p:txBody>
          <a:bodyPr>
            <a:normAutofit/>
          </a:bodyPr>
          <a:lstStyle/>
          <a:p>
            <a:r>
              <a:rPr lang="zh-CN" altLang="en-US" dirty="0"/>
              <a:t>附录</a:t>
            </a:r>
            <a:r>
              <a:rPr lang="en-US" altLang="zh-CN" dirty="0"/>
              <a:t>2-4</a:t>
            </a:r>
            <a:r>
              <a:rPr lang="zh-CN" altLang="en-US" dirty="0"/>
              <a:t> 算法功能</a:t>
            </a:r>
            <a:r>
              <a:rPr lang="en-US" altLang="zh-CN" dirty="0"/>
              <a:t>/</a:t>
            </a:r>
            <a:r>
              <a:rPr lang="zh-CN" altLang="en-US" dirty="0"/>
              <a:t>性能考虑</a:t>
            </a:r>
          </a:p>
        </p:txBody>
      </p:sp>
      <p:sp>
        <p:nvSpPr>
          <p:cNvPr id="3" name="内容占位符 2">
            <a:extLst>
              <a:ext uri="{FF2B5EF4-FFF2-40B4-BE49-F238E27FC236}">
                <a16:creationId xmlns:a16="http://schemas.microsoft.com/office/drawing/2014/main" id="{3628D70C-EA92-44F4-9451-6C9E3FF170E6}"/>
              </a:ext>
            </a:extLst>
          </p:cNvPr>
          <p:cNvSpPr>
            <a:spLocks noGrp="1"/>
          </p:cNvSpPr>
          <p:nvPr>
            <p:ph idx="1"/>
          </p:nvPr>
        </p:nvSpPr>
        <p:spPr/>
        <p:txBody>
          <a:bodyPr/>
          <a:lstStyle/>
          <a:p>
            <a:r>
              <a:rPr lang="zh-CN" altLang="en-US" dirty="0">
                <a:solidFill>
                  <a:srgbClr val="FF0000"/>
                </a:solidFill>
              </a:rPr>
              <a:t>算法适应性、与实际问题契合程度</a:t>
            </a:r>
            <a:endParaRPr lang="en-US" altLang="zh-CN" dirty="0">
              <a:solidFill>
                <a:srgbClr val="FF0000"/>
              </a:solidFill>
            </a:endParaRPr>
          </a:p>
          <a:p>
            <a:pPr lvl="1"/>
            <a:r>
              <a:rPr lang="zh-CN" altLang="en-US" dirty="0"/>
              <a:t>每个算法面向特定问题，有其特定适应环境</a:t>
            </a:r>
            <a:r>
              <a:rPr lang="en-US" altLang="zh-CN" dirty="0"/>
              <a:t>——</a:t>
            </a:r>
            <a:r>
              <a:rPr lang="zh-CN" altLang="en-US" dirty="0"/>
              <a:t>并非万能的</a:t>
            </a:r>
            <a:endParaRPr lang="en-US" altLang="zh-CN" dirty="0"/>
          </a:p>
          <a:p>
            <a:pPr lvl="1"/>
            <a:r>
              <a:rPr lang="zh-CN" altLang="en-US" sz="2400" dirty="0"/>
              <a:t>应用算法解实际问题时，判断算法适用性</a:t>
            </a:r>
            <a:r>
              <a:rPr lang="en-US" altLang="zh-CN" sz="2400" dirty="0"/>
              <a:t>—— </a:t>
            </a:r>
            <a:r>
              <a:rPr lang="zh-CN" altLang="en-US" sz="2400" dirty="0"/>
              <a:t>算法依赖的问题模型是实际问题的抽象</a:t>
            </a:r>
          </a:p>
          <a:p>
            <a:r>
              <a:rPr lang="zh-CN" altLang="en-US" dirty="0"/>
              <a:t>针对具体问题，选择、完善、设计</a:t>
            </a:r>
            <a:r>
              <a:rPr lang="en-US" altLang="zh-CN" dirty="0"/>
              <a:t>/</a:t>
            </a:r>
            <a:r>
              <a:rPr lang="zh-CN" altLang="en-US" dirty="0"/>
              <a:t>发明合适的算法，保证算法结果能满足实际需要</a:t>
            </a:r>
            <a:endParaRPr lang="en-US" altLang="zh-CN" dirty="0"/>
          </a:p>
          <a:p>
            <a:endParaRPr lang="zh-CN" altLang="en-US" dirty="0"/>
          </a:p>
          <a:p>
            <a:r>
              <a:rPr lang="en-US" altLang="zh-CN" sz="2400" dirty="0"/>
              <a:t>E.g. </a:t>
            </a:r>
            <a:r>
              <a:rPr lang="zh-CN" altLang="en-US" sz="2400" dirty="0"/>
              <a:t>利用图论中最短路径算法，求解两地之间的最短旅行线路</a:t>
            </a:r>
            <a:endParaRPr lang="en-US" altLang="zh-CN" sz="2400" dirty="0"/>
          </a:p>
          <a:p>
            <a:pPr lvl="1"/>
            <a:r>
              <a:rPr lang="zh-CN" altLang="en-US" dirty="0"/>
              <a:t>优先选择非疫情、低风险区域内线路</a:t>
            </a:r>
            <a:endParaRPr lang="en-US" altLang="zh-CN" dirty="0"/>
          </a:p>
          <a:p>
            <a:pPr lvl="1"/>
            <a:r>
              <a:rPr lang="zh-CN" altLang="en-US" sz="2400" dirty="0"/>
              <a:t>考虑道路拥堵信息</a:t>
            </a:r>
            <a:endParaRPr lang="en-US" altLang="zh-CN" sz="2400" dirty="0"/>
          </a:p>
          <a:p>
            <a:pPr lvl="1"/>
            <a:r>
              <a:rPr lang="zh-CN" altLang="en-US" sz="2400" dirty="0"/>
              <a:t>同时求出备选线路</a:t>
            </a:r>
          </a:p>
          <a:p>
            <a:endParaRPr lang="zh-CN" altLang="en-US" dirty="0"/>
          </a:p>
        </p:txBody>
      </p:sp>
      <p:sp>
        <p:nvSpPr>
          <p:cNvPr id="4" name="日期占位符 3">
            <a:extLst>
              <a:ext uri="{FF2B5EF4-FFF2-40B4-BE49-F238E27FC236}">
                <a16:creationId xmlns:a16="http://schemas.microsoft.com/office/drawing/2014/main" id="{A428B12B-C042-49EF-94EA-D3EDAE54136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23F2ABF-CDAE-4BC6-A71B-10001DD1C6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A3818D-4DDE-4F4D-A8E9-56019A56395D}"/>
              </a:ext>
            </a:extLst>
          </p:cNvPr>
          <p:cNvSpPr>
            <a:spLocks noGrp="1"/>
          </p:cNvSpPr>
          <p:nvPr>
            <p:ph type="sldNum" sz="quarter" idx="12"/>
          </p:nvPr>
        </p:nvSpPr>
        <p:spPr/>
        <p:txBody>
          <a:bodyPr/>
          <a:lstStyle/>
          <a:p>
            <a:fld id="{EEA58A3B-43CE-4AA0-90B5-EB47AFAFEB34}" type="slidenum">
              <a:rPr lang="zh-CN" altLang="en-US" smtClean="0"/>
              <a:pPr/>
              <a:t>200</a:t>
            </a:fld>
            <a:endParaRPr lang="zh-CN" altLang="en-US" dirty="0"/>
          </a:p>
        </p:txBody>
      </p:sp>
    </p:spTree>
    <p:extLst>
      <p:ext uri="{BB962C8B-B14F-4D97-AF65-F5344CB8AC3E}">
        <p14:creationId xmlns:p14="http://schemas.microsoft.com/office/powerpoint/2010/main" val="13064618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CF692-AB9D-436F-9037-56AF9C51229B}"/>
              </a:ext>
            </a:extLst>
          </p:cNvPr>
          <p:cNvSpPr>
            <a:spLocks noGrp="1"/>
          </p:cNvSpPr>
          <p:nvPr>
            <p:ph type="title"/>
          </p:nvPr>
        </p:nvSpPr>
        <p:spPr/>
        <p:txBody>
          <a:bodyPr/>
          <a:lstStyle/>
          <a:p>
            <a:r>
              <a:rPr lang="zh-CN" altLang="en-US" dirty="0"/>
              <a:t>算法功能</a:t>
            </a:r>
            <a:r>
              <a:rPr lang="en-US" altLang="zh-CN" dirty="0"/>
              <a:t>/</a:t>
            </a:r>
            <a:r>
              <a:rPr lang="zh-CN" altLang="en-US" dirty="0"/>
              <a:t>性能考虑</a:t>
            </a:r>
          </a:p>
        </p:txBody>
      </p:sp>
      <p:sp>
        <p:nvSpPr>
          <p:cNvPr id="3" name="内容占位符 2">
            <a:extLst>
              <a:ext uri="{FF2B5EF4-FFF2-40B4-BE49-F238E27FC236}">
                <a16:creationId xmlns:a16="http://schemas.microsoft.com/office/drawing/2014/main" id="{D5FAF245-3783-40E7-9FBE-6E3D27388C3C}"/>
              </a:ext>
            </a:extLst>
          </p:cNvPr>
          <p:cNvSpPr>
            <a:spLocks noGrp="1"/>
          </p:cNvSpPr>
          <p:nvPr>
            <p:ph idx="1"/>
          </p:nvPr>
        </p:nvSpPr>
        <p:spPr>
          <a:xfrm>
            <a:off x="123431" y="764364"/>
            <a:ext cx="4324229" cy="5768409"/>
          </a:xfrm>
        </p:spPr>
        <p:txBody>
          <a:bodyPr/>
          <a:lstStyle/>
          <a:p>
            <a:pPr eaLnBrk="1" hangingPunct="1"/>
            <a:r>
              <a:rPr lang="zh-CN" altLang="en-US" sz="2400" dirty="0"/>
              <a:t>面向实际应用，判断算法结果合理性，完善、修正算法         </a:t>
            </a:r>
            <a:endParaRPr lang="en-US" altLang="zh-CN" sz="2400" dirty="0"/>
          </a:p>
          <a:p>
            <a:pPr eaLnBrk="1" hangingPunct="1"/>
            <a:r>
              <a:rPr lang="en-US" altLang="zh-CN" sz="2400" dirty="0"/>
              <a:t>E.g. </a:t>
            </a:r>
            <a:r>
              <a:rPr lang="zh-CN" altLang="en-US" sz="2400" dirty="0"/>
              <a:t>广州地区基于基站密度的空间聚类</a:t>
            </a:r>
            <a:endParaRPr lang="en-US" altLang="zh-CN" sz="2400" dirty="0"/>
          </a:p>
          <a:p>
            <a:pPr lvl="1"/>
            <a:r>
              <a:rPr lang="zh-CN" altLang="en-US" dirty="0"/>
              <a:t>地理上相近、类型</a:t>
            </a:r>
            <a:r>
              <a:rPr lang="en-US" altLang="zh-CN" dirty="0"/>
              <a:t>/</a:t>
            </a:r>
            <a:r>
              <a:rPr lang="zh-CN" altLang="en-US" dirty="0"/>
              <a:t>性质相同的点归为同一类</a:t>
            </a:r>
            <a:endParaRPr lang="en-US" altLang="zh-CN" dirty="0"/>
          </a:p>
          <a:p>
            <a:pPr lvl="1"/>
            <a:r>
              <a:rPr lang="zh-CN" altLang="en-US" sz="2400" dirty="0"/>
              <a:t>点：</a:t>
            </a:r>
            <a:r>
              <a:rPr lang="en-US" altLang="zh-CN" sz="2400" dirty="0"/>
              <a:t>LTE</a:t>
            </a:r>
            <a:r>
              <a:rPr lang="zh-CN" altLang="en-US" sz="2400" dirty="0"/>
              <a:t>基站，</a:t>
            </a:r>
            <a:r>
              <a:rPr lang="en-US" altLang="zh-CN" sz="2400" dirty="0"/>
              <a:t>10,000+</a:t>
            </a:r>
            <a:r>
              <a:rPr lang="zh-CN" altLang="en-US" sz="2400" dirty="0"/>
              <a:t>个</a:t>
            </a:r>
            <a:endParaRPr lang="en-US" altLang="zh-CN" sz="2400" dirty="0"/>
          </a:p>
          <a:p>
            <a:pPr lvl="1"/>
            <a:r>
              <a:rPr lang="zh-CN" altLang="en-US" sz="2400" dirty="0"/>
              <a:t>类型</a:t>
            </a:r>
            <a:r>
              <a:rPr lang="en-US" altLang="zh-CN" sz="2400" dirty="0"/>
              <a:t>/</a:t>
            </a:r>
            <a:r>
              <a:rPr lang="zh-CN" altLang="en-US" sz="2400" dirty="0"/>
              <a:t>性质：基站与邻基站间平均距离</a:t>
            </a:r>
            <a:endParaRPr lang="zh-CN" altLang="en-US" dirty="0"/>
          </a:p>
        </p:txBody>
      </p:sp>
      <p:sp>
        <p:nvSpPr>
          <p:cNvPr id="4" name="日期占位符 3">
            <a:extLst>
              <a:ext uri="{FF2B5EF4-FFF2-40B4-BE49-F238E27FC236}">
                <a16:creationId xmlns:a16="http://schemas.microsoft.com/office/drawing/2014/main" id="{D728E90D-7C12-4931-AC7E-654FD7EACBC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0A207EF-F784-44A2-A033-520B6E0E0A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B68FF6-0D2D-4ACB-BDE1-C0A47C65CC70}"/>
              </a:ext>
            </a:extLst>
          </p:cNvPr>
          <p:cNvSpPr>
            <a:spLocks noGrp="1"/>
          </p:cNvSpPr>
          <p:nvPr>
            <p:ph type="sldNum" sz="quarter" idx="12"/>
          </p:nvPr>
        </p:nvSpPr>
        <p:spPr/>
        <p:txBody>
          <a:bodyPr/>
          <a:lstStyle/>
          <a:p>
            <a:fld id="{EEA58A3B-43CE-4AA0-90B5-EB47AFAFEB34}" type="slidenum">
              <a:rPr lang="zh-CN" altLang="en-US" smtClean="0"/>
              <a:pPr/>
              <a:t>201</a:t>
            </a:fld>
            <a:endParaRPr lang="zh-CN" altLang="en-US" dirty="0"/>
          </a:p>
        </p:txBody>
      </p:sp>
      <p:pic>
        <p:nvPicPr>
          <p:cNvPr id="9" name="图片 8">
            <a:extLst>
              <a:ext uri="{FF2B5EF4-FFF2-40B4-BE49-F238E27FC236}">
                <a16:creationId xmlns:a16="http://schemas.microsoft.com/office/drawing/2014/main" id="{E479B114-9487-435C-B6B9-9748F2A62AC0}"/>
              </a:ext>
            </a:extLst>
          </p:cNvPr>
          <p:cNvPicPr>
            <a:picLocks noChangeAspect="1"/>
          </p:cNvPicPr>
          <p:nvPr/>
        </p:nvPicPr>
        <p:blipFill>
          <a:blip r:embed="rId2"/>
          <a:stretch>
            <a:fillRect/>
          </a:stretch>
        </p:blipFill>
        <p:spPr>
          <a:xfrm>
            <a:off x="4572000" y="847632"/>
            <a:ext cx="4292159" cy="5768410"/>
          </a:xfrm>
          <a:prstGeom prst="rect">
            <a:avLst/>
          </a:prstGeom>
        </p:spPr>
      </p:pic>
    </p:spTree>
    <p:extLst>
      <p:ext uri="{BB962C8B-B14F-4D97-AF65-F5344CB8AC3E}">
        <p14:creationId xmlns:p14="http://schemas.microsoft.com/office/powerpoint/2010/main" val="11568917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34100A-6DB3-46CB-99AF-DDF36724BD50}"/>
              </a:ext>
            </a:extLst>
          </p:cNvPr>
          <p:cNvSpPr>
            <a:spLocks noGrp="1"/>
          </p:cNvSpPr>
          <p:nvPr>
            <p:ph idx="1"/>
          </p:nvPr>
        </p:nvSpPr>
        <p:spPr/>
        <p:txBody>
          <a:bodyPr/>
          <a:lstStyle/>
          <a:p>
            <a:r>
              <a:rPr lang="zh-CN" altLang="en-US" dirty="0"/>
              <a:t>问题：</a:t>
            </a:r>
            <a:r>
              <a:rPr lang="zh-CN" altLang="en-US" sz="2400" dirty="0"/>
              <a:t>区域内存在“</a:t>
            </a:r>
            <a:r>
              <a:rPr lang="zh-CN" altLang="en-US" sz="2400" dirty="0">
                <a:solidFill>
                  <a:srgbClr val="0000FF"/>
                </a:solidFill>
              </a:rPr>
              <a:t>飞地</a:t>
            </a:r>
            <a:r>
              <a:rPr lang="zh-CN" altLang="en-US" sz="2400" dirty="0"/>
              <a:t>”，不合理，导致区域形状“</a:t>
            </a:r>
            <a:r>
              <a:rPr lang="zh-CN" altLang="en-US" sz="2400" dirty="0">
                <a:solidFill>
                  <a:srgbClr val="FF0000"/>
                </a:solidFill>
              </a:rPr>
              <a:t>毛刺</a:t>
            </a:r>
            <a:r>
              <a:rPr lang="zh-CN" altLang="en-US" sz="2400" dirty="0"/>
              <a:t>”过多</a:t>
            </a:r>
            <a:endParaRPr lang="en-US" altLang="zh-CN" sz="2400" dirty="0"/>
          </a:p>
          <a:p>
            <a:r>
              <a:rPr lang="zh-CN" altLang="en-US" sz="2400" dirty="0"/>
              <a:t>进一步修正聚类结果</a:t>
            </a:r>
            <a:endParaRPr lang="zh-CN" altLang="en-US" dirty="0"/>
          </a:p>
        </p:txBody>
      </p:sp>
      <p:sp>
        <p:nvSpPr>
          <p:cNvPr id="3" name="日期占位符 2">
            <a:extLst>
              <a:ext uri="{FF2B5EF4-FFF2-40B4-BE49-F238E27FC236}">
                <a16:creationId xmlns:a16="http://schemas.microsoft.com/office/drawing/2014/main" id="{D3563A53-1B44-4B9D-8643-AF1BC54B48FC}"/>
              </a:ext>
            </a:extLst>
          </p:cNvPr>
          <p:cNvSpPr>
            <a:spLocks noGrp="1"/>
          </p:cNvSpPr>
          <p:nvPr>
            <p:ph type="dt" sz="half" idx="10"/>
          </p:nvPr>
        </p:nvSpPr>
        <p:spPr>
          <a:xfrm>
            <a:off x="-182880" y="6241365"/>
            <a:ext cx="2057400" cy="265185"/>
          </a:xfrm>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B547DDDA-5D2A-4C0F-9F37-42E7142231C2}"/>
              </a:ext>
            </a:extLst>
          </p:cNvPr>
          <p:cNvSpPr>
            <a:spLocks noGrp="1"/>
          </p:cNvSpPr>
          <p:nvPr>
            <p:ph type="ftr" sz="quarter" idx="11"/>
          </p:nvPr>
        </p:nvSpPr>
        <p:spPr>
          <a:xfrm>
            <a:off x="2845186" y="6169460"/>
            <a:ext cx="3086100" cy="365125"/>
          </a:xfrm>
        </p:spPr>
        <p:txBody>
          <a:bodyPr/>
          <a:lstStyle/>
          <a:p>
            <a:endParaRPr lang="zh-CN" altLang="en-US" dirty="0"/>
          </a:p>
        </p:txBody>
      </p:sp>
      <p:sp>
        <p:nvSpPr>
          <p:cNvPr id="5" name="灯片编号占位符 4">
            <a:extLst>
              <a:ext uri="{FF2B5EF4-FFF2-40B4-BE49-F238E27FC236}">
                <a16:creationId xmlns:a16="http://schemas.microsoft.com/office/drawing/2014/main" id="{B0AF56DD-23B3-4E2F-BA63-26EE0F1C5554}"/>
              </a:ext>
            </a:extLst>
          </p:cNvPr>
          <p:cNvSpPr>
            <a:spLocks noGrp="1"/>
          </p:cNvSpPr>
          <p:nvPr>
            <p:ph type="sldNum" sz="quarter" idx="12"/>
          </p:nvPr>
        </p:nvSpPr>
        <p:spPr>
          <a:xfrm>
            <a:off x="6903720" y="6274571"/>
            <a:ext cx="2057400" cy="234499"/>
          </a:xfrm>
        </p:spPr>
        <p:txBody>
          <a:bodyPr/>
          <a:lstStyle/>
          <a:p>
            <a:fld id="{EEA58A3B-43CE-4AA0-90B5-EB47AFAFEB34}" type="slidenum">
              <a:rPr lang="zh-CN" altLang="en-US" smtClean="0"/>
              <a:pPr/>
              <a:t>202</a:t>
            </a:fld>
            <a:endParaRPr lang="zh-CN" altLang="en-US" dirty="0"/>
          </a:p>
        </p:txBody>
      </p:sp>
      <p:pic>
        <p:nvPicPr>
          <p:cNvPr id="6" name="图片 25">
            <a:extLst>
              <a:ext uri="{FF2B5EF4-FFF2-40B4-BE49-F238E27FC236}">
                <a16:creationId xmlns:a16="http://schemas.microsoft.com/office/drawing/2014/main" id="{1A83EEBD-230D-4385-B1E5-3734C1AB5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93" y="1222058"/>
            <a:ext cx="9775826"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6">
            <a:extLst>
              <a:ext uri="{FF2B5EF4-FFF2-40B4-BE49-F238E27FC236}">
                <a16:creationId xmlns:a16="http://schemas.microsoft.com/office/drawing/2014/main" id="{64495E0D-67DC-4373-AF62-1D8E656D2B05}"/>
              </a:ext>
            </a:extLst>
          </p:cNvPr>
          <p:cNvSpPr>
            <a:spLocks noChangeArrowheads="1"/>
          </p:cNvSpPr>
          <p:nvPr/>
        </p:nvSpPr>
        <p:spPr bwMode="auto">
          <a:xfrm>
            <a:off x="2588895" y="2446020"/>
            <a:ext cx="287338" cy="287338"/>
          </a:xfrm>
          <a:prstGeom prst="ellipse">
            <a:avLst/>
          </a:prstGeom>
          <a:noFill/>
          <a:ln w="9525"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9" name="Oval 7">
            <a:extLst>
              <a:ext uri="{FF2B5EF4-FFF2-40B4-BE49-F238E27FC236}">
                <a16:creationId xmlns:a16="http://schemas.microsoft.com/office/drawing/2014/main" id="{29C531E8-BEA9-4B5D-9860-BEB02CB98637}"/>
              </a:ext>
            </a:extLst>
          </p:cNvPr>
          <p:cNvSpPr>
            <a:spLocks noChangeArrowheads="1"/>
          </p:cNvSpPr>
          <p:nvPr/>
        </p:nvSpPr>
        <p:spPr bwMode="auto">
          <a:xfrm>
            <a:off x="4605020" y="2588895"/>
            <a:ext cx="504825" cy="217488"/>
          </a:xfrm>
          <a:prstGeom prst="ellipse">
            <a:avLst/>
          </a:prstGeom>
          <a:noFill/>
          <a:ln w="9525"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0" name="Line 8">
            <a:extLst>
              <a:ext uri="{FF2B5EF4-FFF2-40B4-BE49-F238E27FC236}">
                <a16:creationId xmlns:a16="http://schemas.microsoft.com/office/drawing/2014/main" id="{CB76301A-4C2F-4510-A3A6-44B8C6216C76}"/>
              </a:ext>
            </a:extLst>
          </p:cNvPr>
          <p:cNvSpPr>
            <a:spLocks noChangeShapeType="1"/>
          </p:cNvSpPr>
          <p:nvPr/>
        </p:nvSpPr>
        <p:spPr bwMode="auto">
          <a:xfrm flipH="1">
            <a:off x="2804794" y="614680"/>
            <a:ext cx="606251" cy="183134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a:extLst>
              <a:ext uri="{FF2B5EF4-FFF2-40B4-BE49-F238E27FC236}">
                <a16:creationId xmlns:a16="http://schemas.microsoft.com/office/drawing/2014/main" id="{5453BB3F-CDBE-4544-B4AD-9CBB570A0140}"/>
              </a:ext>
            </a:extLst>
          </p:cNvPr>
          <p:cNvSpPr>
            <a:spLocks noChangeShapeType="1"/>
          </p:cNvSpPr>
          <p:nvPr/>
        </p:nvSpPr>
        <p:spPr bwMode="auto">
          <a:xfrm>
            <a:off x="3497574" y="614679"/>
            <a:ext cx="1251909" cy="197421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460637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37FE9-E55B-42DB-9125-FA13211328BB}"/>
              </a:ext>
            </a:extLst>
          </p:cNvPr>
          <p:cNvSpPr>
            <a:spLocks noGrp="1"/>
          </p:cNvSpPr>
          <p:nvPr>
            <p:ph type="title"/>
          </p:nvPr>
        </p:nvSpPr>
        <p:spPr/>
        <p:txBody>
          <a:bodyPr/>
          <a:lstStyle/>
          <a:p>
            <a:r>
              <a:rPr lang="zh-CN" altLang="en-US" dirty="0"/>
              <a:t>算法功能</a:t>
            </a:r>
            <a:r>
              <a:rPr lang="en-US" altLang="zh-CN" dirty="0"/>
              <a:t>/</a:t>
            </a:r>
            <a:r>
              <a:rPr lang="zh-CN" altLang="en-US" dirty="0"/>
              <a:t>性能考虑</a:t>
            </a:r>
          </a:p>
        </p:txBody>
      </p:sp>
      <p:sp>
        <p:nvSpPr>
          <p:cNvPr id="3" name="内容占位符 2">
            <a:extLst>
              <a:ext uri="{FF2B5EF4-FFF2-40B4-BE49-F238E27FC236}">
                <a16:creationId xmlns:a16="http://schemas.microsoft.com/office/drawing/2014/main" id="{CCEA3940-E9E3-462B-8801-B377F58359A3}"/>
              </a:ext>
            </a:extLst>
          </p:cNvPr>
          <p:cNvSpPr>
            <a:spLocks noGrp="1"/>
          </p:cNvSpPr>
          <p:nvPr>
            <p:ph idx="1"/>
          </p:nvPr>
        </p:nvSpPr>
        <p:spPr/>
        <p:txBody>
          <a:bodyPr/>
          <a:lstStyle/>
          <a:p>
            <a:r>
              <a:rPr lang="zh-CN" altLang="en-US" sz="2400" dirty="0"/>
              <a:t>性能上，算法应</a:t>
            </a:r>
            <a:r>
              <a:rPr lang="zh-CN" altLang="en-US" sz="2400" dirty="0">
                <a:solidFill>
                  <a:srgbClr val="FF0000"/>
                </a:solidFill>
              </a:rPr>
              <a:t>在用户可接受的时间内</a:t>
            </a:r>
            <a:r>
              <a:rPr lang="zh-CN" altLang="en-US" sz="2400" dirty="0"/>
              <a:t>，采用合理计算资源，</a:t>
            </a:r>
            <a:r>
              <a:rPr lang="zh-CN" altLang="en-US" dirty="0"/>
              <a:t>得到正确结果，或</a:t>
            </a:r>
            <a:r>
              <a:rPr lang="zh-CN" altLang="en-US" sz="2400" dirty="0"/>
              <a:t>可接受的结果（如次优</a:t>
            </a:r>
            <a:r>
              <a:rPr lang="zh-CN" altLang="en-US" dirty="0"/>
              <a:t>结果、近似解</a:t>
            </a:r>
            <a:r>
              <a:rPr lang="zh-CN" altLang="en-US" sz="2400" dirty="0"/>
              <a:t>）</a:t>
            </a:r>
            <a:endParaRPr lang="en-US" altLang="zh-CN" dirty="0"/>
          </a:p>
          <a:p>
            <a:endParaRPr lang="en-US" altLang="zh-CN" sz="2400" dirty="0"/>
          </a:p>
          <a:p>
            <a:r>
              <a:rPr lang="zh-CN" altLang="en-US" dirty="0"/>
              <a:t>两方面入手</a:t>
            </a:r>
            <a:endParaRPr lang="en-US" altLang="zh-CN" dirty="0"/>
          </a:p>
          <a:p>
            <a:pPr lvl="1"/>
            <a:r>
              <a:rPr lang="en-US" altLang="zh-CN" dirty="0"/>
              <a:t>1. </a:t>
            </a:r>
            <a:r>
              <a:rPr lang="zh-CN" altLang="en-US" dirty="0"/>
              <a:t>分析算法复杂性，看问题本身是否具有极高复杂性</a:t>
            </a:r>
          </a:p>
          <a:p>
            <a:pPr marL="609600" indent="-609600">
              <a:buNone/>
            </a:pPr>
            <a:r>
              <a:rPr lang="en-US" altLang="zh-CN" dirty="0"/>
              <a:t>       e.g. </a:t>
            </a:r>
            <a:r>
              <a:rPr lang="zh-CN" altLang="en-US" dirty="0"/>
              <a:t>汉诺塔问题</a:t>
            </a:r>
            <a:endParaRPr lang="en-US" altLang="zh-CN" dirty="0"/>
          </a:p>
          <a:p>
            <a:pPr lvl="1"/>
            <a:r>
              <a:rPr lang="en-US" altLang="zh-CN" dirty="0"/>
              <a:t>2.  </a:t>
            </a:r>
            <a:r>
              <a:rPr lang="zh-CN" altLang="en-US" dirty="0"/>
              <a:t>优化算法性能</a:t>
            </a:r>
            <a:endParaRPr lang="en-US" altLang="zh-CN" dirty="0"/>
          </a:p>
          <a:p>
            <a:pPr marL="268287" lvl="1" indent="0">
              <a:buNone/>
            </a:pPr>
            <a:r>
              <a:rPr lang="en-US" altLang="zh-CN" dirty="0"/>
              <a:t>       </a:t>
            </a:r>
            <a:r>
              <a:rPr lang="zh-CN" altLang="en-US" dirty="0"/>
              <a:t>尽量在内存中运算，采用有效数据结构，如数组；</a:t>
            </a:r>
            <a:endParaRPr lang="en-US" altLang="zh-CN" dirty="0"/>
          </a:p>
          <a:p>
            <a:pPr marL="268287" lvl="1" indent="0">
              <a:buNone/>
            </a:pPr>
            <a:r>
              <a:rPr lang="en-US" altLang="zh-CN" dirty="0"/>
              <a:t>       </a:t>
            </a:r>
            <a:r>
              <a:rPr lang="zh-CN" altLang="en-US" dirty="0"/>
              <a:t>建立索引，加快数据访问</a:t>
            </a:r>
          </a:p>
          <a:p>
            <a:endParaRPr lang="en-US" altLang="zh-CN" sz="2400" dirty="0"/>
          </a:p>
          <a:p>
            <a:r>
              <a:rPr lang="zh-CN" altLang="en-US" sz="2800" b="1" dirty="0"/>
              <a:t>提升算法工程能力、算法落地能力</a:t>
            </a:r>
            <a:endParaRPr lang="en-US" altLang="zh-CN" sz="2800" b="1" dirty="0"/>
          </a:p>
          <a:p>
            <a:pPr marL="609600" indent="-609600" eaLnBrk="1" hangingPunct="1">
              <a:buFont typeface="Wingdings" pitchFamily="2" charset="2"/>
              <a:buNone/>
            </a:pPr>
            <a:endParaRPr lang="zh-CN" altLang="en-US" sz="2400" dirty="0"/>
          </a:p>
          <a:p>
            <a:endParaRPr lang="zh-CN" altLang="en-US" dirty="0"/>
          </a:p>
        </p:txBody>
      </p:sp>
      <p:sp>
        <p:nvSpPr>
          <p:cNvPr id="4" name="日期占位符 3">
            <a:extLst>
              <a:ext uri="{FF2B5EF4-FFF2-40B4-BE49-F238E27FC236}">
                <a16:creationId xmlns:a16="http://schemas.microsoft.com/office/drawing/2014/main" id="{C2281E8E-2E9E-40DA-BA26-0D92D8AE806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4015E3A-FC1E-45DE-9091-7011160E26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A831B1-903E-47A3-9F4E-DEEA07906E81}"/>
              </a:ext>
            </a:extLst>
          </p:cNvPr>
          <p:cNvSpPr>
            <a:spLocks noGrp="1"/>
          </p:cNvSpPr>
          <p:nvPr>
            <p:ph type="sldNum" sz="quarter" idx="12"/>
          </p:nvPr>
        </p:nvSpPr>
        <p:spPr/>
        <p:txBody>
          <a:bodyPr/>
          <a:lstStyle/>
          <a:p>
            <a:fld id="{EEA58A3B-43CE-4AA0-90B5-EB47AFAFEB34}" type="slidenum">
              <a:rPr lang="zh-CN" altLang="en-US" smtClean="0"/>
              <a:pPr/>
              <a:t>203</a:t>
            </a:fld>
            <a:endParaRPr lang="zh-CN" altLang="en-US" dirty="0"/>
          </a:p>
        </p:txBody>
      </p:sp>
    </p:spTree>
    <p:extLst>
      <p:ext uri="{BB962C8B-B14F-4D97-AF65-F5344CB8AC3E}">
        <p14:creationId xmlns:p14="http://schemas.microsoft.com/office/powerpoint/2010/main" val="36458453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E853CF67-FE8F-4C12-9FF2-21B1A6894169}"/>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9F2106C0-BAE2-4607-AE0E-F4C57EF8A38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713A60F-DF3D-4299-89CE-0F2B5CAC6E5F}"/>
              </a:ext>
            </a:extLst>
          </p:cNvPr>
          <p:cNvSpPr>
            <a:spLocks noGrp="1"/>
          </p:cNvSpPr>
          <p:nvPr>
            <p:ph type="sldNum" sz="quarter" idx="12"/>
          </p:nvPr>
        </p:nvSpPr>
        <p:spPr/>
        <p:txBody>
          <a:bodyPr/>
          <a:lstStyle/>
          <a:p>
            <a:fld id="{EEA58A3B-43CE-4AA0-90B5-EB47AFAFEB34}" type="slidenum">
              <a:rPr lang="zh-CN" altLang="en-US" smtClean="0"/>
              <a:pPr/>
              <a:t>204</a:t>
            </a:fld>
            <a:endParaRPr lang="zh-CN" altLang="en-US" dirty="0"/>
          </a:p>
        </p:txBody>
      </p:sp>
      <p:pic>
        <p:nvPicPr>
          <p:cNvPr id="9" name="图片 8">
            <a:extLst>
              <a:ext uri="{FF2B5EF4-FFF2-40B4-BE49-F238E27FC236}">
                <a16:creationId xmlns:a16="http://schemas.microsoft.com/office/drawing/2014/main" id="{7AF0C820-3276-4B14-86A4-C29745526BB2}"/>
              </a:ext>
            </a:extLst>
          </p:cNvPr>
          <p:cNvPicPr>
            <a:picLocks noChangeAspect="1"/>
          </p:cNvPicPr>
          <p:nvPr/>
        </p:nvPicPr>
        <p:blipFill>
          <a:blip r:embed="rId2"/>
          <a:stretch>
            <a:fillRect/>
          </a:stretch>
        </p:blipFill>
        <p:spPr>
          <a:xfrm>
            <a:off x="399023" y="305730"/>
            <a:ext cx="8514920" cy="6246540"/>
          </a:xfrm>
          <a:prstGeom prst="rect">
            <a:avLst/>
          </a:prstGeom>
        </p:spPr>
      </p:pic>
      <p:sp>
        <p:nvSpPr>
          <p:cNvPr id="10" name="文本框 9">
            <a:extLst>
              <a:ext uri="{FF2B5EF4-FFF2-40B4-BE49-F238E27FC236}">
                <a16:creationId xmlns:a16="http://schemas.microsoft.com/office/drawing/2014/main" id="{DD0C1772-E08B-46DF-93F5-6E184AD53930}"/>
              </a:ext>
            </a:extLst>
          </p:cNvPr>
          <p:cNvSpPr txBox="1"/>
          <p:nvPr/>
        </p:nvSpPr>
        <p:spPr>
          <a:xfrm>
            <a:off x="587867" y="5215879"/>
            <a:ext cx="2031325" cy="369332"/>
          </a:xfrm>
          <a:prstGeom prst="rect">
            <a:avLst/>
          </a:prstGeom>
          <a:noFill/>
        </p:spPr>
        <p:txBody>
          <a:bodyPr wrap="none" rtlCol="0">
            <a:spAutoFit/>
          </a:bodyPr>
          <a:lstStyle/>
          <a:p>
            <a:r>
              <a:rPr lang="zh-CN" altLang="en-US" b="1" dirty="0">
                <a:latin typeface="微软雅黑 Light" panose="020B0502040204020203" pitchFamily="34" charset="-122"/>
                <a:ea typeface="微软雅黑 Light" panose="020B0502040204020203" pitchFamily="34" charset="-122"/>
              </a:rPr>
              <a:t>操作系统中的算法</a:t>
            </a:r>
          </a:p>
        </p:txBody>
      </p:sp>
      <p:sp>
        <p:nvSpPr>
          <p:cNvPr id="8" name="内容占位符 2">
            <a:extLst>
              <a:ext uri="{FF2B5EF4-FFF2-40B4-BE49-F238E27FC236}">
                <a16:creationId xmlns:a16="http://schemas.microsoft.com/office/drawing/2014/main" id="{BB6BD226-4E19-49BD-857D-D956A7C781B4}"/>
              </a:ext>
            </a:extLst>
          </p:cNvPr>
          <p:cNvSpPr>
            <a:spLocks noGrp="1"/>
          </p:cNvSpPr>
          <p:nvPr>
            <p:ph idx="1"/>
          </p:nvPr>
        </p:nvSpPr>
        <p:spPr>
          <a:xfrm>
            <a:off x="143310" y="16170"/>
            <a:ext cx="6262460" cy="1591210"/>
          </a:xfrm>
        </p:spPr>
        <p:txBody>
          <a:bodyPr>
            <a:normAutofit/>
          </a:bodyPr>
          <a:lstStyle/>
          <a:p>
            <a:pPr marL="0" indent="0">
              <a:buNone/>
            </a:pPr>
            <a:r>
              <a:rPr lang="zh-CN" altLang="en-US" sz="2800" b="1" dirty="0">
                <a:solidFill>
                  <a:srgbClr val="CC6600"/>
                </a:solidFill>
                <a:latin typeface="微软雅黑" panose="020B0503020204020204" pitchFamily="34" charset="-122"/>
                <a:ea typeface="微软雅黑" panose="020B0503020204020204" pitchFamily="34" charset="-122"/>
                <a:cs typeface="+mj-cs"/>
              </a:rPr>
              <a:t>算法功能</a:t>
            </a:r>
            <a:r>
              <a:rPr lang="en-US" altLang="zh-CN" sz="2800" b="1" dirty="0">
                <a:solidFill>
                  <a:srgbClr val="CC6600"/>
                </a:solidFill>
                <a:latin typeface="微软雅黑" panose="020B0503020204020204" pitchFamily="34" charset="-122"/>
                <a:ea typeface="微软雅黑" panose="020B0503020204020204" pitchFamily="34" charset="-122"/>
                <a:cs typeface="+mj-cs"/>
              </a:rPr>
              <a:t>/</a:t>
            </a:r>
            <a:r>
              <a:rPr lang="zh-CN" altLang="en-US" sz="2800" b="1" dirty="0">
                <a:solidFill>
                  <a:srgbClr val="CC6600"/>
                </a:solidFill>
                <a:latin typeface="微软雅黑" panose="020B0503020204020204" pitchFamily="34" charset="-122"/>
                <a:ea typeface="微软雅黑" panose="020B0503020204020204" pitchFamily="34" charset="-122"/>
                <a:cs typeface="+mj-cs"/>
              </a:rPr>
              <a:t>性能考虑</a:t>
            </a:r>
            <a:endParaRPr lang="en-US" altLang="zh-CN" sz="2800" b="1" dirty="0">
              <a:solidFill>
                <a:srgbClr val="CC6600"/>
              </a:solidFill>
              <a:latin typeface="微软雅黑" panose="020B0503020204020204" pitchFamily="34" charset="-122"/>
              <a:ea typeface="微软雅黑" panose="020B0503020204020204" pitchFamily="34" charset="-122"/>
              <a:cs typeface="+mj-cs"/>
            </a:endParaRPr>
          </a:p>
          <a:p>
            <a:r>
              <a:rPr lang="zh-CN" altLang="en-US" dirty="0"/>
              <a:t>综合运用算法、操作系统、编译、计组知识，设计高效算法</a:t>
            </a:r>
          </a:p>
        </p:txBody>
      </p:sp>
    </p:spTree>
    <p:extLst>
      <p:ext uri="{BB962C8B-B14F-4D97-AF65-F5344CB8AC3E}">
        <p14:creationId xmlns:p14="http://schemas.microsoft.com/office/powerpoint/2010/main" val="39836579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19473"/>
            <a:ext cx="4027369" cy="220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7516216"/>
            <a:ext cx="3908819" cy="2136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1052736"/>
            <a:ext cx="3153427" cy="369332"/>
          </a:xfrm>
          <a:prstGeom prst="rect">
            <a:avLst/>
          </a:prstGeom>
          <a:solidFill>
            <a:srgbClr val="FFFF00"/>
          </a:solidFill>
        </p:spPr>
        <p:txBody>
          <a:bodyPr wrap="none" rtlCol="0">
            <a:spAutoFit/>
          </a:bodyPr>
          <a:lstStyle/>
          <a:p>
            <a:r>
              <a:rPr lang="zh-CN" altLang="en-US" dirty="0"/>
              <a:t>算法能力</a:t>
            </a:r>
            <a:r>
              <a:rPr lang="en-US" altLang="zh-CN" dirty="0"/>
              <a:t>+</a:t>
            </a:r>
            <a:r>
              <a:rPr lang="zh-CN" altLang="en-US" dirty="0">
                <a:solidFill>
                  <a:srgbClr val="FF0000"/>
                </a:solidFill>
              </a:rPr>
              <a:t>工程实现</a:t>
            </a:r>
            <a:r>
              <a:rPr lang="en-US" altLang="zh-CN" dirty="0">
                <a:solidFill>
                  <a:srgbClr val="FF0000"/>
                </a:solidFill>
              </a:rPr>
              <a:t>/</a:t>
            </a:r>
            <a:r>
              <a:rPr lang="zh-CN" altLang="en-US" dirty="0">
                <a:solidFill>
                  <a:srgbClr val="FF0000"/>
                </a:solidFill>
              </a:rPr>
              <a:t>落地</a:t>
            </a:r>
            <a:r>
              <a:rPr lang="zh-CN" altLang="en-US" dirty="0"/>
              <a:t>能力</a:t>
            </a:r>
          </a:p>
        </p:txBody>
      </p:sp>
      <p:sp>
        <p:nvSpPr>
          <p:cNvPr id="3" name="任意多边形 2"/>
          <p:cNvSpPr/>
          <p:nvPr/>
        </p:nvSpPr>
        <p:spPr bwMode="auto">
          <a:xfrm>
            <a:off x="56212" y="5706837"/>
            <a:ext cx="3949122" cy="1151164"/>
          </a:xfrm>
          <a:custGeom>
            <a:avLst/>
            <a:gdLst>
              <a:gd name="connsiteX0" fmla="*/ 17267 w 3949122"/>
              <a:gd name="connsiteY0" fmla="*/ 195943 h 1289957"/>
              <a:gd name="connsiteX1" fmla="*/ 90745 w 3949122"/>
              <a:gd name="connsiteY1" fmla="*/ 179614 h 1289957"/>
              <a:gd name="connsiteX2" fmla="*/ 115238 w 3949122"/>
              <a:gd name="connsiteY2" fmla="*/ 163285 h 1289957"/>
              <a:gd name="connsiteX3" fmla="*/ 147895 w 3949122"/>
              <a:gd name="connsiteY3" fmla="*/ 155121 h 1289957"/>
              <a:gd name="connsiteX4" fmla="*/ 172388 w 3949122"/>
              <a:gd name="connsiteY4" fmla="*/ 146957 h 1289957"/>
              <a:gd name="connsiteX5" fmla="*/ 196881 w 3949122"/>
              <a:gd name="connsiteY5" fmla="*/ 114300 h 1289957"/>
              <a:gd name="connsiteX6" fmla="*/ 205045 w 3949122"/>
              <a:gd name="connsiteY6" fmla="*/ 89807 h 1289957"/>
              <a:gd name="connsiteX7" fmla="*/ 229538 w 3949122"/>
              <a:gd name="connsiteY7" fmla="*/ 73478 h 1289957"/>
              <a:gd name="connsiteX8" fmla="*/ 254031 w 3949122"/>
              <a:gd name="connsiteY8" fmla="*/ 40821 h 1289957"/>
              <a:gd name="connsiteX9" fmla="*/ 278524 w 3949122"/>
              <a:gd name="connsiteY9" fmla="*/ 32657 h 1289957"/>
              <a:gd name="connsiteX10" fmla="*/ 1078624 w 3949122"/>
              <a:gd name="connsiteY10" fmla="*/ 24493 h 1289957"/>
              <a:gd name="connsiteX11" fmla="*/ 1103117 w 3949122"/>
              <a:gd name="connsiteY11" fmla="*/ 16328 h 1289957"/>
              <a:gd name="connsiteX12" fmla="*/ 1135774 w 3949122"/>
              <a:gd name="connsiteY12" fmla="*/ 0 h 1289957"/>
              <a:gd name="connsiteX13" fmla="*/ 2270609 w 3949122"/>
              <a:gd name="connsiteY13" fmla="*/ 8164 h 1289957"/>
              <a:gd name="connsiteX14" fmla="*/ 3829988 w 3949122"/>
              <a:gd name="connsiteY14" fmla="*/ 16328 h 1289957"/>
              <a:gd name="connsiteX15" fmla="*/ 3862645 w 3949122"/>
              <a:gd name="connsiteY15" fmla="*/ 40821 h 1289957"/>
              <a:gd name="connsiteX16" fmla="*/ 3887138 w 3949122"/>
              <a:gd name="connsiteY16" fmla="*/ 57150 h 1289957"/>
              <a:gd name="connsiteX17" fmla="*/ 3895302 w 3949122"/>
              <a:gd name="connsiteY17" fmla="*/ 89807 h 1289957"/>
              <a:gd name="connsiteX18" fmla="*/ 3903467 w 3949122"/>
              <a:gd name="connsiteY18" fmla="*/ 114300 h 1289957"/>
              <a:gd name="connsiteX19" fmla="*/ 3911631 w 3949122"/>
              <a:gd name="connsiteY19" fmla="*/ 269421 h 1289957"/>
              <a:gd name="connsiteX20" fmla="*/ 3919795 w 3949122"/>
              <a:gd name="connsiteY20" fmla="*/ 302078 h 1289957"/>
              <a:gd name="connsiteX21" fmla="*/ 3936124 w 3949122"/>
              <a:gd name="connsiteY21" fmla="*/ 375557 h 1289957"/>
              <a:gd name="connsiteX22" fmla="*/ 3936124 w 3949122"/>
              <a:gd name="connsiteY22" fmla="*/ 783771 h 1289957"/>
              <a:gd name="connsiteX23" fmla="*/ 3903467 w 3949122"/>
              <a:gd name="connsiteY23" fmla="*/ 840921 h 1289957"/>
              <a:gd name="connsiteX24" fmla="*/ 3895302 w 3949122"/>
              <a:gd name="connsiteY24" fmla="*/ 865414 h 1289957"/>
              <a:gd name="connsiteX25" fmla="*/ 3870809 w 3949122"/>
              <a:gd name="connsiteY25" fmla="*/ 898071 h 1289957"/>
              <a:gd name="connsiteX26" fmla="*/ 3854481 w 3949122"/>
              <a:gd name="connsiteY26" fmla="*/ 922564 h 1289957"/>
              <a:gd name="connsiteX27" fmla="*/ 3797331 w 3949122"/>
              <a:gd name="connsiteY27" fmla="*/ 987878 h 1289957"/>
              <a:gd name="connsiteX28" fmla="*/ 3756509 w 3949122"/>
              <a:gd name="connsiteY28" fmla="*/ 1020535 h 1289957"/>
              <a:gd name="connsiteX29" fmla="*/ 3732017 w 3949122"/>
              <a:gd name="connsiteY29" fmla="*/ 1053193 h 1289957"/>
              <a:gd name="connsiteX30" fmla="*/ 3699359 w 3949122"/>
              <a:gd name="connsiteY30" fmla="*/ 1069521 h 1289957"/>
              <a:gd name="connsiteX31" fmla="*/ 3650374 w 3949122"/>
              <a:gd name="connsiteY31" fmla="*/ 1102178 h 1289957"/>
              <a:gd name="connsiteX32" fmla="*/ 3593224 w 3949122"/>
              <a:gd name="connsiteY32" fmla="*/ 1143000 h 1289957"/>
              <a:gd name="connsiteX33" fmla="*/ 3527909 w 3949122"/>
              <a:gd name="connsiteY33" fmla="*/ 1167493 h 1289957"/>
              <a:gd name="connsiteX34" fmla="*/ 3495252 w 3949122"/>
              <a:gd name="connsiteY34" fmla="*/ 1183821 h 1289957"/>
              <a:gd name="connsiteX35" fmla="*/ 3462595 w 3949122"/>
              <a:gd name="connsiteY35" fmla="*/ 1191985 h 1289957"/>
              <a:gd name="connsiteX36" fmla="*/ 3380952 w 3949122"/>
              <a:gd name="connsiteY36" fmla="*/ 1208314 h 1289957"/>
              <a:gd name="connsiteX37" fmla="*/ 3356459 w 3949122"/>
              <a:gd name="connsiteY37" fmla="*/ 1216478 h 1289957"/>
              <a:gd name="connsiteX38" fmla="*/ 2670659 w 3949122"/>
              <a:gd name="connsiteY38" fmla="*/ 1224643 h 1289957"/>
              <a:gd name="connsiteX39" fmla="*/ 2638002 w 3949122"/>
              <a:gd name="connsiteY39" fmla="*/ 1232807 h 1289957"/>
              <a:gd name="connsiteX40" fmla="*/ 2229788 w 3949122"/>
              <a:gd name="connsiteY40" fmla="*/ 1240971 h 1289957"/>
              <a:gd name="connsiteX41" fmla="*/ 2090995 w 3949122"/>
              <a:gd name="connsiteY41" fmla="*/ 1257300 h 1289957"/>
              <a:gd name="connsiteX42" fmla="*/ 2009352 w 3949122"/>
              <a:gd name="connsiteY42" fmla="*/ 1265464 h 1289957"/>
              <a:gd name="connsiteX43" fmla="*/ 1984859 w 3949122"/>
              <a:gd name="connsiteY43" fmla="*/ 1273628 h 1289957"/>
              <a:gd name="connsiteX44" fmla="*/ 1731767 w 3949122"/>
              <a:gd name="connsiteY44" fmla="*/ 1289957 h 1289957"/>
              <a:gd name="connsiteX45" fmla="*/ 1217417 w 3949122"/>
              <a:gd name="connsiteY45" fmla="*/ 1281793 h 1289957"/>
              <a:gd name="connsiteX46" fmla="*/ 1143938 w 3949122"/>
              <a:gd name="connsiteY46" fmla="*/ 1257300 h 1289957"/>
              <a:gd name="connsiteX47" fmla="*/ 1078624 w 3949122"/>
              <a:gd name="connsiteY47" fmla="*/ 1249135 h 1289957"/>
              <a:gd name="connsiteX48" fmla="*/ 1045967 w 3949122"/>
              <a:gd name="connsiteY48" fmla="*/ 1240971 h 1289957"/>
              <a:gd name="connsiteX49" fmla="*/ 996981 w 3949122"/>
              <a:gd name="connsiteY49" fmla="*/ 1232807 h 1289957"/>
              <a:gd name="connsiteX50" fmla="*/ 719395 w 3949122"/>
              <a:gd name="connsiteY50" fmla="*/ 1200150 h 1289957"/>
              <a:gd name="connsiteX51" fmla="*/ 237702 w 3949122"/>
              <a:gd name="connsiteY51" fmla="*/ 1183821 h 1289957"/>
              <a:gd name="connsiteX52" fmla="*/ 213209 w 3949122"/>
              <a:gd name="connsiteY52" fmla="*/ 1167493 h 1289957"/>
              <a:gd name="connsiteX53" fmla="*/ 180552 w 3949122"/>
              <a:gd name="connsiteY53" fmla="*/ 1126671 h 1289957"/>
              <a:gd name="connsiteX54" fmla="*/ 164224 w 3949122"/>
              <a:gd name="connsiteY54" fmla="*/ 1085850 h 1289957"/>
              <a:gd name="connsiteX55" fmla="*/ 139731 w 3949122"/>
              <a:gd name="connsiteY55" fmla="*/ 1069521 h 1289957"/>
              <a:gd name="connsiteX56" fmla="*/ 115238 w 3949122"/>
              <a:gd name="connsiteY56" fmla="*/ 1045028 h 1289957"/>
              <a:gd name="connsiteX57" fmla="*/ 82581 w 3949122"/>
              <a:gd name="connsiteY57" fmla="*/ 1004207 h 1289957"/>
              <a:gd name="connsiteX58" fmla="*/ 25431 w 3949122"/>
              <a:gd name="connsiteY58" fmla="*/ 947057 h 1289957"/>
              <a:gd name="connsiteX59" fmla="*/ 17267 w 3949122"/>
              <a:gd name="connsiteY59" fmla="*/ 922564 h 1289957"/>
              <a:gd name="connsiteX60" fmla="*/ 938 w 3949122"/>
              <a:gd name="connsiteY60" fmla="*/ 898071 h 1289957"/>
              <a:gd name="connsiteX61" fmla="*/ 9102 w 3949122"/>
              <a:gd name="connsiteY61" fmla="*/ 244928 h 1289957"/>
              <a:gd name="connsiteX62" fmla="*/ 25431 w 3949122"/>
              <a:gd name="connsiteY62" fmla="*/ 220435 h 1289957"/>
              <a:gd name="connsiteX63" fmla="*/ 98909 w 3949122"/>
              <a:gd name="connsiteY63" fmla="*/ 212271 h 1289957"/>
              <a:gd name="connsiteX64" fmla="*/ 82581 w 3949122"/>
              <a:gd name="connsiteY64" fmla="*/ 179614 h 128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949122" h="1289957">
                <a:moveTo>
                  <a:pt x="17267" y="195943"/>
                </a:moveTo>
                <a:cubicBezTo>
                  <a:pt x="24526" y="194491"/>
                  <a:pt x="80661" y="183936"/>
                  <a:pt x="90745" y="179614"/>
                </a:cubicBezTo>
                <a:cubicBezTo>
                  <a:pt x="99764" y="175749"/>
                  <a:pt x="106219" y="167150"/>
                  <a:pt x="115238" y="163285"/>
                </a:cubicBezTo>
                <a:cubicBezTo>
                  <a:pt x="125551" y="158865"/>
                  <a:pt x="137106" y="158203"/>
                  <a:pt x="147895" y="155121"/>
                </a:cubicBezTo>
                <a:cubicBezTo>
                  <a:pt x="156170" y="152757"/>
                  <a:pt x="164224" y="149678"/>
                  <a:pt x="172388" y="146957"/>
                </a:cubicBezTo>
                <a:cubicBezTo>
                  <a:pt x="180552" y="136071"/>
                  <a:pt x="190130" y="126114"/>
                  <a:pt x="196881" y="114300"/>
                </a:cubicBezTo>
                <a:cubicBezTo>
                  <a:pt x="201151" y="106828"/>
                  <a:pt x="199669" y="96527"/>
                  <a:pt x="205045" y="89807"/>
                </a:cubicBezTo>
                <a:cubicBezTo>
                  <a:pt x="211175" y="82145"/>
                  <a:pt x="222600" y="80416"/>
                  <a:pt x="229538" y="73478"/>
                </a:cubicBezTo>
                <a:cubicBezTo>
                  <a:pt x="239160" y="63856"/>
                  <a:pt x="243578" y="49532"/>
                  <a:pt x="254031" y="40821"/>
                </a:cubicBezTo>
                <a:cubicBezTo>
                  <a:pt x="260642" y="35312"/>
                  <a:pt x="269920" y="32827"/>
                  <a:pt x="278524" y="32657"/>
                </a:cubicBezTo>
                <a:lnTo>
                  <a:pt x="1078624" y="24493"/>
                </a:lnTo>
                <a:cubicBezTo>
                  <a:pt x="1086788" y="21771"/>
                  <a:pt x="1095207" y="19718"/>
                  <a:pt x="1103117" y="16328"/>
                </a:cubicBezTo>
                <a:cubicBezTo>
                  <a:pt x="1114303" y="11534"/>
                  <a:pt x="1123604" y="85"/>
                  <a:pt x="1135774" y="0"/>
                </a:cubicBezTo>
                <a:lnTo>
                  <a:pt x="2270609" y="8164"/>
                </a:lnTo>
                <a:lnTo>
                  <a:pt x="3829988" y="16328"/>
                </a:lnTo>
                <a:cubicBezTo>
                  <a:pt x="3840874" y="24492"/>
                  <a:pt x="3851572" y="32912"/>
                  <a:pt x="3862645" y="40821"/>
                </a:cubicBezTo>
                <a:cubicBezTo>
                  <a:pt x="3870630" y="46524"/>
                  <a:pt x="3881695" y="48986"/>
                  <a:pt x="3887138" y="57150"/>
                </a:cubicBezTo>
                <a:cubicBezTo>
                  <a:pt x="3893362" y="66486"/>
                  <a:pt x="3892219" y="79018"/>
                  <a:pt x="3895302" y="89807"/>
                </a:cubicBezTo>
                <a:cubicBezTo>
                  <a:pt x="3897666" y="98082"/>
                  <a:pt x="3900745" y="106136"/>
                  <a:pt x="3903467" y="114300"/>
                </a:cubicBezTo>
                <a:cubicBezTo>
                  <a:pt x="3906188" y="166007"/>
                  <a:pt x="3907146" y="217837"/>
                  <a:pt x="3911631" y="269421"/>
                </a:cubicBezTo>
                <a:cubicBezTo>
                  <a:pt x="3912603" y="280599"/>
                  <a:pt x="3917361" y="291125"/>
                  <a:pt x="3919795" y="302078"/>
                </a:cubicBezTo>
                <a:cubicBezTo>
                  <a:pt x="3940514" y="395316"/>
                  <a:pt x="3916221" y="295951"/>
                  <a:pt x="3936124" y="375557"/>
                </a:cubicBezTo>
                <a:cubicBezTo>
                  <a:pt x="3952840" y="542726"/>
                  <a:pt x="3954059" y="520732"/>
                  <a:pt x="3936124" y="783771"/>
                </a:cubicBezTo>
                <a:cubicBezTo>
                  <a:pt x="3934994" y="800340"/>
                  <a:pt x="3910754" y="826347"/>
                  <a:pt x="3903467" y="840921"/>
                </a:cubicBezTo>
                <a:cubicBezTo>
                  <a:pt x="3899618" y="848618"/>
                  <a:pt x="3899572" y="857942"/>
                  <a:pt x="3895302" y="865414"/>
                </a:cubicBezTo>
                <a:cubicBezTo>
                  <a:pt x="3888551" y="877228"/>
                  <a:pt x="3878718" y="886998"/>
                  <a:pt x="3870809" y="898071"/>
                </a:cubicBezTo>
                <a:cubicBezTo>
                  <a:pt x="3865106" y="906056"/>
                  <a:pt x="3860184" y="914579"/>
                  <a:pt x="3854481" y="922564"/>
                </a:cubicBezTo>
                <a:cubicBezTo>
                  <a:pt x="3833276" y="952251"/>
                  <a:pt x="3825439" y="962893"/>
                  <a:pt x="3797331" y="987878"/>
                </a:cubicBezTo>
                <a:cubicBezTo>
                  <a:pt x="3784307" y="999455"/>
                  <a:pt x="3768831" y="1008213"/>
                  <a:pt x="3756509" y="1020535"/>
                </a:cubicBezTo>
                <a:cubicBezTo>
                  <a:pt x="3746887" y="1030157"/>
                  <a:pt x="3742348" y="1044338"/>
                  <a:pt x="3732017" y="1053193"/>
                </a:cubicBezTo>
                <a:cubicBezTo>
                  <a:pt x="3722776" y="1061114"/>
                  <a:pt x="3709795" y="1063259"/>
                  <a:pt x="3699359" y="1069521"/>
                </a:cubicBezTo>
                <a:cubicBezTo>
                  <a:pt x="3682531" y="1079617"/>
                  <a:pt x="3666073" y="1090403"/>
                  <a:pt x="3650374" y="1102178"/>
                </a:cubicBezTo>
                <a:cubicBezTo>
                  <a:pt x="3636358" y="1112690"/>
                  <a:pt x="3609935" y="1133451"/>
                  <a:pt x="3593224" y="1143000"/>
                </a:cubicBezTo>
                <a:cubicBezTo>
                  <a:pt x="3535372" y="1176058"/>
                  <a:pt x="3586350" y="1145578"/>
                  <a:pt x="3527909" y="1167493"/>
                </a:cubicBezTo>
                <a:cubicBezTo>
                  <a:pt x="3516513" y="1171766"/>
                  <a:pt x="3506648" y="1179548"/>
                  <a:pt x="3495252" y="1183821"/>
                </a:cubicBezTo>
                <a:cubicBezTo>
                  <a:pt x="3484746" y="1187761"/>
                  <a:pt x="3473384" y="1188902"/>
                  <a:pt x="3462595" y="1191985"/>
                </a:cubicBezTo>
                <a:cubicBezTo>
                  <a:pt x="3405592" y="1208272"/>
                  <a:pt x="3478495" y="1194380"/>
                  <a:pt x="3380952" y="1208314"/>
                </a:cubicBezTo>
                <a:cubicBezTo>
                  <a:pt x="3372788" y="1211035"/>
                  <a:pt x="3365063" y="1216280"/>
                  <a:pt x="3356459" y="1216478"/>
                </a:cubicBezTo>
                <a:cubicBezTo>
                  <a:pt x="3127903" y="1221732"/>
                  <a:pt x="2899216" y="1219448"/>
                  <a:pt x="2670659" y="1224643"/>
                </a:cubicBezTo>
                <a:cubicBezTo>
                  <a:pt x="2659441" y="1224898"/>
                  <a:pt x="2649215" y="1232392"/>
                  <a:pt x="2638002" y="1232807"/>
                </a:cubicBezTo>
                <a:cubicBezTo>
                  <a:pt x="2501997" y="1237844"/>
                  <a:pt x="2365859" y="1238250"/>
                  <a:pt x="2229788" y="1240971"/>
                </a:cubicBezTo>
                <a:cubicBezTo>
                  <a:pt x="2167740" y="1261653"/>
                  <a:pt x="2219729" y="1246572"/>
                  <a:pt x="2090995" y="1257300"/>
                </a:cubicBezTo>
                <a:cubicBezTo>
                  <a:pt x="2063739" y="1259571"/>
                  <a:pt x="2036566" y="1262743"/>
                  <a:pt x="2009352" y="1265464"/>
                </a:cubicBezTo>
                <a:cubicBezTo>
                  <a:pt x="2001188" y="1268185"/>
                  <a:pt x="1993447" y="1273074"/>
                  <a:pt x="1984859" y="1273628"/>
                </a:cubicBezTo>
                <a:cubicBezTo>
                  <a:pt x="1722246" y="1290571"/>
                  <a:pt x="1831463" y="1256725"/>
                  <a:pt x="1731767" y="1289957"/>
                </a:cubicBezTo>
                <a:cubicBezTo>
                  <a:pt x="1560317" y="1287236"/>
                  <a:pt x="1388625" y="1291304"/>
                  <a:pt x="1217417" y="1281793"/>
                </a:cubicBezTo>
                <a:cubicBezTo>
                  <a:pt x="1191639" y="1280361"/>
                  <a:pt x="1169556" y="1260503"/>
                  <a:pt x="1143938" y="1257300"/>
                </a:cubicBezTo>
                <a:cubicBezTo>
                  <a:pt x="1122167" y="1254578"/>
                  <a:pt x="1100266" y="1252742"/>
                  <a:pt x="1078624" y="1249135"/>
                </a:cubicBezTo>
                <a:cubicBezTo>
                  <a:pt x="1067556" y="1247290"/>
                  <a:pt x="1056970" y="1243171"/>
                  <a:pt x="1045967" y="1240971"/>
                </a:cubicBezTo>
                <a:cubicBezTo>
                  <a:pt x="1029735" y="1237725"/>
                  <a:pt x="1013310" y="1235528"/>
                  <a:pt x="996981" y="1232807"/>
                </a:cubicBezTo>
                <a:cubicBezTo>
                  <a:pt x="902738" y="1169977"/>
                  <a:pt x="977193" y="1213718"/>
                  <a:pt x="719395" y="1200150"/>
                </a:cubicBezTo>
                <a:cubicBezTo>
                  <a:pt x="608975" y="1194338"/>
                  <a:pt x="334741" y="1186761"/>
                  <a:pt x="237702" y="1183821"/>
                </a:cubicBezTo>
                <a:cubicBezTo>
                  <a:pt x="229538" y="1178378"/>
                  <a:pt x="219339" y="1175155"/>
                  <a:pt x="213209" y="1167493"/>
                </a:cubicBezTo>
                <a:cubicBezTo>
                  <a:pt x="168138" y="1111155"/>
                  <a:pt x="250749" y="1173470"/>
                  <a:pt x="180552" y="1126671"/>
                </a:cubicBezTo>
                <a:cubicBezTo>
                  <a:pt x="175109" y="1113064"/>
                  <a:pt x="172742" y="1097775"/>
                  <a:pt x="164224" y="1085850"/>
                </a:cubicBezTo>
                <a:cubicBezTo>
                  <a:pt x="158521" y="1077865"/>
                  <a:pt x="147269" y="1075803"/>
                  <a:pt x="139731" y="1069521"/>
                </a:cubicBezTo>
                <a:cubicBezTo>
                  <a:pt x="130861" y="1062129"/>
                  <a:pt x="123402" y="1053192"/>
                  <a:pt x="115238" y="1045028"/>
                </a:cubicBezTo>
                <a:cubicBezTo>
                  <a:pt x="96853" y="989870"/>
                  <a:pt x="122351" y="1049658"/>
                  <a:pt x="82581" y="1004207"/>
                </a:cubicBezTo>
                <a:cubicBezTo>
                  <a:pt x="28636" y="942556"/>
                  <a:pt x="75784" y="963840"/>
                  <a:pt x="25431" y="947057"/>
                </a:cubicBezTo>
                <a:cubicBezTo>
                  <a:pt x="22710" y="938893"/>
                  <a:pt x="21116" y="930261"/>
                  <a:pt x="17267" y="922564"/>
                </a:cubicBezTo>
                <a:cubicBezTo>
                  <a:pt x="12879" y="913788"/>
                  <a:pt x="1056" y="907883"/>
                  <a:pt x="938" y="898071"/>
                </a:cubicBezTo>
                <a:cubicBezTo>
                  <a:pt x="-1685" y="680355"/>
                  <a:pt x="1237" y="462517"/>
                  <a:pt x="9102" y="244928"/>
                </a:cubicBezTo>
                <a:cubicBezTo>
                  <a:pt x="9456" y="235122"/>
                  <a:pt x="16209" y="223788"/>
                  <a:pt x="25431" y="220435"/>
                </a:cubicBezTo>
                <a:cubicBezTo>
                  <a:pt x="48591" y="212013"/>
                  <a:pt x="74416" y="214992"/>
                  <a:pt x="98909" y="212271"/>
                </a:cubicBezTo>
                <a:cubicBezTo>
                  <a:pt x="89528" y="184127"/>
                  <a:pt x="96830" y="193863"/>
                  <a:pt x="82581" y="179614"/>
                </a:cubicBez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0000"/>
              </a:solidFill>
              <a:effectLst/>
              <a:latin typeface="Arial" pitchFamily="34" charset="0"/>
              <a:ea typeface="宋体" pitchFamily="2" charset="-122"/>
            </a:endParaRPr>
          </a:p>
        </p:txBody>
      </p:sp>
      <p:sp>
        <p:nvSpPr>
          <p:cNvPr id="6" name="任意多边形 5"/>
          <p:cNvSpPr/>
          <p:nvPr/>
        </p:nvSpPr>
        <p:spPr bwMode="auto">
          <a:xfrm>
            <a:off x="4056696" y="477154"/>
            <a:ext cx="3949122" cy="2591806"/>
          </a:xfrm>
          <a:custGeom>
            <a:avLst/>
            <a:gdLst>
              <a:gd name="connsiteX0" fmla="*/ 17267 w 3949122"/>
              <a:gd name="connsiteY0" fmla="*/ 195943 h 1289957"/>
              <a:gd name="connsiteX1" fmla="*/ 90745 w 3949122"/>
              <a:gd name="connsiteY1" fmla="*/ 179614 h 1289957"/>
              <a:gd name="connsiteX2" fmla="*/ 115238 w 3949122"/>
              <a:gd name="connsiteY2" fmla="*/ 163285 h 1289957"/>
              <a:gd name="connsiteX3" fmla="*/ 147895 w 3949122"/>
              <a:gd name="connsiteY3" fmla="*/ 155121 h 1289957"/>
              <a:gd name="connsiteX4" fmla="*/ 172388 w 3949122"/>
              <a:gd name="connsiteY4" fmla="*/ 146957 h 1289957"/>
              <a:gd name="connsiteX5" fmla="*/ 196881 w 3949122"/>
              <a:gd name="connsiteY5" fmla="*/ 114300 h 1289957"/>
              <a:gd name="connsiteX6" fmla="*/ 205045 w 3949122"/>
              <a:gd name="connsiteY6" fmla="*/ 89807 h 1289957"/>
              <a:gd name="connsiteX7" fmla="*/ 229538 w 3949122"/>
              <a:gd name="connsiteY7" fmla="*/ 73478 h 1289957"/>
              <a:gd name="connsiteX8" fmla="*/ 254031 w 3949122"/>
              <a:gd name="connsiteY8" fmla="*/ 40821 h 1289957"/>
              <a:gd name="connsiteX9" fmla="*/ 278524 w 3949122"/>
              <a:gd name="connsiteY9" fmla="*/ 32657 h 1289957"/>
              <a:gd name="connsiteX10" fmla="*/ 1078624 w 3949122"/>
              <a:gd name="connsiteY10" fmla="*/ 24493 h 1289957"/>
              <a:gd name="connsiteX11" fmla="*/ 1103117 w 3949122"/>
              <a:gd name="connsiteY11" fmla="*/ 16328 h 1289957"/>
              <a:gd name="connsiteX12" fmla="*/ 1135774 w 3949122"/>
              <a:gd name="connsiteY12" fmla="*/ 0 h 1289957"/>
              <a:gd name="connsiteX13" fmla="*/ 2270609 w 3949122"/>
              <a:gd name="connsiteY13" fmla="*/ 8164 h 1289957"/>
              <a:gd name="connsiteX14" fmla="*/ 3829988 w 3949122"/>
              <a:gd name="connsiteY14" fmla="*/ 16328 h 1289957"/>
              <a:gd name="connsiteX15" fmla="*/ 3862645 w 3949122"/>
              <a:gd name="connsiteY15" fmla="*/ 40821 h 1289957"/>
              <a:gd name="connsiteX16" fmla="*/ 3887138 w 3949122"/>
              <a:gd name="connsiteY16" fmla="*/ 57150 h 1289957"/>
              <a:gd name="connsiteX17" fmla="*/ 3895302 w 3949122"/>
              <a:gd name="connsiteY17" fmla="*/ 89807 h 1289957"/>
              <a:gd name="connsiteX18" fmla="*/ 3903467 w 3949122"/>
              <a:gd name="connsiteY18" fmla="*/ 114300 h 1289957"/>
              <a:gd name="connsiteX19" fmla="*/ 3911631 w 3949122"/>
              <a:gd name="connsiteY19" fmla="*/ 269421 h 1289957"/>
              <a:gd name="connsiteX20" fmla="*/ 3919795 w 3949122"/>
              <a:gd name="connsiteY20" fmla="*/ 302078 h 1289957"/>
              <a:gd name="connsiteX21" fmla="*/ 3936124 w 3949122"/>
              <a:gd name="connsiteY21" fmla="*/ 375557 h 1289957"/>
              <a:gd name="connsiteX22" fmla="*/ 3936124 w 3949122"/>
              <a:gd name="connsiteY22" fmla="*/ 783771 h 1289957"/>
              <a:gd name="connsiteX23" fmla="*/ 3903467 w 3949122"/>
              <a:gd name="connsiteY23" fmla="*/ 840921 h 1289957"/>
              <a:gd name="connsiteX24" fmla="*/ 3895302 w 3949122"/>
              <a:gd name="connsiteY24" fmla="*/ 865414 h 1289957"/>
              <a:gd name="connsiteX25" fmla="*/ 3870809 w 3949122"/>
              <a:gd name="connsiteY25" fmla="*/ 898071 h 1289957"/>
              <a:gd name="connsiteX26" fmla="*/ 3854481 w 3949122"/>
              <a:gd name="connsiteY26" fmla="*/ 922564 h 1289957"/>
              <a:gd name="connsiteX27" fmla="*/ 3797331 w 3949122"/>
              <a:gd name="connsiteY27" fmla="*/ 987878 h 1289957"/>
              <a:gd name="connsiteX28" fmla="*/ 3756509 w 3949122"/>
              <a:gd name="connsiteY28" fmla="*/ 1020535 h 1289957"/>
              <a:gd name="connsiteX29" fmla="*/ 3732017 w 3949122"/>
              <a:gd name="connsiteY29" fmla="*/ 1053193 h 1289957"/>
              <a:gd name="connsiteX30" fmla="*/ 3699359 w 3949122"/>
              <a:gd name="connsiteY30" fmla="*/ 1069521 h 1289957"/>
              <a:gd name="connsiteX31" fmla="*/ 3650374 w 3949122"/>
              <a:gd name="connsiteY31" fmla="*/ 1102178 h 1289957"/>
              <a:gd name="connsiteX32" fmla="*/ 3593224 w 3949122"/>
              <a:gd name="connsiteY32" fmla="*/ 1143000 h 1289957"/>
              <a:gd name="connsiteX33" fmla="*/ 3527909 w 3949122"/>
              <a:gd name="connsiteY33" fmla="*/ 1167493 h 1289957"/>
              <a:gd name="connsiteX34" fmla="*/ 3495252 w 3949122"/>
              <a:gd name="connsiteY34" fmla="*/ 1183821 h 1289957"/>
              <a:gd name="connsiteX35" fmla="*/ 3462595 w 3949122"/>
              <a:gd name="connsiteY35" fmla="*/ 1191985 h 1289957"/>
              <a:gd name="connsiteX36" fmla="*/ 3380952 w 3949122"/>
              <a:gd name="connsiteY36" fmla="*/ 1208314 h 1289957"/>
              <a:gd name="connsiteX37" fmla="*/ 3356459 w 3949122"/>
              <a:gd name="connsiteY37" fmla="*/ 1216478 h 1289957"/>
              <a:gd name="connsiteX38" fmla="*/ 2670659 w 3949122"/>
              <a:gd name="connsiteY38" fmla="*/ 1224643 h 1289957"/>
              <a:gd name="connsiteX39" fmla="*/ 2638002 w 3949122"/>
              <a:gd name="connsiteY39" fmla="*/ 1232807 h 1289957"/>
              <a:gd name="connsiteX40" fmla="*/ 2229788 w 3949122"/>
              <a:gd name="connsiteY40" fmla="*/ 1240971 h 1289957"/>
              <a:gd name="connsiteX41" fmla="*/ 2090995 w 3949122"/>
              <a:gd name="connsiteY41" fmla="*/ 1257300 h 1289957"/>
              <a:gd name="connsiteX42" fmla="*/ 2009352 w 3949122"/>
              <a:gd name="connsiteY42" fmla="*/ 1265464 h 1289957"/>
              <a:gd name="connsiteX43" fmla="*/ 1984859 w 3949122"/>
              <a:gd name="connsiteY43" fmla="*/ 1273628 h 1289957"/>
              <a:gd name="connsiteX44" fmla="*/ 1731767 w 3949122"/>
              <a:gd name="connsiteY44" fmla="*/ 1289957 h 1289957"/>
              <a:gd name="connsiteX45" fmla="*/ 1217417 w 3949122"/>
              <a:gd name="connsiteY45" fmla="*/ 1281793 h 1289957"/>
              <a:gd name="connsiteX46" fmla="*/ 1143938 w 3949122"/>
              <a:gd name="connsiteY46" fmla="*/ 1257300 h 1289957"/>
              <a:gd name="connsiteX47" fmla="*/ 1078624 w 3949122"/>
              <a:gd name="connsiteY47" fmla="*/ 1249135 h 1289957"/>
              <a:gd name="connsiteX48" fmla="*/ 1045967 w 3949122"/>
              <a:gd name="connsiteY48" fmla="*/ 1240971 h 1289957"/>
              <a:gd name="connsiteX49" fmla="*/ 996981 w 3949122"/>
              <a:gd name="connsiteY49" fmla="*/ 1232807 h 1289957"/>
              <a:gd name="connsiteX50" fmla="*/ 719395 w 3949122"/>
              <a:gd name="connsiteY50" fmla="*/ 1200150 h 1289957"/>
              <a:gd name="connsiteX51" fmla="*/ 237702 w 3949122"/>
              <a:gd name="connsiteY51" fmla="*/ 1183821 h 1289957"/>
              <a:gd name="connsiteX52" fmla="*/ 213209 w 3949122"/>
              <a:gd name="connsiteY52" fmla="*/ 1167493 h 1289957"/>
              <a:gd name="connsiteX53" fmla="*/ 180552 w 3949122"/>
              <a:gd name="connsiteY53" fmla="*/ 1126671 h 1289957"/>
              <a:gd name="connsiteX54" fmla="*/ 164224 w 3949122"/>
              <a:gd name="connsiteY54" fmla="*/ 1085850 h 1289957"/>
              <a:gd name="connsiteX55" fmla="*/ 139731 w 3949122"/>
              <a:gd name="connsiteY55" fmla="*/ 1069521 h 1289957"/>
              <a:gd name="connsiteX56" fmla="*/ 115238 w 3949122"/>
              <a:gd name="connsiteY56" fmla="*/ 1045028 h 1289957"/>
              <a:gd name="connsiteX57" fmla="*/ 82581 w 3949122"/>
              <a:gd name="connsiteY57" fmla="*/ 1004207 h 1289957"/>
              <a:gd name="connsiteX58" fmla="*/ 25431 w 3949122"/>
              <a:gd name="connsiteY58" fmla="*/ 947057 h 1289957"/>
              <a:gd name="connsiteX59" fmla="*/ 17267 w 3949122"/>
              <a:gd name="connsiteY59" fmla="*/ 922564 h 1289957"/>
              <a:gd name="connsiteX60" fmla="*/ 938 w 3949122"/>
              <a:gd name="connsiteY60" fmla="*/ 898071 h 1289957"/>
              <a:gd name="connsiteX61" fmla="*/ 9102 w 3949122"/>
              <a:gd name="connsiteY61" fmla="*/ 244928 h 1289957"/>
              <a:gd name="connsiteX62" fmla="*/ 25431 w 3949122"/>
              <a:gd name="connsiteY62" fmla="*/ 220435 h 1289957"/>
              <a:gd name="connsiteX63" fmla="*/ 98909 w 3949122"/>
              <a:gd name="connsiteY63" fmla="*/ 212271 h 1289957"/>
              <a:gd name="connsiteX64" fmla="*/ 82581 w 3949122"/>
              <a:gd name="connsiteY64" fmla="*/ 179614 h 128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949122" h="1289957">
                <a:moveTo>
                  <a:pt x="17267" y="195943"/>
                </a:moveTo>
                <a:cubicBezTo>
                  <a:pt x="24526" y="194491"/>
                  <a:pt x="80661" y="183936"/>
                  <a:pt x="90745" y="179614"/>
                </a:cubicBezTo>
                <a:cubicBezTo>
                  <a:pt x="99764" y="175749"/>
                  <a:pt x="106219" y="167150"/>
                  <a:pt x="115238" y="163285"/>
                </a:cubicBezTo>
                <a:cubicBezTo>
                  <a:pt x="125551" y="158865"/>
                  <a:pt x="137106" y="158203"/>
                  <a:pt x="147895" y="155121"/>
                </a:cubicBezTo>
                <a:cubicBezTo>
                  <a:pt x="156170" y="152757"/>
                  <a:pt x="164224" y="149678"/>
                  <a:pt x="172388" y="146957"/>
                </a:cubicBezTo>
                <a:cubicBezTo>
                  <a:pt x="180552" y="136071"/>
                  <a:pt x="190130" y="126114"/>
                  <a:pt x="196881" y="114300"/>
                </a:cubicBezTo>
                <a:cubicBezTo>
                  <a:pt x="201151" y="106828"/>
                  <a:pt x="199669" y="96527"/>
                  <a:pt x="205045" y="89807"/>
                </a:cubicBezTo>
                <a:cubicBezTo>
                  <a:pt x="211175" y="82145"/>
                  <a:pt x="222600" y="80416"/>
                  <a:pt x="229538" y="73478"/>
                </a:cubicBezTo>
                <a:cubicBezTo>
                  <a:pt x="239160" y="63856"/>
                  <a:pt x="243578" y="49532"/>
                  <a:pt x="254031" y="40821"/>
                </a:cubicBezTo>
                <a:cubicBezTo>
                  <a:pt x="260642" y="35312"/>
                  <a:pt x="269920" y="32827"/>
                  <a:pt x="278524" y="32657"/>
                </a:cubicBezTo>
                <a:lnTo>
                  <a:pt x="1078624" y="24493"/>
                </a:lnTo>
                <a:cubicBezTo>
                  <a:pt x="1086788" y="21771"/>
                  <a:pt x="1095207" y="19718"/>
                  <a:pt x="1103117" y="16328"/>
                </a:cubicBezTo>
                <a:cubicBezTo>
                  <a:pt x="1114303" y="11534"/>
                  <a:pt x="1123604" y="85"/>
                  <a:pt x="1135774" y="0"/>
                </a:cubicBezTo>
                <a:lnTo>
                  <a:pt x="2270609" y="8164"/>
                </a:lnTo>
                <a:lnTo>
                  <a:pt x="3829988" y="16328"/>
                </a:lnTo>
                <a:cubicBezTo>
                  <a:pt x="3840874" y="24492"/>
                  <a:pt x="3851572" y="32912"/>
                  <a:pt x="3862645" y="40821"/>
                </a:cubicBezTo>
                <a:cubicBezTo>
                  <a:pt x="3870630" y="46524"/>
                  <a:pt x="3881695" y="48986"/>
                  <a:pt x="3887138" y="57150"/>
                </a:cubicBezTo>
                <a:cubicBezTo>
                  <a:pt x="3893362" y="66486"/>
                  <a:pt x="3892219" y="79018"/>
                  <a:pt x="3895302" y="89807"/>
                </a:cubicBezTo>
                <a:cubicBezTo>
                  <a:pt x="3897666" y="98082"/>
                  <a:pt x="3900745" y="106136"/>
                  <a:pt x="3903467" y="114300"/>
                </a:cubicBezTo>
                <a:cubicBezTo>
                  <a:pt x="3906188" y="166007"/>
                  <a:pt x="3907146" y="217837"/>
                  <a:pt x="3911631" y="269421"/>
                </a:cubicBezTo>
                <a:cubicBezTo>
                  <a:pt x="3912603" y="280599"/>
                  <a:pt x="3917361" y="291125"/>
                  <a:pt x="3919795" y="302078"/>
                </a:cubicBezTo>
                <a:cubicBezTo>
                  <a:pt x="3940514" y="395316"/>
                  <a:pt x="3916221" y="295951"/>
                  <a:pt x="3936124" y="375557"/>
                </a:cubicBezTo>
                <a:cubicBezTo>
                  <a:pt x="3952840" y="542726"/>
                  <a:pt x="3954059" y="520732"/>
                  <a:pt x="3936124" y="783771"/>
                </a:cubicBezTo>
                <a:cubicBezTo>
                  <a:pt x="3934994" y="800340"/>
                  <a:pt x="3910754" y="826347"/>
                  <a:pt x="3903467" y="840921"/>
                </a:cubicBezTo>
                <a:cubicBezTo>
                  <a:pt x="3899618" y="848618"/>
                  <a:pt x="3899572" y="857942"/>
                  <a:pt x="3895302" y="865414"/>
                </a:cubicBezTo>
                <a:cubicBezTo>
                  <a:pt x="3888551" y="877228"/>
                  <a:pt x="3878718" y="886998"/>
                  <a:pt x="3870809" y="898071"/>
                </a:cubicBezTo>
                <a:cubicBezTo>
                  <a:pt x="3865106" y="906056"/>
                  <a:pt x="3860184" y="914579"/>
                  <a:pt x="3854481" y="922564"/>
                </a:cubicBezTo>
                <a:cubicBezTo>
                  <a:pt x="3833276" y="952251"/>
                  <a:pt x="3825439" y="962893"/>
                  <a:pt x="3797331" y="987878"/>
                </a:cubicBezTo>
                <a:cubicBezTo>
                  <a:pt x="3784307" y="999455"/>
                  <a:pt x="3768831" y="1008213"/>
                  <a:pt x="3756509" y="1020535"/>
                </a:cubicBezTo>
                <a:cubicBezTo>
                  <a:pt x="3746887" y="1030157"/>
                  <a:pt x="3742348" y="1044338"/>
                  <a:pt x="3732017" y="1053193"/>
                </a:cubicBezTo>
                <a:cubicBezTo>
                  <a:pt x="3722776" y="1061114"/>
                  <a:pt x="3709795" y="1063259"/>
                  <a:pt x="3699359" y="1069521"/>
                </a:cubicBezTo>
                <a:cubicBezTo>
                  <a:pt x="3682531" y="1079617"/>
                  <a:pt x="3666073" y="1090403"/>
                  <a:pt x="3650374" y="1102178"/>
                </a:cubicBezTo>
                <a:cubicBezTo>
                  <a:pt x="3636358" y="1112690"/>
                  <a:pt x="3609935" y="1133451"/>
                  <a:pt x="3593224" y="1143000"/>
                </a:cubicBezTo>
                <a:cubicBezTo>
                  <a:pt x="3535372" y="1176058"/>
                  <a:pt x="3586350" y="1145578"/>
                  <a:pt x="3527909" y="1167493"/>
                </a:cubicBezTo>
                <a:cubicBezTo>
                  <a:pt x="3516513" y="1171766"/>
                  <a:pt x="3506648" y="1179548"/>
                  <a:pt x="3495252" y="1183821"/>
                </a:cubicBezTo>
                <a:cubicBezTo>
                  <a:pt x="3484746" y="1187761"/>
                  <a:pt x="3473384" y="1188902"/>
                  <a:pt x="3462595" y="1191985"/>
                </a:cubicBezTo>
                <a:cubicBezTo>
                  <a:pt x="3405592" y="1208272"/>
                  <a:pt x="3478495" y="1194380"/>
                  <a:pt x="3380952" y="1208314"/>
                </a:cubicBezTo>
                <a:cubicBezTo>
                  <a:pt x="3372788" y="1211035"/>
                  <a:pt x="3365063" y="1216280"/>
                  <a:pt x="3356459" y="1216478"/>
                </a:cubicBezTo>
                <a:cubicBezTo>
                  <a:pt x="3127903" y="1221732"/>
                  <a:pt x="2899216" y="1219448"/>
                  <a:pt x="2670659" y="1224643"/>
                </a:cubicBezTo>
                <a:cubicBezTo>
                  <a:pt x="2659441" y="1224898"/>
                  <a:pt x="2649215" y="1232392"/>
                  <a:pt x="2638002" y="1232807"/>
                </a:cubicBezTo>
                <a:cubicBezTo>
                  <a:pt x="2501997" y="1237844"/>
                  <a:pt x="2365859" y="1238250"/>
                  <a:pt x="2229788" y="1240971"/>
                </a:cubicBezTo>
                <a:cubicBezTo>
                  <a:pt x="2167740" y="1261653"/>
                  <a:pt x="2219729" y="1246572"/>
                  <a:pt x="2090995" y="1257300"/>
                </a:cubicBezTo>
                <a:cubicBezTo>
                  <a:pt x="2063739" y="1259571"/>
                  <a:pt x="2036566" y="1262743"/>
                  <a:pt x="2009352" y="1265464"/>
                </a:cubicBezTo>
                <a:cubicBezTo>
                  <a:pt x="2001188" y="1268185"/>
                  <a:pt x="1993447" y="1273074"/>
                  <a:pt x="1984859" y="1273628"/>
                </a:cubicBezTo>
                <a:cubicBezTo>
                  <a:pt x="1722246" y="1290571"/>
                  <a:pt x="1831463" y="1256725"/>
                  <a:pt x="1731767" y="1289957"/>
                </a:cubicBezTo>
                <a:cubicBezTo>
                  <a:pt x="1560317" y="1287236"/>
                  <a:pt x="1388625" y="1291304"/>
                  <a:pt x="1217417" y="1281793"/>
                </a:cubicBezTo>
                <a:cubicBezTo>
                  <a:pt x="1191639" y="1280361"/>
                  <a:pt x="1169556" y="1260503"/>
                  <a:pt x="1143938" y="1257300"/>
                </a:cubicBezTo>
                <a:cubicBezTo>
                  <a:pt x="1122167" y="1254578"/>
                  <a:pt x="1100266" y="1252742"/>
                  <a:pt x="1078624" y="1249135"/>
                </a:cubicBezTo>
                <a:cubicBezTo>
                  <a:pt x="1067556" y="1247290"/>
                  <a:pt x="1056970" y="1243171"/>
                  <a:pt x="1045967" y="1240971"/>
                </a:cubicBezTo>
                <a:cubicBezTo>
                  <a:pt x="1029735" y="1237725"/>
                  <a:pt x="1013310" y="1235528"/>
                  <a:pt x="996981" y="1232807"/>
                </a:cubicBezTo>
                <a:cubicBezTo>
                  <a:pt x="902738" y="1169977"/>
                  <a:pt x="977193" y="1213718"/>
                  <a:pt x="719395" y="1200150"/>
                </a:cubicBezTo>
                <a:cubicBezTo>
                  <a:pt x="608975" y="1194338"/>
                  <a:pt x="334741" y="1186761"/>
                  <a:pt x="237702" y="1183821"/>
                </a:cubicBezTo>
                <a:cubicBezTo>
                  <a:pt x="229538" y="1178378"/>
                  <a:pt x="219339" y="1175155"/>
                  <a:pt x="213209" y="1167493"/>
                </a:cubicBezTo>
                <a:cubicBezTo>
                  <a:pt x="168138" y="1111155"/>
                  <a:pt x="250749" y="1173470"/>
                  <a:pt x="180552" y="1126671"/>
                </a:cubicBezTo>
                <a:cubicBezTo>
                  <a:pt x="175109" y="1113064"/>
                  <a:pt x="172742" y="1097775"/>
                  <a:pt x="164224" y="1085850"/>
                </a:cubicBezTo>
                <a:cubicBezTo>
                  <a:pt x="158521" y="1077865"/>
                  <a:pt x="147269" y="1075803"/>
                  <a:pt x="139731" y="1069521"/>
                </a:cubicBezTo>
                <a:cubicBezTo>
                  <a:pt x="130861" y="1062129"/>
                  <a:pt x="123402" y="1053192"/>
                  <a:pt x="115238" y="1045028"/>
                </a:cubicBezTo>
                <a:cubicBezTo>
                  <a:pt x="96853" y="989870"/>
                  <a:pt x="122351" y="1049658"/>
                  <a:pt x="82581" y="1004207"/>
                </a:cubicBezTo>
                <a:cubicBezTo>
                  <a:pt x="28636" y="942556"/>
                  <a:pt x="75784" y="963840"/>
                  <a:pt x="25431" y="947057"/>
                </a:cubicBezTo>
                <a:cubicBezTo>
                  <a:pt x="22710" y="938893"/>
                  <a:pt x="21116" y="930261"/>
                  <a:pt x="17267" y="922564"/>
                </a:cubicBezTo>
                <a:cubicBezTo>
                  <a:pt x="12879" y="913788"/>
                  <a:pt x="1056" y="907883"/>
                  <a:pt x="938" y="898071"/>
                </a:cubicBezTo>
                <a:cubicBezTo>
                  <a:pt x="-1685" y="680355"/>
                  <a:pt x="1237" y="462517"/>
                  <a:pt x="9102" y="244928"/>
                </a:cubicBezTo>
                <a:cubicBezTo>
                  <a:pt x="9456" y="235122"/>
                  <a:pt x="16209" y="223788"/>
                  <a:pt x="25431" y="220435"/>
                </a:cubicBezTo>
                <a:cubicBezTo>
                  <a:pt x="48591" y="212013"/>
                  <a:pt x="74416" y="214992"/>
                  <a:pt x="98909" y="212271"/>
                </a:cubicBezTo>
                <a:cubicBezTo>
                  <a:pt x="89528" y="184127"/>
                  <a:pt x="96830" y="193863"/>
                  <a:pt x="82581" y="179614"/>
                </a:cubicBez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0000"/>
              </a:solidFill>
              <a:effectLst/>
              <a:latin typeface="Arial" pitchFamily="34" charset="0"/>
              <a:ea typeface="宋体" pitchFamily="2" charset="-122"/>
            </a:endParaRPr>
          </a:p>
        </p:txBody>
      </p:sp>
      <p:sp>
        <p:nvSpPr>
          <p:cNvPr id="4" name="TextBox 3"/>
          <p:cNvSpPr txBox="1"/>
          <p:nvPr/>
        </p:nvSpPr>
        <p:spPr>
          <a:xfrm>
            <a:off x="6599253" y="2884294"/>
            <a:ext cx="2531462" cy="369332"/>
          </a:xfrm>
          <a:prstGeom prst="rect">
            <a:avLst/>
          </a:prstGeom>
          <a:solidFill>
            <a:srgbClr val="92D050"/>
          </a:solidFill>
        </p:spPr>
        <p:txBody>
          <a:bodyPr wrap="none" rtlCol="0">
            <a:spAutoFit/>
          </a:bodyPr>
          <a:lstStyle/>
          <a:p>
            <a:r>
              <a:rPr lang="zh-CN" altLang="en-US" b="1" dirty="0">
                <a:solidFill>
                  <a:srgbClr val="FF0000"/>
                </a:solidFill>
              </a:rPr>
              <a:t>科学家</a:t>
            </a:r>
            <a:r>
              <a:rPr lang="en-US" altLang="zh-CN" b="1" dirty="0">
                <a:solidFill>
                  <a:srgbClr val="FF0000"/>
                </a:solidFill>
              </a:rPr>
              <a:t>+</a:t>
            </a:r>
            <a:r>
              <a:rPr lang="zh-CN" altLang="en-US" b="1" dirty="0">
                <a:solidFill>
                  <a:srgbClr val="FF0000"/>
                </a:solidFill>
              </a:rPr>
              <a:t>炼丹师</a:t>
            </a:r>
            <a:r>
              <a:rPr lang="en-US" altLang="zh-CN" b="1" dirty="0">
                <a:solidFill>
                  <a:srgbClr val="FF0000"/>
                </a:solidFill>
              </a:rPr>
              <a:t>+</a:t>
            </a:r>
            <a:r>
              <a:rPr lang="zh-CN" altLang="en-US" b="1" dirty="0">
                <a:solidFill>
                  <a:srgbClr val="FF0000"/>
                </a:solidFill>
              </a:rPr>
              <a:t>调参侠</a:t>
            </a:r>
          </a:p>
        </p:txBody>
      </p:sp>
    </p:spTree>
    <p:extLst>
      <p:ext uri="{BB962C8B-B14F-4D97-AF65-F5344CB8AC3E}">
        <p14:creationId xmlns:p14="http://schemas.microsoft.com/office/powerpoint/2010/main" val="2695894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83670-5BC9-427D-8BA5-327055E982C7}"/>
              </a:ext>
            </a:extLst>
          </p:cNvPr>
          <p:cNvSpPr>
            <a:spLocks noGrp="1"/>
          </p:cNvSpPr>
          <p:nvPr>
            <p:ph type="title"/>
          </p:nvPr>
        </p:nvSpPr>
        <p:spPr/>
        <p:txBody>
          <a:bodyPr>
            <a:normAutofit/>
          </a:bodyPr>
          <a:lstStyle/>
          <a:p>
            <a:r>
              <a:rPr lang="zh-CN" altLang="en-US" dirty="0"/>
              <a:t>附录</a:t>
            </a:r>
            <a:r>
              <a:rPr lang="en-US" altLang="zh-CN" dirty="0"/>
              <a:t>2-5</a:t>
            </a:r>
            <a:r>
              <a:rPr lang="zh-CN" altLang="en-US" dirty="0"/>
              <a:t> 算法改进 </a:t>
            </a:r>
            <a:r>
              <a:rPr lang="en-US" altLang="zh-CN" dirty="0"/>
              <a:t>vs </a:t>
            </a:r>
            <a:r>
              <a:rPr lang="zh-CN" altLang="en-US" dirty="0"/>
              <a:t>硬件迭代</a:t>
            </a:r>
          </a:p>
        </p:txBody>
      </p:sp>
      <p:sp>
        <p:nvSpPr>
          <p:cNvPr id="3" name="内容占位符 2">
            <a:extLst>
              <a:ext uri="{FF2B5EF4-FFF2-40B4-BE49-F238E27FC236}">
                <a16:creationId xmlns:a16="http://schemas.microsoft.com/office/drawing/2014/main" id="{F38A8C95-ACEB-47C5-AF6A-365E02DA16A8}"/>
              </a:ext>
            </a:extLst>
          </p:cNvPr>
          <p:cNvSpPr>
            <a:spLocks noGrp="1"/>
          </p:cNvSpPr>
          <p:nvPr>
            <p:ph idx="1"/>
          </p:nvPr>
        </p:nvSpPr>
        <p:spPr/>
        <p:txBody>
          <a:bodyPr/>
          <a:lstStyle/>
          <a:p>
            <a:r>
              <a:rPr lang="en-US" altLang="zh-CN" dirty="0"/>
              <a:t>How Fast Do Algorithms Improve?</a:t>
            </a:r>
          </a:p>
          <a:p>
            <a:pPr lvl="1"/>
            <a:r>
              <a:rPr lang="en-US" altLang="zh-CN" dirty="0"/>
              <a:t>Date of Publication: 20 September 2021</a:t>
            </a:r>
            <a:endParaRPr lang="zh-CN" altLang="en-US" dirty="0"/>
          </a:p>
        </p:txBody>
      </p:sp>
      <p:sp>
        <p:nvSpPr>
          <p:cNvPr id="4" name="日期占位符 3">
            <a:extLst>
              <a:ext uri="{FF2B5EF4-FFF2-40B4-BE49-F238E27FC236}">
                <a16:creationId xmlns:a16="http://schemas.microsoft.com/office/drawing/2014/main" id="{679877ED-599C-4201-9483-30907441F16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C9A90BB-0F11-4917-99A6-12C5441A1E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ECBAF4-C81B-417A-9385-00F839604FA5}"/>
              </a:ext>
            </a:extLst>
          </p:cNvPr>
          <p:cNvSpPr>
            <a:spLocks noGrp="1"/>
          </p:cNvSpPr>
          <p:nvPr>
            <p:ph type="sldNum" sz="quarter" idx="12"/>
          </p:nvPr>
        </p:nvSpPr>
        <p:spPr/>
        <p:txBody>
          <a:bodyPr/>
          <a:lstStyle/>
          <a:p>
            <a:fld id="{EEA58A3B-43CE-4AA0-90B5-EB47AFAFEB34}" type="slidenum">
              <a:rPr lang="zh-CN" altLang="en-US" smtClean="0"/>
              <a:pPr/>
              <a:t>206</a:t>
            </a:fld>
            <a:endParaRPr lang="zh-CN" altLang="en-US" dirty="0"/>
          </a:p>
        </p:txBody>
      </p:sp>
      <p:pic>
        <p:nvPicPr>
          <p:cNvPr id="8" name="图片 7">
            <a:extLst>
              <a:ext uri="{FF2B5EF4-FFF2-40B4-BE49-F238E27FC236}">
                <a16:creationId xmlns:a16="http://schemas.microsoft.com/office/drawing/2014/main" id="{2DBAADC9-A595-4802-842E-C2B01A08645E}"/>
              </a:ext>
            </a:extLst>
          </p:cNvPr>
          <p:cNvPicPr>
            <a:picLocks noChangeAspect="1"/>
          </p:cNvPicPr>
          <p:nvPr/>
        </p:nvPicPr>
        <p:blipFill>
          <a:blip r:embed="rId3"/>
          <a:stretch>
            <a:fillRect/>
          </a:stretch>
        </p:blipFill>
        <p:spPr>
          <a:xfrm>
            <a:off x="123432" y="1691628"/>
            <a:ext cx="7445229" cy="3474744"/>
          </a:xfrm>
          <a:prstGeom prst="rect">
            <a:avLst/>
          </a:prstGeom>
        </p:spPr>
      </p:pic>
      <p:graphicFrame>
        <p:nvGraphicFramePr>
          <p:cNvPr id="10" name="对象 9">
            <a:extLst>
              <a:ext uri="{FF2B5EF4-FFF2-40B4-BE49-F238E27FC236}">
                <a16:creationId xmlns:a16="http://schemas.microsoft.com/office/drawing/2014/main" id="{51C9CE03-93A7-48BE-8786-4DEAA48C4FD5}"/>
              </a:ext>
            </a:extLst>
          </p:cNvPr>
          <p:cNvGraphicFramePr>
            <a:graphicFrameLocks noChangeAspect="1"/>
          </p:cNvGraphicFramePr>
          <p:nvPr>
            <p:extLst>
              <p:ext uri="{D42A27DB-BD31-4B8C-83A1-F6EECF244321}">
                <p14:modId xmlns:p14="http://schemas.microsoft.com/office/powerpoint/2010/main" val="1108436183"/>
              </p:ext>
            </p:extLst>
          </p:nvPr>
        </p:nvGraphicFramePr>
        <p:xfrm>
          <a:off x="-211713" y="5092356"/>
          <a:ext cx="5400292" cy="1075298"/>
        </p:xfrm>
        <a:graphic>
          <a:graphicData uri="http://schemas.openxmlformats.org/presentationml/2006/ole">
            <mc:AlternateContent xmlns:mc="http://schemas.openxmlformats.org/markup-compatibility/2006">
              <mc:Choice xmlns:v="urn:schemas-microsoft-com:vml" Requires="v">
                <p:oleObj spid="_x0000_s55398" name="包装程序外壳对象" showAsIcon="1" r:id="rId4" imgW="2160720" imgH="430920" progId="Package">
                  <p:embed/>
                </p:oleObj>
              </mc:Choice>
              <mc:Fallback>
                <p:oleObj name="包装程序外壳对象" showAsIcon="1" r:id="rId4" imgW="2160720" imgH="430920" progId="Package">
                  <p:embed/>
                  <p:pic>
                    <p:nvPicPr>
                      <p:cNvPr id="0" name=""/>
                      <p:cNvPicPr/>
                      <p:nvPr/>
                    </p:nvPicPr>
                    <p:blipFill>
                      <a:blip r:embed="rId5"/>
                      <a:stretch>
                        <a:fillRect/>
                      </a:stretch>
                    </p:blipFill>
                    <p:spPr>
                      <a:xfrm>
                        <a:off x="-211713" y="5092356"/>
                        <a:ext cx="5400292" cy="107529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97CD92CF-9A35-4B7B-B858-9D8E576E5411}"/>
              </a:ext>
            </a:extLst>
          </p:cNvPr>
          <p:cNvGraphicFramePr>
            <a:graphicFrameLocks noChangeAspect="1"/>
          </p:cNvGraphicFramePr>
          <p:nvPr>
            <p:extLst>
              <p:ext uri="{D42A27DB-BD31-4B8C-83A1-F6EECF244321}">
                <p14:modId xmlns:p14="http://schemas.microsoft.com/office/powerpoint/2010/main" val="3586844015"/>
              </p:ext>
            </p:extLst>
          </p:nvPr>
        </p:nvGraphicFramePr>
        <p:xfrm>
          <a:off x="4524866" y="5129105"/>
          <a:ext cx="4732933" cy="1038543"/>
        </p:xfrm>
        <a:graphic>
          <a:graphicData uri="http://schemas.openxmlformats.org/presentationml/2006/ole">
            <mc:AlternateContent xmlns:mc="http://schemas.openxmlformats.org/markup-compatibility/2006">
              <mc:Choice xmlns:v="urn:schemas-microsoft-com:vml" Requires="v">
                <p:oleObj spid="_x0000_s55399" name="包装程序外壳对象" showAsIcon="1" r:id="rId6" imgW="3404160" imgH="430920" progId="Package">
                  <p:embed/>
                </p:oleObj>
              </mc:Choice>
              <mc:Fallback>
                <p:oleObj name="包装程序外壳对象" showAsIcon="1" r:id="rId6" imgW="3404160" imgH="430920" progId="Package">
                  <p:embed/>
                  <p:pic>
                    <p:nvPicPr>
                      <p:cNvPr id="0" name=""/>
                      <p:cNvPicPr/>
                      <p:nvPr/>
                    </p:nvPicPr>
                    <p:blipFill>
                      <a:blip r:embed="rId7"/>
                      <a:stretch>
                        <a:fillRect/>
                      </a:stretch>
                    </p:blipFill>
                    <p:spPr>
                      <a:xfrm>
                        <a:off x="4524866" y="5129105"/>
                        <a:ext cx="4732933" cy="1038543"/>
                      </a:xfrm>
                      <a:prstGeom prst="rect">
                        <a:avLst/>
                      </a:prstGeom>
                    </p:spPr>
                  </p:pic>
                </p:oleObj>
              </mc:Fallback>
            </mc:AlternateContent>
          </a:graphicData>
        </a:graphic>
      </p:graphicFrame>
    </p:spTree>
    <p:extLst>
      <p:ext uri="{BB962C8B-B14F-4D97-AF65-F5344CB8AC3E}">
        <p14:creationId xmlns:p14="http://schemas.microsoft.com/office/powerpoint/2010/main" val="41939051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26DD2-E6C6-47F1-A798-377E1B2189F4}"/>
              </a:ext>
            </a:extLst>
          </p:cNvPr>
          <p:cNvSpPr>
            <a:spLocks noGrp="1"/>
          </p:cNvSpPr>
          <p:nvPr>
            <p:ph type="title"/>
          </p:nvPr>
        </p:nvSpPr>
        <p:spPr/>
        <p:txBody>
          <a:bodyPr/>
          <a:lstStyle/>
          <a:p>
            <a:r>
              <a:rPr lang="en-US" altLang="zh-CN" dirty="0"/>
              <a:t>How Fast Do Algorithms Improve</a:t>
            </a:r>
            <a:endParaRPr lang="zh-CN" altLang="en-US" dirty="0"/>
          </a:p>
        </p:txBody>
      </p:sp>
      <p:sp>
        <p:nvSpPr>
          <p:cNvPr id="3" name="内容占位符 2">
            <a:extLst>
              <a:ext uri="{FF2B5EF4-FFF2-40B4-BE49-F238E27FC236}">
                <a16:creationId xmlns:a16="http://schemas.microsoft.com/office/drawing/2014/main" id="{F0F57760-B51E-4248-BDF9-AEE4B2D36524}"/>
              </a:ext>
            </a:extLst>
          </p:cNvPr>
          <p:cNvSpPr>
            <a:spLocks noGrp="1"/>
          </p:cNvSpPr>
          <p:nvPr>
            <p:ph idx="1"/>
          </p:nvPr>
        </p:nvSpPr>
        <p:spPr/>
        <p:txBody>
          <a:bodyPr/>
          <a:lstStyle/>
          <a:p>
            <a:r>
              <a:rPr lang="zh-CN" altLang="en-US" dirty="0"/>
              <a:t>研究目的</a:t>
            </a:r>
            <a:endParaRPr lang="en-US" altLang="zh-CN" dirty="0"/>
          </a:p>
          <a:p>
            <a:pPr lvl="1"/>
            <a:r>
              <a:rPr lang="zh-CN" altLang="en-US" dirty="0"/>
              <a:t>改进问题求解性能从两方面入手</a:t>
            </a:r>
            <a:endParaRPr lang="en-US" altLang="zh-CN" dirty="0"/>
          </a:p>
          <a:p>
            <a:pPr lvl="2"/>
            <a:r>
              <a:rPr lang="zh-CN" altLang="en-US" dirty="0"/>
              <a:t>改进算法</a:t>
            </a:r>
            <a:endParaRPr lang="en-US" altLang="zh-CN" dirty="0"/>
          </a:p>
          <a:p>
            <a:pPr lvl="2"/>
            <a:r>
              <a:rPr lang="zh-CN" altLang="en-US" dirty="0"/>
              <a:t>提升硬件性能，如提高</a:t>
            </a:r>
            <a:r>
              <a:rPr lang="en-US" altLang="zh-CN" dirty="0"/>
              <a:t>CPU</a:t>
            </a:r>
            <a:r>
              <a:rPr lang="zh-CN" altLang="en-US" dirty="0"/>
              <a:t>处理速度</a:t>
            </a:r>
            <a:r>
              <a:rPr lang="en-US" altLang="zh-CN" dirty="0"/>
              <a:t>——</a:t>
            </a:r>
            <a:r>
              <a:rPr lang="zh-CN" altLang="en-US" dirty="0"/>
              <a:t>摩尔定律</a:t>
            </a:r>
            <a:endParaRPr lang="en-US" altLang="zh-CN" dirty="0"/>
          </a:p>
          <a:p>
            <a:pPr lvl="1"/>
            <a:r>
              <a:rPr lang="zh-CN" altLang="en-US" dirty="0"/>
              <a:t>对大型计算问题，算法改进带来的益处有多大？</a:t>
            </a:r>
            <a:endParaRPr lang="en-US" altLang="zh-CN" dirty="0"/>
          </a:p>
          <a:p>
            <a:endParaRPr lang="en-US" altLang="zh-CN" dirty="0"/>
          </a:p>
          <a:p>
            <a:r>
              <a:rPr lang="zh-CN" altLang="en-US" dirty="0"/>
              <a:t>结论</a:t>
            </a:r>
            <a:endParaRPr lang="en-US" altLang="zh-CN" dirty="0"/>
          </a:p>
          <a:p>
            <a:pPr lvl="1"/>
            <a:r>
              <a:rPr lang="zh-CN" altLang="en-US" dirty="0"/>
              <a:t>对大型计算问题，</a:t>
            </a:r>
            <a:r>
              <a:rPr lang="en-US" altLang="zh-CN" dirty="0"/>
              <a:t>43%</a:t>
            </a:r>
            <a:r>
              <a:rPr lang="zh-CN" altLang="en-US" dirty="0"/>
              <a:t>的算法改进等于或大于摩尔定律带来的益处</a:t>
            </a:r>
            <a:endParaRPr lang="en-US" altLang="zh-CN" dirty="0"/>
          </a:p>
          <a:p>
            <a:pPr lvl="2"/>
            <a:r>
              <a:rPr lang="en-US" altLang="zh-CN" dirty="0"/>
              <a:t>43%</a:t>
            </a:r>
            <a:r>
              <a:rPr lang="zh-CN" altLang="en-US" dirty="0"/>
              <a:t>的大型计算问题，算法改进对问题求解性能的提升要大于硬件改进对问题求解性能的提升</a:t>
            </a:r>
          </a:p>
          <a:p>
            <a:pPr marL="268287" lvl="1" indent="0">
              <a:buNone/>
            </a:pPr>
            <a:r>
              <a:rPr lang="zh-CN" altLang="en-US" b="1" dirty="0">
                <a:solidFill>
                  <a:srgbClr val="0066FF"/>
                </a:solidFill>
              </a:rPr>
              <a:t>          算法重要性！</a:t>
            </a:r>
            <a:endParaRPr lang="en-US" altLang="zh-CN" b="1" dirty="0">
              <a:solidFill>
                <a:srgbClr val="0066FF"/>
              </a:solidFill>
            </a:endParaRPr>
          </a:p>
          <a:p>
            <a:endParaRPr lang="en-US" altLang="zh-CN" dirty="0"/>
          </a:p>
        </p:txBody>
      </p:sp>
      <p:sp>
        <p:nvSpPr>
          <p:cNvPr id="4" name="日期占位符 3">
            <a:extLst>
              <a:ext uri="{FF2B5EF4-FFF2-40B4-BE49-F238E27FC236}">
                <a16:creationId xmlns:a16="http://schemas.microsoft.com/office/drawing/2014/main" id="{417BCC15-A489-4701-8D0B-FE11009EFC2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A681911C-C56A-4B31-8F8D-314A87A62B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15792C-3E42-451C-885A-B9CD52E6D01A}"/>
              </a:ext>
            </a:extLst>
          </p:cNvPr>
          <p:cNvSpPr>
            <a:spLocks noGrp="1"/>
          </p:cNvSpPr>
          <p:nvPr>
            <p:ph type="sldNum" sz="quarter" idx="12"/>
          </p:nvPr>
        </p:nvSpPr>
        <p:spPr/>
        <p:txBody>
          <a:bodyPr/>
          <a:lstStyle/>
          <a:p>
            <a:fld id="{EEA58A3B-43CE-4AA0-90B5-EB47AFAFEB34}" type="slidenum">
              <a:rPr lang="zh-CN" altLang="en-US" smtClean="0"/>
              <a:pPr/>
              <a:t>207</a:t>
            </a:fld>
            <a:endParaRPr lang="zh-CN" altLang="en-US" dirty="0"/>
          </a:p>
        </p:txBody>
      </p:sp>
    </p:spTree>
    <p:extLst>
      <p:ext uri="{BB962C8B-B14F-4D97-AF65-F5344CB8AC3E}">
        <p14:creationId xmlns:p14="http://schemas.microsoft.com/office/powerpoint/2010/main" val="10311529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381FD-8306-4F45-B96E-CDDD86B3760B}"/>
              </a:ext>
            </a:extLst>
          </p:cNvPr>
          <p:cNvSpPr>
            <a:spLocks noGrp="1"/>
          </p:cNvSpPr>
          <p:nvPr>
            <p:ph type="title"/>
          </p:nvPr>
        </p:nvSpPr>
        <p:spPr/>
        <p:txBody>
          <a:bodyPr>
            <a:normAutofit fontScale="90000"/>
          </a:bodyPr>
          <a:lstStyle/>
          <a:p>
            <a:r>
              <a:rPr lang="en-US" altLang="zh-CN" dirty="0"/>
              <a:t>How Fast Do Algorithms Improve</a:t>
            </a:r>
            <a:r>
              <a:rPr lang="zh-CN" altLang="en-US" dirty="0"/>
              <a:t>：研究内容</a:t>
            </a:r>
          </a:p>
        </p:txBody>
      </p:sp>
      <p:sp>
        <p:nvSpPr>
          <p:cNvPr id="3" name="内容占位符 2">
            <a:extLst>
              <a:ext uri="{FF2B5EF4-FFF2-40B4-BE49-F238E27FC236}">
                <a16:creationId xmlns:a16="http://schemas.microsoft.com/office/drawing/2014/main" id="{AF547500-C679-4F9B-B949-85BA53504F9D}"/>
              </a:ext>
            </a:extLst>
          </p:cNvPr>
          <p:cNvSpPr>
            <a:spLocks noGrp="1"/>
          </p:cNvSpPr>
          <p:nvPr>
            <p:ph idx="1"/>
          </p:nvPr>
        </p:nvSpPr>
        <p:spPr/>
        <p:txBody>
          <a:bodyPr>
            <a:normAutofit/>
          </a:bodyPr>
          <a:lstStyle/>
          <a:p>
            <a:r>
              <a:rPr lang="zh-CN" altLang="en-US" dirty="0"/>
              <a:t>分析了</a:t>
            </a:r>
            <a:r>
              <a:rPr lang="en-US" altLang="zh-CN" dirty="0"/>
              <a:t>57</a:t>
            </a:r>
            <a:r>
              <a:rPr lang="zh-CN" altLang="en-US" dirty="0"/>
              <a:t>部教科书，超过</a:t>
            </a:r>
            <a:r>
              <a:rPr lang="en-US" altLang="zh-CN" dirty="0"/>
              <a:t>1137</a:t>
            </a:r>
            <a:r>
              <a:rPr lang="zh-CN" altLang="en-US" dirty="0"/>
              <a:t>篇研究论文，追溯算法何时被发现，何时被改进以变得更优</a:t>
            </a:r>
            <a:endParaRPr lang="en-US" altLang="zh-CN" dirty="0"/>
          </a:p>
          <a:p>
            <a:pPr marL="0" indent="0">
              <a:buNone/>
            </a:pPr>
            <a:endParaRPr lang="en-US" altLang="zh-CN" dirty="0"/>
          </a:p>
          <a:p>
            <a:r>
              <a:rPr lang="zh-CN" altLang="en-US" dirty="0"/>
              <a:t>共研究了</a:t>
            </a:r>
            <a:r>
              <a:rPr lang="en-US" altLang="zh-CN" dirty="0"/>
              <a:t>113</a:t>
            </a:r>
            <a:r>
              <a:rPr lang="zh-CN" altLang="en-US" dirty="0"/>
              <a:t>个算法族，平均每个算法族有</a:t>
            </a:r>
            <a:r>
              <a:rPr lang="en-US" altLang="zh-CN" dirty="0"/>
              <a:t>8</a:t>
            </a:r>
            <a:r>
              <a:rPr lang="zh-CN" altLang="en-US" dirty="0"/>
              <a:t>个算法</a:t>
            </a:r>
            <a:endParaRPr lang="en-US" altLang="zh-CN" dirty="0"/>
          </a:p>
          <a:p>
            <a:pPr lvl="1"/>
            <a:r>
              <a:rPr lang="en-US" altLang="zh-CN" dirty="0"/>
              <a:t>e.g. </a:t>
            </a:r>
            <a:r>
              <a:rPr lang="zh-CN" altLang="en-US" dirty="0"/>
              <a:t>比较排序族包括</a:t>
            </a:r>
            <a:r>
              <a:rPr lang="en-US" altLang="zh-CN" dirty="0"/>
              <a:t>18</a:t>
            </a:r>
            <a:r>
              <a:rPr lang="zh-CN" altLang="en-US" dirty="0"/>
              <a:t>种算法，合并排序、冒泡排序、快排</a:t>
            </a:r>
            <a:r>
              <a:rPr lang="en-US" altLang="zh-CN" dirty="0"/>
              <a:t>…</a:t>
            </a:r>
          </a:p>
          <a:p>
            <a:pPr lvl="1"/>
            <a:endParaRPr lang="en-US" altLang="zh-CN" dirty="0"/>
          </a:p>
          <a:p>
            <a:r>
              <a:rPr lang="zh-CN" altLang="en-US" dirty="0"/>
              <a:t>算法改进：</a:t>
            </a:r>
            <a:endParaRPr lang="en-US" altLang="zh-CN" dirty="0"/>
          </a:p>
          <a:p>
            <a:pPr lvl="1"/>
            <a:r>
              <a:rPr lang="zh-CN" altLang="en-US" dirty="0"/>
              <a:t>算法降低了其算法族的</a:t>
            </a:r>
            <a:r>
              <a:rPr lang="zh-CN" altLang="en-US" b="1" dirty="0"/>
              <a:t>最坏情况渐进时间复杂度</a:t>
            </a:r>
            <a:endParaRPr lang="en-US" altLang="zh-CN" dirty="0"/>
          </a:p>
          <a:p>
            <a:r>
              <a:rPr lang="zh-CN" altLang="en-US" dirty="0"/>
              <a:t>研究中得到了</a:t>
            </a:r>
            <a:r>
              <a:rPr lang="en-US" altLang="zh-CN" dirty="0"/>
              <a:t>276</a:t>
            </a:r>
            <a:r>
              <a:rPr lang="zh-CN" altLang="en-US" dirty="0"/>
              <a:t>种初始算法和后续改进算法，每个算法族中的初始算法平均有</a:t>
            </a:r>
            <a:r>
              <a:rPr lang="en-US" altLang="zh-CN" dirty="0"/>
              <a:t>1.44</a:t>
            </a:r>
            <a:r>
              <a:rPr lang="zh-CN" altLang="en-US" dirty="0"/>
              <a:t>个改进</a:t>
            </a:r>
            <a:endParaRPr lang="en-US" altLang="zh-CN" dirty="0"/>
          </a:p>
          <a:p>
            <a:endParaRPr lang="zh-CN" altLang="en-US" dirty="0"/>
          </a:p>
        </p:txBody>
      </p:sp>
      <p:sp>
        <p:nvSpPr>
          <p:cNvPr id="4" name="日期占位符 3">
            <a:extLst>
              <a:ext uri="{FF2B5EF4-FFF2-40B4-BE49-F238E27FC236}">
                <a16:creationId xmlns:a16="http://schemas.microsoft.com/office/drawing/2014/main" id="{2AFFE34D-ACC7-4F00-AF8B-858017FF75B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2FA9223-E8E5-4C50-B90C-4BA04682C1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BED042-5535-4170-85A2-2973D3D2E436}"/>
              </a:ext>
            </a:extLst>
          </p:cNvPr>
          <p:cNvSpPr>
            <a:spLocks noGrp="1"/>
          </p:cNvSpPr>
          <p:nvPr>
            <p:ph type="sldNum" sz="quarter" idx="12"/>
          </p:nvPr>
        </p:nvSpPr>
        <p:spPr/>
        <p:txBody>
          <a:bodyPr/>
          <a:lstStyle/>
          <a:p>
            <a:fld id="{EEA58A3B-43CE-4AA0-90B5-EB47AFAFEB34}" type="slidenum">
              <a:rPr lang="zh-CN" altLang="en-US" smtClean="0"/>
              <a:pPr/>
              <a:t>208</a:t>
            </a:fld>
            <a:endParaRPr lang="zh-CN" altLang="en-US" dirty="0"/>
          </a:p>
        </p:txBody>
      </p:sp>
    </p:spTree>
    <p:extLst>
      <p:ext uri="{BB962C8B-B14F-4D97-AF65-F5344CB8AC3E}">
        <p14:creationId xmlns:p14="http://schemas.microsoft.com/office/powerpoint/2010/main" val="16082640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9852D-FB4A-452F-BBCB-820DBE8E9CA5}"/>
              </a:ext>
            </a:extLst>
          </p:cNvPr>
          <p:cNvSpPr>
            <a:spLocks noGrp="1"/>
          </p:cNvSpPr>
          <p:nvPr>
            <p:ph type="title"/>
          </p:nvPr>
        </p:nvSpPr>
        <p:spPr/>
        <p:txBody>
          <a:bodyPr/>
          <a:lstStyle/>
          <a:p>
            <a:r>
              <a:rPr lang="zh-CN" altLang="en-US" dirty="0"/>
              <a:t>结论</a:t>
            </a:r>
          </a:p>
        </p:txBody>
      </p:sp>
      <p:sp>
        <p:nvSpPr>
          <p:cNvPr id="3" name="内容占位符 2">
            <a:extLst>
              <a:ext uri="{FF2B5EF4-FFF2-40B4-BE49-F238E27FC236}">
                <a16:creationId xmlns:a16="http://schemas.microsoft.com/office/drawing/2014/main" id="{65E235A2-6FB2-4C19-97DB-B183AC955971}"/>
              </a:ext>
            </a:extLst>
          </p:cNvPr>
          <p:cNvSpPr>
            <a:spLocks noGrp="1"/>
          </p:cNvSpPr>
          <p:nvPr>
            <p:ph idx="1"/>
          </p:nvPr>
        </p:nvSpPr>
        <p:spPr/>
        <p:txBody>
          <a:bodyPr/>
          <a:lstStyle/>
          <a:p>
            <a:r>
              <a:rPr lang="zh-CN" altLang="en-US" b="0" i="0" dirty="0">
                <a:solidFill>
                  <a:srgbClr val="333333"/>
                </a:solidFill>
                <a:effectLst/>
                <a:latin typeface="-apple-system"/>
              </a:rPr>
              <a:t>对于大型计算问题，</a:t>
            </a:r>
            <a:r>
              <a:rPr lang="en-US" altLang="zh-CN" b="0" i="0" dirty="0">
                <a:solidFill>
                  <a:srgbClr val="333333"/>
                </a:solidFill>
                <a:effectLst/>
                <a:latin typeface="-apple-system"/>
              </a:rPr>
              <a:t>43% </a:t>
            </a:r>
            <a:r>
              <a:rPr lang="zh-CN" altLang="en-US" b="0" i="0" dirty="0">
                <a:solidFill>
                  <a:srgbClr val="333333"/>
                </a:solidFill>
                <a:effectLst/>
                <a:latin typeface="-apple-system"/>
              </a:rPr>
              <a:t>的算法改进等于或大于摩尔定律带来的益处。在 </a:t>
            </a:r>
            <a:r>
              <a:rPr lang="en-US" altLang="zh-CN" b="0" i="0" dirty="0">
                <a:solidFill>
                  <a:srgbClr val="333333"/>
                </a:solidFill>
                <a:effectLst/>
                <a:latin typeface="-apple-system"/>
              </a:rPr>
              <a:t>14% </a:t>
            </a:r>
            <a:r>
              <a:rPr lang="zh-CN" altLang="en-US" b="0" i="0" dirty="0">
                <a:solidFill>
                  <a:srgbClr val="333333"/>
                </a:solidFill>
                <a:effectLst/>
                <a:latin typeface="-apple-system"/>
              </a:rPr>
              <a:t>的问题中，算法对性能的改进大大超过了硬件改进带来的益处</a:t>
            </a:r>
            <a:endParaRPr lang="en-US" altLang="zh-CN" b="0" i="0" dirty="0">
              <a:solidFill>
                <a:srgbClr val="333333"/>
              </a:solidFill>
              <a:effectLst/>
              <a:latin typeface="-apple-system"/>
            </a:endParaRPr>
          </a:p>
          <a:p>
            <a:r>
              <a:rPr lang="zh-CN" altLang="en-US" b="0" i="0" dirty="0">
                <a:solidFill>
                  <a:srgbClr val="333333"/>
                </a:solidFill>
                <a:effectLst/>
                <a:latin typeface="-apple-system"/>
              </a:rPr>
              <a:t>对于大数据问题，算法改进带来的益处也非常大，因此算法改进的重要性在近几十年来不断增加。</a:t>
            </a:r>
            <a:endParaRPr lang="zh-CN" altLang="en-US" dirty="0"/>
          </a:p>
        </p:txBody>
      </p:sp>
      <p:sp>
        <p:nvSpPr>
          <p:cNvPr id="4" name="日期占位符 3">
            <a:extLst>
              <a:ext uri="{FF2B5EF4-FFF2-40B4-BE49-F238E27FC236}">
                <a16:creationId xmlns:a16="http://schemas.microsoft.com/office/drawing/2014/main" id="{667FF20F-1951-4711-81E7-546605856B7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0E8665B-0D46-4D0C-A32C-92EA345727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2D56BF-788B-433B-AD56-8C100824EA4E}"/>
              </a:ext>
            </a:extLst>
          </p:cNvPr>
          <p:cNvSpPr>
            <a:spLocks noGrp="1"/>
          </p:cNvSpPr>
          <p:nvPr>
            <p:ph type="sldNum" sz="quarter" idx="12"/>
          </p:nvPr>
        </p:nvSpPr>
        <p:spPr/>
        <p:txBody>
          <a:bodyPr/>
          <a:lstStyle/>
          <a:p>
            <a:fld id="{EEA58A3B-43CE-4AA0-90B5-EB47AFAFEB34}" type="slidenum">
              <a:rPr lang="zh-CN" altLang="en-US" smtClean="0"/>
              <a:pPr/>
              <a:t>209</a:t>
            </a:fld>
            <a:endParaRPr lang="zh-CN" altLang="en-US" dirty="0"/>
          </a:p>
        </p:txBody>
      </p:sp>
    </p:spTree>
    <p:extLst>
      <p:ext uri="{BB962C8B-B14F-4D97-AF65-F5344CB8AC3E}">
        <p14:creationId xmlns:p14="http://schemas.microsoft.com/office/powerpoint/2010/main" val="177945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F68E0-B1BB-479C-A6DD-F2B37CB4103F}"/>
              </a:ext>
            </a:extLst>
          </p:cNvPr>
          <p:cNvSpPr>
            <a:spLocks noGrp="1"/>
          </p:cNvSpPr>
          <p:nvPr>
            <p:ph type="title"/>
          </p:nvPr>
        </p:nvSpPr>
        <p:spPr/>
        <p:txBody>
          <a:bodyPr/>
          <a:lstStyle/>
          <a:p>
            <a:r>
              <a:rPr lang="zh-CN" altLang="en-US" dirty="0"/>
              <a:t>排列问题</a:t>
            </a:r>
          </a:p>
        </p:txBody>
      </p:sp>
      <p:sp>
        <p:nvSpPr>
          <p:cNvPr id="3" name="内容占位符 2">
            <a:extLst>
              <a:ext uri="{FF2B5EF4-FFF2-40B4-BE49-F238E27FC236}">
                <a16:creationId xmlns:a16="http://schemas.microsoft.com/office/drawing/2014/main" id="{56DDD683-342E-4A7C-8AF8-E663355C8DD3}"/>
              </a:ext>
            </a:extLst>
          </p:cNvPr>
          <p:cNvSpPr>
            <a:spLocks noGrp="1"/>
          </p:cNvSpPr>
          <p:nvPr>
            <p:ph idx="1"/>
          </p:nvPr>
        </p:nvSpPr>
        <p:spPr/>
        <p:txBody>
          <a:bodyPr/>
          <a:lstStyle/>
          <a:p>
            <a:pPr eaLnBrk="1" hangingPunct="1"/>
            <a:r>
              <a:rPr lang="en-US" altLang="zh-CN" sz="2400" dirty="0"/>
              <a:t>E.g.   </a:t>
            </a:r>
            <a:r>
              <a:rPr lang="en-US" altLang="zh-CN" sz="2400" dirty="0">
                <a:solidFill>
                  <a:srgbClr val="000000"/>
                </a:solidFill>
              </a:rPr>
              <a:t>perm({1,2,3}):</a:t>
            </a:r>
          </a:p>
          <a:p>
            <a:pPr eaLnBrk="1" hangingPunct="1">
              <a:buFont typeface="Wingdings" pitchFamily="2" charset="2"/>
              <a:buNone/>
            </a:pPr>
            <a:r>
              <a:rPr lang="en-US" altLang="zh-CN" sz="2400" dirty="0">
                <a:solidFill>
                  <a:srgbClr val="000000"/>
                </a:solidFill>
              </a:rPr>
              <a:t>   1 perm({2,3}) — 123, 132</a:t>
            </a:r>
          </a:p>
          <a:p>
            <a:pPr eaLnBrk="1" hangingPunct="1">
              <a:buFont typeface="Wingdings" pitchFamily="2" charset="2"/>
              <a:buNone/>
            </a:pPr>
            <a:r>
              <a:rPr lang="en-US" altLang="zh-CN" sz="2400" dirty="0">
                <a:solidFill>
                  <a:srgbClr val="000000"/>
                </a:solidFill>
              </a:rPr>
              <a:t>   2 perm({1,3}) — 213, 231</a:t>
            </a:r>
          </a:p>
          <a:p>
            <a:pPr eaLnBrk="1" hangingPunct="1">
              <a:buFont typeface="Wingdings" pitchFamily="2" charset="2"/>
              <a:buNone/>
            </a:pPr>
            <a:r>
              <a:rPr lang="en-US" altLang="zh-CN" sz="2400" dirty="0">
                <a:solidFill>
                  <a:srgbClr val="000000"/>
                </a:solidFill>
              </a:rPr>
              <a:t>   3 perm({1,2}) — 312, 321</a:t>
            </a:r>
            <a:endParaRPr lang="en-US" altLang="zh-CN" sz="2400" dirty="0"/>
          </a:p>
          <a:p>
            <a:pPr eaLnBrk="1" hangingPunct="1">
              <a:buFont typeface="Wingdings" pitchFamily="2" charset="2"/>
              <a:buNone/>
            </a:pPr>
            <a:r>
              <a:rPr lang="en-US" altLang="zh-CN" sz="2400" dirty="0"/>
              <a:t>   </a:t>
            </a:r>
          </a:p>
          <a:p>
            <a:r>
              <a:rPr lang="zh-CN" altLang="en-US" dirty="0"/>
              <a:t>复杂度</a:t>
            </a:r>
            <a:endParaRPr lang="en-US" altLang="zh-CN" dirty="0"/>
          </a:p>
          <a:p>
            <a:endParaRPr lang="en-US" altLang="zh-CN" dirty="0"/>
          </a:p>
          <a:p>
            <a:endParaRPr lang="en-US" altLang="zh-CN" dirty="0"/>
          </a:p>
          <a:p>
            <a:pPr marL="0" indent="0">
              <a:buNone/>
            </a:pPr>
            <a:r>
              <a:rPr lang="zh-CN" altLang="en-US" dirty="0"/>
              <a:t>     非线性！！</a:t>
            </a:r>
          </a:p>
        </p:txBody>
      </p:sp>
      <p:sp>
        <p:nvSpPr>
          <p:cNvPr id="4" name="日期占位符 3">
            <a:extLst>
              <a:ext uri="{FF2B5EF4-FFF2-40B4-BE49-F238E27FC236}">
                <a16:creationId xmlns:a16="http://schemas.microsoft.com/office/drawing/2014/main" id="{6976D86A-CCD9-45A0-9C69-FFEA47B7A03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DE2E212-4885-498E-8C2B-88C00544BA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1A6F5D-88FA-4A19-ACEE-A4C49728E2D7}"/>
              </a:ext>
            </a:extLst>
          </p:cNvPr>
          <p:cNvSpPr>
            <a:spLocks noGrp="1"/>
          </p:cNvSpPr>
          <p:nvPr>
            <p:ph type="sldNum" sz="quarter" idx="12"/>
          </p:nvPr>
        </p:nvSpPr>
        <p:spPr/>
        <p:txBody>
          <a:bodyPr/>
          <a:lstStyle/>
          <a:p>
            <a:fld id="{EEA58A3B-43CE-4AA0-90B5-EB47AFAFEB34}" type="slidenum">
              <a:rPr lang="zh-CN" altLang="en-US" smtClean="0"/>
              <a:pPr/>
              <a:t>21</a:t>
            </a:fld>
            <a:endParaRPr lang="zh-CN" altLang="en-US" dirty="0"/>
          </a:p>
        </p:txBody>
      </p:sp>
      <p:graphicFrame>
        <p:nvGraphicFramePr>
          <p:cNvPr id="7" name="Object 8">
            <a:extLst>
              <a:ext uri="{FF2B5EF4-FFF2-40B4-BE49-F238E27FC236}">
                <a16:creationId xmlns:a16="http://schemas.microsoft.com/office/drawing/2014/main" id="{675FEF4B-2E60-42ED-899D-036A13C76DAF}"/>
              </a:ext>
            </a:extLst>
          </p:cNvPr>
          <p:cNvGraphicFramePr>
            <a:graphicFrameLocks noChangeAspect="1"/>
          </p:cNvGraphicFramePr>
          <p:nvPr>
            <p:extLst>
              <p:ext uri="{D42A27DB-BD31-4B8C-83A1-F6EECF244321}">
                <p14:modId xmlns:p14="http://schemas.microsoft.com/office/powerpoint/2010/main" val="1805704854"/>
              </p:ext>
            </p:extLst>
          </p:nvPr>
        </p:nvGraphicFramePr>
        <p:xfrm>
          <a:off x="1939602" y="3218401"/>
          <a:ext cx="4940300" cy="1177925"/>
        </p:xfrm>
        <a:graphic>
          <a:graphicData uri="http://schemas.openxmlformats.org/presentationml/2006/ole">
            <mc:AlternateContent xmlns:mc="http://schemas.openxmlformats.org/markup-compatibility/2006">
              <mc:Choice xmlns:v="urn:schemas-microsoft-com:vml" Requires="v">
                <p:oleObj spid="_x0000_s5273" name="Equation" r:id="rId3" imgW="1917700" imgH="457200" progId="Equation.DSMT4">
                  <p:embed/>
                </p:oleObj>
              </mc:Choice>
              <mc:Fallback>
                <p:oleObj name="Equation" r:id="rId3" imgW="1917700" imgH="457200" progId="Equation.DSMT4">
                  <p:embed/>
                  <p:pic>
                    <p:nvPicPr>
                      <p:cNvPr id="23555"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602" y="3218401"/>
                        <a:ext cx="494030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912177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ED286-5E0C-4760-A69F-3C73C3567658}"/>
              </a:ext>
            </a:extLst>
          </p:cNvPr>
          <p:cNvSpPr>
            <a:spLocks noGrp="1"/>
          </p:cNvSpPr>
          <p:nvPr>
            <p:ph type="title"/>
          </p:nvPr>
        </p:nvSpPr>
        <p:spPr/>
        <p:txBody>
          <a:bodyPr/>
          <a:lstStyle/>
          <a:p>
            <a:r>
              <a:rPr lang="zh-CN" altLang="en-US" dirty="0"/>
              <a:t>教训</a:t>
            </a:r>
          </a:p>
        </p:txBody>
      </p:sp>
      <p:sp>
        <p:nvSpPr>
          <p:cNvPr id="3" name="内容占位符 2">
            <a:extLst>
              <a:ext uri="{FF2B5EF4-FFF2-40B4-BE49-F238E27FC236}">
                <a16:creationId xmlns:a16="http://schemas.microsoft.com/office/drawing/2014/main" id="{6C249DD3-383B-4CA0-BF32-515CB753F646}"/>
              </a:ext>
            </a:extLst>
          </p:cNvPr>
          <p:cNvSpPr>
            <a:spLocks noGrp="1"/>
          </p:cNvSpPr>
          <p:nvPr>
            <p:ph idx="1"/>
          </p:nvPr>
        </p:nvSpPr>
        <p:spPr/>
        <p:txBody>
          <a:bodyPr/>
          <a:lstStyle/>
          <a:p>
            <a:r>
              <a:rPr lang="zh-CN" altLang="zh-CN" dirty="0">
                <a:solidFill>
                  <a:srgbClr val="333333"/>
                </a:solidFill>
                <a:latin typeface="-apple-system"/>
              </a:rPr>
              <a:t>研究者的结果量化了算法改进影响计算机科学的两个重要教训</a:t>
            </a:r>
          </a:p>
          <a:p>
            <a:pPr marR="152400" lvl="1"/>
            <a:r>
              <a:rPr lang="zh-CN" altLang="zh-CN" dirty="0">
                <a:solidFill>
                  <a:srgbClr val="333333"/>
                </a:solidFill>
                <a:latin typeface="-apple-system"/>
              </a:rPr>
              <a:t>其一，当一个算法族从指数级复杂度过渡到多项式复杂度时，它会以一种硬件改进无法做到的方式转变该问题的易处理性</a:t>
            </a:r>
          </a:p>
          <a:p>
            <a:pPr lvl="1"/>
            <a:endParaRPr lang="en-US" altLang="zh-CN" dirty="0">
              <a:solidFill>
                <a:srgbClr val="333333"/>
              </a:solidFill>
              <a:latin typeface="-apple-system"/>
            </a:endParaRPr>
          </a:p>
          <a:p>
            <a:pPr lvl="1"/>
            <a:r>
              <a:rPr lang="zh-CN" altLang="zh-CN" dirty="0">
                <a:solidFill>
                  <a:srgbClr val="333333"/>
                </a:solidFill>
                <a:latin typeface="-apple-system"/>
              </a:rPr>
              <a:t>其二，随着问题规模增加至数十亿或万亿个数据点时，就平均年改进率而言，算法改进的重要性比硬件或摩尔定律重要得多。这些发现表明，在拥有大规模数据集的数据分析和机器学习领域，算法改进尤为重要</a:t>
            </a:r>
            <a:endParaRPr lang="zh-CN" altLang="en-US" dirty="0">
              <a:solidFill>
                <a:srgbClr val="333333"/>
              </a:solidFill>
              <a:latin typeface="-apple-system"/>
            </a:endParaRPr>
          </a:p>
        </p:txBody>
      </p:sp>
      <p:sp>
        <p:nvSpPr>
          <p:cNvPr id="4" name="日期占位符 3">
            <a:extLst>
              <a:ext uri="{FF2B5EF4-FFF2-40B4-BE49-F238E27FC236}">
                <a16:creationId xmlns:a16="http://schemas.microsoft.com/office/drawing/2014/main" id="{E12912DC-04D2-48CB-9FC9-0DF2008E981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7D81DA9-ECBA-41FA-8980-4B76262E90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317394-DE58-43B5-9BAB-E7580247CCD9}"/>
              </a:ext>
            </a:extLst>
          </p:cNvPr>
          <p:cNvSpPr>
            <a:spLocks noGrp="1"/>
          </p:cNvSpPr>
          <p:nvPr>
            <p:ph type="sldNum" sz="quarter" idx="12"/>
          </p:nvPr>
        </p:nvSpPr>
        <p:spPr/>
        <p:txBody>
          <a:bodyPr/>
          <a:lstStyle/>
          <a:p>
            <a:fld id="{EEA58A3B-43CE-4AA0-90B5-EB47AFAFEB34}" type="slidenum">
              <a:rPr lang="zh-CN" altLang="en-US" smtClean="0"/>
              <a:pPr/>
              <a:t>210</a:t>
            </a:fld>
            <a:endParaRPr lang="zh-CN" altLang="en-US" dirty="0"/>
          </a:p>
        </p:txBody>
      </p:sp>
    </p:spTree>
    <p:extLst>
      <p:ext uri="{BB962C8B-B14F-4D97-AF65-F5344CB8AC3E}">
        <p14:creationId xmlns:p14="http://schemas.microsoft.com/office/powerpoint/2010/main" val="9312756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a:extLst>
              <a:ext uri="{FF2B5EF4-FFF2-40B4-BE49-F238E27FC236}">
                <a16:creationId xmlns:a16="http://schemas.microsoft.com/office/drawing/2014/main" id="{98746703-41BB-D54C-8DA4-D89C98D52161}"/>
              </a:ext>
            </a:extLst>
          </p:cNvPr>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355358" y="1610436"/>
            <a:ext cx="5610225" cy="28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C6FEEC7E-2984-A246-B26B-781E3D2B4529}"/>
              </a:ext>
            </a:extLst>
          </p:cNvPr>
          <p:cNvSpPr>
            <a:spLocks noGrp="1"/>
          </p:cNvSpPr>
          <p:nvPr>
            <p:ph type="title"/>
          </p:nvPr>
        </p:nvSpPr>
        <p:spPr>
          <a:xfrm>
            <a:off x="464227" y="1958153"/>
            <a:ext cx="4632350" cy="2112060"/>
          </a:xfrm>
        </p:spPr>
        <p:txBody>
          <a:bodyPr>
            <a:normAutofit/>
          </a:bodyPr>
          <a:lstStyle/>
          <a:p>
            <a:r>
              <a:rPr kumimoji="1" lang="en-US" altLang="zh-CN" dirty="0">
                <a:latin typeface="+mn-lt"/>
              </a:rPr>
              <a:t>Thanks  for your attention</a:t>
            </a:r>
            <a:br>
              <a:rPr lang="en-US" altLang="zh-CN" dirty="0">
                <a:solidFill>
                  <a:schemeClr val="tx2"/>
                </a:solidFill>
                <a:latin typeface="+mn-lt"/>
              </a:rPr>
            </a:br>
            <a:endParaRPr kumimoji="1" lang="zh-CN" altLang="en-US" dirty="0">
              <a:latin typeface="+mn-lt"/>
            </a:endParaRPr>
          </a:p>
        </p:txBody>
      </p:sp>
      <p:sp>
        <p:nvSpPr>
          <p:cNvPr id="5" name="Subtitle 6">
            <a:extLst>
              <a:ext uri="{FF2B5EF4-FFF2-40B4-BE49-F238E27FC236}">
                <a16:creationId xmlns:a16="http://schemas.microsoft.com/office/drawing/2014/main" id="{47DFAE61-BAAF-2444-AA2E-4094E5848053}"/>
              </a:ext>
            </a:extLst>
          </p:cNvPr>
          <p:cNvSpPr txBox="1">
            <a:spLocks/>
          </p:cNvSpPr>
          <p:nvPr/>
        </p:nvSpPr>
        <p:spPr>
          <a:xfrm>
            <a:off x="6260897" y="1958152"/>
            <a:ext cx="2412936" cy="368336"/>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61"/>
              </a:lnSpc>
              <a:spcBef>
                <a:spcPts val="0"/>
              </a:spcBef>
            </a:pPr>
            <a:r>
              <a:rPr kumimoji="1" lang="zh-CN" altLang="en-US" sz="975" dirty="0">
                <a:solidFill>
                  <a:schemeClr val="tx1">
                    <a:lumMod val="85000"/>
                    <a:lumOff val="15000"/>
                  </a:schemeClr>
                </a:solidFill>
                <a:latin typeface="Microsoft YaHei" charset="-122"/>
                <a:ea typeface="Microsoft YaHei" charset="-122"/>
                <a:cs typeface="Microsoft YaHei" charset="-122"/>
              </a:rPr>
              <a:t>把数字世界带入每个人、每个家庭、</a:t>
            </a:r>
            <a:br>
              <a:rPr kumimoji="1" lang="en-US" altLang="zh-CN" sz="975" dirty="0">
                <a:solidFill>
                  <a:schemeClr val="tx1">
                    <a:lumMod val="85000"/>
                    <a:lumOff val="15000"/>
                  </a:schemeClr>
                </a:solidFill>
                <a:latin typeface="Microsoft YaHei" charset="-122"/>
                <a:ea typeface="Microsoft YaHei" charset="-122"/>
                <a:cs typeface="Microsoft YaHei" charset="-122"/>
              </a:rPr>
            </a:br>
            <a:r>
              <a:rPr kumimoji="1" lang="zh-CN" altLang="en-US" sz="975" dirty="0">
                <a:solidFill>
                  <a:schemeClr val="tx1">
                    <a:lumMod val="85000"/>
                    <a:lumOff val="15000"/>
                  </a:schemeClr>
                </a:solidFill>
                <a:latin typeface="Microsoft YaHei" charset="-122"/>
                <a:ea typeface="Microsoft YaHei" charset="-122"/>
                <a:cs typeface="Microsoft YaHei" charset="-122"/>
              </a:rPr>
              <a:t>每个组织，构建万物互联的智能世界。</a:t>
            </a:r>
          </a:p>
        </p:txBody>
      </p:sp>
      <p:sp>
        <p:nvSpPr>
          <p:cNvPr id="6" name="Subtitle 6">
            <a:extLst>
              <a:ext uri="{FF2B5EF4-FFF2-40B4-BE49-F238E27FC236}">
                <a16:creationId xmlns:a16="http://schemas.microsoft.com/office/drawing/2014/main" id="{E43EE5F8-23F4-2D4F-87C9-31B442C38B95}"/>
              </a:ext>
            </a:extLst>
          </p:cNvPr>
          <p:cNvSpPr txBox="1">
            <a:spLocks/>
          </p:cNvSpPr>
          <p:nvPr/>
        </p:nvSpPr>
        <p:spPr>
          <a:xfrm>
            <a:off x="6250698" y="2313859"/>
            <a:ext cx="2415803"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71"/>
              </a:lnSpc>
            </a:pPr>
            <a:r>
              <a:rPr kumimoji="1" lang="en-US" altLang="zh-CN" sz="900" dirty="0">
                <a:solidFill>
                  <a:schemeClr val="tx1">
                    <a:lumMod val="85000"/>
                    <a:lumOff val="15000"/>
                  </a:schemeClr>
                </a:solidFill>
                <a:latin typeface="+mn-lt"/>
                <a:cs typeface="Arial" panose="020B0604020202020204" pitchFamily="34" charset="0"/>
              </a:rPr>
              <a:t>Bring digital to every person, home and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organization for a fully connected, </a:t>
            </a:r>
            <a:br>
              <a:rPr kumimoji="1" lang="en-US" altLang="zh-CN" sz="900" dirty="0">
                <a:solidFill>
                  <a:schemeClr val="tx1">
                    <a:lumMod val="85000"/>
                    <a:lumOff val="15000"/>
                  </a:schemeClr>
                </a:solidFill>
                <a:latin typeface="+mn-lt"/>
                <a:cs typeface="Arial" panose="020B0604020202020204" pitchFamily="34" charset="0"/>
              </a:rPr>
            </a:br>
            <a:r>
              <a:rPr kumimoji="1" lang="en-US" altLang="zh-CN" sz="900" dirty="0">
                <a:solidFill>
                  <a:schemeClr val="tx1">
                    <a:lumMod val="85000"/>
                    <a:lumOff val="15000"/>
                  </a:schemeClr>
                </a:solidFill>
                <a:latin typeface="+mn-lt"/>
                <a:cs typeface="Arial" panose="020B0604020202020204" pitchFamily="34" charset="0"/>
              </a:rPr>
              <a:t>intelligent world.</a:t>
            </a:r>
            <a:endParaRPr kumimoji="1" lang="zh-CN" altLang="en-US" sz="900" dirty="0">
              <a:solidFill>
                <a:schemeClr val="tx1">
                  <a:lumMod val="85000"/>
                  <a:lumOff val="15000"/>
                </a:schemeClr>
              </a:solidFill>
              <a:latin typeface="+mn-lt"/>
              <a:ea typeface="Microsoft YaHei" charset="-122"/>
              <a:cs typeface="Microsoft YaHei" charset="-122"/>
            </a:endParaRPr>
          </a:p>
        </p:txBody>
      </p:sp>
    </p:spTree>
    <p:extLst>
      <p:ext uri="{BB962C8B-B14F-4D97-AF65-F5344CB8AC3E}">
        <p14:creationId xmlns:p14="http://schemas.microsoft.com/office/powerpoint/2010/main" val="1980937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1184A-231A-4245-93FA-E25DF4C0BA35}"/>
              </a:ext>
            </a:extLst>
          </p:cNvPr>
          <p:cNvSpPr>
            <a:spLocks noGrp="1"/>
          </p:cNvSpPr>
          <p:nvPr>
            <p:ph type="title"/>
          </p:nvPr>
        </p:nvSpPr>
        <p:spPr/>
        <p:txBody>
          <a:bodyPr/>
          <a:lstStyle/>
          <a:p>
            <a:r>
              <a:rPr lang="zh-CN" altLang="en-US" dirty="0"/>
              <a:t>示例</a:t>
            </a:r>
            <a:r>
              <a:rPr lang="en-US" altLang="zh-CN" dirty="0"/>
              <a:t>2</a:t>
            </a:r>
            <a:r>
              <a:rPr lang="zh-CN" altLang="en-US" dirty="0"/>
              <a:t>：</a:t>
            </a:r>
            <a:r>
              <a:rPr lang="zh-CN" altLang="en-US" dirty="0">
                <a:solidFill>
                  <a:srgbClr val="0066FF"/>
                </a:solidFill>
              </a:rPr>
              <a:t>整数划分问题</a:t>
            </a:r>
          </a:p>
        </p:txBody>
      </p:sp>
      <p:sp>
        <p:nvSpPr>
          <p:cNvPr id="3" name="内容占位符 2">
            <a:extLst>
              <a:ext uri="{FF2B5EF4-FFF2-40B4-BE49-F238E27FC236}">
                <a16:creationId xmlns:a16="http://schemas.microsoft.com/office/drawing/2014/main" id="{6DC4962D-446D-43F3-8C03-9DA49A227ACC}"/>
              </a:ext>
            </a:extLst>
          </p:cNvPr>
          <p:cNvSpPr>
            <a:spLocks noGrp="1"/>
          </p:cNvSpPr>
          <p:nvPr>
            <p:ph idx="1"/>
          </p:nvPr>
        </p:nvSpPr>
        <p:spPr/>
        <p:txBody>
          <a:bodyPr>
            <a:normAutofit fontScale="92500" lnSpcReduction="10000"/>
          </a:bodyPr>
          <a:lstStyle/>
          <a:p>
            <a:pPr eaLnBrk="1" hangingPunct="1">
              <a:spcBef>
                <a:spcPct val="20000"/>
              </a:spcBef>
            </a:pPr>
            <a:r>
              <a:rPr lang="zh-CN" altLang="en-US" sz="2400" dirty="0">
                <a:solidFill>
                  <a:srgbClr val="000000"/>
                </a:solidFill>
                <a:cs typeface="Times New Roman" pitchFamily="18" charset="0"/>
              </a:rPr>
              <a:t>问题</a:t>
            </a:r>
            <a:endParaRPr lang="en-US" altLang="zh-CN" sz="2400" dirty="0">
              <a:solidFill>
                <a:srgbClr val="000000"/>
              </a:solidFill>
              <a:cs typeface="Times New Roman" pitchFamily="18" charset="0"/>
            </a:endParaRPr>
          </a:p>
          <a:p>
            <a:pPr lvl="1">
              <a:spcBef>
                <a:spcPct val="20000"/>
              </a:spcBef>
            </a:pPr>
            <a:r>
              <a:rPr lang="zh-CN" altLang="en-US" dirty="0">
                <a:solidFill>
                  <a:srgbClr val="000000"/>
                </a:solidFill>
                <a:cs typeface="Times New Roman" pitchFamily="18" charset="0"/>
              </a:rPr>
              <a:t>将正整数</a:t>
            </a:r>
            <a:r>
              <a:rPr lang="en-US" altLang="zh-CN" dirty="0">
                <a:solidFill>
                  <a:srgbClr val="000000"/>
                </a:solidFill>
                <a:cs typeface="楷体_GB2312"/>
              </a:rPr>
              <a:t>n</a:t>
            </a:r>
            <a:r>
              <a:rPr lang="zh-CN" altLang="en-US" dirty="0">
                <a:solidFill>
                  <a:srgbClr val="000000"/>
                </a:solidFill>
                <a:cs typeface="楷体_GB2312"/>
              </a:rPr>
              <a:t>表示成一系列</a:t>
            </a:r>
            <a:r>
              <a:rPr lang="zh-CN" altLang="en-US" b="1" dirty="0">
                <a:solidFill>
                  <a:srgbClr val="FF0000"/>
                </a:solidFill>
                <a:cs typeface="楷体_GB2312"/>
              </a:rPr>
              <a:t>正</a:t>
            </a:r>
            <a:r>
              <a:rPr lang="zh-CN" altLang="en-US" dirty="0">
                <a:solidFill>
                  <a:srgbClr val="000000"/>
                </a:solidFill>
                <a:cs typeface="楷体_GB2312"/>
              </a:rPr>
              <a:t>整数之和：</a:t>
            </a:r>
            <a:r>
              <a:rPr lang="en-US" altLang="zh-CN" dirty="0">
                <a:solidFill>
                  <a:srgbClr val="000000"/>
                </a:solidFill>
                <a:cs typeface="楷体_GB2312"/>
              </a:rPr>
              <a:t>n=</a:t>
            </a:r>
            <a:r>
              <a:rPr lang="en-US" altLang="zh-CN" dirty="0">
                <a:solidFill>
                  <a:srgbClr val="FF0000"/>
                </a:solidFill>
                <a:cs typeface="楷体_GB2312"/>
              </a:rPr>
              <a:t>n</a:t>
            </a:r>
            <a:r>
              <a:rPr lang="en-US" altLang="zh-CN" baseline="-25000" dirty="0">
                <a:solidFill>
                  <a:srgbClr val="FF0000"/>
                </a:solidFill>
                <a:cs typeface="楷体_GB2312"/>
              </a:rPr>
              <a:t>1</a:t>
            </a:r>
            <a:r>
              <a:rPr lang="en-US" altLang="zh-CN" dirty="0">
                <a:solidFill>
                  <a:srgbClr val="000000"/>
                </a:solidFill>
                <a:cs typeface="楷体_GB2312"/>
              </a:rPr>
              <a:t>+n</a:t>
            </a:r>
            <a:r>
              <a:rPr lang="en-US" altLang="zh-CN" baseline="-25000" dirty="0">
                <a:solidFill>
                  <a:srgbClr val="000000"/>
                </a:solidFill>
                <a:cs typeface="楷体_GB2312"/>
              </a:rPr>
              <a:t>2</a:t>
            </a:r>
            <a:r>
              <a:rPr lang="en-US" altLang="zh-CN" dirty="0">
                <a:solidFill>
                  <a:srgbClr val="000000"/>
                </a:solidFill>
                <a:cs typeface="楷体_GB2312"/>
              </a:rPr>
              <a:t>+…+</a:t>
            </a:r>
            <a:r>
              <a:rPr lang="en-US" altLang="zh-CN" dirty="0" err="1">
                <a:solidFill>
                  <a:srgbClr val="000000"/>
                </a:solidFill>
                <a:cs typeface="楷体_GB2312"/>
              </a:rPr>
              <a:t>n</a:t>
            </a:r>
            <a:r>
              <a:rPr lang="en-US" altLang="zh-CN" baseline="-25000" dirty="0" err="1">
                <a:solidFill>
                  <a:srgbClr val="000000"/>
                </a:solidFill>
                <a:cs typeface="楷体_GB2312"/>
              </a:rPr>
              <a:t>k</a:t>
            </a:r>
            <a:r>
              <a:rPr lang="zh-CN" altLang="en-US" dirty="0">
                <a:solidFill>
                  <a:srgbClr val="000000"/>
                </a:solidFill>
                <a:cs typeface="楷体_GB2312"/>
              </a:rPr>
              <a:t>，其中</a:t>
            </a:r>
            <a:r>
              <a:rPr lang="en-US" altLang="zh-CN" dirty="0">
                <a:solidFill>
                  <a:srgbClr val="000000"/>
                </a:solidFill>
                <a:cs typeface="楷体_GB2312"/>
              </a:rPr>
              <a:t>n</a:t>
            </a:r>
            <a:r>
              <a:rPr lang="en-US" altLang="zh-CN" baseline="-25000" dirty="0">
                <a:solidFill>
                  <a:srgbClr val="000000"/>
                </a:solidFill>
                <a:cs typeface="楷体_GB2312"/>
              </a:rPr>
              <a:t>1</a:t>
            </a:r>
            <a:r>
              <a:rPr lang="en-US" altLang="zh-CN" dirty="0">
                <a:solidFill>
                  <a:srgbClr val="000000"/>
                </a:solidFill>
                <a:cs typeface="楷体_GB2312"/>
              </a:rPr>
              <a:t>≥n</a:t>
            </a:r>
            <a:r>
              <a:rPr lang="en-US" altLang="zh-CN" baseline="-25000" dirty="0">
                <a:solidFill>
                  <a:srgbClr val="000000"/>
                </a:solidFill>
                <a:cs typeface="楷体_GB2312"/>
              </a:rPr>
              <a:t>2</a:t>
            </a:r>
            <a:r>
              <a:rPr lang="en-US" altLang="zh-CN" dirty="0">
                <a:solidFill>
                  <a:srgbClr val="000000"/>
                </a:solidFill>
                <a:cs typeface="楷体_GB2312"/>
              </a:rPr>
              <a:t>≥…≥n</a:t>
            </a:r>
            <a:r>
              <a:rPr lang="en-US" altLang="zh-CN" baseline="-25000" dirty="0">
                <a:solidFill>
                  <a:srgbClr val="000000"/>
                </a:solidFill>
                <a:cs typeface="楷体_GB2312"/>
              </a:rPr>
              <a:t>k</a:t>
            </a:r>
            <a:r>
              <a:rPr lang="en-US" altLang="zh-CN" dirty="0">
                <a:solidFill>
                  <a:srgbClr val="000000"/>
                </a:solidFill>
                <a:cs typeface="楷体_GB2312"/>
              </a:rPr>
              <a:t>≥1</a:t>
            </a:r>
            <a:r>
              <a:rPr lang="zh-CN" altLang="en-US" dirty="0">
                <a:solidFill>
                  <a:srgbClr val="000000"/>
                </a:solidFill>
                <a:cs typeface="楷体_GB2312"/>
              </a:rPr>
              <a:t>，</a:t>
            </a:r>
            <a:r>
              <a:rPr lang="en-US" altLang="zh-CN" dirty="0">
                <a:solidFill>
                  <a:srgbClr val="000000"/>
                </a:solidFill>
                <a:cs typeface="楷体_GB2312"/>
              </a:rPr>
              <a:t>k≥1</a:t>
            </a:r>
            <a:r>
              <a:rPr lang="zh-CN" altLang="en-US" dirty="0">
                <a:solidFill>
                  <a:srgbClr val="000000"/>
                </a:solidFill>
                <a:cs typeface="楷体_GB2312"/>
              </a:rPr>
              <a:t>，</a:t>
            </a:r>
            <a:endParaRPr lang="en-US" altLang="zh-CN" dirty="0">
              <a:solidFill>
                <a:srgbClr val="000000"/>
              </a:solidFill>
              <a:cs typeface="楷体_GB2312"/>
            </a:endParaRPr>
          </a:p>
          <a:p>
            <a:pPr lvl="1">
              <a:spcBef>
                <a:spcPct val="20000"/>
              </a:spcBef>
            </a:pPr>
            <a:r>
              <a:rPr lang="zh-CN" altLang="en-US" dirty="0">
                <a:solidFill>
                  <a:srgbClr val="000000"/>
                </a:solidFill>
                <a:cs typeface="楷体_GB2312"/>
              </a:rPr>
              <a:t>正整数</a:t>
            </a:r>
            <a:r>
              <a:rPr lang="en-US" altLang="zh-CN" dirty="0">
                <a:solidFill>
                  <a:srgbClr val="000000"/>
                </a:solidFill>
                <a:cs typeface="楷体_GB2312"/>
              </a:rPr>
              <a:t>n</a:t>
            </a:r>
            <a:r>
              <a:rPr lang="zh-CN" altLang="en-US" dirty="0">
                <a:solidFill>
                  <a:srgbClr val="000000"/>
                </a:solidFill>
                <a:cs typeface="楷体_GB2312"/>
              </a:rPr>
              <a:t>的这种表示称为正整数</a:t>
            </a:r>
            <a:r>
              <a:rPr lang="en-US" altLang="zh-CN" dirty="0">
                <a:solidFill>
                  <a:srgbClr val="000000"/>
                </a:solidFill>
                <a:cs typeface="楷体_GB2312"/>
              </a:rPr>
              <a:t>n</a:t>
            </a:r>
            <a:r>
              <a:rPr lang="zh-CN" altLang="en-US" dirty="0">
                <a:solidFill>
                  <a:srgbClr val="000000"/>
                </a:solidFill>
                <a:cs typeface="楷体_GB2312"/>
              </a:rPr>
              <a:t>的划分</a:t>
            </a:r>
            <a:endParaRPr lang="en-US" altLang="zh-CN" dirty="0">
              <a:solidFill>
                <a:srgbClr val="000000"/>
              </a:solidFill>
              <a:cs typeface="楷体_GB2312"/>
            </a:endParaRPr>
          </a:p>
          <a:p>
            <a:pPr marL="268287" lvl="1" indent="0">
              <a:spcBef>
                <a:spcPct val="20000"/>
              </a:spcBef>
              <a:buNone/>
            </a:pPr>
            <a:r>
              <a:rPr lang="zh-CN" altLang="en-US" dirty="0">
                <a:solidFill>
                  <a:srgbClr val="000000"/>
                </a:solidFill>
                <a:cs typeface="楷体_GB2312"/>
              </a:rPr>
              <a:t>，求正整数</a:t>
            </a:r>
            <a:r>
              <a:rPr lang="en-US" altLang="zh-CN" dirty="0">
                <a:solidFill>
                  <a:srgbClr val="000000"/>
                </a:solidFill>
                <a:cs typeface="楷体_GB2312"/>
              </a:rPr>
              <a:t>n</a:t>
            </a:r>
            <a:r>
              <a:rPr lang="zh-CN" altLang="en-US" dirty="0">
                <a:solidFill>
                  <a:srgbClr val="000000"/>
                </a:solidFill>
                <a:cs typeface="楷体_GB2312"/>
              </a:rPr>
              <a:t>的不同划分个数</a:t>
            </a:r>
            <a:endParaRPr lang="en-US" altLang="zh-CN" dirty="0">
              <a:solidFill>
                <a:srgbClr val="000000"/>
              </a:solidFill>
              <a:cs typeface="楷体_GB2312"/>
            </a:endParaRPr>
          </a:p>
          <a:p>
            <a:pPr eaLnBrk="1" hangingPunct="1">
              <a:spcBef>
                <a:spcPct val="20000"/>
              </a:spcBef>
            </a:pPr>
            <a:endParaRPr lang="en-US" altLang="zh-CN" dirty="0">
              <a:solidFill>
                <a:srgbClr val="000000"/>
              </a:solidFill>
              <a:cs typeface="楷体_GB2312"/>
            </a:endParaRPr>
          </a:p>
          <a:p>
            <a:pPr>
              <a:spcBef>
                <a:spcPct val="20000"/>
              </a:spcBef>
            </a:pPr>
            <a:r>
              <a:rPr lang="zh-CN" altLang="en-US" sz="2400" dirty="0">
                <a:solidFill>
                  <a:srgbClr val="000000"/>
                </a:solidFill>
                <a:ea typeface="楷体_GB2312"/>
                <a:cs typeface="楷体_GB2312"/>
              </a:rPr>
              <a:t>例如，正整数</a:t>
            </a:r>
            <a:r>
              <a:rPr lang="en-US" altLang="zh-CN" sz="2400" dirty="0">
                <a:solidFill>
                  <a:srgbClr val="000000"/>
                </a:solidFill>
                <a:ea typeface="楷体_GB2312"/>
                <a:cs typeface="楷体_GB2312"/>
              </a:rPr>
              <a:t>6</a:t>
            </a:r>
            <a:r>
              <a:rPr lang="zh-CN" altLang="en-US" sz="2400" dirty="0">
                <a:solidFill>
                  <a:srgbClr val="000000"/>
                </a:solidFill>
                <a:ea typeface="楷体_GB2312"/>
                <a:cs typeface="楷体_GB2312"/>
              </a:rPr>
              <a:t>有如下</a:t>
            </a:r>
            <a:r>
              <a:rPr lang="en-US" altLang="zh-CN" sz="2400" dirty="0">
                <a:solidFill>
                  <a:srgbClr val="000000"/>
                </a:solidFill>
                <a:ea typeface="楷体_GB2312"/>
                <a:cs typeface="楷体_GB2312"/>
              </a:rPr>
              <a:t>11</a:t>
            </a:r>
            <a:r>
              <a:rPr lang="zh-CN" altLang="en-US" sz="2400" dirty="0">
                <a:solidFill>
                  <a:srgbClr val="000000"/>
                </a:solidFill>
                <a:ea typeface="楷体_GB2312"/>
                <a:cs typeface="楷体_GB2312"/>
              </a:rPr>
              <a:t>种不同的划分：</a:t>
            </a:r>
            <a:endParaRPr lang="en-US" altLang="zh-CN" sz="2400" dirty="0">
              <a:solidFill>
                <a:srgbClr val="000000"/>
              </a:solidFill>
              <a:ea typeface="楷体_GB2312"/>
              <a:cs typeface="楷体_GB2312"/>
            </a:endParaRPr>
          </a:p>
          <a:p>
            <a:pPr marL="0" indent="0" eaLnBrk="1" hangingPunct="1">
              <a:buNone/>
            </a:pPr>
            <a:r>
              <a:rPr lang="zh-CN" altLang="en-US" dirty="0">
                <a:solidFill>
                  <a:srgbClr val="000000"/>
                </a:solidFill>
                <a:ea typeface="楷体_GB2312"/>
                <a:cs typeface="楷体_GB2312"/>
              </a:rPr>
              <a:t>       </a:t>
            </a:r>
            <a:r>
              <a:rPr lang="en-US" altLang="zh-CN" sz="2400" dirty="0">
                <a:solidFill>
                  <a:srgbClr val="000000"/>
                </a:solidFill>
                <a:ea typeface="楷体_GB2312"/>
                <a:cs typeface="楷体_GB2312"/>
              </a:rPr>
              <a:t>6</a:t>
            </a:r>
            <a:r>
              <a:rPr lang="zh-CN" altLang="en-US" sz="2400" dirty="0">
                <a:solidFill>
                  <a:srgbClr val="000000"/>
                </a:solidFill>
                <a:ea typeface="楷体_GB2312"/>
                <a:cs typeface="楷体_GB2312"/>
              </a:rPr>
              <a:t>；</a:t>
            </a:r>
          </a:p>
          <a:p>
            <a:pPr marL="0" indent="0" eaLnBrk="1" hangingPunct="1">
              <a:buNone/>
            </a:pPr>
            <a:r>
              <a:rPr lang="zh-CN" altLang="en-US" dirty="0">
                <a:solidFill>
                  <a:srgbClr val="000000"/>
                </a:solidFill>
                <a:ea typeface="楷体_GB2312"/>
                <a:cs typeface="楷体_GB2312"/>
              </a:rPr>
              <a:t>      </a:t>
            </a:r>
            <a:r>
              <a:rPr lang="zh-CN" altLang="en-US" sz="2400" dirty="0">
                <a:solidFill>
                  <a:srgbClr val="000000"/>
                </a:solidFill>
                <a:ea typeface="楷体_GB2312"/>
                <a:cs typeface="楷体_GB2312"/>
              </a:rPr>
              <a:t> </a:t>
            </a:r>
            <a:r>
              <a:rPr lang="en-US" altLang="zh-CN" sz="2400" dirty="0">
                <a:solidFill>
                  <a:srgbClr val="000000"/>
                </a:solidFill>
                <a:ea typeface="楷体_GB2312"/>
                <a:cs typeface="楷体_GB2312"/>
              </a:rPr>
              <a:t>5+1</a:t>
            </a:r>
            <a:r>
              <a:rPr lang="zh-CN" altLang="en-US" sz="2400" dirty="0">
                <a:solidFill>
                  <a:srgbClr val="000000"/>
                </a:solidFill>
                <a:ea typeface="楷体_GB2312"/>
                <a:cs typeface="楷体_GB2312"/>
              </a:rPr>
              <a:t>；</a:t>
            </a:r>
          </a:p>
          <a:p>
            <a:pPr marL="0" indent="0" eaLnBrk="1" hangingPunct="1">
              <a:buNone/>
            </a:pPr>
            <a:r>
              <a:rPr lang="zh-CN" altLang="en-US" dirty="0">
                <a:solidFill>
                  <a:srgbClr val="000000"/>
                </a:solidFill>
                <a:ea typeface="楷体_GB2312"/>
                <a:cs typeface="楷体_GB2312"/>
              </a:rPr>
              <a:t>       </a:t>
            </a:r>
            <a:r>
              <a:rPr lang="en-US" altLang="zh-CN" sz="2400" dirty="0">
                <a:solidFill>
                  <a:srgbClr val="000000"/>
                </a:solidFill>
                <a:ea typeface="楷体_GB2312"/>
                <a:cs typeface="楷体_GB2312"/>
              </a:rPr>
              <a:t>4+2</a:t>
            </a:r>
            <a:r>
              <a:rPr lang="zh-CN" altLang="en-US" sz="2400" dirty="0">
                <a:solidFill>
                  <a:srgbClr val="000000"/>
                </a:solidFill>
                <a:ea typeface="楷体_GB2312"/>
                <a:cs typeface="楷体_GB2312"/>
              </a:rPr>
              <a:t>，</a:t>
            </a:r>
            <a:r>
              <a:rPr lang="en-US" altLang="zh-CN" sz="2400" dirty="0">
                <a:solidFill>
                  <a:srgbClr val="000000"/>
                </a:solidFill>
                <a:ea typeface="楷体_GB2312"/>
                <a:cs typeface="楷体_GB2312"/>
              </a:rPr>
              <a:t>4+1+1</a:t>
            </a:r>
            <a:r>
              <a:rPr lang="zh-CN" altLang="en-US" sz="2400" dirty="0">
                <a:solidFill>
                  <a:srgbClr val="000000"/>
                </a:solidFill>
                <a:ea typeface="楷体_GB2312"/>
                <a:cs typeface="楷体_GB2312"/>
              </a:rPr>
              <a:t>；</a:t>
            </a:r>
          </a:p>
          <a:p>
            <a:pPr marL="0" indent="0" eaLnBrk="1" hangingPunct="1">
              <a:buNone/>
            </a:pPr>
            <a:r>
              <a:rPr lang="zh-CN" altLang="en-US" dirty="0">
                <a:solidFill>
                  <a:srgbClr val="000000"/>
                </a:solidFill>
                <a:ea typeface="楷体_GB2312"/>
                <a:cs typeface="楷体_GB2312"/>
              </a:rPr>
              <a:t>       </a:t>
            </a:r>
            <a:r>
              <a:rPr lang="en-US" altLang="zh-CN" sz="2400" dirty="0">
                <a:solidFill>
                  <a:srgbClr val="FF0000"/>
                </a:solidFill>
                <a:ea typeface="楷体_GB2312"/>
                <a:cs typeface="楷体_GB2312"/>
              </a:rPr>
              <a:t>3+3</a:t>
            </a:r>
            <a:r>
              <a:rPr lang="zh-CN" altLang="en-US" sz="2400" dirty="0">
                <a:solidFill>
                  <a:srgbClr val="FF0000"/>
                </a:solidFill>
                <a:ea typeface="楷体_GB2312"/>
                <a:cs typeface="楷体_GB2312"/>
              </a:rPr>
              <a:t>，</a:t>
            </a:r>
            <a:r>
              <a:rPr lang="en-US" altLang="zh-CN" sz="2400" dirty="0">
                <a:solidFill>
                  <a:srgbClr val="FF0000"/>
                </a:solidFill>
                <a:ea typeface="楷体_GB2312"/>
                <a:cs typeface="楷体_GB2312"/>
              </a:rPr>
              <a:t>3+2+1</a:t>
            </a:r>
            <a:r>
              <a:rPr lang="zh-CN" altLang="en-US" sz="2400" dirty="0">
                <a:solidFill>
                  <a:srgbClr val="FF0000"/>
                </a:solidFill>
                <a:ea typeface="楷体_GB2312"/>
                <a:cs typeface="楷体_GB2312"/>
              </a:rPr>
              <a:t>，</a:t>
            </a:r>
            <a:r>
              <a:rPr lang="en-US" altLang="zh-CN" sz="2400" dirty="0">
                <a:solidFill>
                  <a:srgbClr val="FF0000"/>
                </a:solidFill>
                <a:ea typeface="楷体_GB2312"/>
                <a:cs typeface="楷体_GB2312"/>
              </a:rPr>
              <a:t>3+1+1+1</a:t>
            </a:r>
            <a:r>
              <a:rPr lang="zh-CN" altLang="en-US" sz="2400" dirty="0">
                <a:solidFill>
                  <a:srgbClr val="FF0000"/>
                </a:solidFill>
                <a:ea typeface="楷体_GB2312"/>
                <a:cs typeface="楷体_GB2312"/>
              </a:rPr>
              <a:t>；</a:t>
            </a:r>
          </a:p>
          <a:p>
            <a:pPr marL="0" indent="0" eaLnBrk="1" hangingPunct="1">
              <a:buNone/>
            </a:pPr>
            <a:r>
              <a:rPr lang="zh-CN" altLang="en-US" dirty="0">
                <a:solidFill>
                  <a:srgbClr val="FF0000"/>
                </a:solidFill>
                <a:ea typeface="楷体_GB2312"/>
                <a:cs typeface="楷体_GB2312"/>
              </a:rPr>
              <a:t>        </a:t>
            </a:r>
            <a:r>
              <a:rPr lang="en-US" altLang="zh-CN" sz="2400" dirty="0">
                <a:solidFill>
                  <a:srgbClr val="FF0000"/>
                </a:solidFill>
                <a:ea typeface="楷体_GB2312"/>
                <a:cs typeface="楷体_GB2312"/>
              </a:rPr>
              <a:t>2+2+2</a:t>
            </a:r>
            <a:r>
              <a:rPr lang="zh-CN" altLang="en-US" sz="2400" dirty="0">
                <a:solidFill>
                  <a:srgbClr val="FF0000"/>
                </a:solidFill>
                <a:ea typeface="楷体_GB2312"/>
                <a:cs typeface="楷体_GB2312"/>
              </a:rPr>
              <a:t>，</a:t>
            </a:r>
            <a:r>
              <a:rPr lang="en-US" altLang="zh-CN" sz="2400" dirty="0">
                <a:solidFill>
                  <a:srgbClr val="FF0000"/>
                </a:solidFill>
                <a:ea typeface="楷体_GB2312"/>
                <a:cs typeface="楷体_GB2312"/>
              </a:rPr>
              <a:t>2+2+1+1</a:t>
            </a:r>
            <a:r>
              <a:rPr lang="zh-CN" altLang="en-US" sz="2400" dirty="0">
                <a:solidFill>
                  <a:srgbClr val="FF0000"/>
                </a:solidFill>
                <a:ea typeface="楷体_GB2312"/>
                <a:cs typeface="楷体_GB2312"/>
              </a:rPr>
              <a:t>，</a:t>
            </a:r>
            <a:r>
              <a:rPr lang="en-US" altLang="zh-CN" sz="2400" dirty="0">
                <a:solidFill>
                  <a:srgbClr val="FF0000"/>
                </a:solidFill>
                <a:ea typeface="楷体_GB2312"/>
                <a:cs typeface="楷体_GB2312"/>
              </a:rPr>
              <a:t>2+1+1+1+1</a:t>
            </a:r>
            <a:r>
              <a:rPr lang="zh-CN" altLang="en-US" sz="2400" dirty="0">
                <a:solidFill>
                  <a:srgbClr val="FF0000"/>
                </a:solidFill>
                <a:ea typeface="楷体_GB2312"/>
                <a:cs typeface="楷体_GB2312"/>
              </a:rPr>
              <a:t>；</a:t>
            </a:r>
          </a:p>
          <a:p>
            <a:pPr marL="0" indent="0" eaLnBrk="1" hangingPunct="1">
              <a:buNone/>
            </a:pPr>
            <a:r>
              <a:rPr lang="zh-CN" altLang="en-US" dirty="0">
                <a:solidFill>
                  <a:srgbClr val="FF0000"/>
                </a:solidFill>
                <a:ea typeface="楷体_GB2312"/>
                <a:cs typeface="楷体_GB2312"/>
              </a:rPr>
              <a:t>        </a:t>
            </a:r>
            <a:r>
              <a:rPr lang="en-US" altLang="zh-CN" sz="2400" dirty="0">
                <a:solidFill>
                  <a:srgbClr val="FF0000"/>
                </a:solidFill>
                <a:ea typeface="楷体_GB2312"/>
                <a:cs typeface="楷体_GB2312"/>
              </a:rPr>
              <a:t>1+1+1+1+1+1</a:t>
            </a:r>
            <a:endParaRPr lang="zh-CN" altLang="en-US" sz="2400" b="1" dirty="0">
              <a:solidFill>
                <a:srgbClr val="000000"/>
              </a:solidFill>
              <a:ea typeface="楷体_GB2312"/>
              <a:cs typeface="楷体_GB2312"/>
            </a:endParaRPr>
          </a:p>
          <a:p>
            <a:pPr eaLnBrk="1" hangingPunct="1">
              <a:spcBef>
                <a:spcPct val="20000"/>
              </a:spcBef>
            </a:pPr>
            <a:endParaRPr lang="zh-CN" altLang="en-US" sz="2400" dirty="0">
              <a:solidFill>
                <a:srgbClr val="000000"/>
              </a:solidFill>
              <a:cs typeface="楷体_GB2312"/>
            </a:endParaRPr>
          </a:p>
          <a:p>
            <a:endParaRPr lang="zh-CN" altLang="en-US" dirty="0"/>
          </a:p>
        </p:txBody>
      </p:sp>
      <p:sp>
        <p:nvSpPr>
          <p:cNvPr id="4" name="日期占位符 3">
            <a:extLst>
              <a:ext uri="{FF2B5EF4-FFF2-40B4-BE49-F238E27FC236}">
                <a16:creationId xmlns:a16="http://schemas.microsoft.com/office/drawing/2014/main" id="{333C6A5E-E8DF-4BA7-9765-DF07BA310B7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41FEEAD-B4EF-440A-A4B0-F8E60B52A7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E75116-8212-4FA2-9623-2B9D1517664B}"/>
              </a:ext>
            </a:extLst>
          </p:cNvPr>
          <p:cNvSpPr>
            <a:spLocks noGrp="1"/>
          </p:cNvSpPr>
          <p:nvPr>
            <p:ph type="sldNum" sz="quarter" idx="12"/>
          </p:nvPr>
        </p:nvSpPr>
        <p:spPr/>
        <p:txBody>
          <a:bodyPr/>
          <a:lstStyle/>
          <a:p>
            <a:fld id="{EEA58A3B-43CE-4AA0-90B5-EB47AFAFEB34}" type="slidenum">
              <a:rPr lang="zh-CN" altLang="en-US" smtClean="0"/>
              <a:pPr/>
              <a:t>22</a:t>
            </a:fld>
            <a:endParaRPr lang="zh-CN" altLang="en-US" dirty="0"/>
          </a:p>
        </p:txBody>
      </p:sp>
    </p:spTree>
    <p:extLst>
      <p:ext uri="{BB962C8B-B14F-4D97-AF65-F5344CB8AC3E}">
        <p14:creationId xmlns:p14="http://schemas.microsoft.com/office/powerpoint/2010/main" val="52601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27F89-4B10-4FB2-AA22-B31A75775C66}"/>
              </a:ext>
            </a:extLst>
          </p:cNvPr>
          <p:cNvSpPr>
            <a:spLocks noGrp="1"/>
          </p:cNvSpPr>
          <p:nvPr>
            <p:ph type="title"/>
          </p:nvPr>
        </p:nvSpPr>
        <p:spPr/>
        <p:txBody>
          <a:bodyPr/>
          <a:lstStyle/>
          <a:p>
            <a:r>
              <a:rPr lang="zh-CN" altLang="en-US" dirty="0"/>
              <a:t>整数划分问题</a:t>
            </a:r>
          </a:p>
        </p:txBody>
      </p:sp>
      <p:sp>
        <p:nvSpPr>
          <p:cNvPr id="3" name="内容占位符 2">
            <a:extLst>
              <a:ext uri="{FF2B5EF4-FFF2-40B4-BE49-F238E27FC236}">
                <a16:creationId xmlns:a16="http://schemas.microsoft.com/office/drawing/2014/main" id="{45A13C8F-42B7-45F0-9797-624F4D4B72EA}"/>
              </a:ext>
            </a:extLst>
          </p:cNvPr>
          <p:cNvSpPr>
            <a:spLocks noGrp="1"/>
          </p:cNvSpPr>
          <p:nvPr>
            <p:ph idx="1"/>
          </p:nvPr>
        </p:nvSpPr>
        <p:spPr/>
        <p:txBody>
          <a:bodyPr/>
          <a:lstStyle/>
          <a:p>
            <a:pPr>
              <a:spcBef>
                <a:spcPct val="20000"/>
              </a:spcBef>
            </a:pPr>
            <a:r>
              <a:rPr lang="zh-CN" altLang="en-US" dirty="0">
                <a:solidFill>
                  <a:srgbClr val="000000"/>
                </a:solidFill>
                <a:cs typeface="Times New Roman" pitchFamily="18" charset="0"/>
              </a:rPr>
              <a:t>在本例中，如果设</a:t>
            </a:r>
            <a:r>
              <a:rPr lang="en-US" altLang="zh-CN" dirty="0">
                <a:solidFill>
                  <a:srgbClr val="000000"/>
                </a:solidFill>
                <a:cs typeface="Times New Roman" pitchFamily="18" charset="0"/>
              </a:rPr>
              <a:t>p(n)</a:t>
            </a:r>
            <a:r>
              <a:rPr lang="zh-CN" altLang="en-US" dirty="0">
                <a:solidFill>
                  <a:srgbClr val="000000"/>
                </a:solidFill>
                <a:cs typeface="Times New Roman" pitchFamily="18" charset="0"/>
              </a:rPr>
              <a:t>为正整数</a:t>
            </a:r>
            <a:r>
              <a:rPr lang="en-US" altLang="zh-CN" dirty="0">
                <a:solidFill>
                  <a:srgbClr val="000000"/>
                </a:solidFill>
                <a:cs typeface="Times New Roman" pitchFamily="18" charset="0"/>
              </a:rPr>
              <a:t>n</a:t>
            </a:r>
            <a:r>
              <a:rPr lang="zh-CN" altLang="en-US" dirty="0">
                <a:solidFill>
                  <a:srgbClr val="000000"/>
                </a:solidFill>
                <a:cs typeface="Times New Roman" pitchFamily="18" charset="0"/>
              </a:rPr>
              <a:t>的划分的数目，则难以找到明显的递归关系</a:t>
            </a:r>
          </a:p>
          <a:p>
            <a:pPr>
              <a:spcBef>
                <a:spcPct val="20000"/>
              </a:spcBef>
            </a:pPr>
            <a:r>
              <a:rPr lang="zh-CN" altLang="en-US" dirty="0">
                <a:solidFill>
                  <a:srgbClr val="000000"/>
                </a:solidFill>
                <a:cs typeface="Times New Roman" pitchFamily="18" charset="0"/>
              </a:rPr>
              <a:t>因此增加一个自变量：将最大加数</a:t>
            </a:r>
            <a:r>
              <a:rPr lang="en-US" altLang="zh-CN" dirty="0">
                <a:solidFill>
                  <a:srgbClr val="000000"/>
                </a:solidFill>
                <a:cs typeface="Times New Roman" pitchFamily="18" charset="0"/>
              </a:rPr>
              <a:t>n</a:t>
            </a:r>
            <a:r>
              <a:rPr lang="en-US" altLang="zh-CN" baseline="-25000" dirty="0">
                <a:solidFill>
                  <a:srgbClr val="000000"/>
                </a:solidFill>
                <a:cs typeface="Times New Roman" pitchFamily="18" charset="0"/>
              </a:rPr>
              <a:t>1</a:t>
            </a:r>
            <a:r>
              <a:rPr lang="zh-CN" altLang="en-US" dirty="0">
                <a:solidFill>
                  <a:srgbClr val="000000"/>
                </a:solidFill>
                <a:cs typeface="Times New Roman" pitchFamily="18" charset="0"/>
              </a:rPr>
              <a:t>不大于</a:t>
            </a:r>
            <a:r>
              <a:rPr lang="en-US" altLang="zh-CN" dirty="0">
                <a:solidFill>
                  <a:srgbClr val="000000"/>
                </a:solidFill>
                <a:cs typeface="Times New Roman" pitchFamily="18" charset="0"/>
              </a:rPr>
              <a:t>m</a:t>
            </a:r>
            <a:r>
              <a:rPr lang="zh-CN" altLang="en-US" dirty="0">
                <a:solidFill>
                  <a:srgbClr val="000000"/>
                </a:solidFill>
                <a:cs typeface="Times New Roman" pitchFamily="18" charset="0"/>
              </a:rPr>
              <a:t>的划分个数记作</a:t>
            </a:r>
            <a:r>
              <a:rPr lang="en-US" altLang="zh-CN" dirty="0">
                <a:solidFill>
                  <a:srgbClr val="000000"/>
                </a:solidFill>
                <a:cs typeface="Times New Roman" pitchFamily="18" charset="0"/>
              </a:rPr>
              <a:t>q(n, m)</a:t>
            </a:r>
            <a:r>
              <a:rPr lang="zh-CN" altLang="en-US" dirty="0">
                <a:solidFill>
                  <a:srgbClr val="000000"/>
                </a:solidFill>
                <a:cs typeface="Times New Roman" pitchFamily="18" charset="0"/>
              </a:rPr>
              <a:t>，</a:t>
            </a:r>
            <a:r>
              <a:rPr lang="en-US" altLang="zh-CN" dirty="0">
                <a:solidFill>
                  <a:srgbClr val="000000"/>
                </a:solidFill>
                <a:cs typeface="Times New Roman" pitchFamily="18" charset="0"/>
              </a:rPr>
              <a:t>e.g. q(6, 3)</a:t>
            </a:r>
          </a:p>
          <a:p>
            <a:pPr>
              <a:spcBef>
                <a:spcPct val="20000"/>
              </a:spcBef>
            </a:pPr>
            <a:endParaRPr lang="en-US" altLang="zh-CN" dirty="0">
              <a:solidFill>
                <a:srgbClr val="000000"/>
              </a:solidFill>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0E11059E-9197-427D-AF65-0A23C9F815E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3755D2B-88B8-4D2F-9DB2-DA2C66CD08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A41431-9B7C-4520-99D5-E65C6B66065C}"/>
              </a:ext>
            </a:extLst>
          </p:cNvPr>
          <p:cNvSpPr>
            <a:spLocks noGrp="1"/>
          </p:cNvSpPr>
          <p:nvPr>
            <p:ph type="sldNum" sz="quarter" idx="12"/>
          </p:nvPr>
        </p:nvSpPr>
        <p:spPr/>
        <p:txBody>
          <a:bodyPr/>
          <a:lstStyle/>
          <a:p>
            <a:fld id="{EEA58A3B-43CE-4AA0-90B5-EB47AFAFEB34}" type="slidenum">
              <a:rPr lang="zh-CN" altLang="en-US" smtClean="0"/>
              <a:pPr/>
              <a:t>23</a:t>
            </a:fld>
            <a:endParaRPr lang="zh-CN" altLang="en-US" dirty="0"/>
          </a:p>
        </p:txBody>
      </p:sp>
      <p:sp>
        <p:nvSpPr>
          <p:cNvPr id="7" name="流程图: 可选过程 6">
            <a:extLst>
              <a:ext uri="{FF2B5EF4-FFF2-40B4-BE49-F238E27FC236}">
                <a16:creationId xmlns:a16="http://schemas.microsoft.com/office/drawing/2014/main" id="{A04CCF8F-D1B4-459A-AF13-692EBB4949C8}"/>
              </a:ext>
            </a:extLst>
          </p:cNvPr>
          <p:cNvSpPr/>
          <p:nvPr/>
        </p:nvSpPr>
        <p:spPr>
          <a:xfrm>
            <a:off x="3362311" y="3555508"/>
            <a:ext cx="3595670" cy="1531342"/>
          </a:xfrm>
          <a:prstGeom prst="flowChartAlternateProcess">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altLang="zh-CN" sz="2400" dirty="0">
                <a:solidFill>
                  <a:schemeClr val="tx1"/>
                </a:solidFill>
              </a:rPr>
              <a:t>3+3</a:t>
            </a:r>
            <a:r>
              <a:rPr lang="zh-CN" altLang="en-US" sz="2400" dirty="0">
                <a:solidFill>
                  <a:schemeClr val="tx1"/>
                </a:solidFill>
              </a:rPr>
              <a:t>，</a:t>
            </a:r>
            <a:r>
              <a:rPr lang="en-US" altLang="zh-CN" sz="2400" dirty="0">
                <a:solidFill>
                  <a:schemeClr val="tx1"/>
                </a:solidFill>
              </a:rPr>
              <a:t>3+2+1</a:t>
            </a:r>
            <a:r>
              <a:rPr lang="zh-CN" altLang="en-US" sz="2400" dirty="0">
                <a:solidFill>
                  <a:schemeClr val="tx1"/>
                </a:solidFill>
              </a:rPr>
              <a:t>，</a:t>
            </a:r>
            <a:r>
              <a:rPr lang="en-US" altLang="zh-CN" sz="2400" dirty="0">
                <a:solidFill>
                  <a:schemeClr val="tx1"/>
                </a:solidFill>
              </a:rPr>
              <a:t>3+1+1+1</a:t>
            </a:r>
            <a:r>
              <a:rPr lang="zh-CN" altLang="en-US" sz="2400" dirty="0">
                <a:solidFill>
                  <a:schemeClr val="tx1"/>
                </a:solidFill>
              </a:rPr>
              <a:t>；</a:t>
            </a:r>
          </a:p>
          <a:p>
            <a:pPr eaLnBrk="1" hangingPunct="1"/>
            <a:r>
              <a:rPr lang="en-US" altLang="zh-CN" sz="2400" dirty="0">
                <a:solidFill>
                  <a:schemeClr val="tx1"/>
                </a:solidFill>
              </a:rPr>
              <a:t>2+2+2</a:t>
            </a:r>
            <a:r>
              <a:rPr lang="zh-CN" altLang="en-US" sz="2400" dirty="0">
                <a:solidFill>
                  <a:schemeClr val="tx1"/>
                </a:solidFill>
              </a:rPr>
              <a:t>，</a:t>
            </a:r>
            <a:r>
              <a:rPr lang="en-US" altLang="zh-CN" sz="2400" dirty="0">
                <a:solidFill>
                  <a:schemeClr val="tx1"/>
                </a:solidFill>
              </a:rPr>
              <a:t>2+2+1+1</a:t>
            </a:r>
            <a:r>
              <a:rPr lang="zh-CN" altLang="en-US" sz="2400" dirty="0">
                <a:solidFill>
                  <a:schemeClr val="tx1"/>
                </a:solidFill>
              </a:rPr>
              <a:t>，</a:t>
            </a:r>
            <a:r>
              <a:rPr lang="en-US" altLang="zh-CN" sz="2400" dirty="0">
                <a:solidFill>
                  <a:schemeClr val="tx1"/>
                </a:solidFill>
              </a:rPr>
              <a:t>2+1+1+1+1</a:t>
            </a:r>
            <a:r>
              <a:rPr lang="zh-CN" altLang="en-US" sz="2400" dirty="0">
                <a:solidFill>
                  <a:schemeClr val="tx1"/>
                </a:solidFill>
              </a:rPr>
              <a:t>；</a:t>
            </a:r>
          </a:p>
          <a:p>
            <a:pPr eaLnBrk="1" hangingPunct="1"/>
            <a:r>
              <a:rPr lang="en-US" altLang="zh-CN" sz="2400" dirty="0">
                <a:solidFill>
                  <a:schemeClr val="tx1"/>
                </a:solidFill>
              </a:rPr>
              <a:t>1+1+1+1+1+1</a:t>
            </a:r>
            <a:endParaRPr lang="zh-CN" altLang="en-US" sz="2400" dirty="0">
              <a:solidFill>
                <a:schemeClr val="tx1"/>
              </a:solidFill>
            </a:endParaRPr>
          </a:p>
        </p:txBody>
      </p:sp>
      <p:cxnSp>
        <p:nvCxnSpPr>
          <p:cNvPr id="9" name="直接箭头连接符 8">
            <a:extLst>
              <a:ext uri="{FF2B5EF4-FFF2-40B4-BE49-F238E27FC236}">
                <a16:creationId xmlns:a16="http://schemas.microsoft.com/office/drawing/2014/main" id="{9C0E1FDE-64B4-4007-B7C6-51BBD6BC20A0}"/>
              </a:ext>
            </a:extLst>
          </p:cNvPr>
          <p:cNvCxnSpPr>
            <a:cxnSpLocks/>
          </p:cNvCxnSpPr>
          <p:nvPr/>
        </p:nvCxnSpPr>
        <p:spPr>
          <a:xfrm>
            <a:off x="2712128" y="2596718"/>
            <a:ext cx="714653" cy="9587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3483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310A9-573C-4A2E-A1DC-6114E66DE54F}"/>
              </a:ext>
            </a:extLst>
          </p:cNvPr>
          <p:cNvSpPr>
            <a:spLocks noGrp="1"/>
          </p:cNvSpPr>
          <p:nvPr>
            <p:ph type="title"/>
          </p:nvPr>
        </p:nvSpPr>
        <p:spPr/>
        <p:txBody>
          <a:bodyPr/>
          <a:lstStyle/>
          <a:p>
            <a:r>
              <a:rPr lang="zh-CN" altLang="en-US" dirty="0"/>
              <a:t>排列问题</a:t>
            </a:r>
            <a:r>
              <a:rPr lang="en-US" altLang="zh-CN" dirty="0"/>
              <a:t>q(n, m)</a:t>
            </a:r>
            <a:r>
              <a:rPr lang="zh-CN" altLang="en-US" dirty="0"/>
              <a:t>的递归表示</a:t>
            </a:r>
          </a:p>
        </p:txBody>
      </p:sp>
      <p:sp>
        <p:nvSpPr>
          <p:cNvPr id="3" name="内容占位符 2">
            <a:extLst>
              <a:ext uri="{FF2B5EF4-FFF2-40B4-BE49-F238E27FC236}">
                <a16:creationId xmlns:a16="http://schemas.microsoft.com/office/drawing/2014/main" id="{D4AC7499-6712-4D03-901A-46A45F854832}"/>
              </a:ext>
            </a:extLst>
          </p:cNvPr>
          <p:cNvSpPr>
            <a:spLocks noGrp="1"/>
          </p:cNvSpPr>
          <p:nvPr>
            <p:ph idx="1"/>
          </p:nvPr>
        </p:nvSpPr>
        <p:spPr/>
        <p:txBody>
          <a:bodyPr/>
          <a:lstStyle/>
          <a:p>
            <a:r>
              <a:rPr lang="en-US" altLang="zh-CN" sz="2400" dirty="0">
                <a:solidFill>
                  <a:srgbClr val="000000"/>
                </a:solidFill>
                <a:cs typeface="楷体_GB2312"/>
              </a:rPr>
              <a:t>(1) q(n, 1)=1, n</a:t>
            </a:r>
            <a:r>
              <a:rPr lang="en-US" altLang="zh-CN" sz="2400" dirty="0">
                <a:solidFill>
                  <a:srgbClr val="000000"/>
                </a:solidFill>
                <a:cs typeface="楷体_GB2312"/>
                <a:sym typeface="Symbol" pitchFamily="18" charset="2"/>
              </a:rPr>
              <a:t></a:t>
            </a:r>
            <a:r>
              <a:rPr lang="en-US" altLang="zh-CN" dirty="0">
                <a:solidFill>
                  <a:srgbClr val="000000"/>
                </a:solidFill>
                <a:cs typeface="楷体_GB2312"/>
              </a:rPr>
              <a:t>1;   e.g. 6=1+1+1+1+1+1</a:t>
            </a:r>
            <a:endParaRPr lang="en-US" altLang="zh-CN" sz="2400" dirty="0">
              <a:solidFill>
                <a:srgbClr val="000000"/>
              </a:solidFill>
              <a:cs typeface="楷体_GB2312"/>
            </a:endParaRPr>
          </a:p>
          <a:p>
            <a:pPr marL="0" indent="0" eaLnBrk="1" hangingPunct="1">
              <a:buNone/>
            </a:pPr>
            <a:r>
              <a:rPr lang="zh-CN" altLang="en-US" sz="2000" dirty="0">
                <a:solidFill>
                  <a:srgbClr val="000000"/>
                </a:solidFill>
                <a:cs typeface="楷体_GB2312"/>
              </a:rPr>
              <a:t>     </a:t>
            </a:r>
            <a:r>
              <a:rPr lang="en-US" altLang="zh-CN" sz="2000" dirty="0">
                <a:solidFill>
                  <a:srgbClr val="000000"/>
                </a:solidFill>
                <a:cs typeface="楷体_GB2312"/>
              </a:rPr>
              <a:t>//</a:t>
            </a:r>
            <a:r>
              <a:rPr lang="zh-CN" altLang="en-US" sz="2000" dirty="0">
                <a:solidFill>
                  <a:srgbClr val="000000"/>
                </a:solidFill>
                <a:cs typeface="楷体_GB2312"/>
              </a:rPr>
              <a:t>当最大加数</a:t>
            </a:r>
            <a:r>
              <a:rPr lang="en-US" altLang="zh-CN" sz="2000" dirty="0">
                <a:solidFill>
                  <a:srgbClr val="000000"/>
                </a:solidFill>
                <a:cs typeface="楷体_GB2312"/>
              </a:rPr>
              <a:t>n</a:t>
            </a:r>
            <a:r>
              <a:rPr lang="en-US" altLang="zh-CN" sz="2000" baseline="-25000" dirty="0">
                <a:solidFill>
                  <a:srgbClr val="000000"/>
                </a:solidFill>
                <a:cs typeface="楷体_GB2312"/>
              </a:rPr>
              <a:t>1</a:t>
            </a:r>
            <a:r>
              <a:rPr lang="zh-CN" altLang="en-US" sz="2000" dirty="0">
                <a:solidFill>
                  <a:srgbClr val="000000"/>
                </a:solidFill>
                <a:cs typeface="楷体_GB2312"/>
              </a:rPr>
              <a:t>不大于</a:t>
            </a:r>
            <a:r>
              <a:rPr lang="en-US" altLang="zh-CN" sz="2000" dirty="0">
                <a:solidFill>
                  <a:srgbClr val="000000"/>
                </a:solidFill>
                <a:cs typeface="楷体_GB2312"/>
              </a:rPr>
              <a:t>1</a:t>
            </a:r>
            <a:r>
              <a:rPr lang="zh-CN" altLang="en-US" sz="2000" dirty="0">
                <a:solidFill>
                  <a:srgbClr val="000000"/>
                </a:solidFill>
                <a:cs typeface="楷体_GB2312"/>
              </a:rPr>
              <a:t>时，任何正整数</a:t>
            </a:r>
            <a:r>
              <a:rPr lang="en-US" altLang="zh-CN" sz="2000" dirty="0">
                <a:solidFill>
                  <a:srgbClr val="000000"/>
                </a:solidFill>
                <a:cs typeface="楷体_GB2312"/>
              </a:rPr>
              <a:t>n</a:t>
            </a:r>
            <a:r>
              <a:rPr lang="zh-CN" altLang="en-US" sz="2000" dirty="0">
                <a:solidFill>
                  <a:srgbClr val="000000"/>
                </a:solidFill>
                <a:cs typeface="楷体_GB2312"/>
              </a:rPr>
              <a:t>只有一种划分形式， 即 </a:t>
            </a:r>
            <a:r>
              <a:rPr lang="en-US" altLang="zh-CN" sz="2000" dirty="0">
                <a:solidFill>
                  <a:srgbClr val="000000"/>
                </a:solidFill>
                <a:cs typeface="楷体_GB2312"/>
              </a:rPr>
              <a:t>n=1+1+…+1</a:t>
            </a:r>
          </a:p>
          <a:p>
            <a:r>
              <a:rPr lang="en-US" altLang="zh-CN" sz="2400" dirty="0">
                <a:solidFill>
                  <a:srgbClr val="000000"/>
                </a:solidFill>
                <a:cs typeface="楷体_GB2312"/>
              </a:rPr>
              <a:t>(2) q(n, m)=q(</a:t>
            </a:r>
            <a:r>
              <a:rPr lang="en-US" altLang="zh-CN" sz="2400" dirty="0" err="1">
                <a:solidFill>
                  <a:srgbClr val="000000"/>
                </a:solidFill>
                <a:cs typeface="楷体_GB2312"/>
              </a:rPr>
              <a:t>n,n</a:t>
            </a:r>
            <a:r>
              <a:rPr lang="en-US" altLang="zh-CN" sz="2400" dirty="0">
                <a:solidFill>
                  <a:srgbClr val="000000"/>
                </a:solidFill>
                <a:cs typeface="楷体_GB2312"/>
              </a:rPr>
              <a:t>), </a:t>
            </a:r>
            <a:r>
              <a:rPr lang="en-US" altLang="zh-CN" sz="2400" dirty="0" err="1">
                <a:solidFill>
                  <a:srgbClr val="000000"/>
                </a:solidFill>
                <a:cs typeface="楷体_GB2312"/>
              </a:rPr>
              <a:t>m</a:t>
            </a:r>
            <a:r>
              <a:rPr lang="en-US" altLang="zh-CN" sz="2400" dirty="0" err="1">
                <a:solidFill>
                  <a:srgbClr val="000000"/>
                </a:solidFill>
                <a:cs typeface="Times New Roman" pitchFamily="18" charset="0"/>
                <a:sym typeface="Symbol" pitchFamily="18" charset="2"/>
              </a:rPr>
              <a:t></a:t>
            </a:r>
            <a:r>
              <a:rPr lang="en-US" altLang="zh-CN" dirty="0" err="1">
                <a:solidFill>
                  <a:srgbClr val="000000"/>
                </a:solidFill>
                <a:cs typeface="楷体_GB2312"/>
              </a:rPr>
              <a:t>n</a:t>
            </a:r>
            <a:r>
              <a:rPr lang="en-US" altLang="zh-CN" dirty="0">
                <a:solidFill>
                  <a:srgbClr val="000000"/>
                </a:solidFill>
                <a:cs typeface="楷体_GB2312"/>
              </a:rPr>
              <a:t>;  e.g. </a:t>
            </a:r>
            <a:r>
              <a:rPr lang="en-US" altLang="zh-CN" dirty="0">
                <a:solidFill>
                  <a:srgbClr val="000000"/>
                </a:solidFill>
              </a:rPr>
              <a:t>q(6, 7)=q(6, 6)</a:t>
            </a:r>
            <a:r>
              <a:rPr lang="en-US" altLang="zh-CN" dirty="0">
                <a:solidFill>
                  <a:srgbClr val="000000"/>
                </a:solidFill>
                <a:cs typeface="楷体_GB2312"/>
              </a:rPr>
              <a:t> </a:t>
            </a:r>
          </a:p>
          <a:p>
            <a:pPr marL="0" indent="0" eaLnBrk="1" hangingPunct="1">
              <a:buNone/>
            </a:pPr>
            <a:r>
              <a:rPr lang="en-US" altLang="zh-CN" dirty="0">
                <a:solidFill>
                  <a:srgbClr val="000000"/>
                </a:solidFill>
                <a:cs typeface="楷体_GB2312"/>
              </a:rPr>
              <a:t>    </a:t>
            </a:r>
            <a:r>
              <a:rPr lang="en-US" altLang="zh-CN" sz="2000" dirty="0">
                <a:solidFill>
                  <a:srgbClr val="000000"/>
                </a:solidFill>
                <a:cs typeface="楷体_GB2312"/>
              </a:rPr>
              <a:t>//</a:t>
            </a:r>
            <a:r>
              <a:rPr lang="zh-CN" altLang="en-US" sz="2000" dirty="0">
                <a:solidFill>
                  <a:srgbClr val="000000"/>
                </a:solidFill>
                <a:cs typeface="楷体_GB2312"/>
              </a:rPr>
              <a:t>最大加数</a:t>
            </a:r>
            <a:r>
              <a:rPr lang="en-US" altLang="zh-CN" sz="2000" dirty="0">
                <a:solidFill>
                  <a:srgbClr val="000000"/>
                </a:solidFill>
                <a:cs typeface="楷体_GB2312"/>
              </a:rPr>
              <a:t>n</a:t>
            </a:r>
            <a:r>
              <a:rPr lang="en-US" altLang="zh-CN" sz="2000" baseline="-25000" dirty="0">
                <a:solidFill>
                  <a:srgbClr val="000000"/>
                </a:solidFill>
                <a:cs typeface="楷体_GB2312"/>
              </a:rPr>
              <a:t>1</a:t>
            </a:r>
            <a:r>
              <a:rPr lang="en-US" altLang="zh-CN" sz="2000" dirty="0">
                <a:solidFill>
                  <a:srgbClr val="000000"/>
                </a:solidFill>
                <a:cs typeface="楷体_GB2312"/>
              </a:rPr>
              <a:t>=m</a:t>
            </a:r>
            <a:r>
              <a:rPr lang="zh-CN" altLang="en-US" sz="2000" dirty="0">
                <a:solidFill>
                  <a:srgbClr val="000000"/>
                </a:solidFill>
                <a:cs typeface="楷体_GB2312"/>
              </a:rPr>
              <a:t>实际上不能大于</a:t>
            </a:r>
            <a:r>
              <a:rPr lang="en-US" altLang="zh-CN" sz="2000" dirty="0">
                <a:solidFill>
                  <a:srgbClr val="000000"/>
                </a:solidFill>
                <a:cs typeface="楷体_GB2312"/>
              </a:rPr>
              <a:t>n, </a:t>
            </a:r>
            <a:r>
              <a:rPr lang="zh-CN" altLang="en-US" sz="2000" dirty="0">
                <a:solidFill>
                  <a:srgbClr val="000000"/>
                </a:solidFill>
                <a:cs typeface="楷体_GB2312"/>
              </a:rPr>
              <a:t>因此，</a:t>
            </a:r>
            <a:r>
              <a:rPr lang="en-US" altLang="zh-CN" sz="2000" dirty="0">
                <a:solidFill>
                  <a:srgbClr val="000000"/>
                </a:solidFill>
                <a:cs typeface="楷体_GB2312"/>
              </a:rPr>
              <a:t>q(1,m)=1</a:t>
            </a:r>
            <a:endParaRPr lang="zh-CN" altLang="en-US" sz="2000" dirty="0">
              <a:solidFill>
                <a:srgbClr val="000000"/>
              </a:solidFill>
              <a:cs typeface="楷体_GB2312"/>
            </a:endParaRPr>
          </a:p>
          <a:p>
            <a:pPr eaLnBrk="1" hangingPunct="1"/>
            <a:r>
              <a:rPr lang="en-US" altLang="zh-CN" sz="2400" dirty="0">
                <a:solidFill>
                  <a:srgbClr val="000000"/>
                </a:solidFill>
                <a:cs typeface="Times New Roman" pitchFamily="18" charset="0"/>
              </a:rPr>
              <a:t>(3) !!!</a:t>
            </a:r>
            <a:r>
              <a:rPr lang="en-US" altLang="zh-CN" sz="2400" dirty="0">
                <a:solidFill>
                  <a:srgbClr val="FF0000"/>
                </a:solidFill>
                <a:cs typeface="Times New Roman" pitchFamily="18" charset="0"/>
              </a:rPr>
              <a:t>p</a:t>
            </a:r>
            <a:r>
              <a:rPr lang="en-US" altLang="zh-CN" sz="2400" dirty="0">
                <a:solidFill>
                  <a:srgbClr val="000000"/>
                </a:solidFill>
                <a:cs typeface="Times New Roman" pitchFamily="18" charset="0"/>
              </a:rPr>
              <a:t>(n)=q(n, </a:t>
            </a:r>
            <a:r>
              <a:rPr lang="en-US" altLang="zh-CN" sz="2400" dirty="0">
                <a:solidFill>
                  <a:srgbClr val="FF0000"/>
                </a:solidFill>
                <a:cs typeface="Times New Roman" pitchFamily="18" charset="0"/>
              </a:rPr>
              <a:t>n</a:t>
            </a:r>
            <a:r>
              <a:rPr lang="en-US" altLang="zh-CN" sz="2400" dirty="0">
                <a:solidFill>
                  <a:srgbClr val="000000"/>
                </a:solidFill>
                <a:cs typeface="Times New Roman" pitchFamily="18" charset="0"/>
              </a:rPr>
              <a:t>)=1 + q(n, </a:t>
            </a:r>
            <a:r>
              <a:rPr lang="en-US" altLang="zh-CN" sz="2400" dirty="0">
                <a:solidFill>
                  <a:srgbClr val="FF0000"/>
                </a:solidFill>
                <a:cs typeface="Times New Roman" pitchFamily="18" charset="0"/>
              </a:rPr>
              <a:t>n-1</a:t>
            </a:r>
            <a:r>
              <a:rPr lang="en-US" altLang="zh-CN" sz="2400" dirty="0">
                <a:solidFill>
                  <a:srgbClr val="000000"/>
                </a:solidFill>
                <a:cs typeface="Times New Roman" pitchFamily="18" charset="0"/>
              </a:rPr>
              <a:t>)           </a:t>
            </a:r>
            <a:r>
              <a:rPr lang="en-US" altLang="zh-CN" sz="2000" dirty="0">
                <a:solidFill>
                  <a:srgbClr val="000000"/>
                </a:solidFill>
                <a:cs typeface="Times New Roman" pitchFamily="18" charset="0"/>
              </a:rPr>
              <a:t>//</a:t>
            </a:r>
            <a:r>
              <a:rPr lang="zh-CN" altLang="en-US" sz="2000" dirty="0">
                <a:solidFill>
                  <a:srgbClr val="000000"/>
                </a:solidFill>
                <a:cs typeface="Times New Roman" pitchFamily="18" charset="0"/>
              </a:rPr>
              <a:t>问题规模中第</a:t>
            </a:r>
            <a:r>
              <a:rPr lang="en-US" altLang="zh-CN" sz="2000" dirty="0">
                <a:solidFill>
                  <a:srgbClr val="000000"/>
                </a:solidFill>
                <a:cs typeface="Times New Roman" pitchFamily="18" charset="0"/>
              </a:rPr>
              <a:t>2</a:t>
            </a:r>
            <a:r>
              <a:rPr lang="zh-CN" altLang="en-US" sz="2000" dirty="0">
                <a:solidFill>
                  <a:srgbClr val="000000"/>
                </a:solidFill>
                <a:cs typeface="Times New Roman" pitchFamily="18" charset="0"/>
              </a:rPr>
              <a:t>变量减小</a:t>
            </a:r>
            <a:endParaRPr lang="en-US" altLang="zh-CN" sz="2000" dirty="0">
              <a:solidFill>
                <a:srgbClr val="000000"/>
              </a:solidFill>
              <a:cs typeface="Times New Roman" pitchFamily="18" charset="0"/>
            </a:endParaRPr>
          </a:p>
          <a:p>
            <a:pPr lvl="1"/>
            <a:r>
              <a:rPr lang="zh-CN" altLang="en-US" dirty="0">
                <a:solidFill>
                  <a:srgbClr val="000000"/>
                </a:solidFill>
                <a:cs typeface="Times New Roman" pitchFamily="18" charset="0"/>
              </a:rPr>
              <a:t>正整数</a:t>
            </a:r>
            <a:r>
              <a:rPr lang="en-US" altLang="zh-CN" dirty="0">
                <a:solidFill>
                  <a:srgbClr val="000000"/>
                </a:solidFill>
                <a:cs typeface="Times New Roman" pitchFamily="18" charset="0"/>
              </a:rPr>
              <a:t>n</a:t>
            </a:r>
            <a:r>
              <a:rPr lang="zh-CN" altLang="en-US" dirty="0">
                <a:solidFill>
                  <a:srgbClr val="000000"/>
                </a:solidFill>
                <a:cs typeface="Times New Roman" pitchFamily="18" charset="0"/>
              </a:rPr>
              <a:t>的划分由</a:t>
            </a:r>
            <a:r>
              <a:rPr lang="en-US" altLang="zh-CN" dirty="0">
                <a:solidFill>
                  <a:srgbClr val="000000"/>
                </a:solidFill>
                <a:cs typeface="Times New Roman" pitchFamily="18" charset="0"/>
              </a:rPr>
              <a:t>n</a:t>
            </a:r>
            <a:r>
              <a:rPr lang="en-US" altLang="zh-CN" baseline="-25000" dirty="0">
                <a:solidFill>
                  <a:srgbClr val="000000"/>
                </a:solidFill>
                <a:cs typeface="Times New Roman" pitchFamily="18" charset="0"/>
              </a:rPr>
              <a:t>1</a:t>
            </a:r>
            <a:r>
              <a:rPr lang="en-US" altLang="zh-CN" dirty="0">
                <a:solidFill>
                  <a:srgbClr val="000000"/>
                </a:solidFill>
                <a:cs typeface="Times New Roman" pitchFamily="18" charset="0"/>
              </a:rPr>
              <a:t>=n</a:t>
            </a:r>
            <a:r>
              <a:rPr lang="zh-CN" altLang="en-US" dirty="0">
                <a:solidFill>
                  <a:srgbClr val="000000"/>
                </a:solidFill>
                <a:cs typeface="Times New Roman" pitchFamily="18" charset="0"/>
              </a:rPr>
              <a:t>的划分和</a:t>
            </a:r>
            <a:r>
              <a:rPr lang="en-US" altLang="zh-CN" dirty="0">
                <a:solidFill>
                  <a:srgbClr val="000000"/>
                </a:solidFill>
                <a:cs typeface="Times New Roman" pitchFamily="18" charset="0"/>
              </a:rPr>
              <a:t>n</a:t>
            </a:r>
            <a:r>
              <a:rPr lang="en-US" altLang="zh-CN" baseline="-25000" dirty="0">
                <a:solidFill>
                  <a:srgbClr val="000000"/>
                </a:solidFill>
                <a:cs typeface="Times New Roman" pitchFamily="18" charset="0"/>
              </a:rPr>
              <a:t>1</a:t>
            </a:r>
            <a:r>
              <a:rPr lang="en-US" altLang="zh-CN" dirty="0">
                <a:solidFill>
                  <a:srgbClr val="000000"/>
                </a:solidFill>
                <a:cs typeface="Times New Roman" pitchFamily="18" charset="0"/>
              </a:rPr>
              <a:t>≤n-1</a:t>
            </a:r>
            <a:r>
              <a:rPr lang="zh-CN" altLang="en-US" dirty="0">
                <a:solidFill>
                  <a:srgbClr val="000000"/>
                </a:solidFill>
                <a:cs typeface="Times New Roman" pitchFamily="18" charset="0"/>
              </a:rPr>
              <a:t>的划分组成</a:t>
            </a:r>
            <a:endParaRPr lang="zh-CN" altLang="en-US" dirty="0"/>
          </a:p>
          <a:p>
            <a:pPr lvl="2"/>
            <a:r>
              <a:rPr lang="en-US" altLang="zh-CN" dirty="0">
                <a:solidFill>
                  <a:srgbClr val="000000"/>
                </a:solidFill>
                <a:cs typeface="Times New Roman" pitchFamily="18" charset="0"/>
              </a:rPr>
              <a:t>e.g. q(6, 6) = </a:t>
            </a:r>
            <a:r>
              <a:rPr lang="en-US" altLang="zh-CN" dirty="0">
                <a:solidFill>
                  <a:srgbClr val="FF0000"/>
                </a:solidFill>
                <a:cs typeface="Times New Roman" pitchFamily="18" charset="0"/>
              </a:rPr>
              <a:t>1 </a:t>
            </a:r>
            <a:r>
              <a:rPr lang="en-US" altLang="zh-CN" dirty="0">
                <a:solidFill>
                  <a:srgbClr val="000000"/>
                </a:solidFill>
                <a:cs typeface="Times New Roman" pitchFamily="18" charset="0"/>
              </a:rPr>
              <a:t>+ q(6, 5)</a:t>
            </a:r>
          </a:p>
        </p:txBody>
      </p:sp>
      <p:sp>
        <p:nvSpPr>
          <p:cNvPr id="4" name="日期占位符 3">
            <a:extLst>
              <a:ext uri="{FF2B5EF4-FFF2-40B4-BE49-F238E27FC236}">
                <a16:creationId xmlns:a16="http://schemas.microsoft.com/office/drawing/2014/main" id="{E86FB7AD-98CC-4F45-884B-E87CC1E2C88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4C91256-1E58-4101-94EB-BCBB792636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6EC9D4-D2C0-405B-ACB5-D420F18700DA}"/>
              </a:ext>
            </a:extLst>
          </p:cNvPr>
          <p:cNvSpPr>
            <a:spLocks noGrp="1"/>
          </p:cNvSpPr>
          <p:nvPr>
            <p:ph type="sldNum" sz="quarter" idx="12"/>
          </p:nvPr>
        </p:nvSpPr>
        <p:spPr/>
        <p:txBody>
          <a:bodyPr/>
          <a:lstStyle/>
          <a:p>
            <a:fld id="{EEA58A3B-43CE-4AA0-90B5-EB47AFAFEB34}" type="slidenum">
              <a:rPr lang="zh-CN" altLang="en-US" smtClean="0"/>
              <a:pPr/>
              <a:t>24</a:t>
            </a:fld>
            <a:endParaRPr lang="zh-CN" altLang="en-US" dirty="0"/>
          </a:p>
        </p:txBody>
      </p:sp>
      <p:sp>
        <p:nvSpPr>
          <p:cNvPr id="7" name="Text Box 12">
            <a:extLst>
              <a:ext uri="{FF2B5EF4-FFF2-40B4-BE49-F238E27FC236}">
                <a16:creationId xmlns:a16="http://schemas.microsoft.com/office/drawing/2014/main" id="{DC667518-FB33-496B-A6F6-5FF664339754}"/>
              </a:ext>
            </a:extLst>
          </p:cNvPr>
          <p:cNvSpPr txBox="1">
            <a:spLocks noChangeArrowheads="1"/>
          </p:cNvSpPr>
          <p:nvPr/>
        </p:nvSpPr>
        <p:spPr bwMode="auto">
          <a:xfrm>
            <a:off x="2057400" y="4533606"/>
            <a:ext cx="554355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solidFill>
                  <a:srgbClr val="000000"/>
                </a:solidFill>
                <a:latin typeface="Times New Roman" pitchFamily="18" charset="0"/>
                <a:ea typeface="楷体_GB2312"/>
                <a:cs typeface="Times New Roman" pitchFamily="18" charset="0"/>
              </a:rPr>
              <a:t>    </a:t>
            </a:r>
            <a:r>
              <a:rPr lang="en-US" altLang="zh-CN" sz="2400" dirty="0">
                <a:solidFill>
                  <a:srgbClr val="FF0000"/>
                </a:solidFill>
                <a:latin typeface="Times New Roman" pitchFamily="18" charset="0"/>
                <a:ea typeface="楷体_GB2312"/>
                <a:cs typeface="Times New Roman" pitchFamily="18" charset="0"/>
              </a:rPr>
              <a:t>6</a:t>
            </a:r>
            <a:r>
              <a:rPr lang="zh-CN" altLang="en-US" sz="2400" dirty="0">
                <a:solidFill>
                  <a:srgbClr val="FF0000"/>
                </a:solidFill>
                <a:latin typeface="Times New Roman" pitchFamily="18" charset="0"/>
                <a:ea typeface="楷体_GB2312"/>
                <a:cs typeface="Times New Roman" pitchFamily="18" charset="0"/>
              </a:rPr>
              <a:t>；</a:t>
            </a:r>
          </a:p>
          <a:p>
            <a:pPr eaLnBrk="1" hangingPunct="1"/>
            <a:r>
              <a:rPr lang="zh-CN" altLang="en-US" sz="2400" dirty="0">
                <a:solidFill>
                  <a:srgbClr val="000000"/>
                </a:solidFill>
                <a:latin typeface="Times New Roman" pitchFamily="18" charset="0"/>
                <a:ea typeface="楷体_GB2312"/>
                <a:cs typeface="Times New Roman" pitchFamily="18" charset="0"/>
              </a:rPr>
              <a:t>    </a:t>
            </a:r>
            <a:r>
              <a:rPr lang="en-US" altLang="zh-CN" sz="2400" dirty="0">
                <a:solidFill>
                  <a:srgbClr val="000000"/>
                </a:solidFill>
                <a:latin typeface="Times New Roman" pitchFamily="18" charset="0"/>
                <a:ea typeface="楷体_GB2312"/>
                <a:cs typeface="Times New Roman" pitchFamily="18" charset="0"/>
              </a:rPr>
              <a:t>5+1</a:t>
            </a:r>
            <a:r>
              <a:rPr lang="zh-CN" altLang="en-US" sz="2400" dirty="0">
                <a:solidFill>
                  <a:srgbClr val="000000"/>
                </a:solidFill>
                <a:latin typeface="Times New Roman" pitchFamily="18" charset="0"/>
                <a:ea typeface="楷体_GB2312"/>
                <a:cs typeface="Times New Roman" pitchFamily="18" charset="0"/>
              </a:rPr>
              <a:t>；</a:t>
            </a:r>
          </a:p>
          <a:p>
            <a:pPr eaLnBrk="1" hangingPunct="1"/>
            <a:r>
              <a:rPr lang="zh-CN" altLang="en-US" sz="2400" dirty="0">
                <a:solidFill>
                  <a:srgbClr val="000000"/>
                </a:solidFill>
                <a:latin typeface="Times New Roman" pitchFamily="18" charset="0"/>
                <a:ea typeface="楷体_GB2312"/>
                <a:cs typeface="Times New Roman" pitchFamily="18" charset="0"/>
              </a:rPr>
              <a:t>    </a:t>
            </a:r>
            <a:r>
              <a:rPr lang="en-US" altLang="zh-CN" sz="2400" dirty="0">
                <a:solidFill>
                  <a:srgbClr val="000000"/>
                </a:solidFill>
                <a:latin typeface="Times New Roman" pitchFamily="18" charset="0"/>
                <a:ea typeface="楷体_GB2312"/>
                <a:cs typeface="Times New Roman" pitchFamily="18" charset="0"/>
              </a:rPr>
              <a:t>4+2</a:t>
            </a:r>
            <a:r>
              <a:rPr lang="zh-CN" altLang="en-US" sz="2400" dirty="0">
                <a:solidFill>
                  <a:srgbClr val="000000"/>
                </a:solidFill>
                <a:latin typeface="Times New Roman" pitchFamily="18" charset="0"/>
                <a:ea typeface="楷体_GB2312"/>
                <a:cs typeface="Times New Roman" pitchFamily="18" charset="0"/>
              </a:rPr>
              <a:t>，</a:t>
            </a:r>
            <a:r>
              <a:rPr lang="en-US" altLang="zh-CN" sz="2400" dirty="0">
                <a:solidFill>
                  <a:srgbClr val="000000"/>
                </a:solidFill>
                <a:latin typeface="Times New Roman" pitchFamily="18" charset="0"/>
                <a:ea typeface="楷体_GB2312"/>
                <a:cs typeface="Times New Roman" pitchFamily="18" charset="0"/>
              </a:rPr>
              <a:t>4+1+1</a:t>
            </a:r>
            <a:r>
              <a:rPr lang="zh-CN" altLang="en-US" sz="2400" dirty="0">
                <a:solidFill>
                  <a:srgbClr val="000000"/>
                </a:solidFill>
                <a:latin typeface="Times New Roman" pitchFamily="18" charset="0"/>
                <a:ea typeface="楷体_GB2312"/>
                <a:cs typeface="Times New Roman" pitchFamily="18" charset="0"/>
              </a:rPr>
              <a:t>；</a:t>
            </a:r>
          </a:p>
          <a:p>
            <a:pPr eaLnBrk="1" hangingPunct="1"/>
            <a:r>
              <a:rPr lang="zh-CN" altLang="en-US" sz="2400" dirty="0">
                <a:solidFill>
                  <a:srgbClr val="000000"/>
                </a:solidFill>
                <a:latin typeface="Times New Roman" pitchFamily="18" charset="0"/>
                <a:ea typeface="楷体_GB2312"/>
                <a:cs typeface="Times New Roman" pitchFamily="18" charset="0"/>
              </a:rPr>
              <a:t>    </a:t>
            </a:r>
            <a:r>
              <a:rPr lang="en-US" altLang="zh-CN" sz="2400" dirty="0">
                <a:latin typeface="Times New Roman" pitchFamily="18" charset="0"/>
                <a:ea typeface="楷体_GB2312"/>
                <a:cs typeface="Times New Roman" pitchFamily="18" charset="0"/>
              </a:rPr>
              <a:t>3+3</a:t>
            </a:r>
            <a:r>
              <a:rPr lang="zh-CN" altLang="en-US" sz="2400" dirty="0">
                <a:latin typeface="Times New Roman" pitchFamily="18" charset="0"/>
                <a:ea typeface="楷体_GB2312"/>
                <a:cs typeface="Times New Roman" pitchFamily="18" charset="0"/>
              </a:rPr>
              <a:t>，</a:t>
            </a:r>
            <a:r>
              <a:rPr lang="en-US" altLang="zh-CN" sz="2400" dirty="0">
                <a:latin typeface="Times New Roman" pitchFamily="18" charset="0"/>
                <a:ea typeface="楷体_GB2312"/>
                <a:cs typeface="Times New Roman" pitchFamily="18" charset="0"/>
              </a:rPr>
              <a:t>3+2+1</a:t>
            </a:r>
            <a:r>
              <a:rPr lang="zh-CN" altLang="en-US" sz="2400" dirty="0">
                <a:latin typeface="Times New Roman" pitchFamily="18" charset="0"/>
                <a:ea typeface="楷体_GB2312"/>
                <a:cs typeface="Times New Roman" pitchFamily="18" charset="0"/>
              </a:rPr>
              <a:t>，</a:t>
            </a:r>
            <a:r>
              <a:rPr lang="en-US" altLang="zh-CN" sz="2400" dirty="0">
                <a:latin typeface="Times New Roman" pitchFamily="18" charset="0"/>
                <a:ea typeface="楷体_GB2312"/>
                <a:cs typeface="Times New Roman" pitchFamily="18" charset="0"/>
              </a:rPr>
              <a:t>3+1+1+1</a:t>
            </a:r>
            <a:r>
              <a:rPr lang="zh-CN" altLang="en-US" sz="2400" dirty="0">
                <a:latin typeface="Times New Roman" pitchFamily="18" charset="0"/>
                <a:ea typeface="楷体_GB2312"/>
                <a:cs typeface="Times New Roman" pitchFamily="18" charset="0"/>
              </a:rPr>
              <a:t>；</a:t>
            </a:r>
          </a:p>
          <a:p>
            <a:pPr eaLnBrk="1" hangingPunct="1"/>
            <a:r>
              <a:rPr lang="zh-CN" altLang="en-US" sz="2400" dirty="0">
                <a:latin typeface="Times New Roman" pitchFamily="18" charset="0"/>
                <a:ea typeface="楷体_GB2312"/>
                <a:cs typeface="Times New Roman" pitchFamily="18" charset="0"/>
              </a:rPr>
              <a:t>    </a:t>
            </a:r>
            <a:r>
              <a:rPr lang="en-US" altLang="zh-CN" sz="2400" dirty="0">
                <a:latin typeface="Times New Roman" pitchFamily="18" charset="0"/>
                <a:ea typeface="楷体_GB2312"/>
                <a:cs typeface="Times New Roman" pitchFamily="18" charset="0"/>
              </a:rPr>
              <a:t>2+2+2</a:t>
            </a:r>
            <a:r>
              <a:rPr lang="zh-CN" altLang="en-US" sz="2400" dirty="0">
                <a:latin typeface="Times New Roman" pitchFamily="18" charset="0"/>
                <a:ea typeface="楷体_GB2312"/>
                <a:cs typeface="Times New Roman" pitchFamily="18" charset="0"/>
              </a:rPr>
              <a:t>，</a:t>
            </a:r>
            <a:r>
              <a:rPr lang="en-US" altLang="zh-CN" sz="2400" dirty="0">
                <a:latin typeface="Times New Roman" pitchFamily="18" charset="0"/>
                <a:ea typeface="楷体_GB2312"/>
                <a:cs typeface="Times New Roman" pitchFamily="18" charset="0"/>
              </a:rPr>
              <a:t>2+2+1+1</a:t>
            </a:r>
            <a:r>
              <a:rPr lang="zh-CN" altLang="en-US" sz="2400" dirty="0">
                <a:latin typeface="Times New Roman" pitchFamily="18" charset="0"/>
                <a:ea typeface="楷体_GB2312"/>
                <a:cs typeface="Times New Roman" pitchFamily="18" charset="0"/>
              </a:rPr>
              <a:t>，</a:t>
            </a:r>
            <a:r>
              <a:rPr lang="en-US" altLang="zh-CN" sz="2400" dirty="0">
                <a:latin typeface="Times New Roman" pitchFamily="18" charset="0"/>
                <a:ea typeface="楷体_GB2312"/>
                <a:cs typeface="Times New Roman" pitchFamily="18" charset="0"/>
              </a:rPr>
              <a:t>2+1+1+1+1</a:t>
            </a:r>
            <a:r>
              <a:rPr lang="zh-CN" altLang="en-US" sz="2400" dirty="0">
                <a:latin typeface="Times New Roman" pitchFamily="18" charset="0"/>
                <a:ea typeface="楷体_GB2312"/>
                <a:cs typeface="Times New Roman" pitchFamily="18" charset="0"/>
              </a:rPr>
              <a:t>；</a:t>
            </a:r>
          </a:p>
          <a:p>
            <a:pPr eaLnBrk="1" hangingPunct="1"/>
            <a:r>
              <a:rPr lang="zh-CN" altLang="en-US" sz="2400" dirty="0">
                <a:latin typeface="Times New Roman" pitchFamily="18" charset="0"/>
                <a:ea typeface="楷体_GB2312"/>
                <a:cs typeface="Times New Roman" pitchFamily="18" charset="0"/>
              </a:rPr>
              <a:t>    </a:t>
            </a:r>
            <a:r>
              <a:rPr lang="en-US" altLang="zh-CN" sz="2400" dirty="0">
                <a:latin typeface="Times New Roman" pitchFamily="18" charset="0"/>
                <a:ea typeface="楷体_GB2312"/>
                <a:cs typeface="Times New Roman" pitchFamily="18" charset="0"/>
              </a:rPr>
              <a:t>1+1+1+1+1+1</a:t>
            </a:r>
            <a:endParaRPr lang="zh-CN" altLang="en-US" sz="2400" dirty="0">
              <a:latin typeface="Times New Roman" pitchFamily="18" charset="0"/>
              <a:ea typeface="楷体_GB2312"/>
              <a:cs typeface="Times New Roman" pitchFamily="18" charset="0"/>
            </a:endParaRPr>
          </a:p>
        </p:txBody>
      </p:sp>
      <p:sp>
        <p:nvSpPr>
          <p:cNvPr id="8" name="TextBox 7">
            <a:extLst>
              <a:ext uri="{FF2B5EF4-FFF2-40B4-BE49-F238E27FC236}">
                <a16:creationId xmlns:a16="http://schemas.microsoft.com/office/drawing/2014/main" id="{75D8441A-E2AC-448E-9DFB-30C0D06069E5}"/>
              </a:ext>
            </a:extLst>
          </p:cNvPr>
          <p:cNvSpPr txBox="1">
            <a:spLocks noChangeArrowheads="1"/>
          </p:cNvSpPr>
          <p:nvPr/>
        </p:nvSpPr>
        <p:spPr bwMode="auto">
          <a:xfrm>
            <a:off x="1155346" y="5579854"/>
            <a:ext cx="100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solidFill>
                  <a:srgbClr val="FF0000"/>
                </a:solidFill>
                <a:latin typeface="Times New Roman" pitchFamily="18" charset="0"/>
                <a:ea typeface="楷体_GB2312"/>
                <a:cs typeface="Times New Roman" pitchFamily="18" charset="0"/>
              </a:rPr>
              <a:t>q(6, 5)</a:t>
            </a:r>
            <a:endParaRPr lang="zh-CN" altLang="en-US" sz="2400" dirty="0">
              <a:solidFill>
                <a:srgbClr val="FF0000"/>
              </a:solidFill>
              <a:latin typeface="Times New Roman" pitchFamily="18" charset="0"/>
              <a:ea typeface="楷体_GB2312"/>
              <a:cs typeface="Times New Roman" pitchFamily="18" charset="0"/>
            </a:endParaRPr>
          </a:p>
        </p:txBody>
      </p:sp>
      <p:sp>
        <p:nvSpPr>
          <p:cNvPr id="9" name="左大括号 6">
            <a:extLst>
              <a:ext uri="{FF2B5EF4-FFF2-40B4-BE49-F238E27FC236}">
                <a16:creationId xmlns:a16="http://schemas.microsoft.com/office/drawing/2014/main" id="{479451BD-B0ED-47C1-8D73-59351334EB76}"/>
              </a:ext>
            </a:extLst>
          </p:cNvPr>
          <p:cNvSpPr>
            <a:spLocks/>
          </p:cNvSpPr>
          <p:nvPr/>
        </p:nvSpPr>
        <p:spPr bwMode="auto">
          <a:xfrm>
            <a:off x="2057400" y="5114237"/>
            <a:ext cx="360362" cy="1512887"/>
          </a:xfrm>
          <a:prstGeom prst="leftBrace">
            <a:avLst>
              <a:gd name="adj1" fmla="val 8338"/>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latin typeface="Times New Roman" pitchFamily="18" charset="0"/>
              <a:cs typeface="Times New Roman" pitchFamily="18" charset="0"/>
            </a:endParaRPr>
          </a:p>
        </p:txBody>
      </p:sp>
      <p:cxnSp>
        <p:nvCxnSpPr>
          <p:cNvPr id="10" name="直接箭头连接符 3">
            <a:extLst>
              <a:ext uri="{FF2B5EF4-FFF2-40B4-BE49-F238E27FC236}">
                <a16:creationId xmlns:a16="http://schemas.microsoft.com/office/drawing/2014/main" id="{D88D0780-A9BD-4416-A038-8AD93D4DDAC8}"/>
              </a:ext>
            </a:extLst>
          </p:cNvPr>
          <p:cNvCxnSpPr>
            <a:cxnSpLocks noChangeShapeType="1"/>
            <a:stCxn id="16" idx="0"/>
          </p:cNvCxnSpPr>
          <p:nvPr/>
        </p:nvCxnSpPr>
        <p:spPr bwMode="auto">
          <a:xfrm flipV="1">
            <a:off x="2578964" y="3089431"/>
            <a:ext cx="288523" cy="144165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椭圆 15">
            <a:extLst>
              <a:ext uri="{FF2B5EF4-FFF2-40B4-BE49-F238E27FC236}">
                <a16:creationId xmlns:a16="http://schemas.microsoft.com/office/drawing/2014/main" id="{DCCEF904-0199-473C-9EEF-F95FBF31DA28}"/>
              </a:ext>
            </a:extLst>
          </p:cNvPr>
          <p:cNvSpPr/>
          <p:nvPr/>
        </p:nvSpPr>
        <p:spPr>
          <a:xfrm>
            <a:off x="2334828" y="4531086"/>
            <a:ext cx="488272" cy="4574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646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7D270-2EC7-44A7-A0D3-928E7092F5C2}"/>
              </a:ext>
            </a:extLst>
          </p:cNvPr>
          <p:cNvSpPr>
            <a:spLocks noGrp="1"/>
          </p:cNvSpPr>
          <p:nvPr>
            <p:ph type="title"/>
          </p:nvPr>
        </p:nvSpPr>
        <p:spPr/>
        <p:txBody>
          <a:bodyPr/>
          <a:lstStyle/>
          <a:p>
            <a:r>
              <a:rPr lang="en-US" altLang="zh-CN" dirty="0"/>
              <a:t>q(n, m)</a:t>
            </a:r>
            <a:r>
              <a:rPr lang="zh-CN" altLang="en-US" dirty="0"/>
              <a:t>的递归表示</a:t>
            </a:r>
          </a:p>
        </p:txBody>
      </p:sp>
      <p:sp>
        <p:nvSpPr>
          <p:cNvPr id="3" name="内容占位符 2">
            <a:extLst>
              <a:ext uri="{FF2B5EF4-FFF2-40B4-BE49-F238E27FC236}">
                <a16:creationId xmlns:a16="http://schemas.microsoft.com/office/drawing/2014/main" id="{9C433B5D-DB79-4655-AECC-04FCF3E9819B}"/>
              </a:ext>
            </a:extLst>
          </p:cNvPr>
          <p:cNvSpPr>
            <a:spLocks noGrp="1"/>
          </p:cNvSpPr>
          <p:nvPr>
            <p:ph idx="1"/>
          </p:nvPr>
        </p:nvSpPr>
        <p:spPr>
          <a:xfrm>
            <a:off x="123432" y="764365"/>
            <a:ext cx="8897136" cy="2734012"/>
          </a:xfrm>
        </p:spPr>
        <p:txBody>
          <a:bodyPr/>
          <a:lstStyle/>
          <a:p>
            <a:pPr>
              <a:defRPr/>
            </a:pPr>
            <a:r>
              <a:rPr lang="en-US" altLang="zh-CN" dirty="0">
                <a:solidFill>
                  <a:srgbClr val="000000"/>
                </a:solidFill>
              </a:rPr>
              <a:t>(4) </a:t>
            </a:r>
            <a:r>
              <a:rPr lang="en-US" altLang="zh-CN" dirty="0">
                <a:solidFill>
                  <a:srgbClr val="FF0000"/>
                </a:solidFill>
              </a:rPr>
              <a:t>q(n, m)=q(n, m-1)+q(n-m, m), </a:t>
            </a:r>
            <a:r>
              <a:rPr lang="en-US" altLang="zh-CN" b="1" dirty="0">
                <a:solidFill>
                  <a:srgbClr val="FF0000"/>
                </a:solidFill>
              </a:rPr>
              <a:t>n&gt;m</a:t>
            </a:r>
            <a:r>
              <a:rPr lang="en-US" altLang="zh-CN" dirty="0"/>
              <a:t>&gt;1</a:t>
            </a:r>
            <a:r>
              <a:rPr lang="en-US" altLang="zh-CN" dirty="0">
                <a:solidFill>
                  <a:srgbClr val="FF0000"/>
                </a:solidFill>
              </a:rPr>
              <a:t>;</a:t>
            </a:r>
          </a:p>
          <a:p>
            <a:pPr lvl="1">
              <a:defRPr/>
            </a:pPr>
            <a:r>
              <a:rPr lang="en-US" altLang="zh-CN" dirty="0"/>
              <a:t>e.g. n=6, m=4, </a:t>
            </a:r>
            <a:r>
              <a:rPr lang="en-US" altLang="zh-CN" dirty="0">
                <a:solidFill>
                  <a:srgbClr val="000000"/>
                </a:solidFill>
              </a:rPr>
              <a:t>q(6, 4) = </a:t>
            </a:r>
            <a:r>
              <a:rPr lang="en-US" altLang="zh-CN" dirty="0">
                <a:solidFill>
                  <a:srgbClr val="FF0000"/>
                </a:solidFill>
              </a:rPr>
              <a:t>q(6,3)</a:t>
            </a:r>
            <a:r>
              <a:rPr lang="en-US" altLang="zh-CN" dirty="0">
                <a:solidFill>
                  <a:srgbClr val="000000"/>
                </a:solidFill>
              </a:rPr>
              <a:t> + </a:t>
            </a:r>
            <a:r>
              <a:rPr lang="en-US" altLang="zh-CN" dirty="0">
                <a:solidFill>
                  <a:srgbClr val="0066FF"/>
                </a:solidFill>
              </a:rPr>
              <a:t>q(2, 4) </a:t>
            </a:r>
            <a:r>
              <a:rPr lang="en-US" altLang="zh-CN" dirty="0">
                <a:solidFill>
                  <a:srgbClr val="000000"/>
                </a:solidFill>
              </a:rPr>
              <a:t>= </a:t>
            </a:r>
            <a:r>
              <a:rPr lang="en-US" altLang="zh-CN" dirty="0">
                <a:solidFill>
                  <a:srgbClr val="FF0000"/>
                </a:solidFill>
              </a:rPr>
              <a:t>q(6,3)</a:t>
            </a:r>
            <a:r>
              <a:rPr lang="en-US" altLang="zh-CN" dirty="0">
                <a:solidFill>
                  <a:srgbClr val="000000"/>
                </a:solidFill>
              </a:rPr>
              <a:t> + </a:t>
            </a:r>
            <a:r>
              <a:rPr lang="en-US" altLang="zh-CN" dirty="0">
                <a:solidFill>
                  <a:srgbClr val="0066FF"/>
                </a:solidFill>
              </a:rPr>
              <a:t>q(2, 2)</a:t>
            </a:r>
            <a:endParaRPr lang="en-US" altLang="zh-CN" dirty="0">
              <a:solidFill>
                <a:srgbClr val="000000"/>
              </a:solidFill>
            </a:endParaRPr>
          </a:p>
          <a:p>
            <a:pPr>
              <a:lnSpc>
                <a:spcPct val="150000"/>
              </a:lnSpc>
              <a:defRPr/>
            </a:pPr>
            <a:r>
              <a:rPr lang="zh-CN" altLang="en-US" dirty="0">
                <a:solidFill>
                  <a:srgbClr val="000000"/>
                </a:solidFill>
              </a:rPr>
              <a:t>正整数</a:t>
            </a:r>
            <a:r>
              <a:rPr lang="en-US" altLang="zh-CN" dirty="0">
                <a:solidFill>
                  <a:srgbClr val="000000"/>
                </a:solidFill>
              </a:rPr>
              <a:t>n</a:t>
            </a:r>
            <a:r>
              <a:rPr lang="zh-CN" altLang="en-US" dirty="0">
                <a:solidFill>
                  <a:srgbClr val="000000"/>
                </a:solidFill>
              </a:rPr>
              <a:t>的最大加数</a:t>
            </a:r>
            <a:r>
              <a:rPr lang="en-US" altLang="zh-CN" dirty="0">
                <a:solidFill>
                  <a:srgbClr val="000000"/>
                </a:solidFill>
              </a:rPr>
              <a:t>n</a:t>
            </a:r>
            <a:r>
              <a:rPr lang="en-US" altLang="zh-CN" baseline="-25000" dirty="0">
                <a:solidFill>
                  <a:srgbClr val="000000"/>
                </a:solidFill>
              </a:rPr>
              <a:t>1</a:t>
            </a:r>
            <a:r>
              <a:rPr lang="zh-CN" altLang="en-US" dirty="0">
                <a:solidFill>
                  <a:srgbClr val="000000"/>
                </a:solidFill>
              </a:rPr>
              <a:t>不大于</a:t>
            </a:r>
            <a:r>
              <a:rPr lang="en-US" altLang="zh-CN" dirty="0">
                <a:solidFill>
                  <a:srgbClr val="000000"/>
                </a:solidFill>
              </a:rPr>
              <a:t>m</a:t>
            </a:r>
            <a:r>
              <a:rPr lang="zh-CN" altLang="en-US" dirty="0">
                <a:solidFill>
                  <a:srgbClr val="000000"/>
                </a:solidFill>
              </a:rPr>
              <a:t>的划分的数目等于</a:t>
            </a:r>
            <a:r>
              <a:rPr lang="en-US" altLang="zh-CN" dirty="0">
                <a:solidFill>
                  <a:srgbClr val="000000"/>
                </a:solidFill>
              </a:rPr>
              <a:t>:</a:t>
            </a:r>
          </a:p>
          <a:p>
            <a:pPr lvl="1">
              <a:lnSpc>
                <a:spcPct val="150000"/>
              </a:lnSpc>
              <a:defRPr/>
            </a:pPr>
            <a:r>
              <a:rPr lang="en-US" altLang="zh-CN" dirty="0" err="1">
                <a:solidFill>
                  <a:srgbClr val="000000"/>
                </a:solidFill>
              </a:rPr>
              <a:t>i</a:t>
            </a:r>
            <a:r>
              <a:rPr lang="en-US" altLang="zh-CN" dirty="0">
                <a:solidFill>
                  <a:srgbClr val="000000"/>
                </a:solidFill>
              </a:rPr>
              <a:t>)  n</a:t>
            </a:r>
            <a:r>
              <a:rPr lang="zh-CN" altLang="en-US" dirty="0">
                <a:solidFill>
                  <a:srgbClr val="000000"/>
                </a:solidFill>
              </a:rPr>
              <a:t>的最大加数</a:t>
            </a:r>
            <a:r>
              <a:rPr lang="en-US" altLang="zh-CN" dirty="0">
                <a:solidFill>
                  <a:srgbClr val="000000"/>
                </a:solidFill>
              </a:rPr>
              <a:t>n</a:t>
            </a:r>
            <a:r>
              <a:rPr lang="en-US" altLang="zh-CN" baseline="-25000" dirty="0">
                <a:solidFill>
                  <a:srgbClr val="000000"/>
                </a:solidFill>
              </a:rPr>
              <a:t>1</a:t>
            </a:r>
            <a:r>
              <a:rPr lang="en-US" altLang="zh-CN" dirty="0">
                <a:solidFill>
                  <a:srgbClr val="000000"/>
                </a:solidFill>
              </a:rPr>
              <a:t>=m-1</a:t>
            </a:r>
            <a:r>
              <a:rPr lang="zh-CN" altLang="en-US" dirty="0">
                <a:solidFill>
                  <a:srgbClr val="000000"/>
                </a:solidFill>
              </a:rPr>
              <a:t>的划分数目</a:t>
            </a:r>
            <a:r>
              <a:rPr lang="en-US" altLang="zh-CN" dirty="0">
                <a:solidFill>
                  <a:srgbClr val="000000"/>
                </a:solidFill>
              </a:rPr>
              <a:t>, </a:t>
            </a:r>
            <a:r>
              <a:rPr lang="zh-CN" altLang="en-US" dirty="0">
                <a:solidFill>
                  <a:srgbClr val="000000"/>
                </a:solidFill>
              </a:rPr>
              <a:t>加上</a:t>
            </a:r>
            <a:endParaRPr lang="en-US" altLang="zh-CN" dirty="0">
              <a:solidFill>
                <a:srgbClr val="000000"/>
              </a:solidFill>
            </a:endParaRPr>
          </a:p>
          <a:p>
            <a:pPr lvl="1">
              <a:lnSpc>
                <a:spcPct val="150000"/>
              </a:lnSpc>
              <a:defRPr/>
            </a:pPr>
            <a:r>
              <a:rPr lang="en-US" altLang="zh-CN" dirty="0">
                <a:solidFill>
                  <a:srgbClr val="000000"/>
                </a:solidFill>
              </a:rPr>
              <a:t>ii) n-m</a:t>
            </a:r>
            <a:r>
              <a:rPr lang="zh-CN" altLang="en-US" dirty="0">
                <a:solidFill>
                  <a:srgbClr val="000000"/>
                </a:solidFill>
              </a:rPr>
              <a:t>的最大加数</a:t>
            </a:r>
            <a:r>
              <a:rPr lang="en-US" altLang="zh-CN" dirty="0">
                <a:solidFill>
                  <a:srgbClr val="000000"/>
                </a:solidFill>
              </a:rPr>
              <a:t>n</a:t>
            </a:r>
            <a:r>
              <a:rPr lang="en-US" altLang="zh-CN" baseline="-25000" dirty="0">
                <a:solidFill>
                  <a:srgbClr val="000000"/>
                </a:solidFill>
              </a:rPr>
              <a:t>1</a:t>
            </a:r>
            <a:r>
              <a:rPr lang="en-US" altLang="zh-CN" dirty="0">
                <a:solidFill>
                  <a:srgbClr val="000000"/>
                </a:solidFill>
              </a:rPr>
              <a:t>=m </a:t>
            </a:r>
            <a:r>
              <a:rPr lang="zh-CN" altLang="en-US" dirty="0">
                <a:solidFill>
                  <a:srgbClr val="000000"/>
                </a:solidFill>
              </a:rPr>
              <a:t>的划分数</a:t>
            </a:r>
          </a:p>
          <a:p>
            <a:endParaRPr lang="zh-CN" altLang="en-US" dirty="0"/>
          </a:p>
        </p:txBody>
      </p:sp>
      <p:sp>
        <p:nvSpPr>
          <p:cNvPr id="4" name="日期占位符 3">
            <a:extLst>
              <a:ext uri="{FF2B5EF4-FFF2-40B4-BE49-F238E27FC236}">
                <a16:creationId xmlns:a16="http://schemas.microsoft.com/office/drawing/2014/main" id="{078A9356-BCF3-4E58-9CC8-4841F570EB6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F78CD50-7EBC-4884-887A-D3E75261BF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64BF2C-CB41-474B-9597-082E52076637}"/>
              </a:ext>
            </a:extLst>
          </p:cNvPr>
          <p:cNvSpPr>
            <a:spLocks noGrp="1"/>
          </p:cNvSpPr>
          <p:nvPr>
            <p:ph type="sldNum" sz="quarter" idx="12"/>
          </p:nvPr>
        </p:nvSpPr>
        <p:spPr/>
        <p:txBody>
          <a:bodyPr/>
          <a:lstStyle/>
          <a:p>
            <a:fld id="{EEA58A3B-43CE-4AA0-90B5-EB47AFAFEB34}" type="slidenum">
              <a:rPr lang="zh-CN" altLang="en-US" smtClean="0"/>
              <a:pPr/>
              <a:t>25</a:t>
            </a:fld>
            <a:endParaRPr lang="zh-CN" altLang="en-US" dirty="0"/>
          </a:p>
        </p:txBody>
      </p:sp>
      <p:sp>
        <p:nvSpPr>
          <p:cNvPr id="7" name="Rectangle 11">
            <a:extLst>
              <a:ext uri="{FF2B5EF4-FFF2-40B4-BE49-F238E27FC236}">
                <a16:creationId xmlns:a16="http://schemas.microsoft.com/office/drawing/2014/main" id="{0FEA8364-7889-467C-84F3-C7EA42B7B1AD}"/>
              </a:ext>
            </a:extLst>
          </p:cNvPr>
          <p:cNvSpPr>
            <a:spLocks noChangeArrowheads="1"/>
          </p:cNvSpPr>
          <p:nvPr/>
        </p:nvSpPr>
        <p:spPr bwMode="auto">
          <a:xfrm>
            <a:off x="0" y="3284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8" name="Text Box 12">
            <a:extLst>
              <a:ext uri="{FF2B5EF4-FFF2-40B4-BE49-F238E27FC236}">
                <a16:creationId xmlns:a16="http://schemas.microsoft.com/office/drawing/2014/main" id="{DDD241FD-2391-436D-9D80-AEC3DD1D2AFC}"/>
              </a:ext>
            </a:extLst>
          </p:cNvPr>
          <p:cNvSpPr txBox="1">
            <a:spLocks noChangeArrowheads="1"/>
          </p:cNvSpPr>
          <p:nvPr/>
        </p:nvSpPr>
        <p:spPr bwMode="auto">
          <a:xfrm>
            <a:off x="827088" y="3736043"/>
            <a:ext cx="554355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solidFill>
                  <a:srgbClr val="000000"/>
                </a:solidFill>
                <a:latin typeface="楷体_GB2312"/>
                <a:ea typeface="楷体_GB2312"/>
                <a:cs typeface="楷体_GB2312"/>
              </a:rPr>
              <a:t>     6</a:t>
            </a:r>
            <a:r>
              <a:rPr lang="zh-CN" altLang="en-US" sz="2400" dirty="0">
                <a:solidFill>
                  <a:srgbClr val="000000"/>
                </a:solidFill>
                <a:latin typeface="楷体_GB2312"/>
                <a:ea typeface="楷体_GB2312"/>
                <a:cs typeface="楷体_GB2312"/>
              </a:rPr>
              <a:t>；</a:t>
            </a:r>
          </a:p>
          <a:p>
            <a:pPr eaLnBrk="1" hangingPunct="1"/>
            <a:r>
              <a:rPr lang="zh-CN" altLang="en-US" sz="2400" dirty="0">
                <a:solidFill>
                  <a:srgbClr val="000000"/>
                </a:solidFill>
                <a:latin typeface="楷体_GB2312"/>
                <a:ea typeface="楷体_GB2312"/>
                <a:cs typeface="楷体_GB2312"/>
              </a:rPr>
              <a:t>     </a:t>
            </a:r>
            <a:r>
              <a:rPr lang="en-US" altLang="zh-CN" sz="2400" dirty="0">
                <a:solidFill>
                  <a:srgbClr val="000000"/>
                </a:solidFill>
                <a:latin typeface="楷体_GB2312"/>
                <a:ea typeface="楷体_GB2312"/>
                <a:cs typeface="楷体_GB2312"/>
              </a:rPr>
              <a:t>5+1</a:t>
            </a:r>
            <a:r>
              <a:rPr lang="zh-CN" altLang="en-US" sz="2400" dirty="0">
                <a:solidFill>
                  <a:srgbClr val="000000"/>
                </a:solidFill>
                <a:latin typeface="楷体_GB2312"/>
                <a:ea typeface="楷体_GB2312"/>
                <a:cs typeface="楷体_GB2312"/>
              </a:rPr>
              <a:t>；</a:t>
            </a:r>
          </a:p>
          <a:p>
            <a:pPr eaLnBrk="1" hangingPunct="1"/>
            <a:r>
              <a:rPr lang="zh-CN" altLang="en-US" sz="2400" dirty="0">
                <a:solidFill>
                  <a:srgbClr val="000000"/>
                </a:solidFill>
                <a:latin typeface="楷体_GB2312"/>
                <a:ea typeface="楷体_GB2312"/>
                <a:cs typeface="楷体_GB2312"/>
              </a:rPr>
              <a:t>     </a:t>
            </a:r>
            <a:r>
              <a:rPr lang="en-US" altLang="zh-CN" sz="2800" dirty="0">
                <a:solidFill>
                  <a:srgbClr val="000000"/>
                </a:solidFill>
                <a:latin typeface="楷体_GB2312"/>
                <a:ea typeface="楷体_GB2312"/>
                <a:cs typeface="楷体_GB2312"/>
              </a:rPr>
              <a:t>4+2</a:t>
            </a:r>
            <a:r>
              <a:rPr lang="zh-CN" altLang="en-US" sz="2800" dirty="0">
                <a:solidFill>
                  <a:srgbClr val="000000"/>
                </a:solidFill>
                <a:latin typeface="楷体_GB2312"/>
                <a:ea typeface="楷体_GB2312"/>
                <a:cs typeface="楷体_GB2312"/>
              </a:rPr>
              <a:t>，</a:t>
            </a:r>
            <a:r>
              <a:rPr lang="en-US" altLang="zh-CN" sz="2800" dirty="0">
                <a:solidFill>
                  <a:srgbClr val="000000"/>
                </a:solidFill>
                <a:latin typeface="楷体_GB2312"/>
                <a:ea typeface="楷体_GB2312"/>
                <a:cs typeface="楷体_GB2312"/>
              </a:rPr>
              <a:t>4+1+1</a:t>
            </a:r>
            <a:r>
              <a:rPr lang="zh-CN" altLang="en-US" sz="2800" dirty="0">
                <a:solidFill>
                  <a:srgbClr val="000000"/>
                </a:solidFill>
                <a:latin typeface="楷体_GB2312"/>
                <a:ea typeface="楷体_GB2312"/>
                <a:cs typeface="楷体_GB2312"/>
              </a:rPr>
              <a:t>；</a:t>
            </a:r>
          </a:p>
          <a:p>
            <a:pPr eaLnBrk="1" hangingPunct="1"/>
            <a:r>
              <a:rPr lang="zh-CN" altLang="en-US" sz="2800" dirty="0">
                <a:solidFill>
                  <a:srgbClr val="000000"/>
                </a:solidFill>
                <a:latin typeface="楷体_GB2312"/>
                <a:ea typeface="楷体_GB2312"/>
                <a:cs typeface="楷体_GB2312"/>
              </a:rPr>
              <a:t>    </a:t>
            </a:r>
            <a:r>
              <a:rPr lang="en-US" altLang="zh-CN" sz="2800" dirty="0">
                <a:solidFill>
                  <a:srgbClr val="FF0000"/>
                </a:solidFill>
                <a:latin typeface="楷体_GB2312"/>
                <a:ea typeface="楷体_GB2312"/>
                <a:cs typeface="楷体_GB2312"/>
              </a:rPr>
              <a:t>3+3</a:t>
            </a:r>
            <a:r>
              <a:rPr lang="zh-CN" altLang="en-US" sz="2800" dirty="0">
                <a:solidFill>
                  <a:srgbClr val="FF0000"/>
                </a:solidFill>
                <a:latin typeface="楷体_GB2312"/>
                <a:ea typeface="楷体_GB2312"/>
                <a:cs typeface="楷体_GB2312"/>
              </a:rPr>
              <a:t>，</a:t>
            </a:r>
            <a:r>
              <a:rPr lang="en-US" altLang="zh-CN" sz="2800" dirty="0">
                <a:solidFill>
                  <a:srgbClr val="FF0000"/>
                </a:solidFill>
                <a:latin typeface="楷体_GB2312"/>
                <a:ea typeface="楷体_GB2312"/>
                <a:cs typeface="楷体_GB2312"/>
              </a:rPr>
              <a:t>3+2+1</a:t>
            </a:r>
            <a:r>
              <a:rPr lang="zh-CN" altLang="en-US" sz="2800" dirty="0">
                <a:solidFill>
                  <a:srgbClr val="FF0000"/>
                </a:solidFill>
                <a:latin typeface="楷体_GB2312"/>
                <a:ea typeface="楷体_GB2312"/>
                <a:cs typeface="楷体_GB2312"/>
              </a:rPr>
              <a:t>，</a:t>
            </a:r>
            <a:r>
              <a:rPr lang="en-US" altLang="zh-CN" sz="2800" dirty="0">
                <a:solidFill>
                  <a:srgbClr val="FF0000"/>
                </a:solidFill>
                <a:latin typeface="楷体_GB2312"/>
                <a:ea typeface="楷体_GB2312"/>
                <a:cs typeface="楷体_GB2312"/>
              </a:rPr>
              <a:t>3+1+1+1</a:t>
            </a:r>
            <a:r>
              <a:rPr lang="zh-CN" altLang="en-US" sz="2800" dirty="0">
                <a:solidFill>
                  <a:srgbClr val="FF0000"/>
                </a:solidFill>
                <a:latin typeface="楷体_GB2312"/>
                <a:ea typeface="楷体_GB2312"/>
                <a:cs typeface="楷体_GB2312"/>
              </a:rPr>
              <a:t>；</a:t>
            </a:r>
          </a:p>
          <a:p>
            <a:pPr eaLnBrk="1" hangingPunct="1"/>
            <a:r>
              <a:rPr lang="zh-CN" altLang="en-US" sz="2800" dirty="0">
                <a:solidFill>
                  <a:srgbClr val="FF0000"/>
                </a:solidFill>
                <a:latin typeface="楷体_GB2312"/>
                <a:ea typeface="楷体_GB2312"/>
                <a:cs typeface="楷体_GB2312"/>
              </a:rPr>
              <a:t>    </a:t>
            </a:r>
            <a:r>
              <a:rPr lang="en-US" altLang="zh-CN" sz="2800" dirty="0">
                <a:solidFill>
                  <a:srgbClr val="FF0000"/>
                </a:solidFill>
                <a:latin typeface="楷体_GB2312"/>
                <a:ea typeface="楷体_GB2312"/>
                <a:cs typeface="楷体_GB2312"/>
              </a:rPr>
              <a:t>2+2+2</a:t>
            </a:r>
            <a:r>
              <a:rPr lang="zh-CN" altLang="en-US" sz="2800" dirty="0">
                <a:solidFill>
                  <a:srgbClr val="FF0000"/>
                </a:solidFill>
                <a:latin typeface="楷体_GB2312"/>
                <a:ea typeface="楷体_GB2312"/>
                <a:cs typeface="楷体_GB2312"/>
              </a:rPr>
              <a:t>，</a:t>
            </a:r>
            <a:r>
              <a:rPr lang="en-US" altLang="zh-CN" sz="2800" dirty="0">
                <a:solidFill>
                  <a:srgbClr val="FF0000"/>
                </a:solidFill>
                <a:latin typeface="楷体_GB2312"/>
                <a:ea typeface="楷体_GB2312"/>
                <a:cs typeface="楷体_GB2312"/>
              </a:rPr>
              <a:t>2+2+1+1</a:t>
            </a:r>
            <a:r>
              <a:rPr lang="zh-CN" altLang="en-US" sz="2800" dirty="0">
                <a:solidFill>
                  <a:srgbClr val="FF0000"/>
                </a:solidFill>
                <a:latin typeface="楷体_GB2312"/>
                <a:ea typeface="楷体_GB2312"/>
                <a:cs typeface="楷体_GB2312"/>
              </a:rPr>
              <a:t>，     </a:t>
            </a:r>
            <a:endParaRPr lang="en-US" altLang="zh-CN" sz="2800" dirty="0">
              <a:solidFill>
                <a:srgbClr val="FF0000"/>
              </a:solidFill>
              <a:latin typeface="楷体_GB2312"/>
              <a:ea typeface="楷体_GB2312"/>
              <a:cs typeface="楷体_GB2312"/>
            </a:endParaRPr>
          </a:p>
          <a:p>
            <a:pPr eaLnBrk="1" hangingPunct="1"/>
            <a:r>
              <a:rPr lang="en-US" altLang="zh-CN" sz="2800" dirty="0">
                <a:solidFill>
                  <a:srgbClr val="FF0000"/>
                </a:solidFill>
                <a:latin typeface="楷体_GB2312"/>
                <a:ea typeface="楷体_GB2312"/>
                <a:cs typeface="楷体_GB2312"/>
              </a:rPr>
              <a:t>    2+1+1+1+1</a:t>
            </a:r>
            <a:r>
              <a:rPr lang="zh-CN" altLang="en-US" sz="2800" dirty="0">
                <a:solidFill>
                  <a:srgbClr val="FF0000"/>
                </a:solidFill>
                <a:latin typeface="楷体_GB2312"/>
                <a:ea typeface="楷体_GB2312"/>
                <a:cs typeface="楷体_GB2312"/>
              </a:rPr>
              <a:t>；</a:t>
            </a:r>
          </a:p>
          <a:p>
            <a:pPr eaLnBrk="1" hangingPunct="1"/>
            <a:r>
              <a:rPr lang="zh-CN" altLang="en-US" sz="2800" dirty="0">
                <a:solidFill>
                  <a:srgbClr val="FF0000"/>
                </a:solidFill>
                <a:latin typeface="楷体_GB2312"/>
                <a:ea typeface="楷体_GB2312"/>
                <a:cs typeface="楷体_GB2312"/>
              </a:rPr>
              <a:t>    </a:t>
            </a:r>
            <a:r>
              <a:rPr lang="en-US" altLang="zh-CN" sz="2800" dirty="0">
                <a:solidFill>
                  <a:srgbClr val="FF0000"/>
                </a:solidFill>
                <a:latin typeface="楷体_GB2312"/>
                <a:ea typeface="楷体_GB2312"/>
                <a:cs typeface="楷体_GB2312"/>
              </a:rPr>
              <a:t>1+1+1+1+1+1</a:t>
            </a:r>
            <a:endParaRPr lang="zh-CN" altLang="en-US" sz="2800" dirty="0">
              <a:latin typeface="楷体_GB2312"/>
              <a:ea typeface="楷体_GB2312"/>
              <a:cs typeface="楷体_GB2312"/>
            </a:endParaRPr>
          </a:p>
        </p:txBody>
      </p:sp>
      <p:sp>
        <p:nvSpPr>
          <p:cNvPr id="9" name="椭圆 8">
            <a:extLst>
              <a:ext uri="{FF2B5EF4-FFF2-40B4-BE49-F238E27FC236}">
                <a16:creationId xmlns:a16="http://schemas.microsoft.com/office/drawing/2014/main" id="{D3E0CBB0-97F6-458A-8067-C9DF16AA509B}"/>
              </a:ext>
            </a:extLst>
          </p:cNvPr>
          <p:cNvSpPr/>
          <p:nvPr/>
        </p:nvSpPr>
        <p:spPr bwMode="auto">
          <a:xfrm>
            <a:off x="1590675" y="4543872"/>
            <a:ext cx="2189163" cy="433387"/>
          </a:xfrm>
          <a:prstGeom prst="ellipse">
            <a:avLst/>
          </a:prstGeom>
          <a:noFill/>
          <a:ln w="9525" cap="flat" cmpd="sng" algn="ctr">
            <a:solidFill>
              <a:schemeClr val="bg2">
                <a:lumMod val="60000"/>
                <a:lumOff val="40000"/>
              </a:schemeClr>
            </a:solidFill>
            <a:prstDash val="solid"/>
            <a:round/>
            <a:headEnd type="none" w="med" len="med"/>
            <a:tailEnd type="none" w="med" len="med"/>
          </a:ln>
          <a:effectLst/>
        </p:spPr>
        <p:txBody>
          <a:bodyPr/>
          <a:lstStyle/>
          <a:p>
            <a:pPr eaLnBrk="0" hangingPunct="0">
              <a:defRPr/>
            </a:pPr>
            <a:endParaRPr lang="zh-CN" altLang="en-US">
              <a:solidFill>
                <a:srgbClr val="FF0000"/>
              </a:solidFill>
            </a:endParaRPr>
          </a:p>
        </p:txBody>
      </p:sp>
      <p:sp>
        <p:nvSpPr>
          <p:cNvPr id="10" name="左大括号 8">
            <a:extLst>
              <a:ext uri="{FF2B5EF4-FFF2-40B4-BE49-F238E27FC236}">
                <a16:creationId xmlns:a16="http://schemas.microsoft.com/office/drawing/2014/main" id="{DBDE6BF6-37AF-49C1-9B19-CC0A48EF4EEC}"/>
              </a:ext>
            </a:extLst>
          </p:cNvPr>
          <p:cNvSpPr>
            <a:spLocks/>
          </p:cNvSpPr>
          <p:nvPr/>
        </p:nvSpPr>
        <p:spPr bwMode="auto">
          <a:xfrm>
            <a:off x="917179" y="4729326"/>
            <a:ext cx="360362" cy="1803449"/>
          </a:xfrm>
          <a:prstGeom prst="leftBrace">
            <a:avLst>
              <a:gd name="adj1" fmla="val 8324"/>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11" name="TextBox 9">
            <a:extLst>
              <a:ext uri="{FF2B5EF4-FFF2-40B4-BE49-F238E27FC236}">
                <a16:creationId xmlns:a16="http://schemas.microsoft.com/office/drawing/2014/main" id="{84848E3B-8126-4EC9-9244-E34F14118B5F}"/>
              </a:ext>
            </a:extLst>
          </p:cNvPr>
          <p:cNvSpPr txBox="1">
            <a:spLocks noChangeArrowheads="1"/>
          </p:cNvSpPr>
          <p:nvPr/>
        </p:nvSpPr>
        <p:spPr bwMode="auto">
          <a:xfrm>
            <a:off x="127794" y="5129810"/>
            <a:ext cx="928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latin typeface="Times New Roman" pitchFamily="18" charset="0"/>
                <a:ea typeface="楷体_GB2312"/>
                <a:cs typeface="Times New Roman" pitchFamily="18" charset="0"/>
              </a:rPr>
              <a:t>q(6,4)</a:t>
            </a:r>
          </a:p>
          <a:p>
            <a:r>
              <a:rPr lang="en-US" altLang="zh-CN" sz="2400" dirty="0">
                <a:latin typeface="Times New Roman" pitchFamily="18" charset="0"/>
                <a:ea typeface="楷体_GB2312"/>
                <a:cs typeface="Times New Roman" pitchFamily="18" charset="0"/>
              </a:rPr>
              <a:t>=2+7</a:t>
            </a:r>
            <a:endParaRPr lang="zh-CN" altLang="en-US" sz="2400" dirty="0">
              <a:latin typeface="Times New Roman" pitchFamily="18" charset="0"/>
              <a:ea typeface="楷体_GB2312"/>
              <a:cs typeface="Times New Roman" pitchFamily="18" charset="0"/>
            </a:endParaRPr>
          </a:p>
        </p:txBody>
      </p:sp>
      <p:sp>
        <p:nvSpPr>
          <p:cNvPr id="12" name="右大括号 2">
            <a:extLst>
              <a:ext uri="{FF2B5EF4-FFF2-40B4-BE49-F238E27FC236}">
                <a16:creationId xmlns:a16="http://schemas.microsoft.com/office/drawing/2014/main" id="{709212BD-6C0B-41BC-A6EC-C54419BE730C}"/>
              </a:ext>
            </a:extLst>
          </p:cNvPr>
          <p:cNvSpPr>
            <a:spLocks/>
          </p:cNvSpPr>
          <p:nvPr/>
        </p:nvSpPr>
        <p:spPr bwMode="auto">
          <a:xfrm>
            <a:off x="6116638" y="5147122"/>
            <a:ext cx="433387" cy="1058862"/>
          </a:xfrm>
          <a:prstGeom prst="rightBrace">
            <a:avLst>
              <a:gd name="adj1" fmla="val 8325"/>
              <a:gd name="adj2" fmla="val 55662"/>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latin typeface="Times New Roman" pitchFamily="18" charset="0"/>
              <a:cs typeface="Times New Roman" pitchFamily="18" charset="0"/>
            </a:endParaRPr>
          </a:p>
        </p:txBody>
      </p:sp>
      <p:sp>
        <p:nvSpPr>
          <p:cNvPr id="13" name="TextBox 11">
            <a:extLst>
              <a:ext uri="{FF2B5EF4-FFF2-40B4-BE49-F238E27FC236}">
                <a16:creationId xmlns:a16="http://schemas.microsoft.com/office/drawing/2014/main" id="{A4B31349-5441-4662-814C-05B7FCA635D8}"/>
              </a:ext>
            </a:extLst>
          </p:cNvPr>
          <p:cNvSpPr txBox="1">
            <a:spLocks noChangeArrowheads="1"/>
          </p:cNvSpPr>
          <p:nvPr/>
        </p:nvSpPr>
        <p:spPr bwMode="auto">
          <a:xfrm>
            <a:off x="6550025" y="5521772"/>
            <a:ext cx="1331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a:solidFill>
                  <a:srgbClr val="FF0000"/>
                </a:solidFill>
                <a:latin typeface="Times New Roman" pitchFamily="18" charset="0"/>
                <a:ea typeface="楷体_GB2312"/>
                <a:cs typeface="Times New Roman" pitchFamily="18" charset="0"/>
              </a:rPr>
              <a:t>q(6,3) </a:t>
            </a:r>
            <a:r>
              <a:rPr lang="en-US" altLang="zh-CN" sz="2400">
                <a:latin typeface="Times New Roman" pitchFamily="18" charset="0"/>
                <a:ea typeface="楷体_GB2312"/>
                <a:cs typeface="Times New Roman" pitchFamily="18" charset="0"/>
              </a:rPr>
              <a:t>=7</a:t>
            </a:r>
            <a:endParaRPr lang="zh-CN" altLang="en-US" sz="2400">
              <a:latin typeface="Times New Roman" pitchFamily="18" charset="0"/>
              <a:ea typeface="楷体_GB2312"/>
              <a:cs typeface="Times New Roman" pitchFamily="18" charset="0"/>
            </a:endParaRPr>
          </a:p>
        </p:txBody>
      </p:sp>
      <p:sp>
        <p:nvSpPr>
          <p:cNvPr id="14" name="TextBox 12">
            <a:extLst>
              <a:ext uri="{FF2B5EF4-FFF2-40B4-BE49-F238E27FC236}">
                <a16:creationId xmlns:a16="http://schemas.microsoft.com/office/drawing/2014/main" id="{28E68834-AC18-483F-A746-D76181EB5704}"/>
              </a:ext>
            </a:extLst>
          </p:cNvPr>
          <p:cNvSpPr txBox="1"/>
          <p:nvPr/>
        </p:nvSpPr>
        <p:spPr>
          <a:xfrm>
            <a:off x="3779838" y="3848547"/>
            <a:ext cx="2735044" cy="461665"/>
          </a:xfrm>
          <a:prstGeom prst="rect">
            <a:avLst/>
          </a:prstGeom>
          <a:noFill/>
        </p:spPr>
        <p:txBody>
          <a:bodyPr wrap="none">
            <a:spAutoFit/>
          </a:bodyPr>
          <a:lstStyle/>
          <a:p>
            <a:pPr eaLnBrk="0" hangingPunct="0">
              <a:defRPr/>
            </a:pPr>
            <a:r>
              <a:rPr lang="zh-CN" altLang="en-US" sz="2400" dirty="0">
                <a:solidFill>
                  <a:srgbClr val="0066FF"/>
                </a:solidFill>
              </a:rPr>
              <a:t>个数</a:t>
            </a:r>
            <a:r>
              <a:rPr lang="en-US" altLang="zh-CN" sz="2400" dirty="0">
                <a:solidFill>
                  <a:srgbClr val="0066FF"/>
                </a:solidFill>
              </a:rPr>
              <a:t>2=</a:t>
            </a:r>
            <a:r>
              <a:rPr lang="en-US" altLang="zh-CN" sz="2400" dirty="0">
                <a:solidFill>
                  <a:srgbClr val="FF0000"/>
                </a:solidFill>
              </a:rPr>
              <a:t>q(2,4</a:t>
            </a:r>
            <a:r>
              <a:rPr lang="en-US" altLang="zh-CN" sz="2400" dirty="0">
                <a:solidFill>
                  <a:srgbClr val="0066FF"/>
                </a:solidFill>
              </a:rPr>
              <a:t>)=q(2,2)</a:t>
            </a:r>
            <a:endParaRPr lang="zh-CN" altLang="en-US" sz="2400" dirty="0">
              <a:solidFill>
                <a:srgbClr val="0066FF"/>
              </a:solidFill>
            </a:endParaRPr>
          </a:p>
        </p:txBody>
      </p:sp>
      <p:cxnSp>
        <p:nvCxnSpPr>
          <p:cNvPr id="15" name="直接箭头连接符 14">
            <a:extLst>
              <a:ext uri="{FF2B5EF4-FFF2-40B4-BE49-F238E27FC236}">
                <a16:creationId xmlns:a16="http://schemas.microsoft.com/office/drawing/2014/main" id="{4B1FF717-AD56-46E3-AEC5-770330775302}"/>
              </a:ext>
            </a:extLst>
          </p:cNvPr>
          <p:cNvCxnSpPr>
            <a:stCxn id="9" idx="6"/>
          </p:cNvCxnSpPr>
          <p:nvPr/>
        </p:nvCxnSpPr>
        <p:spPr bwMode="auto">
          <a:xfrm flipV="1">
            <a:off x="3779838" y="4173984"/>
            <a:ext cx="504825" cy="585788"/>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左大括号 15">
            <a:extLst>
              <a:ext uri="{FF2B5EF4-FFF2-40B4-BE49-F238E27FC236}">
                <a16:creationId xmlns:a16="http://schemas.microsoft.com/office/drawing/2014/main" id="{B6750E05-FC58-4675-8CBE-3CAB96B53F34}"/>
              </a:ext>
            </a:extLst>
          </p:cNvPr>
          <p:cNvSpPr/>
          <p:nvPr/>
        </p:nvSpPr>
        <p:spPr bwMode="auto">
          <a:xfrm>
            <a:off x="6605588" y="3724722"/>
            <a:ext cx="228600" cy="679450"/>
          </a:xfrm>
          <a:prstGeom prst="leftBrace">
            <a:avLst>
              <a:gd name="adj1" fmla="val 37833"/>
              <a:gd name="adj2" fmla="val 50000"/>
            </a:avLst>
          </a:prstGeom>
          <a:noFill/>
          <a:ln w="9525" cap="flat" cmpd="sng" algn="ctr">
            <a:solidFill>
              <a:srgbClr val="0066FF"/>
            </a:solidFill>
            <a:prstDash val="solid"/>
            <a:round/>
            <a:headEnd type="none" w="med" len="med"/>
            <a:tailEnd type="none" w="med" len="med"/>
          </a:ln>
          <a:effectLst/>
        </p:spPr>
        <p:txBody>
          <a:bodyPr/>
          <a:lstStyle/>
          <a:p>
            <a:pPr eaLnBrk="0" hangingPunct="0">
              <a:defRPr/>
            </a:pPr>
            <a:endParaRPr lang="zh-CN" altLang="en-US">
              <a:solidFill>
                <a:srgbClr val="0066FF"/>
              </a:solidFill>
              <a:latin typeface="Times New Roman" pitchFamily="18" charset="0"/>
              <a:cs typeface="Times New Roman" pitchFamily="18" charset="0"/>
            </a:endParaRPr>
          </a:p>
        </p:txBody>
      </p:sp>
      <p:sp>
        <p:nvSpPr>
          <p:cNvPr id="17" name="TextBox 6">
            <a:extLst>
              <a:ext uri="{FF2B5EF4-FFF2-40B4-BE49-F238E27FC236}">
                <a16:creationId xmlns:a16="http://schemas.microsoft.com/office/drawing/2014/main" id="{9110D040-A82C-483F-BFFF-6AA55464D4AA}"/>
              </a:ext>
            </a:extLst>
          </p:cNvPr>
          <p:cNvSpPr txBox="1"/>
          <p:nvPr/>
        </p:nvSpPr>
        <p:spPr>
          <a:xfrm>
            <a:off x="6834188" y="3648522"/>
            <a:ext cx="649537" cy="830997"/>
          </a:xfrm>
          <a:prstGeom prst="rect">
            <a:avLst/>
          </a:prstGeom>
          <a:noFill/>
          <a:ln>
            <a:noFill/>
          </a:ln>
        </p:spPr>
        <p:txBody>
          <a:bodyPr wrap="none">
            <a:spAutoFit/>
          </a:bodyPr>
          <a:lstStyle/>
          <a:p>
            <a:pPr eaLnBrk="0" hangingPunct="0">
              <a:defRPr/>
            </a:pPr>
            <a:r>
              <a:rPr lang="en-US" altLang="zh-CN" sz="2400" dirty="0">
                <a:solidFill>
                  <a:srgbClr val="0066FF"/>
                </a:solidFill>
              </a:rPr>
              <a:t>2;</a:t>
            </a:r>
          </a:p>
          <a:p>
            <a:pPr eaLnBrk="0" hangingPunct="0">
              <a:defRPr/>
            </a:pPr>
            <a:r>
              <a:rPr lang="en-US" altLang="zh-CN" sz="2400" dirty="0">
                <a:solidFill>
                  <a:srgbClr val="0066FF"/>
                </a:solidFill>
              </a:rPr>
              <a:t>1+1</a:t>
            </a:r>
            <a:endParaRPr lang="zh-CN" altLang="en-US" sz="2400" dirty="0">
              <a:solidFill>
                <a:srgbClr val="0066FF"/>
              </a:solidFill>
            </a:endParaRPr>
          </a:p>
        </p:txBody>
      </p:sp>
    </p:spTree>
    <p:extLst>
      <p:ext uri="{BB962C8B-B14F-4D97-AF65-F5344CB8AC3E}">
        <p14:creationId xmlns:p14="http://schemas.microsoft.com/office/powerpoint/2010/main" val="13023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7A380-854F-4AA4-9ECC-4DF65C238772}"/>
              </a:ext>
            </a:extLst>
          </p:cNvPr>
          <p:cNvSpPr>
            <a:spLocks noGrp="1"/>
          </p:cNvSpPr>
          <p:nvPr>
            <p:ph type="title"/>
          </p:nvPr>
        </p:nvSpPr>
        <p:spPr/>
        <p:txBody>
          <a:bodyPr>
            <a:normAutofit/>
          </a:bodyPr>
          <a:lstStyle/>
          <a:p>
            <a:r>
              <a:rPr lang="zh-CN" altLang="en-US" sz="2800" b="1" dirty="0">
                <a:solidFill>
                  <a:schemeClr val="accent2"/>
                </a:solidFill>
              </a:rPr>
              <a:t>示例</a:t>
            </a:r>
            <a:r>
              <a:rPr lang="en-US" altLang="zh-CN" sz="2800" b="1" dirty="0">
                <a:solidFill>
                  <a:schemeClr val="accent2"/>
                </a:solidFill>
              </a:rPr>
              <a:t>3 </a:t>
            </a:r>
            <a:r>
              <a:rPr lang="en-US" altLang="zh-CN" sz="2800" b="1" dirty="0">
                <a:solidFill>
                  <a:srgbClr val="0066FF"/>
                </a:solidFill>
              </a:rPr>
              <a:t>Hanoi</a:t>
            </a:r>
            <a:r>
              <a:rPr lang="zh-CN" altLang="en-US" sz="2800" b="1" dirty="0">
                <a:solidFill>
                  <a:srgbClr val="0066FF"/>
                </a:solidFill>
              </a:rPr>
              <a:t>塔</a:t>
            </a:r>
            <a:endParaRPr lang="zh-CN" altLang="en-US" dirty="0">
              <a:solidFill>
                <a:srgbClr val="0066FF"/>
              </a:solidFill>
            </a:endParaRPr>
          </a:p>
        </p:txBody>
      </p:sp>
      <p:sp>
        <p:nvSpPr>
          <p:cNvPr id="4" name="日期占位符 3">
            <a:extLst>
              <a:ext uri="{FF2B5EF4-FFF2-40B4-BE49-F238E27FC236}">
                <a16:creationId xmlns:a16="http://schemas.microsoft.com/office/drawing/2014/main" id="{D045E2C2-DFDE-4821-B96E-66861E65225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DE2F687-FF41-4E6B-AB19-6419404DCCD6}"/>
              </a:ext>
            </a:extLst>
          </p:cNvPr>
          <p:cNvSpPr>
            <a:spLocks noGrp="1"/>
          </p:cNvSpPr>
          <p:nvPr>
            <p:ph type="ftr" sz="quarter" idx="11"/>
          </p:nvPr>
        </p:nvSpPr>
        <p:spPr>
          <a:xfrm>
            <a:off x="977402" y="6603302"/>
            <a:ext cx="2917480" cy="334317"/>
          </a:xfrm>
        </p:spPr>
        <p:txBody>
          <a:bodyPr/>
          <a:lstStyle/>
          <a:p>
            <a:endParaRPr lang="zh-CN" altLang="en-US"/>
          </a:p>
        </p:txBody>
      </p:sp>
      <p:sp>
        <p:nvSpPr>
          <p:cNvPr id="6" name="灯片编号占位符 5">
            <a:extLst>
              <a:ext uri="{FF2B5EF4-FFF2-40B4-BE49-F238E27FC236}">
                <a16:creationId xmlns:a16="http://schemas.microsoft.com/office/drawing/2014/main" id="{D961B490-4F28-4F85-9928-301FB71069D2}"/>
              </a:ext>
            </a:extLst>
          </p:cNvPr>
          <p:cNvSpPr>
            <a:spLocks noGrp="1"/>
          </p:cNvSpPr>
          <p:nvPr>
            <p:ph type="sldNum" sz="quarter" idx="12"/>
          </p:nvPr>
        </p:nvSpPr>
        <p:spPr/>
        <p:txBody>
          <a:bodyPr/>
          <a:lstStyle/>
          <a:p>
            <a:fld id="{EEA58A3B-43CE-4AA0-90B5-EB47AFAFEB34}" type="slidenum">
              <a:rPr lang="zh-CN" altLang="en-US" smtClean="0"/>
              <a:pPr/>
              <a:t>26</a:t>
            </a:fld>
            <a:endParaRPr lang="zh-CN" altLang="en-US" dirty="0"/>
          </a:p>
        </p:txBody>
      </p:sp>
      <p:sp>
        <p:nvSpPr>
          <p:cNvPr id="24" name="Rectangle 4">
            <a:extLst>
              <a:ext uri="{FF2B5EF4-FFF2-40B4-BE49-F238E27FC236}">
                <a16:creationId xmlns:a16="http://schemas.microsoft.com/office/drawing/2014/main" id="{6DCFA816-2450-4967-A9A1-60891ECA660F}"/>
              </a:ext>
            </a:extLst>
          </p:cNvPr>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zh-CN" sz="4400">
              <a:effectLst>
                <a:outerShdw blurRad="38100" dist="38100" dir="2700000" algn="tl">
                  <a:srgbClr val="C0C0C0"/>
                </a:outerShdw>
              </a:effectLst>
              <a:latin typeface="黑体" pitchFamily="49" charset="-122"/>
              <a:ea typeface="黑体" pitchFamily="49" charset="-122"/>
            </a:endParaRPr>
          </a:p>
        </p:txBody>
      </p:sp>
      <p:pic>
        <p:nvPicPr>
          <p:cNvPr id="25" name="Picture 5" descr="t21">
            <a:extLst>
              <a:ext uri="{FF2B5EF4-FFF2-40B4-BE49-F238E27FC236}">
                <a16:creationId xmlns:a16="http://schemas.microsoft.com/office/drawing/2014/main" id="{316C7300-3DEB-44B0-8F7C-5B18CD4D7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362" y="4067951"/>
            <a:ext cx="4695882" cy="280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6">
            <a:extLst>
              <a:ext uri="{FF2B5EF4-FFF2-40B4-BE49-F238E27FC236}">
                <a16:creationId xmlns:a16="http://schemas.microsoft.com/office/drawing/2014/main" id="{AC0BDC6A-D83E-431E-83C2-51E2D51C22C8}"/>
              </a:ext>
            </a:extLst>
          </p:cNvPr>
          <p:cNvSpPr txBox="1">
            <a:spLocks noChangeArrowheads="1"/>
          </p:cNvSpPr>
          <p:nvPr/>
        </p:nvSpPr>
        <p:spPr bwMode="auto">
          <a:xfrm>
            <a:off x="162045" y="731838"/>
            <a:ext cx="9144000" cy="4473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ea typeface="华文行楷" pitchFamily="2" charset="-122"/>
              </a:rPr>
              <a:t>void </a:t>
            </a:r>
            <a:r>
              <a:rPr lang="en-US" altLang="zh-CN" sz="2400" b="1" dirty="0" err="1">
                <a:ea typeface="华文行楷" pitchFamily="2" charset="-122"/>
              </a:rPr>
              <a:t>hanoi</a:t>
            </a:r>
            <a:r>
              <a:rPr lang="en-US" altLang="zh-CN" sz="2400" dirty="0">
                <a:ea typeface="华文行楷" pitchFamily="2" charset="-122"/>
              </a:rPr>
              <a:t>(int n, int a, int b, int c)/*</a:t>
            </a:r>
            <a:r>
              <a:rPr lang="zh-CN" altLang="en-US" sz="2400" dirty="0">
                <a:ea typeface="华文行楷" pitchFamily="2" charset="-122"/>
              </a:rPr>
              <a:t>将</a:t>
            </a:r>
            <a:r>
              <a:rPr lang="en-US" altLang="zh-CN" sz="2400" dirty="0">
                <a:ea typeface="华文行楷" pitchFamily="2" charset="-122"/>
              </a:rPr>
              <a:t>A</a:t>
            </a:r>
            <a:r>
              <a:rPr lang="zh-CN" altLang="en-US" sz="2400" dirty="0">
                <a:ea typeface="华文行楷" pitchFamily="2" charset="-122"/>
              </a:rPr>
              <a:t>上</a:t>
            </a:r>
            <a:r>
              <a:rPr lang="en-US" altLang="zh-CN" sz="2400" dirty="0">
                <a:ea typeface="华文行楷" pitchFamily="2" charset="-122"/>
              </a:rPr>
              <a:t>n</a:t>
            </a:r>
            <a:r>
              <a:rPr lang="zh-CN" altLang="en-US" sz="2400" dirty="0">
                <a:ea typeface="华文行楷" pitchFamily="2" charset="-122"/>
              </a:rPr>
              <a:t>个盘子，</a:t>
            </a:r>
          </a:p>
          <a:p>
            <a:pPr eaLnBrk="1" hangingPunct="1"/>
            <a:r>
              <a:rPr lang="zh-CN" altLang="en-US" sz="2400" dirty="0">
                <a:ea typeface="华文行楷" pitchFamily="2" charset="-122"/>
              </a:rPr>
              <a:t>                                                       借助</a:t>
            </a:r>
            <a:r>
              <a:rPr lang="en-US" altLang="zh-CN" sz="2400" dirty="0">
                <a:ea typeface="华文行楷" pitchFamily="2" charset="-122"/>
              </a:rPr>
              <a:t>C</a:t>
            </a:r>
            <a:r>
              <a:rPr lang="zh-CN" altLang="en-US" sz="2400" dirty="0">
                <a:ea typeface="华文行楷" pitchFamily="2" charset="-122"/>
              </a:rPr>
              <a:t>，移到</a:t>
            </a:r>
            <a:r>
              <a:rPr lang="en-US" altLang="zh-CN" sz="2400" dirty="0">
                <a:ea typeface="华文行楷" pitchFamily="2" charset="-122"/>
              </a:rPr>
              <a:t>B</a:t>
            </a:r>
          </a:p>
          <a:p>
            <a:pPr eaLnBrk="1" hangingPunct="1"/>
            <a:r>
              <a:rPr lang="en-US" altLang="zh-CN" sz="2400" dirty="0">
                <a:ea typeface="华文行楷" pitchFamily="2" charset="-122"/>
              </a:rPr>
              <a:t>   {</a:t>
            </a:r>
          </a:p>
          <a:p>
            <a:pPr eaLnBrk="1" hangingPunct="1"/>
            <a:r>
              <a:rPr lang="en-US" altLang="zh-CN" sz="2400" dirty="0">
                <a:ea typeface="华文行楷" pitchFamily="2" charset="-122"/>
              </a:rPr>
              <a:t>       </a:t>
            </a:r>
            <a:r>
              <a:rPr lang="en-US" altLang="zh-CN" sz="2400" b="1" dirty="0">
                <a:ea typeface="华文行楷" pitchFamily="2" charset="-122"/>
              </a:rPr>
              <a:t>if</a:t>
            </a:r>
            <a:r>
              <a:rPr lang="en-US" altLang="zh-CN" sz="2400" dirty="0">
                <a:ea typeface="华文行楷" pitchFamily="2" charset="-122"/>
              </a:rPr>
              <a:t> (n &gt; 0)</a:t>
            </a:r>
          </a:p>
          <a:p>
            <a:pPr eaLnBrk="1" hangingPunct="1"/>
            <a:r>
              <a:rPr lang="en-US" altLang="zh-CN" sz="2400" dirty="0">
                <a:ea typeface="华文行楷" pitchFamily="2" charset="-122"/>
              </a:rPr>
              <a:t>       {</a:t>
            </a:r>
          </a:p>
          <a:p>
            <a:pPr eaLnBrk="1" hangingPunct="1"/>
            <a:r>
              <a:rPr lang="en-US" altLang="zh-CN" sz="2400" dirty="0">
                <a:ea typeface="华文行楷" pitchFamily="2" charset="-122"/>
              </a:rPr>
              <a:t>          </a:t>
            </a:r>
            <a:r>
              <a:rPr lang="en-US" altLang="zh-CN" sz="2400" b="1" dirty="0" err="1">
                <a:ea typeface="华文行楷" pitchFamily="2" charset="-122"/>
              </a:rPr>
              <a:t>hanoi</a:t>
            </a:r>
            <a:r>
              <a:rPr lang="en-US" altLang="zh-CN" sz="2400" dirty="0">
                <a:ea typeface="华文行楷" pitchFamily="2" charset="-122"/>
              </a:rPr>
              <a:t>(n-1, a, c, b); /*</a:t>
            </a:r>
            <a:r>
              <a:rPr lang="zh-CN" altLang="en-US" sz="2400" dirty="0">
                <a:ea typeface="华文行楷" pitchFamily="2" charset="-122"/>
              </a:rPr>
              <a:t>将</a:t>
            </a:r>
            <a:r>
              <a:rPr lang="en-US" altLang="zh-CN" sz="2400" dirty="0">
                <a:ea typeface="华文行楷" pitchFamily="2" charset="-122"/>
              </a:rPr>
              <a:t>A</a:t>
            </a:r>
            <a:r>
              <a:rPr lang="zh-CN" altLang="en-US" sz="2400" dirty="0">
                <a:ea typeface="华文行楷" pitchFamily="2" charset="-122"/>
              </a:rPr>
              <a:t>上的</a:t>
            </a:r>
            <a:r>
              <a:rPr lang="en-US" altLang="zh-CN" sz="2400" dirty="0">
                <a:ea typeface="华文行楷" pitchFamily="2" charset="-122"/>
              </a:rPr>
              <a:t>n-1</a:t>
            </a:r>
            <a:r>
              <a:rPr lang="zh-CN" altLang="en-US" sz="2400" dirty="0">
                <a:ea typeface="华文行楷" pitchFamily="2" charset="-122"/>
              </a:rPr>
              <a:t>个盘子，借助</a:t>
            </a:r>
            <a:r>
              <a:rPr lang="en-US" altLang="zh-CN" sz="2400" dirty="0">
                <a:ea typeface="华文行楷" pitchFamily="2" charset="-122"/>
              </a:rPr>
              <a:t>B</a:t>
            </a:r>
            <a:r>
              <a:rPr lang="zh-CN" altLang="en-US" sz="2400" dirty="0">
                <a:ea typeface="华文行楷" pitchFamily="2" charset="-122"/>
              </a:rPr>
              <a:t>，移到</a:t>
            </a:r>
            <a:r>
              <a:rPr lang="en-US" altLang="zh-CN" sz="2400" dirty="0">
                <a:ea typeface="华文行楷" pitchFamily="2" charset="-122"/>
              </a:rPr>
              <a:t>C</a:t>
            </a:r>
          </a:p>
          <a:p>
            <a:pPr eaLnBrk="1" hangingPunct="1"/>
            <a:r>
              <a:rPr lang="en-US" altLang="zh-CN" sz="2400" dirty="0">
                <a:ea typeface="华文行楷" pitchFamily="2" charset="-122"/>
              </a:rPr>
              <a:t>          </a:t>
            </a:r>
            <a:r>
              <a:rPr lang="en-US" altLang="zh-CN" sz="2400" b="1" dirty="0">
                <a:ea typeface="华文行楷" pitchFamily="2" charset="-122"/>
              </a:rPr>
              <a:t>move</a:t>
            </a:r>
            <a:r>
              <a:rPr lang="en-US" altLang="zh-CN" sz="2400" dirty="0">
                <a:ea typeface="华文行楷" pitchFamily="2" charset="-122"/>
              </a:rPr>
              <a:t>(</a:t>
            </a:r>
            <a:r>
              <a:rPr lang="en-US" altLang="zh-CN" sz="2400" dirty="0" err="1">
                <a:ea typeface="华文行楷" pitchFamily="2" charset="-122"/>
              </a:rPr>
              <a:t>a,b</a:t>
            </a:r>
            <a:r>
              <a:rPr lang="en-US" altLang="zh-CN" sz="2400" dirty="0">
                <a:ea typeface="华文行楷" pitchFamily="2" charset="-122"/>
              </a:rPr>
              <a:t>);        /*</a:t>
            </a:r>
            <a:r>
              <a:rPr lang="zh-CN" altLang="en-US" sz="2400" dirty="0">
                <a:ea typeface="华文行楷" pitchFamily="2" charset="-122"/>
              </a:rPr>
              <a:t>将</a:t>
            </a:r>
            <a:r>
              <a:rPr lang="en-US" altLang="zh-CN" sz="2400" dirty="0">
                <a:ea typeface="华文行楷" pitchFamily="2" charset="-122"/>
              </a:rPr>
              <a:t>A</a:t>
            </a:r>
            <a:r>
              <a:rPr lang="zh-CN" altLang="en-US" sz="2400" dirty="0">
                <a:ea typeface="华文行楷" pitchFamily="2" charset="-122"/>
              </a:rPr>
              <a:t>上剩余的最大</a:t>
            </a:r>
            <a:r>
              <a:rPr lang="en-US" altLang="zh-CN" sz="2400" dirty="0">
                <a:ea typeface="华文行楷" pitchFamily="2" charset="-122"/>
              </a:rPr>
              <a:t>/</a:t>
            </a:r>
            <a:r>
              <a:rPr lang="zh-CN" altLang="en-US" sz="2400" dirty="0">
                <a:ea typeface="华文行楷" pitchFamily="2" charset="-122"/>
              </a:rPr>
              <a:t>最底层盘子直接移到</a:t>
            </a:r>
            <a:r>
              <a:rPr lang="en-US" altLang="zh-CN" sz="2400" dirty="0">
                <a:ea typeface="华文行楷" pitchFamily="2" charset="-122"/>
              </a:rPr>
              <a:t>B</a:t>
            </a:r>
          </a:p>
          <a:p>
            <a:pPr eaLnBrk="1" hangingPunct="1"/>
            <a:r>
              <a:rPr lang="en-US" altLang="zh-CN" sz="2400" dirty="0">
                <a:ea typeface="华文行楷" pitchFamily="2" charset="-122"/>
              </a:rPr>
              <a:t>          </a:t>
            </a:r>
            <a:r>
              <a:rPr lang="en-US" altLang="zh-CN" sz="2400" b="1" dirty="0" err="1">
                <a:ea typeface="华文行楷" pitchFamily="2" charset="-122"/>
              </a:rPr>
              <a:t>hanoi</a:t>
            </a:r>
            <a:r>
              <a:rPr lang="en-US" altLang="zh-CN" sz="2400" dirty="0">
                <a:ea typeface="华文行楷" pitchFamily="2" charset="-122"/>
              </a:rPr>
              <a:t>(n-1, c, b, a); /*</a:t>
            </a:r>
            <a:r>
              <a:rPr lang="zh-CN" altLang="en-US" sz="2400" dirty="0">
                <a:ea typeface="华文行楷" pitchFamily="2" charset="-122"/>
              </a:rPr>
              <a:t>将</a:t>
            </a:r>
            <a:r>
              <a:rPr lang="en-US" altLang="zh-CN" sz="2400" dirty="0">
                <a:ea typeface="华文行楷" pitchFamily="2" charset="-122"/>
              </a:rPr>
              <a:t>C</a:t>
            </a:r>
            <a:r>
              <a:rPr lang="zh-CN" altLang="en-US" sz="2400" dirty="0">
                <a:ea typeface="华文行楷" pitchFamily="2" charset="-122"/>
              </a:rPr>
              <a:t>上的</a:t>
            </a:r>
            <a:r>
              <a:rPr lang="en-US" altLang="zh-CN" sz="2400" dirty="0">
                <a:ea typeface="华文行楷" pitchFamily="2" charset="-122"/>
              </a:rPr>
              <a:t>n-1</a:t>
            </a:r>
            <a:r>
              <a:rPr lang="zh-CN" altLang="en-US" sz="2400" dirty="0">
                <a:ea typeface="华文行楷" pitchFamily="2" charset="-122"/>
              </a:rPr>
              <a:t>个盘子，</a:t>
            </a:r>
          </a:p>
          <a:p>
            <a:pPr eaLnBrk="1" hangingPunct="1"/>
            <a:r>
              <a:rPr lang="zh-CN" altLang="en-US" sz="2400" dirty="0">
                <a:ea typeface="华文行楷" pitchFamily="2" charset="-122"/>
              </a:rPr>
              <a:t>                                            借助</a:t>
            </a:r>
            <a:r>
              <a:rPr lang="en-US" altLang="zh-CN" sz="2400" dirty="0">
                <a:ea typeface="华文行楷" pitchFamily="2" charset="-122"/>
              </a:rPr>
              <a:t>A</a:t>
            </a:r>
            <a:r>
              <a:rPr lang="zh-CN" altLang="en-US" sz="2400" dirty="0">
                <a:ea typeface="华文行楷" pitchFamily="2" charset="-122"/>
              </a:rPr>
              <a:t>，移到</a:t>
            </a:r>
            <a:r>
              <a:rPr lang="en-US" altLang="zh-CN" sz="2400" dirty="0">
                <a:ea typeface="华文行楷" pitchFamily="2" charset="-122"/>
              </a:rPr>
              <a:t>B</a:t>
            </a:r>
            <a:r>
              <a:rPr lang="zh-CN" altLang="en-US" sz="2400" dirty="0">
                <a:ea typeface="华文行楷" pitchFamily="2" charset="-122"/>
              </a:rPr>
              <a:t>上</a:t>
            </a:r>
          </a:p>
          <a:p>
            <a:pPr eaLnBrk="1" hangingPunct="1"/>
            <a:r>
              <a:rPr lang="zh-CN" altLang="en-US" sz="2400" dirty="0">
                <a:ea typeface="华文行楷" pitchFamily="2" charset="-122"/>
              </a:rPr>
              <a:t>       </a:t>
            </a:r>
            <a:r>
              <a:rPr lang="en-US" altLang="zh-CN" sz="2400" dirty="0">
                <a:ea typeface="华文行楷" pitchFamily="2" charset="-122"/>
              </a:rPr>
              <a:t>}</a:t>
            </a:r>
          </a:p>
          <a:p>
            <a:pPr eaLnBrk="1" hangingPunct="1"/>
            <a:r>
              <a:rPr lang="en-US" altLang="zh-CN" sz="2400" dirty="0">
                <a:ea typeface="华文行楷" pitchFamily="2" charset="-122"/>
              </a:rPr>
              <a:t>   }</a:t>
            </a:r>
          </a:p>
          <a:p>
            <a:pPr eaLnBrk="1" hangingPunct="1"/>
            <a:endParaRPr lang="en-US" altLang="zh-CN" sz="2400" dirty="0">
              <a:ea typeface="华文行楷" pitchFamily="2" charset="-122"/>
            </a:endParaRPr>
          </a:p>
        </p:txBody>
      </p:sp>
      <p:sp>
        <p:nvSpPr>
          <p:cNvPr id="27" name="AutoShape 7">
            <a:extLst>
              <a:ext uri="{FF2B5EF4-FFF2-40B4-BE49-F238E27FC236}">
                <a16:creationId xmlns:a16="http://schemas.microsoft.com/office/drawing/2014/main" id="{F87E0FD5-9374-4BED-B4C1-C1797FD9BD47}"/>
              </a:ext>
            </a:extLst>
          </p:cNvPr>
          <p:cNvSpPr>
            <a:spLocks/>
          </p:cNvSpPr>
          <p:nvPr/>
        </p:nvSpPr>
        <p:spPr bwMode="auto">
          <a:xfrm>
            <a:off x="1508773" y="5565428"/>
            <a:ext cx="204103" cy="527640"/>
          </a:xfrm>
          <a:prstGeom prst="leftBrace">
            <a:avLst>
              <a:gd name="adj1" fmla="val 22243"/>
              <a:gd name="adj2" fmla="val 50000"/>
            </a:avLst>
          </a:prstGeom>
          <a:noFill/>
          <a:ln w="254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eaLnBrk="0" hangingPunct="0"/>
            <a:endParaRPr lang="zh-CN" altLang="en-US"/>
          </a:p>
        </p:txBody>
      </p:sp>
      <p:sp>
        <p:nvSpPr>
          <p:cNvPr id="28" name="Text Box 8">
            <a:extLst>
              <a:ext uri="{FF2B5EF4-FFF2-40B4-BE49-F238E27FC236}">
                <a16:creationId xmlns:a16="http://schemas.microsoft.com/office/drawing/2014/main" id="{B26BFE86-DCF4-4949-B0CA-31256ABACDDA}"/>
              </a:ext>
            </a:extLst>
          </p:cNvPr>
          <p:cNvSpPr txBox="1">
            <a:spLocks noChangeArrowheads="1"/>
          </p:cNvSpPr>
          <p:nvPr/>
        </p:nvSpPr>
        <p:spPr bwMode="auto">
          <a:xfrm>
            <a:off x="2972600" y="4592073"/>
            <a:ext cx="29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a</a:t>
            </a:r>
          </a:p>
        </p:txBody>
      </p:sp>
      <p:sp>
        <p:nvSpPr>
          <p:cNvPr id="29" name="Text Box 9">
            <a:extLst>
              <a:ext uri="{FF2B5EF4-FFF2-40B4-BE49-F238E27FC236}">
                <a16:creationId xmlns:a16="http://schemas.microsoft.com/office/drawing/2014/main" id="{20A80D92-C052-490D-B1DC-853B5D6714B8}"/>
              </a:ext>
            </a:extLst>
          </p:cNvPr>
          <p:cNvSpPr txBox="1">
            <a:spLocks noChangeArrowheads="1"/>
          </p:cNvSpPr>
          <p:nvPr/>
        </p:nvSpPr>
        <p:spPr bwMode="auto">
          <a:xfrm>
            <a:off x="4104487" y="4612710"/>
            <a:ext cx="29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b</a:t>
            </a:r>
          </a:p>
        </p:txBody>
      </p:sp>
      <p:sp>
        <p:nvSpPr>
          <p:cNvPr id="30" name="Text Box 10">
            <a:extLst>
              <a:ext uri="{FF2B5EF4-FFF2-40B4-BE49-F238E27FC236}">
                <a16:creationId xmlns:a16="http://schemas.microsoft.com/office/drawing/2014/main" id="{F406AD87-CC0C-4A5F-9BA6-BCF67A74CD20}"/>
              </a:ext>
            </a:extLst>
          </p:cNvPr>
          <p:cNvSpPr txBox="1">
            <a:spLocks noChangeArrowheads="1"/>
          </p:cNvSpPr>
          <p:nvPr/>
        </p:nvSpPr>
        <p:spPr bwMode="auto">
          <a:xfrm>
            <a:off x="5040458" y="4612710"/>
            <a:ext cx="2821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c</a:t>
            </a:r>
          </a:p>
        </p:txBody>
      </p:sp>
      <p:sp>
        <p:nvSpPr>
          <p:cNvPr id="31" name="Freeform 13">
            <a:extLst>
              <a:ext uri="{FF2B5EF4-FFF2-40B4-BE49-F238E27FC236}">
                <a16:creationId xmlns:a16="http://schemas.microsoft.com/office/drawing/2014/main" id="{48D9AC41-2709-41A7-9F86-0A4A030BC6F3}"/>
              </a:ext>
            </a:extLst>
          </p:cNvPr>
          <p:cNvSpPr>
            <a:spLocks/>
          </p:cNvSpPr>
          <p:nvPr/>
        </p:nvSpPr>
        <p:spPr bwMode="auto">
          <a:xfrm>
            <a:off x="1151681" y="3827443"/>
            <a:ext cx="4220141" cy="1978287"/>
          </a:xfrm>
          <a:custGeom>
            <a:avLst/>
            <a:gdLst>
              <a:gd name="T0" fmla="*/ 2147483647 w 2351"/>
              <a:gd name="T1" fmla="*/ 2147483647 h 1285"/>
              <a:gd name="T2" fmla="*/ 2147483647 w 2351"/>
              <a:gd name="T3" fmla="*/ 2147483647 h 1285"/>
              <a:gd name="T4" fmla="*/ 2147483647 w 2351"/>
              <a:gd name="T5" fmla="*/ 2147483647 h 1285"/>
              <a:gd name="T6" fmla="*/ 2147483647 w 2351"/>
              <a:gd name="T7" fmla="*/ 2147483647 h 1285"/>
              <a:gd name="T8" fmla="*/ 2147483647 w 2351"/>
              <a:gd name="T9" fmla="*/ 2147483647 h 1285"/>
              <a:gd name="T10" fmla="*/ 2147483647 w 2351"/>
              <a:gd name="T11" fmla="*/ 2147483647 h 12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51" h="1285">
                <a:moveTo>
                  <a:pt x="287" y="1285"/>
                </a:moveTo>
                <a:cubicBezTo>
                  <a:pt x="158" y="1126"/>
                  <a:pt x="30" y="967"/>
                  <a:pt x="15" y="786"/>
                </a:cubicBezTo>
                <a:cubicBezTo>
                  <a:pt x="0" y="605"/>
                  <a:pt x="38" y="325"/>
                  <a:pt x="197" y="197"/>
                </a:cubicBezTo>
                <a:cubicBezTo>
                  <a:pt x="356" y="69"/>
                  <a:pt x="643" y="0"/>
                  <a:pt x="968" y="15"/>
                </a:cubicBezTo>
                <a:cubicBezTo>
                  <a:pt x="1293" y="30"/>
                  <a:pt x="1943" y="189"/>
                  <a:pt x="2147" y="287"/>
                </a:cubicBezTo>
                <a:cubicBezTo>
                  <a:pt x="2351" y="385"/>
                  <a:pt x="2185" y="552"/>
                  <a:pt x="2192" y="605"/>
                </a:cubicBezTo>
              </a:path>
            </a:pathLst>
          </a:custGeom>
          <a:noFill/>
          <a:ln w="38100" cap="flat" cmpd="sng">
            <a:solidFill>
              <a:schemeClr val="bg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14">
            <a:extLst>
              <a:ext uri="{FF2B5EF4-FFF2-40B4-BE49-F238E27FC236}">
                <a16:creationId xmlns:a16="http://schemas.microsoft.com/office/drawing/2014/main" id="{145F90A1-1CF2-4842-9FA3-74D0D4E3EF5E}"/>
              </a:ext>
            </a:extLst>
          </p:cNvPr>
          <p:cNvSpPr txBox="1">
            <a:spLocks noChangeArrowheads="1"/>
          </p:cNvSpPr>
          <p:nvPr/>
        </p:nvSpPr>
        <p:spPr bwMode="auto">
          <a:xfrm>
            <a:off x="4185374" y="3604648"/>
            <a:ext cx="4382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(1)</a:t>
            </a:r>
          </a:p>
        </p:txBody>
      </p:sp>
      <p:sp>
        <p:nvSpPr>
          <p:cNvPr id="33" name="Line 15">
            <a:extLst>
              <a:ext uri="{FF2B5EF4-FFF2-40B4-BE49-F238E27FC236}">
                <a16:creationId xmlns:a16="http://schemas.microsoft.com/office/drawing/2014/main" id="{823C028A-70EB-44BB-BDA5-A64412A90495}"/>
              </a:ext>
            </a:extLst>
          </p:cNvPr>
          <p:cNvSpPr>
            <a:spLocks noChangeShapeType="1"/>
          </p:cNvSpPr>
          <p:nvPr/>
        </p:nvSpPr>
        <p:spPr bwMode="auto">
          <a:xfrm>
            <a:off x="2367769" y="6381993"/>
            <a:ext cx="1428724" cy="0"/>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6">
            <a:extLst>
              <a:ext uri="{FF2B5EF4-FFF2-40B4-BE49-F238E27FC236}">
                <a16:creationId xmlns:a16="http://schemas.microsoft.com/office/drawing/2014/main" id="{0D3DCFD5-446E-4803-A42E-0F9C159288FA}"/>
              </a:ext>
            </a:extLst>
          </p:cNvPr>
          <p:cNvSpPr txBox="1">
            <a:spLocks noChangeArrowheads="1"/>
          </p:cNvSpPr>
          <p:nvPr/>
        </p:nvSpPr>
        <p:spPr bwMode="auto">
          <a:xfrm>
            <a:off x="3032849" y="6412935"/>
            <a:ext cx="4382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(2)</a:t>
            </a:r>
          </a:p>
        </p:txBody>
      </p:sp>
      <p:grpSp>
        <p:nvGrpSpPr>
          <p:cNvPr id="35" name="Group 20">
            <a:extLst>
              <a:ext uri="{FF2B5EF4-FFF2-40B4-BE49-F238E27FC236}">
                <a16:creationId xmlns:a16="http://schemas.microsoft.com/office/drawing/2014/main" id="{9D1E5551-997B-4167-96C9-1DD4485285B9}"/>
              </a:ext>
            </a:extLst>
          </p:cNvPr>
          <p:cNvGrpSpPr>
            <a:grpSpLocks/>
          </p:cNvGrpSpPr>
          <p:nvPr/>
        </p:nvGrpSpPr>
        <p:grpSpPr bwMode="auto">
          <a:xfrm>
            <a:off x="4714525" y="4720044"/>
            <a:ext cx="883949" cy="725323"/>
            <a:chOff x="4558" y="3657"/>
            <a:chExt cx="453" cy="363"/>
          </a:xfrm>
        </p:grpSpPr>
        <p:sp>
          <p:nvSpPr>
            <p:cNvPr id="36" name="Rectangle 17">
              <a:extLst>
                <a:ext uri="{FF2B5EF4-FFF2-40B4-BE49-F238E27FC236}">
                  <a16:creationId xmlns:a16="http://schemas.microsoft.com/office/drawing/2014/main" id="{E6C6B3DF-3DEA-42B1-BC37-E85C883876E4}"/>
                </a:ext>
              </a:extLst>
            </p:cNvPr>
            <p:cNvSpPr>
              <a:spLocks noChangeArrowheads="1"/>
            </p:cNvSpPr>
            <p:nvPr/>
          </p:nvSpPr>
          <p:spPr bwMode="auto">
            <a:xfrm>
              <a:off x="4558" y="3884"/>
              <a:ext cx="453" cy="136"/>
            </a:xfrm>
            <a:prstGeom prst="rect">
              <a:avLst/>
            </a:prstGeom>
            <a:solidFill>
              <a:srgbClr val="FFFF00"/>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37" name="Rectangle 18">
              <a:extLst>
                <a:ext uri="{FF2B5EF4-FFF2-40B4-BE49-F238E27FC236}">
                  <a16:creationId xmlns:a16="http://schemas.microsoft.com/office/drawing/2014/main" id="{79A4EFAA-F1F7-44A8-9B8D-CB526A9A229E}"/>
                </a:ext>
              </a:extLst>
            </p:cNvPr>
            <p:cNvSpPr>
              <a:spLocks noChangeArrowheads="1"/>
            </p:cNvSpPr>
            <p:nvPr/>
          </p:nvSpPr>
          <p:spPr bwMode="auto">
            <a:xfrm>
              <a:off x="4604" y="3748"/>
              <a:ext cx="363" cy="136"/>
            </a:xfrm>
            <a:prstGeom prst="rect">
              <a:avLst/>
            </a:prstGeom>
            <a:solidFill>
              <a:srgbClr val="FFFF00"/>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38" name="Rectangle 19">
              <a:extLst>
                <a:ext uri="{FF2B5EF4-FFF2-40B4-BE49-F238E27FC236}">
                  <a16:creationId xmlns:a16="http://schemas.microsoft.com/office/drawing/2014/main" id="{5C623252-FE41-4F9B-85E9-FB058FD7E1CB}"/>
                </a:ext>
              </a:extLst>
            </p:cNvPr>
            <p:cNvSpPr>
              <a:spLocks noChangeArrowheads="1"/>
            </p:cNvSpPr>
            <p:nvPr/>
          </p:nvSpPr>
          <p:spPr bwMode="auto">
            <a:xfrm>
              <a:off x="4649" y="3657"/>
              <a:ext cx="272" cy="90"/>
            </a:xfrm>
            <a:prstGeom prst="rect">
              <a:avLst/>
            </a:prstGeom>
            <a:solidFill>
              <a:srgbClr val="FFFF00"/>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grpSp>
      <p:sp>
        <p:nvSpPr>
          <p:cNvPr id="39" name="Line 21">
            <a:extLst>
              <a:ext uri="{FF2B5EF4-FFF2-40B4-BE49-F238E27FC236}">
                <a16:creationId xmlns:a16="http://schemas.microsoft.com/office/drawing/2014/main" id="{0A0D05BE-D785-404F-9863-FC3CDE5E7F00}"/>
              </a:ext>
            </a:extLst>
          </p:cNvPr>
          <p:cNvSpPr>
            <a:spLocks noChangeShapeType="1"/>
          </p:cNvSpPr>
          <p:nvPr/>
        </p:nvSpPr>
        <p:spPr bwMode="auto">
          <a:xfrm flipH="1">
            <a:off x="3800258" y="5301040"/>
            <a:ext cx="1293657" cy="1453"/>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22">
            <a:extLst>
              <a:ext uri="{FF2B5EF4-FFF2-40B4-BE49-F238E27FC236}">
                <a16:creationId xmlns:a16="http://schemas.microsoft.com/office/drawing/2014/main" id="{74993909-93F3-4241-85F0-1EA523681FAB}"/>
              </a:ext>
            </a:extLst>
          </p:cNvPr>
          <p:cNvSpPr txBox="1">
            <a:spLocks noChangeArrowheads="1"/>
          </p:cNvSpPr>
          <p:nvPr/>
        </p:nvSpPr>
        <p:spPr bwMode="auto">
          <a:xfrm>
            <a:off x="4185374" y="5331848"/>
            <a:ext cx="4382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(3)</a:t>
            </a:r>
          </a:p>
        </p:txBody>
      </p:sp>
    </p:spTree>
    <p:extLst>
      <p:ext uri="{BB962C8B-B14F-4D97-AF65-F5344CB8AC3E}">
        <p14:creationId xmlns:p14="http://schemas.microsoft.com/office/powerpoint/2010/main" val="74793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8D606-88F2-4931-AAD9-297DDE78FB40}"/>
              </a:ext>
            </a:extLst>
          </p:cNvPr>
          <p:cNvSpPr>
            <a:spLocks noGrp="1"/>
          </p:cNvSpPr>
          <p:nvPr>
            <p:ph type="title"/>
          </p:nvPr>
        </p:nvSpPr>
        <p:spPr/>
        <p:txBody>
          <a:bodyPr/>
          <a:lstStyle/>
          <a:p>
            <a:r>
              <a:rPr lang="en-US" altLang="zh-CN" sz="2800" b="1" dirty="0">
                <a:solidFill>
                  <a:schemeClr val="accent2"/>
                </a:solidFill>
              </a:rPr>
              <a:t>Hanoi</a:t>
            </a:r>
            <a:r>
              <a:rPr lang="zh-CN" altLang="en-US" sz="2800" b="1" dirty="0">
                <a:solidFill>
                  <a:schemeClr val="accent2"/>
                </a:solidFill>
              </a:rPr>
              <a:t>塔</a:t>
            </a:r>
            <a:endParaRPr lang="zh-CN" altLang="en-US" dirty="0"/>
          </a:p>
        </p:txBody>
      </p:sp>
      <p:sp>
        <p:nvSpPr>
          <p:cNvPr id="3" name="内容占位符 2">
            <a:extLst>
              <a:ext uri="{FF2B5EF4-FFF2-40B4-BE49-F238E27FC236}">
                <a16:creationId xmlns:a16="http://schemas.microsoft.com/office/drawing/2014/main" id="{4ECE9843-D42C-47B7-BB56-97EC3F947D88}"/>
              </a:ext>
            </a:extLst>
          </p:cNvPr>
          <p:cNvSpPr>
            <a:spLocks noGrp="1"/>
          </p:cNvSpPr>
          <p:nvPr>
            <p:ph idx="1"/>
          </p:nvPr>
        </p:nvSpPr>
        <p:spPr/>
        <p:txBody>
          <a:bodyPr/>
          <a:lstStyle/>
          <a:p>
            <a:endParaRPr lang="en-US" altLang="zh-CN" sz="2400" dirty="0">
              <a:latin typeface="Times New Roman" pitchFamily="18" charset="0"/>
            </a:endParaRPr>
          </a:p>
          <a:p>
            <a:endParaRPr lang="en-US" altLang="zh-CN" dirty="0">
              <a:latin typeface="Times New Roman" pitchFamily="18" charset="0"/>
            </a:endParaRPr>
          </a:p>
          <a:p>
            <a:endParaRPr lang="en-US" altLang="zh-CN" sz="2400" dirty="0">
              <a:latin typeface="Times New Roman" pitchFamily="18" charset="0"/>
            </a:endParaRPr>
          </a:p>
          <a:p>
            <a:endParaRPr lang="en-US" altLang="zh-CN" dirty="0">
              <a:latin typeface="Times New Roman" pitchFamily="18" charset="0"/>
            </a:endParaRPr>
          </a:p>
          <a:p>
            <a:r>
              <a:rPr lang="en-US" altLang="zh-CN" dirty="0"/>
              <a:t>T(1)=1, T(2)=3, T(3)=7</a:t>
            </a:r>
          </a:p>
          <a:p>
            <a:r>
              <a:rPr lang="en-US" altLang="zh-CN" dirty="0"/>
              <a:t>T(n)=2</a:t>
            </a:r>
            <a:r>
              <a:rPr lang="en-US" altLang="zh-CN" baseline="30000" dirty="0"/>
              <a:t>n</a:t>
            </a:r>
            <a:r>
              <a:rPr lang="en-US" altLang="zh-CN" dirty="0"/>
              <a:t> - 1</a:t>
            </a:r>
          </a:p>
          <a:p>
            <a:r>
              <a:rPr lang="en-US" altLang="zh-CN" dirty="0"/>
              <a:t> n=64, T(n)=?!!</a:t>
            </a:r>
          </a:p>
          <a:p>
            <a:endParaRPr lang="zh-CN" altLang="en-US" b="1" dirty="0"/>
          </a:p>
        </p:txBody>
      </p:sp>
      <p:sp>
        <p:nvSpPr>
          <p:cNvPr id="4" name="日期占位符 3">
            <a:extLst>
              <a:ext uri="{FF2B5EF4-FFF2-40B4-BE49-F238E27FC236}">
                <a16:creationId xmlns:a16="http://schemas.microsoft.com/office/drawing/2014/main" id="{B9125B95-739C-49BC-AAC0-14F6EBC420F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AC068AA-9D68-494C-AB1D-3BA7446258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A1C22F-1C12-47A6-94FC-438684AEBD18}"/>
              </a:ext>
            </a:extLst>
          </p:cNvPr>
          <p:cNvSpPr>
            <a:spLocks noGrp="1"/>
          </p:cNvSpPr>
          <p:nvPr>
            <p:ph type="sldNum" sz="quarter" idx="12"/>
          </p:nvPr>
        </p:nvSpPr>
        <p:spPr/>
        <p:txBody>
          <a:bodyPr/>
          <a:lstStyle/>
          <a:p>
            <a:fld id="{EEA58A3B-43CE-4AA0-90B5-EB47AFAFEB34}" type="slidenum">
              <a:rPr lang="zh-CN" altLang="en-US" smtClean="0"/>
              <a:pPr/>
              <a:t>27</a:t>
            </a:fld>
            <a:endParaRPr lang="zh-CN" altLang="en-US" dirty="0"/>
          </a:p>
        </p:txBody>
      </p:sp>
      <p:graphicFrame>
        <p:nvGraphicFramePr>
          <p:cNvPr id="7" name="Object 4">
            <a:extLst>
              <a:ext uri="{FF2B5EF4-FFF2-40B4-BE49-F238E27FC236}">
                <a16:creationId xmlns:a16="http://schemas.microsoft.com/office/drawing/2014/main" id="{2D2FC4BF-3997-4771-A0FC-8A507D4CFBC6}"/>
              </a:ext>
            </a:extLst>
          </p:cNvPr>
          <p:cNvGraphicFramePr>
            <a:graphicFrameLocks noChangeAspect="1"/>
          </p:cNvGraphicFramePr>
          <p:nvPr>
            <p:extLst>
              <p:ext uri="{D42A27DB-BD31-4B8C-83A1-F6EECF244321}">
                <p14:modId xmlns:p14="http://schemas.microsoft.com/office/powerpoint/2010/main" val="3246335905"/>
              </p:ext>
            </p:extLst>
          </p:nvPr>
        </p:nvGraphicFramePr>
        <p:xfrm>
          <a:off x="1718247" y="1064731"/>
          <a:ext cx="4194874" cy="1020523"/>
        </p:xfrm>
        <a:graphic>
          <a:graphicData uri="http://schemas.openxmlformats.org/presentationml/2006/ole">
            <mc:AlternateContent xmlns:mc="http://schemas.openxmlformats.org/markup-compatibility/2006">
              <mc:Choice xmlns:v="urn:schemas-microsoft-com:vml" Requires="v">
                <p:oleObj spid="_x0000_s6297" name="Equation" r:id="rId3" imgW="1879600" imgH="457200" progId="Equation.DSMT4">
                  <p:embed/>
                </p:oleObj>
              </mc:Choice>
              <mc:Fallback>
                <p:oleObj name="Equation" r:id="rId3" imgW="1879600" imgH="457200" progId="Equation.DSMT4">
                  <p:embed/>
                  <p:pic>
                    <p:nvPicPr>
                      <p:cNvPr id="327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247" y="1064731"/>
                        <a:ext cx="4194874" cy="10205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750104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23323-D637-4560-A284-20C0BBE1C074}"/>
              </a:ext>
            </a:extLst>
          </p:cNvPr>
          <p:cNvSpPr>
            <a:spLocks noGrp="1"/>
          </p:cNvSpPr>
          <p:nvPr>
            <p:ph type="title"/>
          </p:nvPr>
        </p:nvSpPr>
        <p:spPr/>
        <p:txBody>
          <a:bodyPr>
            <a:normAutofit/>
          </a:bodyPr>
          <a:lstStyle/>
          <a:p>
            <a:r>
              <a:rPr lang="zh-CN" altLang="en-US" dirty="0"/>
              <a:t>递归法总结</a:t>
            </a:r>
          </a:p>
        </p:txBody>
      </p:sp>
      <p:sp>
        <p:nvSpPr>
          <p:cNvPr id="3" name="内容占位符 2">
            <a:extLst>
              <a:ext uri="{FF2B5EF4-FFF2-40B4-BE49-F238E27FC236}">
                <a16:creationId xmlns:a16="http://schemas.microsoft.com/office/drawing/2014/main" id="{74308E42-2261-47EA-93FA-224143C75F63}"/>
              </a:ext>
            </a:extLst>
          </p:cNvPr>
          <p:cNvSpPr>
            <a:spLocks noGrp="1"/>
          </p:cNvSpPr>
          <p:nvPr>
            <p:ph idx="1"/>
          </p:nvPr>
        </p:nvSpPr>
        <p:spPr/>
        <p:txBody>
          <a:bodyPr/>
          <a:lstStyle/>
          <a:p>
            <a:pPr>
              <a:lnSpc>
                <a:spcPct val="150000"/>
              </a:lnSpc>
              <a:defRPr/>
            </a:pPr>
            <a:r>
              <a:rPr lang="zh-CN" altLang="en-US" dirty="0">
                <a:solidFill>
                  <a:srgbClr val="FF0000"/>
                </a:solidFill>
              </a:rPr>
              <a:t>优点</a:t>
            </a:r>
            <a:endParaRPr lang="en-US" altLang="zh-CN" dirty="0">
              <a:solidFill>
                <a:srgbClr val="000000"/>
              </a:solidFill>
            </a:endParaRPr>
          </a:p>
          <a:p>
            <a:pPr lvl="1">
              <a:lnSpc>
                <a:spcPct val="150000"/>
              </a:lnSpc>
              <a:defRPr/>
            </a:pPr>
            <a:r>
              <a:rPr lang="zh-CN" altLang="en-US" dirty="0">
                <a:solidFill>
                  <a:srgbClr val="000000"/>
                </a:solidFill>
              </a:rPr>
              <a:t>结构清晰，可读性强，容易用数学归纳法证明算法正确性</a:t>
            </a:r>
            <a:endParaRPr lang="en-US" altLang="zh-CN" dirty="0">
              <a:solidFill>
                <a:srgbClr val="000000"/>
              </a:solidFill>
            </a:endParaRPr>
          </a:p>
          <a:p>
            <a:pPr lvl="1">
              <a:lnSpc>
                <a:spcPct val="150000"/>
              </a:lnSpc>
              <a:defRPr/>
            </a:pPr>
            <a:r>
              <a:rPr lang="zh-CN" altLang="en-US" dirty="0">
                <a:solidFill>
                  <a:srgbClr val="000000"/>
                </a:solidFill>
              </a:rPr>
              <a:t>易于推导复杂性方程，为设计算法、调试程序带来很大方便。</a:t>
            </a:r>
            <a:endParaRPr lang="en-US" altLang="zh-CN" dirty="0">
              <a:solidFill>
                <a:srgbClr val="000000"/>
              </a:solidFill>
            </a:endParaRPr>
          </a:p>
          <a:p>
            <a:pPr>
              <a:lnSpc>
                <a:spcPct val="150000"/>
              </a:lnSpc>
              <a:defRPr/>
            </a:pPr>
            <a:r>
              <a:rPr lang="zh-CN" altLang="en-US" dirty="0">
                <a:solidFill>
                  <a:srgbClr val="000000"/>
                </a:solidFill>
              </a:rPr>
              <a:t>缺点</a:t>
            </a:r>
            <a:endParaRPr lang="en-US" altLang="zh-CN" dirty="0">
              <a:solidFill>
                <a:srgbClr val="000000"/>
              </a:solidFill>
            </a:endParaRPr>
          </a:p>
          <a:p>
            <a:pPr lvl="1">
              <a:lnSpc>
                <a:spcPct val="150000"/>
              </a:lnSpc>
              <a:defRPr/>
            </a:pPr>
            <a:r>
              <a:rPr lang="zh-CN" altLang="en-US" dirty="0">
                <a:solidFill>
                  <a:srgbClr val="000000"/>
                </a:solidFill>
              </a:rPr>
              <a:t>递归算法运行效率较低，无论是耗费的计算时间还是占用的存储空间都比非递归算法要多</a:t>
            </a:r>
            <a:r>
              <a:rPr lang="en-US" altLang="zh-CN" dirty="0">
                <a:solidFill>
                  <a:srgbClr val="000000"/>
                </a:solidFill>
              </a:rPr>
              <a:t>/【</a:t>
            </a:r>
            <a:r>
              <a:rPr lang="zh-CN" altLang="en-US" dirty="0">
                <a:solidFill>
                  <a:srgbClr val="000000"/>
                </a:solidFill>
              </a:rPr>
              <a:t>编译原理</a:t>
            </a:r>
            <a:r>
              <a:rPr lang="en-US" altLang="zh-CN" dirty="0">
                <a:solidFill>
                  <a:srgbClr val="000000"/>
                </a:solidFill>
              </a:rPr>
              <a:t>】</a:t>
            </a:r>
            <a:endParaRPr lang="zh-CN" altLang="en-US" dirty="0">
              <a:solidFill>
                <a:srgbClr val="000000"/>
              </a:solidFill>
            </a:endParaRPr>
          </a:p>
          <a:p>
            <a:pPr>
              <a:lnSpc>
                <a:spcPct val="150000"/>
              </a:lnSpc>
              <a:defRPr/>
            </a:pPr>
            <a:endParaRPr lang="en-US" altLang="zh-CN" dirty="0">
              <a:solidFill>
                <a:srgbClr val="000000"/>
              </a:solidFill>
            </a:endParaRPr>
          </a:p>
          <a:p>
            <a:endParaRPr lang="zh-CN" altLang="en-US" dirty="0"/>
          </a:p>
        </p:txBody>
      </p:sp>
      <p:sp>
        <p:nvSpPr>
          <p:cNvPr id="4" name="日期占位符 3">
            <a:extLst>
              <a:ext uri="{FF2B5EF4-FFF2-40B4-BE49-F238E27FC236}">
                <a16:creationId xmlns:a16="http://schemas.microsoft.com/office/drawing/2014/main" id="{6EDB867D-F88D-4C06-B9EA-AE2F6B0B790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F9260FC-FF43-4D21-B2AF-B670E5637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5BB2AF-8C0D-4A92-BBE9-689D50274B1E}"/>
              </a:ext>
            </a:extLst>
          </p:cNvPr>
          <p:cNvSpPr>
            <a:spLocks noGrp="1"/>
          </p:cNvSpPr>
          <p:nvPr>
            <p:ph type="sldNum" sz="quarter" idx="12"/>
          </p:nvPr>
        </p:nvSpPr>
        <p:spPr/>
        <p:txBody>
          <a:bodyPr/>
          <a:lstStyle/>
          <a:p>
            <a:fld id="{EEA58A3B-43CE-4AA0-90B5-EB47AFAFEB34}" type="slidenum">
              <a:rPr lang="zh-CN" altLang="en-US" smtClean="0"/>
              <a:pPr/>
              <a:t>28</a:t>
            </a:fld>
            <a:endParaRPr lang="zh-CN" altLang="en-US" dirty="0"/>
          </a:p>
        </p:txBody>
      </p:sp>
    </p:spTree>
    <p:extLst>
      <p:ext uri="{BB962C8B-B14F-4D97-AF65-F5344CB8AC3E}">
        <p14:creationId xmlns:p14="http://schemas.microsoft.com/office/powerpoint/2010/main" val="314694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23323-D637-4560-A284-20C0BBE1C074}"/>
              </a:ext>
            </a:extLst>
          </p:cNvPr>
          <p:cNvSpPr>
            <a:spLocks noGrp="1"/>
          </p:cNvSpPr>
          <p:nvPr>
            <p:ph type="title"/>
          </p:nvPr>
        </p:nvSpPr>
        <p:spPr/>
        <p:txBody>
          <a:bodyPr/>
          <a:lstStyle/>
          <a:p>
            <a:pPr algn="l"/>
            <a:r>
              <a:rPr lang="zh-CN" altLang="en-US" dirty="0"/>
              <a:t>递归法总结</a:t>
            </a:r>
          </a:p>
        </p:txBody>
      </p:sp>
      <p:sp>
        <p:nvSpPr>
          <p:cNvPr id="3" name="内容占位符 2">
            <a:extLst>
              <a:ext uri="{FF2B5EF4-FFF2-40B4-BE49-F238E27FC236}">
                <a16:creationId xmlns:a16="http://schemas.microsoft.com/office/drawing/2014/main" id="{74308E42-2261-47EA-93FA-224143C75F63}"/>
              </a:ext>
            </a:extLst>
          </p:cNvPr>
          <p:cNvSpPr>
            <a:spLocks noGrp="1"/>
          </p:cNvSpPr>
          <p:nvPr>
            <p:ph idx="1"/>
          </p:nvPr>
        </p:nvSpPr>
        <p:spPr/>
        <p:txBody>
          <a:bodyPr>
            <a:normAutofit/>
          </a:bodyPr>
          <a:lstStyle/>
          <a:p>
            <a:pPr>
              <a:lnSpc>
                <a:spcPct val="150000"/>
              </a:lnSpc>
              <a:defRPr/>
            </a:pPr>
            <a:r>
              <a:rPr lang="zh-CN" altLang="en-US" dirty="0">
                <a:solidFill>
                  <a:srgbClr val="000000"/>
                </a:solidFill>
              </a:rPr>
              <a:t>解决方法：</a:t>
            </a:r>
            <a:endParaRPr lang="en-US" altLang="zh-CN" dirty="0">
              <a:solidFill>
                <a:srgbClr val="000000"/>
              </a:solidFill>
            </a:endParaRPr>
          </a:p>
          <a:p>
            <a:pPr marL="268287" lvl="1" indent="0">
              <a:lnSpc>
                <a:spcPct val="150000"/>
              </a:lnSpc>
              <a:buNone/>
              <a:defRPr/>
            </a:pPr>
            <a:r>
              <a:rPr lang="zh-CN" altLang="en-US" dirty="0">
                <a:solidFill>
                  <a:srgbClr val="000000"/>
                </a:solidFill>
              </a:rPr>
              <a:t> 消除递归算法中的递归调用，将其转化为非递归算法</a:t>
            </a:r>
            <a:endParaRPr lang="en-US" altLang="zh-CN" dirty="0">
              <a:solidFill>
                <a:srgbClr val="000000"/>
              </a:solidFill>
            </a:endParaRPr>
          </a:p>
          <a:p>
            <a:pPr lvl="1">
              <a:lnSpc>
                <a:spcPct val="150000"/>
              </a:lnSpc>
              <a:defRPr/>
            </a:pPr>
            <a:r>
              <a:rPr lang="zh-CN" altLang="en-US" dirty="0">
                <a:solidFill>
                  <a:srgbClr val="000000"/>
                </a:solidFill>
              </a:rPr>
              <a:t>方法</a:t>
            </a:r>
            <a:r>
              <a:rPr lang="en-US" altLang="zh-CN" dirty="0">
                <a:solidFill>
                  <a:srgbClr val="000000"/>
                </a:solidFill>
              </a:rPr>
              <a:t>1.</a:t>
            </a:r>
            <a:r>
              <a:rPr lang="zh-CN" altLang="en-US" dirty="0">
                <a:solidFill>
                  <a:srgbClr val="000000"/>
                </a:solidFill>
              </a:rPr>
              <a:t> 采用用户定义的栈模拟系统的递归调用工作栈</a:t>
            </a:r>
            <a:endParaRPr lang="en-US" altLang="zh-CN" dirty="0">
              <a:solidFill>
                <a:srgbClr val="000000"/>
              </a:solidFill>
            </a:endParaRPr>
          </a:p>
          <a:p>
            <a:pPr lvl="2">
              <a:lnSpc>
                <a:spcPct val="150000"/>
              </a:lnSpc>
              <a:defRPr/>
            </a:pPr>
            <a:r>
              <a:rPr lang="zh-CN" altLang="en-US" dirty="0">
                <a:solidFill>
                  <a:srgbClr val="000000"/>
                </a:solidFill>
              </a:rPr>
              <a:t>通用性强，但本质上还是递归，只是由应用程序代替编译器做了递归处理，优化效果不明显</a:t>
            </a:r>
            <a:endParaRPr lang="en-US" altLang="zh-CN" dirty="0">
              <a:solidFill>
                <a:srgbClr val="000000"/>
              </a:solidFill>
            </a:endParaRPr>
          </a:p>
          <a:p>
            <a:pPr lvl="1">
              <a:lnSpc>
                <a:spcPct val="150000"/>
              </a:lnSpc>
              <a:defRPr/>
            </a:pPr>
            <a:r>
              <a:rPr lang="zh-CN" altLang="en-US" dirty="0">
                <a:solidFill>
                  <a:srgbClr val="000000"/>
                </a:solidFill>
              </a:rPr>
              <a:t>方法</a:t>
            </a:r>
            <a:r>
              <a:rPr lang="en-US" altLang="zh-CN" dirty="0">
                <a:solidFill>
                  <a:srgbClr val="000000"/>
                </a:solidFill>
              </a:rPr>
              <a:t>2. </a:t>
            </a:r>
            <a:r>
              <a:rPr lang="zh-CN" altLang="en-US" dirty="0">
                <a:solidFill>
                  <a:srgbClr val="000000"/>
                </a:solidFill>
              </a:rPr>
              <a:t>用递推来实现递归函数</a:t>
            </a:r>
            <a:endParaRPr lang="en-US" altLang="zh-CN" dirty="0">
              <a:solidFill>
                <a:srgbClr val="000000"/>
              </a:solidFill>
            </a:endParaRPr>
          </a:p>
          <a:p>
            <a:pPr lvl="1">
              <a:lnSpc>
                <a:spcPct val="150000"/>
              </a:lnSpc>
              <a:defRPr/>
            </a:pPr>
            <a:r>
              <a:rPr lang="zh-CN" altLang="en-US" dirty="0">
                <a:solidFill>
                  <a:srgbClr val="000000"/>
                </a:solidFill>
              </a:rPr>
              <a:t>方法</a:t>
            </a:r>
            <a:r>
              <a:rPr lang="en-US" altLang="zh-CN" dirty="0">
                <a:solidFill>
                  <a:srgbClr val="000000"/>
                </a:solidFill>
              </a:rPr>
              <a:t>3. </a:t>
            </a:r>
            <a:r>
              <a:rPr lang="zh-CN" altLang="en-US" dirty="0">
                <a:solidFill>
                  <a:srgbClr val="000000"/>
                </a:solidFill>
              </a:rPr>
              <a:t>通过</a:t>
            </a:r>
            <a:r>
              <a:rPr lang="zh-CN" altLang="zh-CN" dirty="0">
                <a:solidFill>
                  <a:srgbClr val="000000"/>
                </a:solidFill>
              </a:rPr>
              <a:t>变换</a:t>
            </a:r>
            <a:r>
              <a:rPr lang="zh-CN" altLang="en-US" dirty="0">
                <a:solidFill>
                  <a:srgbClr val="000000"/>
                </a:solidFill>
              </a:rPr>
              <a:t>将递归转化为尾递归，进而迭代求出结果</a:t>
            </a:r>
            <a:endParaRPr lang="en-US" altLang="zh-CN" dirty="0">
              <a:solidFill>
                <a:srgbClr val="000000"/>
              </a:solidFill>
            </a:endParaRPr>
          </a:p>
          <a:p>
            <a:pPr lvl="1">
              <a:lnSpc>
                <a:spcPct val="150000"/>
              </a:lnSpc>
              <a:defRPr/>
            </a:pPr>
            <a:endParaRPr lang="en-US" altLang="zh-CN" dirty="0">
              <a:solidFill>
                <a:srgbClr val="000000"/>
              </a:solidFill>
            </a:endParaRPr>
          </a:p>
          <a:p>
            <a:pPr lvl="1">
              <a:lnSpc>
                <a:spcPct val="150000"/>
              </a:lnSpc>
              <a:defRPr/>
            </a:pPr>
            <a:endParaRPr lang="zh-CN" altLang="en-US" dirty="0">
              <a:solidFill>
                <a:srgbClr val="000000"/>
              </a:solidFill>
            </a:endParaRPr>
          </a:p>
          <a:p>
            <a:pPr>
              <a:lnSpc>
                <a:spcPct val="150000"/>
              </a:lnSpc>
              <a:defRPr/>
            </a:pPr>
            <a:r>
              <a:rPr lang="zh-CN" altLang="en-US" dirty="0">
                <a:solidFill>
                  <a:srgbClr val="000000"/>
                </a:solidFill>
              </a:rPr>
              <a:t>方法</a:t>
            </a:r>
            <a:r>
              <a:rPr lang="en-US" altLang="zh-CN" dirty="0">
                <a:solidFill>
                  <a:srgbClr val="000000"/>
                </a:solidFill>
              </a:rPr>
              <a:t>2</a:t>
            </a:r>
            <a:r>
              <a:rPr lang="zh-CN" altLang="en-US" dirty="0">
                <a:solidFill>
                  <a:srgbClr val="000000"/>
                </a:solidFill>
              </a:rPr>
              <a:t>、</a:t>
            </a:r>
            <a:r>
              <a:rPr lang="en-US" altLang="zh-CN" dirty="0">
                <a:solidFill>
                  <a:srgbClr val="000000"/>
                </a:solidFill>
              </a:rPr>
              <a:t>3</a:t>
            </a:r>
            <a:r>
              <a:rPr lang="zh-CN" altLang="en-US" dirty="0">
                <a:solidFill>
                  <a:srgbClr val="000000"/>
                </a:solidFill>
              </a:rPr>
              <a:t>在时空复杂度上均有较大改善，但适用范围有限</a:t>
            </a:r>
          </a:p>
        </p:txBody>
      </p:sp>
      <p:sp>
        <p:nvSpPr>
          <p:cNvPr id="4" name="日期占位符 3">
            <a:extLst>
              <a:ext uri="{FF2B5EF4-FFF2-40B4-BE49-F238E27FC236}">
                <a16:creationId xmlns:a16="http://schemas.microsoft.com/office/drawing/2014/main" id="{6EDB867D-F88D-4C06-B9EA-AE2F6B0B790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F9260FC-FF43-4D21-B2AF-B670E5637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5BB2AF-8C0D-4A92-BBE9-689D50274B1E}"/>
              </a:ext>
            </a:extLst>
          </p:cNvPr>
          <p:cNvSpPr>
            <a:spLocks noGrp="1"/>
          </p:cNvSpPr>
          <p:nvPr>
            <p:ph type="sldNum" sz="quarter" idx="12"/>
          </p:nvPr>
        </p:nvSpPr>
        <p:spPr/>
        <p:txBody>
          <a:bodyPr/>
          <a:lstStyle/>
          <a:p>
            <a:fld id="{EEA58A3B-43CE-4AA0-90B5-EB47AFAFEB34}" type="slidenum">
              <a:rPr lang="zh-CN" altLang="en-US" smtClean="0"/>
              <a:pPr/>
              <a:t>29</a:t>
            </a:fld>
            <a:endParaRPr lang="zh-CN" altLang="en-US" dirty="0"/>
          </a:p>
        </p:txBody>
      </p:sp>
      <p:sp>
        <p:nvSpPr>
          <p:cNvPr id="8" name="矩形: 圆角 7">
            <a:extLst>
              <a:ext uri="{FF2B5EF4-FFF2-40B4-BE49-F238E27FC236}">
                <a16:creationId xmlns:a16="http://schemas.microsoft.com/office/drawing/2014/main" id="{C27F8047-B02A-484C-84AF-B00E07BDE825}"/>
              </a:ext>
            </a:extLst>
          </p:cNvPr>
          <p:cNvSpPr/>
          <p:nvPr/>
        </p:nvSpPr>
        <p:spPr>
          <a:xfrm>
            <a:off x="4627140" y="827095"/>
            <a:ext cx="4353560" cy="536751"/>
          </a:xfrm>
          <a:prstGeom prst="roundRect">
            <a:avLst>
              <a:gd name="adj" fmla="val 2094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rPr>
              <a:t>第</a:t>
            </a:r>
            <a:r>
              <a:rPr lang="en-US" altLang="zh-CN" sz="2400" dirty="0">
                <a:solidFill>
                  <a:schemeClr val="tx1"/>
                </a:solidFill>
              </a:rPr>
              <a:t>5</a:t>
            </a:r>
            <a:r>
              <a:rPr lang="zh-CN" altLang="en-US" sz="2400" dirty="0">
                <a:solidFill>
                  <a:schemeClr val="tx1"/>
                </a:solidFill>
              </a:rPr>
              <a:t>章：</a:t>
            </a:r>
            <a:r>
              <a:rPr lang="zh-CN" altLang="en-US" sz="2400" dirty="0">
                <a:solidFill>
                  <a:srgbClr val="FF0000"/>
                </a:solidFill>
              </a:rPr>
              <a:t>递归</a:t>
            </a:r>
            <a:r>
              <a:rPr lang="zh-CN" altLang="en-US" sz="2400" dirty="0">
                <a:solidFill>
                  <a:schemeClr val="tx1"/>
                </a:solidFill>
              </a:rPr>
              <a:t>回溯 </a:t>
            </a:r>
            <a:r>
              <a:rPr lang="en-US" altLang="zh-CN" sz="2400" dirty="0">
                <a:solidFill>
                  <a:schemeClr val="tx1"/>
                </a:solidFill>
              </a:rPr>
              <a:t>vs </a:t>
            </a:r>
            <a:r>
              <a:rPr lang="zh-CN" altLang="en-US" sz="2400" dirty="0">
                <a:solidFill>
                  <a:srgbClr val="FF0000"/>
                </a:solidFill>
              </a:rPr>
              <a:t>递推</a:t>
            </a:r>
            <a:r>
              <a:rPr lang="zh-CN" altLang="en-US" sz="2400" dirty="0">
                <a:solidFill>
                  <a:schemeClr val="tx1"/>
                </a:solidFill>
              </a:rPr>
              <a:t>回溯</a:t>
            </a:r>
          </a:p>
        </p:txBody>
      </p:sp>
      <p:graphicFrame>
        <p:nvGraphicFramePr>
          <p:cNvPr id="9" name="对象 8">
            <a:extLst>
              <a:ext uri="{FF2B5EF4-FFF2-40B4-BE49-F238E27FC236}">
                <a16:creationId xmlns:a16="http://schemas.microsoft.com/office/drawing/2014/main" id="{BF1A67BD-75EE-4326-9B07-FEB9CE377D29}"/>
              </a:ext>
            </a:extLst>
          </p:cNvPr>
          <p:cNvGraphicFramePr>
            <a:graphicFrameLocks noChangeAspect="1"/>
          </p:cNvGraphicFramePr>
          <p:nvPr>
            <p:extLst>
              <p:ext uri="{D42A27DB-BD31-4B8C-83A1-F6EECF244321}">
                <p14:modId xmlns:p14="http://schemas.microsoft.com/office/powerpoint/2010/main" val="616036853"/>
              </p:ext>
            </p:extLst>
          </p:nvPr>
        </p:nvGraphicFramePr>
        <p:xfrm>
          <a:off x="2508051" y="4764602"/>
          <a:ext cx="3485068" cy="996260"/>
        </p:xfrm>
        <a:graphic>
          <a:graphicData uri="http://schemas.openxmlformats.org/presentationml/2006/ole">
            <mc:AlternateContent xmlns:mc="http://schemas.openxmlformats.org/markup-compatibility/2006">
              <mc:Choice xmlns:v="urn:schemas-microsoft-com:vml" Requires="v">
                <p:oleObj spid="_x0000_s57365" name="包装程序外壳对象" showAsIcon="1" r:id="rId3" imgW="1505520" imgH="430920" progId="Package">
                  <p:embed/>
                </p:oleObj>
              </mc:Choice>
              <mc:Fallback>
                <p:oleObj name="包装程序外壳对象" showAsIcon="1" r:id="rId3" imgW="1505520" imgH="430920" progId="Package">
                  <p:embed/>
                  <p:pic>
                    <p:nvPicPr>
                      <p:cNvPr id="0" name=""/>
                      <p:cNvPicPr/>
                      <p:nvPr/>
                    </p:nvPicPr>
                    <p:blipFill>
                      <a:blip r:embed="rId4"/>
                      <a:stretch>
                        <a:fillRect/>
                      </a:stretch>
                    </p:blipFill>
                    <p:spPr>
                      <a:xfrm>
                        <a:off x="2508051" y="4764602"/>
                        <a:ext cx="3485068" cy="996260"/>
                      </a:xfrm>
                      <a:prstGeom prst="rect">
                        <a:avLst/>
                      </a:prstGeom>
                    </p:spPr>
                  </p:pic>
                </p:oleObj>
              </mc:Fallback>
            </mc:AlternateContent>
          </a:graphicData>
        </a:graphic>
      </p:graphicFrame>
    </p:spTree>
    <p:extLst>
      <p:ext uri="{BB962C8B-B14F-4D97-AF65-F5344CB8AC3E}">
        <p14:creationId xmlns:p14="http://schemas.microsoft.com/office/powerpoint/2010/main" val="3896441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E3A-F4B5-4D7C-8068-856BB3ED5F3E}"/>
              </a:ext>
            </a:extLst>
          </p:cNvPr>
          <p:cNvSpPr>
            <a:spLocks noGrp="1"/>
          </p:cNvSpPr>
          <p:nvPr>
            <p:ph type="title"/>
          </p:nvPr>
        </p:nvSpPr>
        <p:spPr/>
        <p:txBody>
          <a:bodyPr/>
          <a:lstStyle/>
          <a:p>
            <a:r>
              <a:rPr lang="en-US" altLang="zh-CN" dirty="0">
                <a:latin typeface="Times New Roman" pitchFamily="18" charset="0"/>
              </a:rPr>
              <a:t>2.0 </a:t>
            </a:r>
            <a:r>
              <a:rPr lang="zh-CN" altLang="en-US" dirty="0">
                <a:latin typeface="Times New Roman" pitchFamily="18" charset="0"/>
              </a:rPr>
              <a:t>分治策略</a:t>
            </a:r>
            <a:endParaRPr lang="zh-CN" altLang="en-US" dirty="0"/>
          </a:p>
        </p:txBody>
      </p:sp>
      <p:sp>
        <p:nvSpPr>
          <p:cNvPr id="3" name="内容占位符 2">
            <a:extLst>
              <a:ext uri="{FF2B5EF4-FFF2-40B4-BE49-F238E27FC236}">
                <a16:creationId xmlns:a16="http://schemas.microsoft.com/office/drawing/2014/main" id="{B89FAFEE-6F92-44E5-A97D-F878C212F2A5}"/>
              </a:ext>
            </a:extLst>
          </p:cNvPr>
          <p:cNvSpPr>
            <a:spLocks noGrp="1"/>
          </p:cNvSpPr>
          <p:nvPr>
            <p:ph idx="1"/>
          </p:nvPr>
        </p:nvSpPr>
        <p:spPr>
          <a:xfrm>
            <a:off x="123432" y="764365"/>
            <a:ext cx="8897136" cy="5591986"/>
          </a:xfrm>
        </p:spPr>
        <p:txBody>
          <a:bodyPr>
            <a:normAutofit/>
          </a:bodyPr>
          <a:lstStyle/>
          <a:p>
            <a:r>
              <a:rPr lang="zh-CN" altLang="en-US" dirty="0"/>
              <a:t>设计思想</a:t>
            </a:r>
            <a:endParaRPr lang="en-US" altLang="zh-CN" dirty="0"/>
          </a:p>
          <a:p>
            <a:pPr lvl="1"/>
            <a:r>
              <a:rPr lang="zh-CN" altLang="en-US" dirty="0"/>
              <a:t>将一个难以直接解决的大问题，分割成一些规模较小的相同问题，以便各个击破，分而治之。</a:t>
            </a:r>
          </a:p>
          <a:p>
            <a:endParaRPr lang="en-US" altLang="zh-CN" dirty="0"/>
          </a:p>
          <a:p>
            <a:pPr eaLnBrk="1" hangingPunct="1"/>
            <a:r>
              <a:rPr lang="zh-CN" altLang="en-US" dirty="0"/>
              <a:t>对程序设计</a:t>
            </a:r>
            <a:r>
              <a:rPr lang="en-US" altLang="zh-CN" dirty="0"/>
              <a:t>programming</a:t>
            </a:r>
            <a:r>
              <a:rPr lang="zh-CN" altLang="en-US" dirty="0"/>
              <a:t>的影响</a:t>
            </a:r>
            <a:endParaRPr lang="en-US" altLang="zh-CN" dirty="0"/>
          </a:p>
          <a:p>
            <a:pPr lvl="1"/>
            <a:r>
              <a:rPr lang="zh-CN" altLang="en-US" dirty="0"/>
              <a:t>多核、多处理机上的多线程编程（</a:t>
            </a:r>
            <a:r>
              <a:rPr lang="en-US" altLang="zh-CN" dirty="0"/>
              <a:t>multithread programming</a:t>
            </a:r>
            <a:r>
              <a:rPr lang="zh-CN" altLang="en-US" dirty="0"/>
              <a:t>），分布式并行计算</a:t>
            </a:r>
            <a:endParaRPr lang="en-US" altLang="zh-CN" dirty="0"/>
          </a:p>
          <a:p>
            <a:pPr lvl="1"/>
            <a:r>
              <a:rPr lang="zh-CN" altLang="en-US" dirty="0"/>
              <a:t>硬件基础</a:t>
            </a:r>
            <a:endParaRPr lang="en-US" altLang="zh-CN" dirty="0"/>
          </a:p>
          <a:p>
            <a:pPr lvl="2"/>
            <a:r>
              <a:rPr lang="zh-CN" altLang="en-US" dirty="0"/>
              <a:t>多核多</a:t>
            </a:r>
            <a:r>
              <a:rPr lang="en-US" altLang="zh-CN" dirty="0"/>
              <a:t>CPU</a:t>
            </a:r>
            <a:r>
              <a:rPr lang="zh-CN" altLang="en-US" dirty="0"/>
              <a:t>计算平台</a:t>
            </a:r>
            <a:endParaRPr lang="en-US" altLang="zh-CN" dirty="0"/>
          </a:p>
          <a:p>
            <a:pPr lvl="2"/>
            <a:r>
              <a:rPr lang="zh-CN" altLang="en-US" dirty="0"/>
              <a:t>分布式计算系统，高性能计算</a:t>
            </a:r>
            <a:r>
              <a:rPr lang="en-US" altLang="zh-CN" dirty="0"/>
              <a:t>HPC		</a:t>
            </a:r>
          </a:p>
          <a:p>
            <a:endParaRPr lang="zh-CN" altLang="en-US" dirty="0"/>
          </a:p>
        </p:txBody>
      </p:sp>
      <p:sp>
        <p:nvSpPr>
          <p:cNvPr id="4" name="日期占位符 3">
            <a:extLst>
              <a:ext uri="{FF2B5EF4-FFF2-40B4-BE49-F238E27FC236}">
                <a16:creationId xmlns:a16="http://schemas.microsoft.com/office/drawing/2014/main" id="{AEF97405-C30D-49E1-BEDA-93BC4B90F19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E2EC36A-23C5-4A79-B90F-9093F144B1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9256AB-1EEB-4C9A-BEF3-47D7CA10808B}"/>
              </a:ext>
            </a:extLst>
          </p:cNvPr>
          <p:cNvSpPr>
            <a:spLocks noGrp="1"/>
          </p:cNvSpPr>
          <p:nvPr>
            <p:ph type="sldNum" sz="quarter" idx="12"/>
          </p:nvPr>
        </p:nvSpPr>
        <p:spPr/>
        <p:txBody>
          <a:bodyPr/>
          <a:lstStyle/>
          <a:p>
            <a:fld id="{EEA58A3B-43CE-4AA0-90B5-EB47AFAFEB34}" type="slidenum">
              <a:rPr lang="zh-CN" altLang="en-US" smtClean="0"/>
              <a:pPr/>
              <a:t>3</a:t>
            </a:fld>
            <a:endParaRPr lang="zh-CN" altLang="en-US" dirty="0"/>
          </a:p>
        </p:txBody>
      </p:sp>
    </p:spTree>
    <p:extLst>
      <p:ext uri="{BB962C8B-B14F-4D97-AF65-F5344CB8AC3E}">
        <p14:creationId xmlns:p14="http://schemas.microsoft.com/office/powerpoint/2010/main" val="266369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AF838-C5F4-479F-9DD4-FE6B880285D6}"/>
              </a:ext>
            </a:extLst>
          </p:cNvPr>
          <p:cNvSpPr>
            <a:spLocks noGrp="1"/>
          </p:cNvSpPr>
          <p:nvPr>
            <p:ph type="title"/>
          </p:nvPr>
        </p:nvSpPr>
        <p:spPr/>
        <p:txBody>
          <a:bodyPr>
            <a:normAutofit/>
          </a:bodyPr>
          <a:lstStyle/>
          <a:p>
            <a:r>
              <a:rPr lang="en-US" altLang="zh-CN" dirty="0">
                <a:latin typeface="Times New Roman" pitchFamily="18" charset="0"/>
              </a:rPr>
              <a:t>2.2 </a:t>
            </a:r>
            <a:r>
              <a:rPr lang="zh-CN" altLang="en-US" dirty="0">
                <a:latin typeface="Times New Roman" pitchFamily="18" charset="0"/>
              </a:rPr>
              <a:t>分治</a:t>
            </a:r>
            <a:r>
              <a:rPr lang="zh-CN" altLang="en-US">
                <a:latin typeface="Times New Roman" pitchFamily="18" charset="0"/>
              </a:rPr>
              <a:t>设计方法</a:t>
            </a:r>
            <a:endParaRPr lang="zh-CN" altLang="en-US"/>
          </a:p>
        </p:txBody>
      </p:sp>
      <p:sp>
        <p:nvSpPr>
          <p:cNvPr id="3" name="内容占位符 2">
            <a:extLst>
              <a:ext uri="{FF2B5EF4-FFF2-40B4-BE49-F238E27FC236}">
                <a16:creationId xmlns:a16="http://schemas.microsoft.com/office/drawing/2014/main" id="{A2F45694-F429-4355-B417-C1E5FEF935A6}"/>
              </a:ext>
            </a:extLst>
          </p:cNvPr>
          <p:cNvSpPr>
            <a:spLocks noGrp="1"/>
          </p:cNvSpPr>
          <p:nvPr>
            <p:ph idx="1"/>
          </p:nvPr>
        </p:nvSpPr>
        <p:spPr/>
        <p:txBody>
          <a:bodyPr/>
          <a:lstStyle/>
          <a:p>
            <a:r>
              <a:rPr lang="zh-CN" altLang="en-US" dirty="0"/>
              <a:t>适用问题</a:t>
            </a:r>
            <a:endParaRPr lang="en-US" altLang="zh-CN" dirty="0"/>
          </a:p>
          <a:p>
            <a:r>
              <a:rPr lang="zh-CN" altLang="en-US" dirty="0">
                <a:latin typeface="Times New Roman" pitchFamily="18" charset="0"/>
              </a:rPr>
              <a:t>设计原理</a:t>
            </a:r>
            <a:r>
              <a:rPr lang="en-US" altLang="zh-CN" dirty="0">
                <a:latin typeface="Times New Roman" pitchFamily="18" charset="0"/>
              </a:rPr>
              <a:t>/</a:t>
            </a:r>
            <a:r>
              <a:rPr lang="zh-CN" altLang="en-US" dirty="0">
                <a:latin typeface="Times New Roman" pitchFamily="18" charset="0"/>
              </a:rPr>
              <a:t>求解步骤</a:t>
            </a:r>
            <a:endParaRPr lang="en-US" altLang="zh-CN" dirty="0"/>
          </a:p>
          <a:p>
            <a:r>
              <a:rPr lang="zh-CN" altLang="en-US" dirty="0"/>
              <a:t>复杂性</a:t>
            </a:r>
          </a:p>
        </p:txBody>
      </p:sp>
      <p:sp>
        <p:nvSpPr>
          <p:cNvPr id="4" name="日期占位符 3">
            <a:extLst>
              <a:ext uri="{FF2B5EF4-FFF2-40B4-BE49-F238E27FC236}">
                <a16:creationId xmlns:a16="http://schemas.microsoft.com/office/drawing/2014/main" id="{1D3FDBD7-5B8D-4E54-B4F0-C38924698D6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BECBB24-9532-41EF-81D8-8D1112C289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507AEE-3617-424F-B48E-4897EEBFB95E}"/>
              </a:ext>
            </a:extLst>
          </p:cNvPr>
          <p:cNvSpPr>
            <a:spLocks noGrp="1"/>
          </p:cNvSpPr>
          <p:nvPr>
            <p:ph type="sldNum" sz="quarter" idx="12"/>
          </p:nvPr>
        </p:nvSpPr>
        <p:spPr/>
        <p:txBody>
          <a:bodyPr/>
          <a:lstStyle/>
          <a:p>
            <a:fld id="{EEA58A3B-43CE-4AA0-90B5-EB47AFAFEB34}" type="slidenum">
              <a:rPr lang="zh-CN" altLang="en-US" smtClean="0"/>
              <a:pPr/>
              <a:t>30</a:t>
            </a:fld>
            <a:endParaRPr lang="zh-CN" altLang="en-US" dirty="0"/>
          </a:p>
        </p:txBody>
      </p:sp>
    </p:spTree>
    <p:extLst>
      <p:ext uri="{BB962C8B-B14F-4D97-AF65-F5344CB8AC3E}">
        <p14:creationId xmlns:p14="http://schemas.microsoft.com/office/powerpoint/2010/main" val="634076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D6C67-0671-49A1-917F-5FC3C524A612}"/>
              </a:ext>
            </a:extLst>
          </p:cNvPr>
          <p:cNvSpPr>
            <a:spLocks noGrp="1"/>
          </p:cNvSpPr>
          <p:nvPr>
            <p:ph type="title"/>
          </p:nvPr>
        </p:nvSpPr>
        <p:spPr/>
        <p:txBody>
          <a:bodyPr/>
          <a:lstStyle/>
          <a:p>
            <a:r>
              <a:rPr lang="zh-CN" altLang="en-US" dirty="0"/>
              <a:t>适用问题</a:t>
            </a:r>
          </a:p>
        </p:txBody>
      </p:sp>
      <p:sp>
        <p:nvSpPr>
          <p:cNvPr id="3" name="内容占位符 2">
            <a:extLst>
              <a:ext uri="{FF2B5EF4-FFF2-40B4-BE49-F238E27FC236}">
                <a16:creationId xmlns:a16="http://schemas.microsoft.com/office/drawing/2014/main" id="{BD8681D4-5E9B-418B-9F26-1C164F9660B8}"/>
              </a:ext>
            </a:extLst>
          </p:cNvPr>
          <p:cNvSpPr>
            <a:spLocks noGrp="1"/>
          </p:cNvSpPr>
          <p:nvPr>
            <p:ph idx="1"/>
          </p:nvPr>
        </p:nvSpPr>
        <p:spPr/>
        <p:txBody>
          <a:bodyPr/>
          <a:lstStyle/>
          <a:p>
            <a:pPr marL="0" indent="0">
              <a:buNone/>
            </a:pPr>
            <a:r>
              <a:rPr lang="en-US" altLang="zh-CN" b="1" dirty="0">
                <a:effectLst>
                  <a:outerShdw blurRad="38100" dist="38100" dir="2700000" algn="tl">
                    <a:srgbClr val="C0C0C0"/>
                  </a:outerShdw>
                </a:effectLst>
                <a:ea typeface="黑体" pitchFamily="49" charset="-122"/>
              </a:rPr>
              <a:t>       </a:t>
            </a:r>
            <a:r>
              <a:rPr lang="zh-CN" altLang="en-US" sz="2400" dirty="0">
                <a:effectLst>
                  <a:outerShdw blurRad="38100" dist="38100" dir="2700000" algn="tl">
                    <a:srgbClr val="C0C0C0"/>
                  </a:outerShdw>
                </a:effectLst>
                <a:latin typeface="微软雅黑 Light" panose="020B0502040204020203" pitchFamily="34" charset="-122"/>
              </a:rPr>
              <a:t>分治法所能解决的问题一般具有以下几个特征：</a:t>
            </a:r>
            <a:endParaRPr lang="en-US" altLang="zh-CN" sz="2400" dirty="0">
              <a:effectLst>
                <a:outerShdw blurRad="38100" dist="38100" dir="2700000" algn="tl">
                  <a:srgbClr val="C0C0C0"/>
                </a:outerShdw>
              </a:effectLst>
              <a:latin typeface="微软雅黑 Light" panose="020B0502040204020203" pitchFamily="34" charset="-122"/>
            </a:endParaRPr>
          </a:p>
          <a:p>
            <a:r>
              <a:rPr lang="zh-CN" altLang="en-US" sz="2400" dirty="0">
                <a:latin typeface="微软雅黑 Light" panose="020B0502040204020203" pitchFamily="34" charset="-122"/>
              </a:rPr>
              <a:t>问题规模缩小到一定的程度就可以容易地解决</a:t>
            </a:r>
            <a:endParaRPr lang="en-US" altLang="zh-CN" dirty="0">
              <a:latin typeface="微软雅黑 Light" panose="020B0502040204020203" pitchFamily="34" charset="-122"/>
            </a:endParaRPr>
          </a:p>
          <a:p>
            <a:endParaRPr lang="en-US" altLang="zh-CN" sz="2400" dirty="0">
              <a:latin typeface="微软雅黑 Light" panose="020B0502040204020203" pitchFamily="34" charset="-122"/>
            </a:endParaRPr>
          </a:p>
          <a:p>
            <a:endParaRPr lang="en-US" altLang="zh-CN" dirty="0">
              <a:latin typeface="微软雅黑 Light" panose="020B0502040204020203" pitchFamily="34" charset="-122"/>
            </a:endParaRPr>
          </a:p>
          <a:p>
            <a:endParaRPr lang="en-US" altLang="zh-CN" sz="2400" dirty="0">
              <a:latin typeface="微软雅黑 Light" panose="020B0502040204020203" pitchFamily="34" charset="-122"/>
            </a:endParaRPr>
          </a:p>
          <a:p>
            <a:r>
              <a:rPr lang="zh-CN" altLang="en-US" sz="2400" dirty="0">
                <a:latin typeface="微软雅黑 Light" panose="020B0502040204020203" pitchFamily="34" charset="-122"/>
              </a:rPr>
              <a:t>可以分解为若干个规模较小的相同问题，即该问题具有最优子结构性质</a:t>
            </a:r>
            <a:r>
              <a:rPr lang="en-US" altLang="zh-CN" sz="2400" dirty="0">
                <a:latin typeface="微软雅黑 Light" panose="020B0502040204020203" pitchFamily="34" charset="-122"/>
              </a:rPr>
              <a:t>. e.g. </a:t>
            </a:r>
            <a:r>
              <a:rPr lang="zh-CN" altLang="en-US" sz="2400" dirty="0">
                <a:latin typeface="微软雅黑 Light" panose="020B0502040204020203" pitchFamily="34" charset="-122"/>
              </a:rPr>
              <a:t>反例，</a:t>
            </a:r>
            <a:r>
              <a:rPr lang="en-US" altLang="zh-CN" sz="2400" dirty="0" err="1">
                <a:latin typeface="微软雅黑 Light" panose="020B0502040204020203" pitchFamily="34" charset="-122"/>
              </a:rPr>
              <a:t>hanoi</a:t>
            </a:r>
            <a:r>
              <a:rPr lang="en-US" altLang="zh-CN" sz="2400" dirty="0">
                <a:latin typeface="微软雅黑 Light" panose="020B0502040204020203" pitchFamily="34" charset="-122"/>
              </a:rPr>
              <a:t>(n, </a:t>
            </a:r>
            <a:r>
              <a:rPr lang="en-US" altLang="zh-CN" sz="2400" dirty="0" err="1">
                <a:latin typeface="微软雅黑 Light" panose="020B0502040204020203" pitchFamily="34" charset="-122"/>
              </a:rPr>
              <a:t>a,b,c</a:t>
            </a:r>
            <a:r>
              <a:rPr lang="en-US" altLang="zh-CN" sz="2400" dirty="0">
                <a:latin typeface="微软雅黑 Light" panose="020B0502040204020203" pitchFamily="34" charset="-122"/>
              </a:rPr>
              <a:t>) </a:t>
            </a:r>
          </a:p>
          <a:p>
            <a:endParaRPr lang="zh-CN" altLang="en-US" sz="2400" dirty="0">
              <a:latin typeface="微软雅黑 Light" panose="020B0502040204020203" pitchFamily="34" charset="-122"/>
              <a:cs typeface="楷体_GB2312"/>
            </a:endParaRPr>
          </a:p>
          <a:p>
            <a:endParaRPr lang="en-US" altLang="zh-CN" sz="2400" dirty="0">
              <a:latin typeface="微软雅黑 Light" panose="020B0502040204020203" pitchFamily="34" charset="-122"/>
            </a:endParaRPr>
          </a:p>
          <a:p>
            <a:endParaRPr lang="zh-CN" altLang="en-US" sz="2400" dirty="0">
              <a:effectLst>
                <a:outerShdw blurRad="38100" dist="38100" dir="2700000" algn="tl">
                  <a:srgbClr val="C0C0C0"/>
                </a:outerShdw>
              </a:effectLst>
              <a:latin typeface="微软雅黑 Light" panose="020B0502040204020203" pitchFamily="34" charset="-122"/>
            </a:endParaRPr>
          </a:p>
          <a:p>
            <a:endParaRPr lang="zh-CN" altLang="en-US" dirty="0"/>
          </a:p>
        </p:txBody>
      </p:sp>
      <p:sp>
        <p:nvSpPr>
          <p:cNvPr id="4" name="日期占位符 3">
            <a:extLst>
              <a:ext uri="{FF2B5EF4-FFF2-40B4-BE49-F238E27FC236}">
                <a16:creationId xmlns:a16="http://schemas.microsoft.com/office/drawing/2014/main" id="{74516B78-223A-47F2-A84B-687D1A96684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CF1D203-0755-4668-8DF5-C6ABFF76D5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0A6AF6-CEFC-40D0-AB90-213376474EEB}"/>
              </a:ext>
            </a:extLst>
          </p:cNvPr>
          <p:cNvSpPr>
            <a:spLocks noGrp="1"/>
          </p:cNvSpPr>
          <p:nvPr>
            <p:ph type="sldNum" sz="quarter" idx="12"/>
          </p:nvPr>
        </p:nvSpPr>
        <p:spPr/>
        <p:txBody>
          <a:bodyPr/>
          <a:lstStyle/>
          <a:p>
            <a:fld id="{EEA58A3B-43CE-4AA0-90B5-EB47AFAFEB34}" type="slidenum">
              <a:rPr lang="zh-CN" altLang="en-US" smtClean="0"/>
              <a:pPr/>
              <a:t>31</a:t>
            </a:fld>
            <a:endParaRPr lang="zh-CN" altLang="en-US" dirty="0"/>
          </a:p>
        </p:txBody>
      </p:sp>
      <p:sp>
        <p:nvSpPr>
          <p:cNvPr id="7" name="Text Box 4">
            <a:extLst>
              <a:ext uri="{FF2B5EF4-FFF2-40B4-BE49-F238E27FC236}">
                <a16:creationId xmlns:a16="http://schemas.microsoft.com/office/drawing/2014/main" id="{3E931041-245A-4F26-8EE1-A8FF02266F91}"/>
              </a:ext>
            </a:extLst>
          </p:cNvPr>
          <p:cNvSpPr txBox="1">
            <a:spLocks noChangeArrowheads="1"/>
          </p:cNvSpPr>
          <p:nvPr/>
        </p:nvSpPr>
        <p:spPr bwMode="auto">
          <a:xfrm>
            <a:off x="581516" y="1956464"/>
            <a:ext cx="6913562" cy="940514"/>
          </a:xfrm>
          <a:prstGeom prst="rect">
            <a:avLst/>
          </a:prstGeom>
          <a:noFill/>
          <a:ln w="50800">
            <a:solidFill>
              <a:srgbClr val="FF66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sz="2400" dirty="0">
                <a:latin typeface="微软雅黑 Light" panose="020B0502040204020203" pitchFamily="34" charset="-122"/>
                <a:ea typeface="微软雅黑 Light" panose="020B0502040204020203" pitchFamily="34" charset="-122"/>
                <a:cs typeface="楷体_GB2312"/>
              </a:rPr>
              <a:t>问题的计算复杂性一般是随着问题规模的增加而增加，因此大部分问题满足这个特征</a:t>
            </a:r>
          </a:p>
        </p:txBody>
      </p:sp>
      <p:sp>
        <p:nvSpPr>
          <p:cNvPr id="8" name="Text Box 5">
            <a:extLst>
              <a:ext uri="{FF2B5EF4-FFF2-40B4-BE49-F238E27FC236}">
                <a16:creationId xmlns:a16="http://schemas.microsoft.com/office/drawing/2014/main" id="{3959A80E-D14B-4343-9092-8B1A6846FEED}"/>
              </a:ext>
            </a:extLst>
          </p:cNvPr>
          <p:cNvSpPr txBox="1">
            <a:spLocks noChangeArrowheads="1"/>
          </p:cNvSpPr>
          <p:nvPr/>
        </p:nvSpPr>
        <p:spPr bwMode="auto">
          <a:xfrm>
            <a:off x="581516" y="4335786"/>
            <a:ext cx="6913562" cy="940514"/>
          </a:xfrm>
          <a:prstGeom prst="rect">
            <a:avLst/>
          </a:prstGeom>
          <a:noFill/>
          <a:ln w="50800">
            <a:solidFill>
              <a:srgbClr val="FF66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sz="2400" dirty="0">
                <a:latin typeface="微软雅黑 Light" panose="020B0502040204020203" pitchFamily="34" charset="-122"/>
                <a:ea typeface="微软雅黑 Light" panose="020B0502040204020203" pitchFamily="34" charset="-122"/>
              </a:rPr>
              <a:t>本特征是应用分治法的前提，许多问题可以满足此特征，此特征反映了递归思想的应用</a:t>
            </a:r>
          </a:p>
        </p:txBody>
      </p:sp>
    </p:spTree>
    <p:extLst>
      <p:ext uri="{BB962C8B-B14F-4D97-AF65-F5344CB8AC3E}">
        <p14:creationId xmlns:p14="http://schemas.microsoft.com/office/powerpoint/2010/main" val="3882430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D6C67-0671-49A1-917F-5FC3C524A612}"/>
              </a:ext>
            </a:extLst>
          </p:cNvPr>
          <p:cNvSpPr>
            <a:spLocks noGrp="1"/>
          </p:cNvSpPr>
          <p:nvPr>
            <p:ph type="title"/>
          </p:nvPr>
        </p:nvSpPr>
        <p:spPr/>
        <p:txBody>
          <a:bodyPr/>
          <a:lstStyle/>
          <a:p>
            <a:pPr algn="l"/>
            <a:r>
              <a:rPr lang="zh-CN" altLang="en-US" dirty="0"/>
              <a:t>适用问题</a:t>
            </a:r>
          </a:p>
        </p:txBody>
      </p:sp>
      <p:sp>
        <p:nvSpPr>
          <p:cNvPr id="3" name="内容占位符 2">
            <a:extLst>
              <a:ext uri="{FF2B5EF4-FFF2-40B4-BE49-F238E27FC236}">
                <a16:creationId xmlns:a16="http://schemas.microsoft.com/office/drawing/2014/main" id="{BD8681D4-5E9B-418B-9F26-1C164F9660B8}"/>
              </a:ext>
            </a:extLst>
          </p:cNvPr>
          <p:cNvSpPr>
            <a:spLocks noGrp="1"/>
          </p:cNvSpPr>
          <p:nvPr>
            <p:ph idx="1"/>
          </p:nvPr>
        </p:nvSpPr>
        <p:spPr>
          <a:xfrm>
            <a:off x="123432" y="764364"/>
            <a:ext cx="8897136" cy="5768409"/>
          </a:xfrm>
        </p:spPr>
        <p:txBody>
          <a:bodyPr/>
          <a:lstStyle/>
          <a:p>
            <a:r>
              <a:rPr lang="zh-CN" altLang="en-US" dirty="0">
                <a:latin typeface="微软雅黑 Light" panose="020B0502040204020203" pitchFamily="34" charset="-122"/>
                <a:cs typeface="楷体_GB2312"/>
              </a:rPr>
              <a:t>利用该问题分解出的子问题的解可以合并为该问题的解</a:t>
            </a:r>
            <a:endParaRPr lang="en-US" altLang="zh-CN" dirty="0">
              <a:latin typeface="微软雅黑 Light" panose="020B0502040204020203" pitchFamily="34" charset="-122"/>
            </a:endParaRPr>
          </a:p>
          <a:p>
            <a:endParaRPr lang="en-US" altLang="zh-CN" dirty="0">
              <a:latin typeface="微软雅黑 Light" panose="020B0502040204020203" pitchFamily="34" charset="-122"/>
            </a:endParaRPr>
          </a:p>
          <a:p>
            <a:endParaRPr lang="en-US" altLang="zh-CN" dirty="0">
              <a:latin typeface="微软雅黑 Light" panose="020B0502040204020203" pitchFamily="34" charset="-122"/>
            </a:endParaRPr>
          </a:p>
          <a:p>
            <a:endParaRPr lang="en-US" altLang="zh-CN" dirty="0">
              <a:latin typeface="微软雅黑 Light" panose="020B0502040204020203" pitchFamily="34" charset="-122"/>
            </a:endParaRPr>
          </a:p>
          <a:p>
            <a:endParaRPr lang="en-US" altLang="zh-CN" dirty="0">
              <a:latin typeface="微软雅黑 Light" panose="020B0502040204020203" pitchFamily="34" charset="-122"/>
            </a:endParaRPr>
          </a:p>
          <a:p>
            <a:r>
              <a:rPr lang="zh-CN" altLang="en-US" dirty="0">
                <a:latin typeface="微软雅黑 Light" panose="020B0502040204020203" pitchFamily="34" charset="-122"/>
                <a:cs typeface="楷体_GB2312"/>
              </a:rPr>
              <a:t>该问题所分解出的各个子问题是相互独立的（可以并行求解），即子问题之间不包含公共的子问题</a:t>
            </a:r>
            <a:r>
              <a:rPr lang="en-US" altLang="zh-CN" dirty="0">
                <a:latin typeface="微软雅黑 Light" panose="020B0502040204020203" pitchFamily="34" charset="-122"/>
              </a:rPr>
              <a:t>) </a:t>
            </a:r>
          </a:p>
          <a:p>
            <a:endParaRPr lang="zh-CN" altLang="en-US" dirty="0">
              <a:latin typeface="微软雅黑 Light" panose="020B0502040204020203" pitchFamily="34" charset="-122"/>
              <a:cs typeface="楷体_GB2312"/>
            </a:endParaRPr>
          </a:p>
          <a:p>
            <a:endParaRPr lang="en-US" altLang="zh-CN" dirty="0">
              <a:latin typeface="微软雅黑 Light" panose="020B0502040204020203" pitchFamily="34" charset="-122"/>
            </a:endParaRPr>
          </a:p>
          <a:p>
            <a:endParaRPr lang="zh-CN" altLang="en-US" dirty="0">
              <a:effectLst>
                <a:outerShdw blurRad="38100" dist="38100" dir="2700000" algn="tl">
                  <a:srgbClr val="C0C0C0"/>
                </a:outerShdw>
              </a:effectLst>
              <a:latin typeface="微软雅黑 Light" panose="020B0502040204020203" pitchFamily="34" charset="-122"/>
            </a:endParaRPr>
          </a:p>
          <a:p>
            <a:endParaRPr lang="zh-CN" altLang="en-US" dirty="0"/>
          </a:p>
        </p:txBody>
      </p:sp>
      <p:sp>
        <p:nvSpPr>
          <p:cNvPr id="4" name="日期占位符 3">
            <a:extLst>
              <a:ext uri="{FF2B5EF4-FFF2-40B4-BE49-F238E27FC236}">
                <a16:creationId xmlns:a16="http://schemas.microsoft.com/office/drawing/2014/main" id="{74516B78-223A-47F2-A84B-687D1A96684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CF1D203-0755-4668-8DF5-C6ABFF76D5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0A6AF6-CEFC-40D0-AB90-213376474EEB}"/>
              </a:ext>
            </a:extLst>
          </p:cNvPr>
          <p:cNvSpPr>
            <a:spLocks noGrp="1"/>
          </p:cNvSpPr>
          <p:nvPr>
            <p:ph type="sldNum" sz="quarter" idx="12"/>
          </p:nvPr>
        </p:nvSpPr>
        <p:spPr/>
        <p:txBody>
          <a:bodyPr/>
          <a:lstStyle/>
          <a:p>
            <a:fld id="{EEA58A3B-43CE-4AA0-90B5-EB47AFAFEB34}" type="slidenum">
              <a:rPr lang="zh-CN" altLang="en-US" smtClean="0"/>
              <a:pPr/>
              <a:t>32</a:t>
            </a:fld>
            <a:endParaRPr lang="zh-CN" altLang="en-US" dirty="0"/>
          </a:p>
        </p:txBody>
      </p:sp>
      <p:sp>
        <p:nvSpPr>
          <p:cNvPr id="7" name="Text Box 4">
            <a:extLst>
              <a:ext uri="{FF2B5EF4-FFF2-40B4-BE49-F238E27FC236}">
                <a16:creationId xmlns:a16="http://schemas.microsoft.com/office/drawing/2014/main" id="{3E931041-245A-4F26-8EE1-A8FF02266F91}"/>
              </a:ext>
            </a:extLst>
          </p:cNvPr>
          <p:cNvSpPr txBox="1">
            <a:spLocks noChangeArrowheads="1"/>
          </p:cNvSpPr>
          <p:nvPr/>
        </p:nvSpPr>
        <p:spPr bwMode="auto">
          <a:xfrm>
            <a:off x="634782" y="1348344"/>
            <a:ext cx="6913562" cy="1569660"/>
          </a:xfrm>
          <a:prstGeom prst="rect">
            <a:avLst/>
          </a:prstGeom>
          <a:noFill/>
          <a:ln w="50800">
            <a:solidFill>
              <a:srgbClr val="FF66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微软雅黑 Light" panose="020B0502040204020203" pitchFamily="34" charset="-122"/>
                <a:ea typeface="微软雅黑 Light" panose="020B0502040204020203" pitchFamily="34" charset="-122"/>
              </a:rPr>
              <a:t>能否利用分治法取决于问题是否具有这条特征，如果具备了前两条特征，而不具备第三条特征，则可以考虑贪心算法或动态规划。</a:t>
            </a:r>
          </a:p>
          <a:p>
            <a:pPr eaLnBrk="1" hangingPunct="1"/>
            <a:r>
              <a:rPr lang="zh-CN" altLang="en-US" sz="2400" dirty="0">
                <a:latin typeface="微软雅黑 Light" panose="020B0502040204020203" pitchFamily="34" charset="-122"/>
                <a:ea typeface="微软雅黑 Light" panose="020B0502040204020203" pitchFamily="34" charset="-122"/>
              </a:rPr>
              <a:t>反例：两点间最短路径？！</a:t>
            </a:r>
          </a:p>
        </p:txBody>
      </p:sp>
      <p:sp>
        <p:nvSpPr>
          <p:cNvPr id="9" name="Text Box 7">
            <a:extLst>
              <a:ext uri="{FF2B5EF4-FFF2-40B4-BE49-F238E27FC236}">
                <a16:creationId xmlns:a16="http://schemas.microsoft.com/office/drawing/2014/main" id="{3F7E0A86-A078-47B6-87D2-0B8BC91EB78A}"/>
              </a:ext>
            </a:extLst>
          </p:cNvPr>
          <p:cNvSpPr txBox="1">
            <a:spLocks noChangeArrowheads="1"/>
          </p:cNvSpPr>
          <p:nvPr/>
        </p:nvSpPr>
        <p:spPr bwMode="auto">
          <a:xfrm>
            <a:off x="664811" y="4316415"/>
            <a:ext cx="6913562" cy="1200329"/>
          </a:xfrm>
          <a:prstGeom prst="rect">
            <a:avLst/>
          </a:prstGeom>
          <a:noFill/>
          <a:ln w="50800">
            <a:solidFill>
              <a:srgbClr val="FF66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微软雅黑 Light" panose="020B0502040204020203" pitchFamily="34" charset="-122"/>
                <a:ea typeface="微软雅黑 Light" panose="020B0502040204020203" pitchFamily="34" charset="-122"/>
              </a:rPr>
              <a:t>这条特征涉及到分治法的效率。如果各子问题不独立，则分治法会导致重复地多次求解公共子问题，求解效率低。此时，可以考虑采用动态规划</a:t>
            </a:r>
          </a:p>
        </p:txBody>
      </p:sp>
    </p:spTree>
    <p:extLst>
      <p:ext uri="{BB962C8B-B14F-4D97-AF65-F5344CB8AC3E}">
        <p14:creationId xmlns:p14="http://schemas.microsoft.com/office/powerpoint/2010/main" val="270821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22EF1-FC58-4D7D-A25E-7DF2A4B2B32C}"/>
              </a:ext>
            </a:extLst>
          </p:cNvPr>
          <p:cNvSpPr>
            <a:spLocks noGrp="1"/>
          </p:cNvSpPr>
          <p:nvPr>
            <p:ph type="title"/>
          </p:nvPr>
        </p:nvSpPr>
        <p:spPr/>
        <p:txBody>
          <a:bodyPr>
            <a:normAutofit/>
          </a:bodyPr>
          <a:lstStyle/>
          <a:p>
            <a:r>
              <a:rPr lang="zh-CN" altLang="en-US" sz="2800" dirty="0">
                <a:effectLst>
                  <a:outerShdw blurRad="38100" dist="38100" dir="2700000" algn="tl">
                    <a:srgbClr val="C0C0C0"/>
                  </a:outerShdw>
                </a:effectLst>
                <a:ea typeface="黑体" pitchFamily="49" charset="-122"/>
              </a:rPr>
              <a:t>分治法基本步骤</a:t>
            </a:r>
            <a:endParaRPr lang="zh-CN" altLang="en-US" dirty="0"/>
          </a:p>
        </p:txBody>
      </p:sp>
      <p:sp>
        <p:nvSpPr>
          <p:cNvPr id="4" name="日期占位符 3">
            <a:extLst>
              <a:ext uri="{FF2B5EF4-FFF2-40B4-BE49-F238E27FC236}">
                <a16:creationId xmlns:a16="http://schemas.microsoft.com/office/drawing/2014/main" id="{5048419C-C9B6-4136-9DF0-B8E9500E344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CE29928-7847-41FE-BA59-BE1896A7DA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2AC129-E479-431B-A702-056B4463F8BD}"/>
              </a:ext>
            </a:extLst>
          </p:cNvPr>
          <p:cNvSpPr>
            <a:spLocks noGrp="1"/>
          </p:cNvSpPr>
          <p:nvPr>
            <p:ph type="sldNum" sz="quarter" idx="12"/>
          </p:nvPr>
        </p:nvSpPr>
        <p:spPr/>
        <p:txBody>
          <a:bodyPr/>
          <a:lstStyle/>
          <a:p>
            <a:fld id="{EEA58A3B-43CE-4AA0-90B5-EB47AFAFEB34}" type="slidenum">
              <a:rPr lang="zh-CN" altLang="en-US" smtClean="0"/>
              <a:pPr/>
              <a:t>33</a:t>
            </a:fld>
            <a:endParaRPr lang="zh-CN" altLang="en-US" dirty="0"/>
          </a:p>
        </p:txBody>
      </p:sp>
      <p:sp>
        <p:nvSpPr>
          <p:cNvPr id="7" name="Text Box 2">
            <a:extLst>
              <a:ext uri="{FF2B5EF4-FFF2-40B4-BE49-F238E27FC236}">
                <a16:creationId xmlns:a16="http://schemas.microsoft.com/office/drawing/2014/main" id="{F442539C-246A-4E18-B12A-2C7000E26FE2}"/>
              </a:ext>
            </a:extLst>
          </p:cNvPr>
          <p:cNvSpPr txBox="1">
            <a:spLocks noChangeArrowheads="1"/>
          </p:cNvSpPr>
          <p:nvPr/>
        </p:nvSpPr>
        <p:spPr bwMode="auto">
          <a:xfrm>
            <a:off x="201261" y="1105127"/>
            <a:ext cx="825302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dirty="0">
                <a:latin typeface="+mn-lt"/>
                <a:ea typeface="微软雅黑 Light" panose="020B0502040204020203" pitchFamily="34" charset="-122"/>
                <a:cs typeface="Times New Roman" pitchFamily="18" charset="0"/>
              </a:rPr>
              <a:t>divide-and-conquer</a:t>
            </a:r>
            <a:r>
              <a:rPr lang="en-US" altLang="zh-CN" sz="2400" dirty="0">
                <a:latin typeface="+mn-lt"/>
                <a:ea typeface="微软雅黑 Light" panose="020B0502040204020203" pitchFamily="34" charset="-122"/>
                <a:cs typeface="Times New Roman" pitchFamily="18" charset="0"/>
              </a:rPr>
              <a:t>(P)</a:t>
            </a:r>
          </a:p>
          <a:p>
            <a:pPr eaLnBrk="1" hangingPunct="1">
              <a:lnSpc>
                <a:spcPct val="150000"/>
              </a:lnSpc>
            </a:pPr>
            <a:r>
              <a:rPr lang="en-US" altLang="zh-CN" sz="2400" dirty="0">
                <a:latin typeface="+mn-lt"/>
                <a:ea typeface="微软雅黑 Light" panose="020B0502040204020203" pitchFamily="34" charset="-122"/>
                <a:cs typeface="Times New Roman" pitchFamily="18" charset="0"/>
              </a:rPr>
              <a:t>  {</a:t>
            </a:r>
          </a:p>
          <a:p>
            <a:pPr eaLnBrk="1" hangingPunct="1">
              <a:lnSpc>
                <a:spcPct val="150000"/>
              </a:lnSpc>
            </a:pPr>
            <a:r>
              <a:rPr lang="en-US" altLang="zh-CN" sz="2400" dirty="0">
                <a:latin typeface="+mn-lt"/>
                <a:ea typeface="微软雅黑 Light" panose="020B0502040204020203" pitchFamily="34" charset="-122"/>
                <a:cs typeface="Times New Roman" pitchFamily="18" charset="0"/>
              </a:rPr>
              <a:t>    </a:t>
            </a:r>
            <a:r>
              <a:rPr lang="en-US" altLang="zh-CN" sz="2400" b="1" dirty="0">
                <a:latin typeface="+mn-lt"/>
                <a:ea typeface="微软雅黑 Light" panose="020B0502040204020203" pitchFamily="34" charset="-122"/>
                <a:cs typeface="Times New Roman" pitchFamily="18" charset="0"/>
              </a:rPr>
              <a:t>if</a:t>
            </a:r>
            <a:r>
              <a:rPr lang="en-US" altLang="zh-CN" sz="2400" dirty="0">
                <a:latin typeface="+mn-lt"/>
                <a:ea typeface="微软雅黑 Light" panose="020B0502040204020203" pitchFamily="34" charset="-122"/>
                <a:cs typeface="Times New Roman" pitchFamily="18" charset="0"/>
              </a:rPr>
              <a:t> ( | P | &lt;= n</a:t>
            </a:r>
            <a:r>
              <a:rPr lang="en-US" altLang="zh-CN" sz="2400" baseline="-25000" dirty="0">
                <a:latin typeface="+mn-lt"/>
                <a:ea typeface="微软雅黑 Light" panose="020B0502040204020203" pitchFamily="34" charset="-122"/>
                <a:cs typeface="Times New Roman" pitchFamily="18" charset="0"/>
              </a:rPr>
              <a:t>0</a:t>
            </a:r>
            <a:r>
              <a:rPr lang="en-US" altLang="zh-CN" sz="2400" dirty="0">
                <a:latin typeface="+mn-lt"/>
                <a:ea typeface="微软雅黑 Light" panose="020B0502040204020203" pitchFamily="34" charset="-122"/>
                <a:cs typeface="Times New Roman" pitchFamily="18" charset="0"/>
              </a:rPr>
              <a:t>) </a:t>
            </a:r>
            <a:r>
              <a:rPr lang="en-US" altLang="zh-CN" sz="2400" b="1" dirty="0" err="1">
                <a:latin typeface="+mn-lt"/>
                <a:ea typeface="微软雅黑 Light" panose="020B0502040204020203" pitchFamily="34" charset="-122"/>
                <a:cs typeface="Times New Roman" pitchFamily="18" charset="0"/>
              </a:rPr>
              <a:t>adhoc</a:t>
            </a:r>
            <a:r>
              <a:rPr lang="en-US" altLang="zh-CN" sz="2400" dirty="0">
                <a:latin typeface="+mn-lt"/>
                <a:ea typeface="微软雅黑 Light" panose="020B0502040204020203" pitchFamily="34" charset="-122"/>
                <a:cs typeface="Times New Roman" pitchFamily="18" charset="0"/>
              </a:rPr>
              <a:t>(P);   //</a:t>
            </a:r>
            <a:r>
              <a:rPr lang="zh-CN" altLang="en-US" sz="2400" dirty="0">
                <a:latin typeface="+mn-lt"/>
                <a:ea typeface="微软雅黑 Light" panose="020B0502040204020203" pitchFamily="34" charset="-122"/>
                <a:cs typeface="Times New Roman" pitchFamily="18" charset="0"/>
              </a:rPr>
              <a:t>解决小规模的问题</a:t>
            </a:r>
          </a:p>
          <a:p>
            <a:pPr eaLnBrk="1" hangingPunct="1">
              <a:lnSpc>
                <a:spcPct val="150000"/>
              </a:lnSpc>
            </a:pPr>
            <a:r>
              <a:rPr lang="zh-CN" altLang="en-US" sz="2400" dirty="0">
                <a:latin typeface="+mn-lt"/>
                <a:ea typeface="微软雅黑 Light" panose="020B0502040204020203" pitchFamily="34" charset="-122"/>
                <a:cs typeface="Times New Roman" pitchFamily="18" charset="0"/>
              </a:rPr>
              <a:t>    </a:t>
            </a:r>
            <a:r>
              <a:rPr lang="en-US" altLang="zh-CN" sz="2400" b="1" dirty="0">
                <a:latin typeface="+mn-lt"/>
                <a:ea typeface="微软雅黑 Light" panose="020B0502040204020203" pitchFamily="34" charset="-122"/>
                <a:cs typeface="Times New Roman" pitchFamily="18" charset="0"/>
              </a:rPr>
              <a:t>divide</a:t>
            </a:r>
            <a:r>
              <a:rPr lang="en-US" altLang="zh-CN" sz="2400" dirty="0">
                <a:latin typeface="+mn-lt"/>
                <a:ea typeface="微软雅黑 Light" panose="020B0502040204020203" pitchFamily="34" charset="-122"/>
                <a:cs typeface="Times New Roman" pitchFamily="18" charset="0"/>
              </a:rPr>
              <a:t> P into smaller </a:t>
            </a:r>
            <a:r>
              <a:rPr lang="en-US" altLang="zh-CN" sz="2400" dirty="0" err="1">
                <a:latin typeface="+mn-lt"/>
                <a:ea typeface="微软雅黑 Light" panose="020B0502040204020203" pitchFamily="34" charset="-122"/>
                <a:cs typeface="Times New Roman" pitchFamily="18" charset="0"/>
              </a:rPr>
              <a:t>subinstances</a:t>
            </a:r>
            <a:r>
              <a:rPr lang="en-US" altLang="zh-CN" sz="2400" dirty="0">
                <a:latin typeface="+mn-lt"/>
                <a:ea typeface="微软雅黑 Light" panose="020B0502040204020203" pitchFamily="34" charset="-122"/>
                <a:cs typeface="Times New Roman" pitchFamily="18" charset="0"/>
              </a:rPr>
              <a:t> P</a:t>
            </a:r>
            <a:r>
              <a:rPr lang="en-US" altLang="zh-CN" sz="2400" baseline="-25000" dirty="0">
                <a:latin typeface="+mn-lt"/>
                <a:ea typeface="微软雅黑 Light" panose="020B0502040204020203" pitchFamily="34" charset="-122"/>
                <a:cs typeface="Times New Roman" pitchFamily="18" charset="0"/>
              </a:rPr>
              <a:t>1</a:t>
            </a:r>
            <a:r>
              <a:rPr lang="en-US" altLang="zh-CN" sz="2400" dirty="0">
                <a:latin typeface="+mn-lt"/>
                <a:ea typeface="微软雅黑 Light" panose="020B0502040204020203" pitchFamily="34" charset="-122"/>
                <a:cs typeface="Times New Roman" pitchFamily="18" charset="0"/>
              </a:rPr>
              <a:t>,P</a:t>
            </a:r>
            <a:r>
              <a:rPr lang="en-US" altLang="zh-CN" sz="2400" baseline="-25000" dirty="0">
                <a:latin typeface="+mn-lt"/>
                <a:ea typeface="微软雅黑 Light" panose="020B0502040204020203" pitchFamily="34" charset="-122"/>
                <a:cs typeface="Times New Roman" pitchFamily="18" charset="0"/>
              </a:rPr>
              <a:t>2</a:t>
            </a:r>
            <a:r>
              <a:rPr lang="en-US" altLang="zh-CN" sz="2400" dirty="0">
                <a:latin typeface="+mn-lt"/>
                <a:ea typeface="微软雅黑 Light" panose="020B0502040204020203" pitchFamily="34" charset="-122"/>
                <a:cs typeface="Times New Roman" pitchFamily="18" charset="0"/>
              </a:rPr>
              <a:t>,...,P</a:t>
            </a:r>
            <a:r>
              <a:rPr lang="en-US" altLang="zh-CN" sz="2400" baseline="-25000" dirty="0">
                <a:latin typeface="+mn-lt"/>
                <a:ea typeface="微软雅黑 Light" panose="020B0502040204020203" pitchFamily="34" charset="-122"/>
                <a:cs typeface="Times New Roman" pitchFamily="18" charset="0"/>
              </a:rPr>
              <a:t>k</a:t>
            </a:r>
            <a:r>
              <a:rPr lang="zh-CN" altLang="en-US" sz="2400" dirty="0">
                <a:latin typeface="+mn-lt"/>
                <a:ea typeface="微软雅黑 Light" panose="020B0502040204020203" pitchFamily="34" charset="-122"/>
                <a:cs typeface="Times New Roman" pitchFamily="18" charset="0"/>
              </a:rPr>
              <a:t>；</a:t>
            </a:r>
            <a:r>
              <a:rPr lang="en-US" altLang="zh-CN" sz="2400" dirty="0">
                <a:latin typeface="+mn-lt"/>
                <a:ea typeface="微软雅黑 Light" panose="020B0502040204020203" pitchFamily="34" charset="-122"/>
                <a:cs typeface="Times New Roman" pitchFamily="18" charset="0"/>
              </a:rPr>
              <a:t>//</a:t>
            </a:r>
            <a:r>
              <a:rPr lang="zh-CN" altLang="en-US" sz="2400" dirty="0">
                <a:latin typeface="+mn-lt"/>
                <a:ea typeface="微软雅黑 Light" panose="020B0502040204020203" pitchFamily="34" charset="-122"/>
                <a:cs typeface="Times New Roman" pitchFamily="18" charset="0"/>
              </a:rPr>
              <a:t>分解问题</a:t>
            </a:r>
          </a:p>
          <a:p>
            <a:pPr eaLnBrk="1" hangingPunct="1">
              <a:lnSpc>
                <a:spcPct val="150000"/>
              </a:lnSpc>
            </a:pPr>
            <a:r>
              <a:rPr lang="zh-CN" altLang="en-US" sz="2400" dirty="0">
                <a:latin typeface="+mn-lt"/>
                <a:ea typeface="微软雅黑 Light" panose="020B0502040204020203" pitchFamily="34" charset="-122"/>
                <a:cs typeface="Times New Roman" pitchFamily="18" charset="0"/>
              </a:rPr>
              <a:t>    </a:t>
            </a:r>
            <a:r>
              <a:rPr lang="en-US" altLang="zh-CN" sz="2400" b="1" dirty="0">
                <a:latin typeface="+mn-lt"/>
                <a:ea typeface="微软雅黑 Light" panose="020B0502040204020203" pitchFamily="34" charset="-122"/>
                <a:cs typeface="Times New Roman" pitchFamily="18" charset="0"/>
              </a:rPr>
              <a:t>for</a:t>
            </a:r>
            <a:r>
              <a:rPr lang="en-US" altLang="zh-CN" sz="2400" dirty="0">
                <a:latin typeface="+mn-lt"/>
                <a:ea typeface="微软雅黑 Light" panose="020B0502040204020203" pitchFamily="34" charset="-122"/>
                <a:cs typeface="Times New Roman" pitchFamily="18" charset="0"/>
              </a:rPr>
              <a:t> (</a:t>
            </a:r>
            <a:r>
              <a:rPr lang="en-US" altLang="zh-CN" sz="2400" dirty="0" err="1">
                <a:latin typeface="+mn-lt"/>
                <a:ea typeface="微软雅黑 Light" panose="020B0502040204020203" pitchFamily="34" charset="-122"/>
                <a:cs typeface="Times New Roman" pitchFamily="18" charset="0"/>
              </a:rPr>
              <a:t>i</a:t>
            </a:r>
            <a:r>
              <a:rPr lang="en-US" altLang="zh-CN" sz="2400" dirty="0">
                <a:latin typeface="+mn-lt"/>
                <a:ea typeface="微软雅黑 Light" panose="020B0502040204020203" pitchFamily="34" charset="-122"/>
                <a:cs typeface="Times New Roman" pitchFamily="18" charset="0"/>
              </a:rPr>
              <a:t>=1, </a:t>
            </a:r>
            <a:r>
              <a:rPr lang="en-US" altLang="zh-CN" sz="2400" dirty="0" err="1">
                <a:latin typeface="+mn-lt"/>
                <a:ea typeface="微软雅黑 Light" panose="020B0502040204020203" pitchFamily="34" charset="-122"/>
                <a:cs typeface="Times New Roman" pitchFamily="18" charset="0"/>
              </a:rPr>
              <a:t>i</a:t>
            </a:r>
            <a:r>
              <a:rPr lang="en-US" altLang="zh-CN" sz="2400" dirty="0">
                <a:latin typeface="+mn-lt"/>
                <a:ea typeface="微软雅黑 Light" panose="020B0502040204020203" pitchFamily="34" charset="-122"/>
                <a:cs typeface="Times New Roman" pitchFamily="18" charset="0"/>
              </a:rPr>
              <a:t>&lt;=</a:t>
            </a:r>
            <a:r>
              <a:rPr lang="en-US" altLang="zh-CN" sz="2400" dirty="0" err="1">
                <a:latin typeface="+mn-lt"/>
                <a:ea typeface="微软雅黑 Light" panose="020B0502040204020203" pitchFamily="34" charset="-122"/>
                <a:cs typeface="Times New Roman" pitchFamily="18" charset="0"/>
              </a:rPr>
              <a:t>k,i</a:t>
            </a:r>
            <a:r>
              <a:rPr lang="en-US" altLang="zh-CN" sz="2400" dirty="0">
                <a:latin typeface="+mn-lt"/>
                <a:ea typeface="微软雅黑 Light" panose="020B0502040204020203" pitchFamily="34" charset="-122"/>
                <a:cs typeface="Times New Roman" pitchFamily="18" charset="0"/>
              </a:rPr>
              <a:t>++)            </a:t>
            </a:r>
            <a:r>
              <a:rPr lang="en-US" altLang="zh-CN" sz="2400" b="1" dirty="0">
                <a:solidFill>
                  <a:srgbClr val="FF0000"/>
                </a:solidFill>
                <a:latin typeface="+mn-lt"/>
                <a:ea typeface="微软雅黑 Light" panose="020B0502040204020203" pitchFamily="34" charset="-122"/>
                <a:cs typeface="Times New Roman" pitchFamily="18" charset="0"/>
              </a:rPr>
              <a:t>//</a:t>
            </a:r>
            <a:r>
              <a:rPr lang="zh-CN" altLang="en-US" sz="2400" b="1" dirty="0">
                <a:solidFill>
                  <a:srgbClr val="FF0000"/>
                </a:solidFill>
                <a:latin typeface="+mn-lt"/>
                <a:ea typeface="微软雅黑 Light" panose="020B0502040204020203" pitchFamily="34" charset="-122"/>
                <a:cs typeface="Times New Roman" pitchFamily="18" charset="0"/>
              </a:rPr>
              <a:t>串行、并行</a:t>
            </a:r>
            <a:r>
              <a:rPr lang="zh-CN" altLang="en-US" sz="2400" dirty="0">
                <a:latin typeface="+mn-lt"/>
                <a:ea typeface="微软雅黑 Light" panose="020B0502040204020203" pitchFamily="34" charset="-122"/>
                <a:cs typeface="Times New Roman" pitchFamily="18" charset="0"/>
              </a:rPr>
              <a:t>递归地解各子问题</a:t>
            </a:r>
            <a:endParaRPr lang="en-US" altLang="zh-CN" sz="2400" dirty="0">
              <a:latin typeface="+mn-lt"/>
              <a:ea typeface="微软雅黑 Light" panose="020B0502040204020203" pitchFamily="34" charset="-122"/>
              <a:cs typeface="Times New Roman" pitchFamily="18" charset="0"/>
            </a:endParaRPr>
          </a:p>
          <a:p>
            <a:pPr eaLnBrk="1" hangingPunct="1">
              <a:lnSpc>
                <a:spcPct val="150000"/>
              </a:lnSpc>
            </a:pPr>
            <a:r>
              <a:rPr lang="en-US" altLang="zh-CN" sz="2400" dirty="0">
                <a:latin typeface="+mn-lt"/>
                <a:ea typeface="微软雅黑 Light" panose="020B0502040204020203" pitchFamily="34" charset="-122"/>
                <a:cs typeface="Times New Roman" pitchFamily="18" charset="0"/>
              </a:rPr>
              <a:t>      </a:t>
            </a:r>
            <a:r>
              <a:rPr lang="en-US" altLang="zh-CN" sz="2400" dirty="0" err="1">
                <a:latin typeface="+mn-lt"/>
                <a:ea typeface="微软雅黑 Light" panose="020B0502040204020203" pitchFamily="34" charset="-122"/>
                <a:cs typeface="Times New Roman" pitchFamily="18" charset="0"/>
              </a:rPr>
              <a:t>y</a:t>
            </a:r>
            <a:r>
              <a:rPr lang="en-US" altLang="zh-CN" sz="2400" baseline="-25000" dirty="0" err="1">
                <a:latin typeface="+mn-lt"/>
                <a:ea typeface="微软雅黑 Light" panose="020B0502040204020203" pitchFamily="34" charset="-122"/>
                <a:cs typeface="Times New Roman" pitchFamily="18" charset="0"/>
              </a:rPr>
              <a:t>i</a:t>
            </a:r>
            <a:r>
              <a:rPr lang="en-US" altLang="zh-CN" sz="2400" dirty="0">
                <a:latin typeface="+mn-lt"/>
                <a:ea typeface="微软雅黑 Light" panose="020B0502040204020203" pitchFamily="34" charset="-122"/>
                <a:cs typeface="Times New Roman" pitchFamily="18" charset="0"/>
              </a:rPr>
              <a:t>=</a:t>
            </a:r>
            <a:r>
              <a:rPr lang="en-US" altLang="zh-CN" sz="2400" b="1" dirty="0">
                <a:latin typeface="+mn-lt"/>
                <a:ea typeface="微软雅黑 Light" panose="020B0502040204020203" pitchFamily="34" charset="-122"/>
                <a:cs typeface="Times New Roman" pitchFamily="18" charset="0"/>
              </a:rPr>
              <a:t>divide-and-conquer</a:t>
            </a:r>
            <a:r>
              <a:rPr lang="en-US" altLang="zh-CN" sz="2400" dirty="0">
                <a:latin typeface="+mn-lt"/>
                <a:ea typeface="微软雅黑 Light" panose="020B0502040204020203" pitchFamily="34" charset="-122"/>
                <a:cs typeface="Times New Roman" pitchFamily="18" charset="0"/>
              </a:rPr>
              <a:t>(P</a:t>
            </a:r>
            <a:r>
              <a:rPr lang="en-US" altLang="zh-CN" sz="2400" baseline="-25000" dirty="0">
                <a:latin typeface="+mn-lt"/>
                <a:ea typeface="微软雅黑 Light" panose="020B0502040204020203" pitchFamily="34" charset="-122"/>
                <a:cs typeface="Times New Roman" pitchFamily="18" charset="0"/>
              </a:rPr>
              <a:t>i</a:t>
            </a:r>
            <a:r>
              <a:rPr lang="en-US" altLang="zh-CN" sz="2400" dirty="0">
                <a:latin typeface="+mn-lt"/>
                <a:ea typeface="微软雅黑 Light" panose="020B0502040204020203" pitchFamily="34" charset="-122"/>
                <a:cs typeface="Times New Roman" pitchFamily="18" charset="0"/>
              </a:rPr>
              <a:t>);  </a:t>
            </a:r>
            <a:endParaRPr lang="zh-CN" altLang="en-US" sz="2400" dirty="0">
              <a:latin typeface="+mn-lt"/>
              <a:ea typeface="微软雅黑 Light" panose="020B0502040204020203" pitchFamily="34" charset="-122"/>
              <a:cs typeface="Times New Roman" pitchFamily="18" charset="0"/>
            </a:endParaRPr>
          </a:p>
          <a:p>
            <a:pPr eaLnBrk="1" hangingPunct="1">
              <a:lnSpc>
                <a:spcPct val="150000"/>
              </a:lnSpc>
            </a:pPr>
            <a:r>
              <a:rPr lang="zh-CN" altLang="en-US" sz="2400" dirty="0">
                <a:latin typeface="+mn-lt"/>
                <a:ea typeface="微软雅黑 Light" panose="020B0502040204020203" pitchFamily="34" charset="-122"/>
                <a:cs typeface="Times New Roman" pitchFamily="18" charset="0"/>
              </a:rPr>
              <a:t>    </a:t>
            </a:r>
            <a:r>
              <a:rPr lang="en-US" altLang="zh-CN" sz="2400" b="1" dirty="0">
                <a:latin typeface="+mn-lt"/>
                <a:ea typeface="微软雅黑 Light" panose="020B0502040204020203" pitchFamily="34" charset="-122"/>
                <a:cs typeface="Times New Roman" pitchFamily="18" charset="0"/>
              </a:rPr>
              <a:t>return</a:t>
            </a:r>
            <a:r>
              <a:rPr lang="en-US" altLang="zh-CN" sz="2400" dirty="0">
                <a:latin typeface="+mn-lt"/>
                <a:ea typeface="微软雅黑 Light" panose="020B0502040204020203" pitchFamily="34" charset="-122"/>
                <a:cs typeface="Times New Roman" pitchFamily="18" charset="0"/>
              </a:rPr>
              <a:t> </a:t>
            </a:r>
            <a:r>
              <a:rPr lang="en-US" altLang="zh-CN" sz="2400" dirty="0">
                <a:solidFill>
                  <a:srgbClr val="FF0000"/>
                </a:solidFill>
                <a:latin typeface="+mn-lt"/>
                <a:ea typeface="微软雅黑 Light" panose="020B0502040204020203" pitchFamily="34" charset="-122"/>
                <a:cs typeface="Times New Roman" pitchFamily="18" charset="0"/>
              </a:rPr>
              <a:t>merge</a:t>
            </a:r>
            <a:r>
              <a:rPr lang="en-US" altLang="zh-CN" sz="2400" dirty="0">
                <a:latin typeface="+mn-lt"/>
                <a:ea typeface="微软雅黑 Light" panose="020B0502040204020203" pitchFamily="34" charset="-122"/>
                <a:cs typeface="Times New Roman" pitchFamily="18" charset="0"/>
              </a:rPr>
              <a:t>(y</a:t>
            </a:r>
            <a:r>
              <a:rPr lang="en-US" altLang="zh-CN" sz="2400" baseline="-25000" dirty="0">
                <a:latin typeface="+mn-lt"/>
                <a:ea typeface="微软雅黑 Light" panose="020B0502040204020203" pitchFamily="34" charset="-122"/>
                <a:cs typeface="Times New Roman" pitchFamily="18" charset="0"/>
              </a:rPr>
              <a:t>1</a:t>
            </a:r>
            <a:r>
              <a:rPr lang="en-US" altLang="zh-CN" sz="2400" dirty="0">
                <a:latin typeface="+mn-lt"/>
                <a:ea typeface="微软雅黑 Light" panose="020B0502040204020203" pitchFamily="34" charset="-122"/>
                <a:cs typeface="Times New Roman" pitchFamily="18" charset="0"/>
              </a:rPr>
              <a:t>,...,</a:t>
            </a:r>
            <a:r>
              <a:rPr lang="en-US" altLang="zh-CN" sz="2400" dirty="0" err="1">
                <a:latin typeface="+mn-lt"/>
                <a:ea typeface="微软雅黑 Light" panose="020B0502040204020203" pitchFamily="34" charset="-122"/>
                <a:cs typeface="Times New Roman" pitchFamily="18" charset="0"/>
              </a:rPr>
              <a:t>y</a:t>
            </a:r>
            <a:r>
              <a:rPr lang="en-US" altLang="zh-CN" sz="2400" baseline="-25000" dirty="0" err="1">
                <a:latin typeface="+mn-lt"/>
                <a:ea typeface="微软雅黑 Light" panose="020B0502040204020203" pitchFamily="34" charset="-122"/>
                <a:cs typeface="Times New Roman" pitchFamily="18" charset="0"/>
              </a:rPr>
              <a:t>k</a:t>
            </a:r>
            <a:r>
              <a:rPr lang="en-US" altLang="zh-CN" sz="2400" dirty="0">
                <a:latin typeface="+mn-lt"/>
                <a:ea typeface="微软雅黑 Light" panose="020B0502040204020203" pitchFamily="34" charset="-122"/>
                <a:cs typeface="Times New Roman" pitchFamily="18" charset="0"/>
              </a:rPr>
              <a:t>);  //</a:t>
            </a:r>
            <a:r>
              <a:rPr lang="zh-CN" altLang="en-US" sz="2400" dirty="0">
                <a:latin typeface="+mn-lt"/>
                <a:ea typeface="微软雅黑 Light" panose="020B0502040204020203" pitchFamily="34" charset="-122"/>
                <a:cs typeface="Times New Roman" pitchFamily="18" charset="0"/>
              </a:rPr>
              <a:t>将各子问题的解合并为原问题的解</a:t>
            </a:r>
          </a:p>
          <a:p>
            <a:pPr eaLnBrk="1" hangingPunct="1"/>
            <a:r>
              <a:rPr lang="zh-CN" altLang="en-US" sz="2400" dirty="0">
                <a:latin typeface="+mn-lt"/>
                <a:ea typeface="微软雅黑 Light" panose="020B0502040204020203" pitchFamily="34" charset="-122"/>
                <a:cs typeface="Times New Roman" pitchFamily="18" charset="0"/>
              </a:rPr>
              <a:t>  </a:t>
            </a:r>
            <a:r>
              <a:rPr lang="en-US" altLang="zh-CN" sz="2400" dirty="0">
                <a:latin typeface="+mn-lt"/>
                <a:ea typeface="微软雅黑 Light" panose="020B0502040204020203" pitchFamily="34" charset="-122"/>
                <a:cs typeface="Times New Roman" pitchFamily="18" charset="0"/>
              </a:rPr>
              <a:t>}</a:t>
            </a:r>
          </a:p>
        </p:txBody>
      </p:sp>
    </p:spTree>
    <p:extLst>
      <p:ext uri="{BB962C8B-B14F-4D97-AF65-F5344CB8AC3E}">
        <p14:creationId xmlns:p14="http://schemas.microsoft.com/office/powerpoint/2010/main" val="181948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41AA1-503C-41E1-B77F-1F4C9BEBF33F}"/>
              </a:ext>
            </a:extLst>
          </p:cNvPr>
          <p:cNvSpPr>
            <a:spLocks noGrp="1"/>
          </p:cNvSpPr>
          <p:nvPr>
            <p:ph type="title"/>
          </p:nvPr>
        </p:nvSpPr>
        <p:spPr/>
        <p:txBody>
          <a:bodyPr/>
          <a:lstStyle/>
          <a:p>
            <a:r>
              <a:rPr lang="zh-CN" altLang="en-US" sz="2800" dirty="0">
                <a:effectLst>
                  <a:outerShdw blurRad="38100" dist="38100" dir="2700000" algn="tl">
                    <a:srgbClr val="C0C0C0"/>
                  </a:outerShdw>
                </a:effectLst>
                <a:ea typeface="黑体" pitchFamily="49" charset="-122"/>
              </a:rPr>
              <a:t>分治法基本步骤</a:t>
            </a:r>
            <a:endParaRPr lang="zh-CN" altLang="en-US" dirty="0"/>
          </a:p>
        </p:txBody>
      </p:sp>
      <p:sp>
        <p:nvSpPr>
          <p:cNvPr id="3" name="内容占位符 2">
            <a:extLst>
              <a:ext uri="{FF2B5EF4-FFF2-40B4-BE49-F238E27FC236}">
                <a16:creationId xmlns:a16="http://schemas.microsoft.com/office/drawing/2014/main" id="{7EC18E78-7E16-4549-89C5-8FD7A0C02B0A}"/>
              </a:ext>
            </a:extLst>
          </p:cNvPr>
          <p:cNvSpPr>
            <a:spLocks noGrp="1"/>
          </p:cNvSpPr>
          <p:nvPr>
            <p:ph idx="1"/>
          </p:nvPr>
        </p:nvSpPr>
        <p:spPr/>
        <p:txBody>
          <a:bodyPr/>
          <a:lstStyle/>
          <a:p>
            <a:pPr eaLnBrk="1" hangingPunct="1"/>
            <a:r>
              <a:rPr lang="zh-CN" altLang="en-US" sz="2400" dirty="0">
                <a:cs typeface="楷体_GB2312"/>
              </a:rPr>
              <a:t>在用分治法设计算法时，从</a:t>
            </a:r>
            <a:r>
              <a:rPr lang="zh-CN" altLang="en-US" sz="2400" b="1" dirty="0"/>
              <a:t>平衡</a:t>
            </a:r>
            <a:r>
              <a:rPr lang="en-US" altLang="zh-CN" sz="2400" b="1" dirty="0">
                <a:cs typeface="楷体_GB2312"/>
              </a:rPr>
              <a:t>(balancing)</a:t>
            </a:r>
            <a:r>
              <a:rPr lang="zh-CN" altLang="en-US" dirty="0"/>
              <a:t>子问题、提高算法效率角度出发，</a:t>
            </a:r>
            <a:r>
              <a:rPr lang="zh-CN" altLang="en-US" b="1" dirty="0"/>
              <a:t>应</a:t>
            </a:r>
            <a:r>
              <a:rPr lang="zh-CN" altLang="en-US" b="1" dirty="0">
                <a:cs typeface="楷体_GB2312"/>
              </a:rPr>
              <a:t>尽可能</a:t>
            </a:r>
            <a:r>
              <a:rPr lang="zh-CN" altLang="en-US" sz="2400" b="1" dirty="0">
                <a:cs typeface="楷体_GB2312"/>
              </a:rPr>
              <a:t>使</a:t>
            </a:r>
            <a:r>
              <a:rPr lang="zh-CN" altLang="en-US" sz="2400" b="1" dirty="0">
                <a:solidFill>
                  <a:srgbClr val="FF0000"/>
                </a:solidFill>
                <a:cs typeface="楷体_GB2312"/>
              </a:rPr>
              <a:t>分解后的各个子问题的规模大致相同</a:t>
            </a:r>
            <a:r>
              <a:rPr lang="zh-CN" altLang="en-US" sz="2400" dirty="0">
                <a:cs typeface="楷体_GB2312"/>
              </a:rPr>
              <a:t>，即将一个问题分成大小相等的</a:t>
            </a:r>
            <a:r>
              <a:rPr lang="en-US" altLang="zh-CN" sz="2400" dirty="0">
                <a:cs typeface="楷体_GB2312"/>
              </a:rPr>
              <a:t>k</a:t>
            </a:r>
            <a:r>
              <a:rPr lang="zh-CN" altLang="en-US" sz="2400" dirty="0">
                <a:cs typeface="楷体_GB2312"/>
              </a:rPr>
              <a:t>个子问题</a:t>
            </a:r>
            <a:endParaRPr lang="en-US" altLang="zh-CN" sz="2400" dirty="0">
              <a:cs typeface="楷体_GB2312"/>
            </a:endParaRPr>
          </a:p>
          <a:p>
            <a:pPr lvl="1"/>
            <a:r>
              <a:rPr lang="zh-CN" altLang="en-US" dirty="0">
                <a:cs typeface="楷体_GB2312"/>
              </a:rPr>
              <a:t>正例：二分搜索、合并排序</a:t>
            </a:r>
            <a:endParaRPr lang="en-US" altLang="zh-CN" sz="2400" dirty="0">
              <a:cs typeface="楷体_GB2312"/>
            </a:endParaRPr>
          </a:p>
          <a:p>
            <a:pPr lvl="1"/>
            <a:r>
              <a:rPr lang="zh-CN" altLang="en-US" dirty="0">
                <a:cs typeface="楷体_GB2312"/>
              </a:rPr>
              <a:t>反例：</a:t>
            </a:r>
            <a:r>
              <a:rPr lang="en-US" altLang="zh-CN" dirty="0">
                <a:cs typeface="楷体_GB2312"/>
              </a:rPr>
              <a:t>Hanoi</a:t>
            </a:r>
            <a:r>
              <a:rPr lang="zh-CN" altLang="en-US" dirty="0">
                <a:cs typeface="楷体_GB2312"/>
              </a:rPr>
              <a:t>塔，</a:t>
            </a:r>
            <a:endParaRPr lang="en-US" altLang="zh-CN" dirty="0">
              <a:cs typeface="楷体_GB2312"/>
            </a:endParaRPr>
          </a:p>
          <a:p>
            <a:pPr marL="268287" lvl="1" indent="0">
              <a:buNone/>
            </a:pPr>
            <a:r>
              <a:rPr lang="en-US" altLang="zh-CN" sz="2400" dirty="0">
                <a:cs typeface="楷体_GB2312"/>
              </a:rPr>
              <a:t>             2</a:t>
            </a:r>
            <a:r>
              <a:rPr lang="zh-CN" altLang="en-US" sz="2400" dirty="0">
                <a:cs typeface="楷体_GB2312"/>
              </a:rPr>
              <a:t>个子问题：</a:t>
            </a:r>
            <a:r>
              <a:rPr lang="en-US" altLang="zh-CN" sz="2400" dirty="0">
                <a:solidFill>
                  <a:srgbClr val="FF0000"/>
                </a:solidFill>
                <a:cs typeface="楷体_GB2312"/>
              </a:rPr>
              <a:t>n-1</a:t>
            </a:r>
            <a:r>
              <a:rPr lang="zh-CN" altLang="en-US" sz="2400" dirty="0">
                <a:cs typeface="楷体_GB2312"/>
              </a:rPr>
              <a:t>个盘、底层</a:t>
            </a:r>
            <a:r>
              <a:rPr lang="en-US" altLang="zh-CN" sz="2400" dirty="0">
                <a:solidFill>
                  <a:srgbClr val="FF0000"/>
                </a:solidFill>
                <a:cs typeface="楷体_GB2312"/>
              </a:rPr>
              <a:t>1</a:t>
            </a:r>
            <a:r>
              <a:rPr lang="zh-CN" altLang="en-US" sz="2400" dirty="0">
                <a:cs typeface="楷体_GB2312"/>
              </a:rPr>
              <a:t>个最大盘</a:t>
            </a:r>
            <a:endParaRPr lang="en-US" altLang="zh-CN" sz="2400" dirty="0">
              <a:cs typeface="楷体_GB2312"/>
            </a:endParaRPr>
          </a:p>
          <a:p>
            <a:endParaRPr lang="zh-CN" altLang="en-US" dirty="0"/>
          </a:p>
        </p:txBody>
      </p:sp>
      <p:sp>
        <p:nvSpPr>
          <p:cNvPr id="4" name="日期占位符 3">
            <a:extLst>
              <a:ext uri="{FF2B5EF4-FFF2-40B4-BE49-F238E27FC236}">
                <a16:creationId xmlns:a16="http://schemas.microsoft.com/office/drawing/2014/main" id="{A456BC71-88A0-43E8-AFE6-530AC052271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C7ED2F12-9A43-4B3A-86A7-60D2963BD1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3D72B6-DB7B-48E8-A2DF-7335311B00E2}"/>
              </a:ext>
            </a:extLst>
          </p:cNvPr>
          <p:cNvSpPr>
            <a:spLocks noGrp="1"/>
          </p:cNvSpPr>
          <p:nvPr>
            <p:ph type="sldNum" sz="quarter" idx="12"/>
          </p:nvPr>
        </p:nvSpPr>
        <p:spPr/>
        <p:txBody>
          <a:bodyPr/>
          <a:lstStyle/>
          <a:p>
            <a:fld id="{EEA58A3B-43CE-4AA0-90B5-EB47AFAFEB34}" type="slidenum">
              <a:rPr lang="zh-CN" altLang="en-US" smtClean="0"/>
              <a:pPr/>
              <a:t>34</a:t>
            </a:fld>
            <a:endParaRPr lang="zh-CN" altLang="en-US" dirty="0"/>
          </a:p>
        </p:txBody>
      </p:sp>
    </p:spTree>
    <p:extLst>
      <p:ext uri="{BB962C8B-B14F-4D97-AF65-F5344CB8AC3E}">
        <p14:creationId xmlns:p14="http://schemas.microsoft.com/office/powerpoint/2010/main" val="1198853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6650C-1C8C-4B1C-BD47-7F0495ADF817}"/>
              </a:ext>
            </a:extLst>
          </p:cNvPr>
          <p:cNvSpPr>
            <a:spLocks noGrp="1"/>
          </p:cNvSpPr>
          <p:nvPr>
            <p:ph type="title"/>
          </p:nvPr>
        </p:nvSpPr>
        <p:spPr/>
        <p:txBody>
          <a:bodyPr/>
          <a:lstStyle/>
          <a:p>
            <a:r>
              <a:rPr lang="zh-CN" altLang="en-US" dirty="0">
                <a:effectLst>
                  <a:outerShdw blurRad="38100" dist="38100" dir="2700000" algn="tl">
                    <a:srgbClr val="C0C0C0"/>
                  </a:outerShdw>
                </a:effectLst>
                <a:ea typeface="黑体" pitchFamily="49" charset="-122"/>
              </a:rPr>
              <a:t>分治算法的复杂性</a:t>
            </a:r>
            <a:endParaRPr lang="zh-CN" altLang="en-US" dirty="0"/>
          </a:p>
        </p:txBody>
      </p:sp>
      <p:sp>
        <p:nvSpPr>
          <p:cNvPr id="3" name="内容占位符 2">
            <a:extLst>
              <a:ext uri="{FF2B5EF4-FFF2-40B4-BE49-F238E27FC236}">
                <a16:creationId xmlns:a16="http://schemas.microsoft.com/office/drawing/2014/main" id="{FC233C11-40AB-4F18-91F8-96F432903D80}"/>
              </a:ext>
            </a:extLst>
          </p:cNvPr>
          <p:cNvSpPr>
            <a:spLocks noGrp="1"/>
          </p:cNvSpPr>
          <p:nvPr>
            <p:ph idx="1"/>
          </p:nvPr>
        </p:nvSpPr>
        <p:spPr/>
        <p:txBody>
          <a:bodyPr/>
          <a:lstStyle/>
          <a:p>
            <a:r>
              <a:rPr lang="zh-CN" altLang="en-US" sz="2400" dirty="0"/>
              <a:t>采用分治法，将规模为</a:t>
            </a:r>
            <a:r>
              <a:rPr lang="en-US" altLang="zh-CN" sz="2400" dirty="0"/>
              <a:t>n</a:t>
            </a:r>
            <a:r>
              <a:rPr lang="zh-CN" altLang="en-US" sz="2400" dirty="0"/>
              <a:t>的问题分成</a:t>
            </a:r>
            <a:r>
              <a:rPr lang="en-US" altLang="zh-CN" sz="2400" i="1" dirty="0">
                <a:solidFill>
                  <a:srgbClr val="FF0000"/>
                </a:solidFill>
              </a:rPr>
              <a:t>k</a:t>
            </a:r>
            <a:r>
              <a:rPr lang="zh-CN" altLang="en-US" sz="2400" dirty="0"/>
              <a:t>个规模为</a:t>
            </a:r>
            <a:r>
              <a:rPr lang="en-US" altLang="zh-CN" sz="2400" dirty="0">
                <a:solidFill>
                  <a:srgbClr val="FF0000"/>
                </a:solidFill>
              </a:rPr>
              <a:t>n</a:t>
            </a:r>
            <a:r>
              <a:rPr lang="en-US" altLang="zh-CN" sz="2400" dirty="0"/>
              <a:t>/</a:t>
            </a:r>
            <a:r>
              <a:rPr lang="en-US" altLang="zh-CN" sz="2400" dirty="0">
                <a:solidFill>
                  <a:srgbClr val="FF0000"/>
                </a:solidFill>
              </a:rPr>
              <a:t>m</a:t>
            </a:r>
            <a:r>
              <a:rPr lang="zh-CN" altLang="en-US" sz="2400" dirty="0"/>
              <a:t>的子问题</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sz="2400" dirty="0"/>
              <a:t>原问题</a:t>
            </a:r>
            <a:r>
              <a:rPr lang="en-US" altLang="zh-CN" sz="2400" dirty="0"/>
              <a:t>/</a:t>
            </a:r>
            <a:r>
              <a:rPr lang="zh-CN" altLang="en-US" sz="2400" dirty="0"/>
              <a:t>子问题所处层次</a:t>
            </a:r>
            <a:r>
              <a:rPr lang="en-US" altLang="zh-CN" sz="2400" dirty="0"/>
              <a:t>:          </a:t>
            </a:r>
            <a:r>
              <a:rPr lang="en-US" altLang="zh-CN" sz="2400" i="1" dirty="0"/>
              <a:t>j</a:t>
            </a:r>
            <a:r>
              <a:rPr lang="en-US" altLang="zh-CN" sz="2400" dirty="0"/>
              <a:t>,  </a:t>
            </a:r>
            <a:r>
              <a:rPr lang="en-US" altLang="zh-CN" sz="2400" i="1" dirty="0"/>
              <a:t>j</a:t>
            </a:r>
            <a:r>
              <a:rPr lang="en-US" altLang="zh-CN" sz="2400" dirty="0"/>
              <a:t>=0,1,2,…, </a:t>
            </a:r>
            <a:r>
              <a:rPr lang="en-US" altLang="zh-CN" sz="2400" i="1" dirty="0"/>
              <a:t>log</a:t>
            </a:r>
            <a:r>
              <a:rPr lang="en-US" altLang="zh-CN" sz="2400" i="1" baseline="-25000" dirty="0"/>
              <a:t>m</a:t>
            </a:r>
            <a:r>
              <a:rPr lang="en-US" altLang="zh-CN" sz="2400" i="1" dirty="0"/>
              <a:t>n</a:t>
            </a:r>
            <a:r>
              <a:rPr lang="en-US" altLang="zh-CN" sz="2400" dirty="0"/>
              <a:t>-1</a:t>
            </a:r>
          </a:p>
          <a:p>
            <a:r>
              <a:rPr lang="zh-CN" altLang="en-US" sz="2400" dirty="0"/>
              <a:t>第</a:t>
            </a:r>
            <a:r>
              <a:rPr lang="en-US" altLang="zh-CN" sz="2400" i="1" dirty="0"/>
              <a:t>j</a:t>
            </a:r>
            <a:r>
              <a:rPr lang="zh-CN" altLang="en-US" sz="2400" dirty="0"/>
              <a:t>层原问题</a:t>
            </a:r>
            <a:r>
              <a:rPr lang="en-US" altLang="zh-CN" sz="2400" dirty="0"/>
              <a:t>/</a:t>
            </a:r>
            <a:r>
              <a:rPr lang="zh-CN" altLang="en-US" sz="2400" dirty="0"/>
              <a:t>子问题的规模： </a:t>
            </a:r>
            <a:r>
              <a:rPr lang="en-US" altLang="zh-CN" sz="2400" i="1" dirty="0"/>
              <a:t>n</a:t>
            </a:r>
            <a:r>
              <a:rPr lang="en-US" altLang="zh-CN" sz="2400" dirty="0"/>
              <a:t>/</a:t>
            </a:r>
            <a:r>
              <a:rPr lang="en-US" altLang="zh-CN" sz="2400" i="1" dirty="0" err="1"/>
              <a:t>m</a:t>
            </a:r>
            <a:r>
              <a:rPr lang="en-US" altLang="zh-CN" sz="2400" i="1" baseline="30000" dirty="0" err="1"/>
              <a:t>j</a:t>
            </a:r>
            <a:endParaRPr lang="en-US" altLang="zh-CN" sz="2400" i="1" baseline="30000" dirty="0"/>
          </a:p>
          <a:p>
            <a:r>
              <a:rPr lang="zh-CN" altLang="en-US" sz="2400" dirty="0"/>
              <a:t>第</a:t>
            </a:r>
            <a:r>
              <a:rPr lang="en-US" altLang="zh-CN" sz="2400" i="1" dirty="0"/>
              <a:t>j</a:t>
            </a:r>
            <a:r>
              <a:rPr lang="zh-CN" altLang="en-US" sz="2400" dirty="0"/>
              <a:t>层原问题</a:t>
            </a:r>
            <a:r>
              <a:rPr lang="en-US" altLang="zh-CN" sz="2400" dirty="0"/>
              <a:t>/</a:t>
            </a:r>
            <a:r>
              <a:rPr lang="zh-CN" altLang="en-US" sz="2400" dirty="0"/>
              <a:t>子问题的总数： </a:t>
            </a:r>
            <a:r>
              <a:rPr lang="en-US" altLang="zh-CN" sz="2400" i="1" dirty="0" err="1"/>
              <a:t>k</a:t>
            </a:r>
            <a:r>
              <a:rPr lang="en-US" altLang="zh-CN" sz="2400" i="1" baseline="30000" dirty="0" err="1"/>
              <a:t>j</a:t>
            </a:r>
            <a:endParaRPr lang="en-US" altLang="zh-CN" sz="2400" i="1" baseline="30000" dirty="0"/>
          </a:p>
          <a:p>
            <a:endParaRPr lang="zh-CN" altLang="en-US" dirty="0"/>
          </a:p>
        </p:txBody>
      </p:sp>
      <p:sp>
        <p:nvSpPr>
          <p:cNvPr id="4" name="日期占位符 3">
            <a:extLst>
              <a:ext uri="{FF2B5EF4-FFF2-40B4-BE49-F238E27FC236}">
                <a16:creationId xmlns:a16="http://schemas.microsoft.com/office/drawing/2014/main" id="{1F38B383-62B9-46B7-ACC3-1E4AE734E86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96CB7EB-E1E0-40CD-AF13-925DDDC244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3CB87B-A95D-4BF9-A4C3-4AA3A88CBACE}"/>
              </a:ext>
            </a:extLst>
          </p:cNvPr>
          <p:cNvSpPr>
            <a:spLocks noGrp="1"/>
          </p:cNvSpPr>
          <p:nvPr>
            <p:ph type="sldNum" sz="quarter" idx="12"/>
          </p:nvPr>
        </p:nvSpPr>
        <p:spPr/>
        <p:txBody>
          <a:bodyPr/>
          <a:lstStyle/>
          <a:p>
            <a:fld id="{EEA58A3B-43CE-4AA0-90B5-EB47AFAFEB34}" type="slidenum">
              <a:rPr lang="zh-CN" altLang="en-US" smtClean="0"/>
              <a:pPr/>
              <a:t>35</a:t>
            </a:fld>
            <a:endParaRPr lang="zh-CN" altLang="en-US" dirty="0"/>
          </a:p>
        </p:txBody>
      </p:sp>
      <p:sp>
        <p:nvSpPr>
          <p:cNvPr id="7" name="Oval 4">
            <a:extLst>
              <a:ext uri="{FF2B5EF4-FFF2-40B4-BE49-F238E27FC236}">
                <a16:creationId xmlns:a16="http://schemas.microsoft.com/office/drawing/2014/main" id="{100E753D-930F-4657-B3DA-D8F911F4C75A}"/>
              </a:ext>
            </a:extLst>
          </p:cNvPr>
          <p:cNvSpPr>
            <a:spLocks noChangeArrowheads="1"/>
          </p:cNvSpPr>
          <p:nvPr/>
        </p:nvSpPr>
        <p:spPr bwMode="auto">
          <a:xfrm>
            <a:off x="3960935" y="1581029"/>
            <a:ext cx="800100" cy="609600"/>
          </a:xfrm>
          <a:prstGeom prst="ellipse">
            <a:avLst/>
          </a:prstGeom>
          <a:solidFill>
            <a:schemeClr val="bg1">
              <a:lumMod val="85000"/>
            </a:schemeClr>
          </a:solidFill>
          <a:ln w="19050">
            <a:solidFill>
              <a:schemeClr val="accent2"/>
            </a:solidFill>
            <a:round/>
            <a:headEnd/>
            <a:tailEnd/>
          </a:ln>
          <a:effectLst/>
        </p:spPr>
        <p:txBody>
          <a:bodyPr wrap="none" anchor="ctr"/>
          <a:lstStyle/>
          <a:p>
            <a:pPr algn="ctr" eaLnBrk="0" hangingPunct="0"/>
            <a:r>
              <a:rPr lang="en-US" altLang="zh-CN" sz="3200"/>
              <a:t>n</a:t>
            </a:r>
          </a:p>
        </p:txBody>
      </p:sp>
      <p:cxnSp>
        <p:nvCxnSpPr>
          <p:cNvPr id="8" name="AutoShape 5">
            <a:extLst>
              <a:ext uri="{FF2B5EF4-FFF2-40B4-BE49-F238E27FC236}">
                <a16:creationId xmlns:a16="http://schemas.microsoft.com/office/drawing/2014/main" id="{1639EB3C-05E2-467F-9209-0C78B70353AD}"/>
              </a:ext>
            </a:extLst>
          </p:cNvPr>
          <p:cNvCxnSpPr>
            <a:cxnSpLocks noChangeShapeType="1"/>
            <a:stCxn id="7" idx="4"/>
          </p:cNvCxnSpPr>
          <p:nvPr/>
        </p:nvCxnSpPr>
        <p:spPr bwMode="auto">
          <a:xfrm>
            <a:off x="4360985" y="2200154"/>
            <a:ext cx="3621088" cy="812800"/>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AutoShape 6">
            <a:extLst>
              <a:ext uri="{FF2B5EF4-FFF2-40B4-BE49-F238E27FC236}">
                <a16:creationId xmlns:a16="http://schemas.microsoft.com/office/drawing/2014/main" id="{9A56EB4D-1A9C-42C2-88C5-EF0C2EA774E1}"/>
              </a:ext>
            </a:extLst>
          </p:cNvPr>
          <p:cNvCxnSpPr>
            <a:cxnSpLocks noChangeShapeType="1"/>
            <a:stCxn id="7" idx="4"/>
          </p:cNvCxnSpPr>
          <p:nvPr/>
        </p:nvCxnSpPr>
        <p:spPr bwMode="auto">
          <a:xfrm flipH="1">
            <a:off x="1708273" y="2200154"/>
            <a:ext cx="2652712" cy="942975"/>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7">
            <a:extLst>
              <a:ext uri="{FF2B5EF4-FFF2-40B4-BE49-F238E27FC236}">
                <a16:creationId xmlns:a16="http://schemas.microsoft.com/office/drawing/2014/main" id="{E19215EC-D5F1-4A35-918A-907DDCE3599A}"/>
              </a:ext>
            </a:extLst>
          </p:cNvPr>
          <p:cNvCxnSpPr>
            <a:cxnSpLocks noChangeShapeType="1"/>
            <a:stCxn id="7" idx="4"/>
            <a:endCxn id="19" idx="0"/>
          </p:cNvCxnSpPr>
          <p:nvPr/>
        </p:nvCxnSpPr>
        <p:spPr bwMode="auto">
          <a:xfrm flipH="1">
            <a:off x="3605335" y="2200154"/>
            <a:ext cx="755650" cy="933450"/>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8">
            <a:extLst>
              <a:ext uri="{FF2B5EF4-FFF2-40B4-BE49-F238E27FC236}">
                <a16:creationId xmlns:a16="http://schemas.microsoft.com/office/drawing/2014/main" id="{E7C51BF3-2D8C-448C-ABC9-D2488537C860}"/>
              </a:ext>
            </a:extLst>
          </p:cNvPr>
          <p:cNvCxnSpPr>
            <a:cxnSpLocks noChangeShapeType="1"/>
            <a:stCxn id="7" idx="4"/>
            <a:endCxn id="24" idx="1"/>
          </p:cNvCxnSpPr>
          <p:nvPr/>
        </p:nvCxnSpPr>
        <p:spPr bwMode="auto">
          <a:xfrm>
            <a:off x="4360985" y="2200154"/>
            <a:ext cx="1049338" cy="957262"/>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AutoShape 9">
            <a:extLst>
              <a:ext uri="{FF2B5EF4-FFF2-40B4-BE49-F238E27FC236}">
                <a16:creationId xmlns:a16="http://schemas.microsoft.com/office/drawing/2014/main" id="{90AE95C2-C932-4210-94B1-B2F90060B56E}"/>
              </a:ext>
            </a:extLst>
          </p:cNvPr>
          <p:cNvSpPr>
            <a:spLocks noChangeArrowheads="1"/>
          </p:cNvSpPr>
          <p:nvPr/>
        </p:nvSpPr>
        <p:spPr bwMode="auto">
          <a:xfrm>
            <a:off x="1683666" y="1300903"/>
            <a:ext cx="1176338" cy="871728"/>
          </a:xfrm>
          <a:prstGeom prst="triangle">
            <a:avLst>
              <a:gd name="adj" fmla="val 50000"/>
            </a:avLst>
          </a:prstGeom>
          <a:solidFill>
            <a:schemeClr val="bg1">
              <a:lumMod val="85000"/>
            </a:schemeClr>
          </a:solidFill>
          <a:ln w="9525">
            <a:solidFill>
              <a:schemeClr val="accent2"/>
            </a:solidFill>
            <a:miter lim="800000"/>
            <a:headEnd/>
            <a:tailEnd/>
          </a:ln>
          <a:effectLst/>
        </p:spPr>
        <p:txBody>
          <a:bodyPr wrap="none" anchor="ctr"/>
          <a:lstStyle/>
          <a:p>
            <a:pPr algn="ctr" eaLnBrk="0" hangingPunct="0"/>
            <a:r>
              <a:rPr lang="en-US" altLang="zh-CN" sz="3200" dirty="0"/>
              <a:t>T(n)</a:t>
            </a:r>
          </a:p>
        </p:txBody>
      </p:sp>
      <p:sp>
        <p:nvSpPr>
          <p:cNvPr id="13" name="Text Box 10">
            <a:extLst>
              <a:ext uri="{FF2B5EF4-FFF2-40B4-BE49-F238E27FC236}">
                <a16:creationId xmlns:a16="http://schemas.microsoft.com/office/drawing/2014/main" id="{DC6E1698-2C03-47FE-9D43-D0454F048678}"/>
              </a:ext>
            </a:extLst>
          </p:cNvPr>
          <p:cNvSpPr txBox="1">
            <a:spLocks noChangeArrowheads="1"/>
          </p:cNvSpPr>
          <p:nvPr/>
        </p:nvSpPr>
        <p:spPr bwMode="auto">
          <a:xfrm>
            <a:off x="2650454" y="1565670"/>
            <a:ext cx="1066800" cy="579438"/>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3200">
                <a:latin typeface="+mn-lt"/>
              </a:rPr>
              <a:t>=</a:t>
            </a:r>
          </a:p>
        </p:txBody>
      </p:sp>
      <p:sp>
        <p:nvSpPr>
          <p:cNvPr id="14" name="Oval 12">
            <a:extLst>
              <a:ext uri="{FF2B5EF4-FFF2-40B4-BE49-F238E27FC236}">
                <a16:creationId xmlns:a16="http://schemas.microsoft.com/office/drawing/2014/main" id="{1D800BD4-A15E-4501-8E1E-59D1C718EBD4}"/>
              </a:ext>
            </a:extLst>
          </p:cNvPr>
          <p:cNvSpPr>
            <a:spLocks noChangeArrowheads="1"/>
          </p:cNvSpPr>
          <p:nvPr/>
        </p:nvSpPr>
        <p:spPr bwMode="auto">
          <a:xfrm>
            <a:off x="1347910" y="3143129"/>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n/m</a:t>
            </a:r>
          </a:p>
        </p:txBody>
      </p:sp>
      <p:cxnSp>
        <p:nvCxnSpPr>
          <p:cNvPr id="15" name="AutoShape 13">
            <a:extLst>
              <a:ext uri="{FF2B5EF4-FFF2-40B4-BE49-F238E27FC236}">
                <a16:creationId xmlns:a16="http://schemas.microsoft.com/office/drawing/2014/main" id="{2792B38B-1169-455C-B540-BF064DE354CB}"/>
              </a:ext>
            </a:extLst>
          </p:cNvPr>
          <p:cNvCxnSpPr>
            <a:cxnSpLocks noChangeShapeType="1"/>
            <a:stCxn id="14" idx="4"/>
          </p:cNvCxnSpPr>
          <p:nvPr/>
        </p:nvCxnSpPr>
        <p:spPr bwMode="auto">
          <a:xfrm>
            <a:off x="1684460" y="3647954"/>
            <a:ext cx="766763"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AutoShape 14">
            <a:extLst>
              <a:ext uri="{FF2B5EF4-FFF2-40B4-BE49-F238E27FC236}">
                <a16:creationId xmlns:a16="http://schemas.microsoft.com/office/drawing/2014/main" id="{509101F1-36CB-4E89-BF0E-2FAD7F32BE36}"/>
              </a:ext>
            </a:extLst>
          </p:cNvPr>
          <p:cNvCxnSpPr>
            <a:cxnSpLocks noChangeShapeType="1"/>
            <a:stCxn id="14" idx="4"/>
          </p:cNvCxnSpPr>
          <p:nvPr/>
        </p:nvCxnSpPr>
        <p:spPr bwMode="auto">
          <a:xfrm flipH="1">
            <a:off x="822448" y="3647954"/>
            <a:ext cx="862012"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5">
            <a:extLst>
              <a:ext uri="{FF2B5EF4-FFF2-40B4-BE49-F238E27FC236}">
                <a16:creationId xmlns:a16="http://schemas.microsoft.com/office/drawing/2014/main" id="{D4DB2960-D922-4F28-93E7-1908C6023F40}"/>
              </a:ext>
            </a:extLst>
          </p:cNvPr>
          <p:cNvCxnSpPr>
            <a:cxnSpLocks noChangeShapeType="1"/>
            <a:stCxn id="14" idx="4"/>
          </p:cNvCxnSpPr>
          <p:nvPr/>
        </p:nvCxnSpPr>
        <p:spPr bwMode="auto">
          <a:xfrm flipH="1">
            <a:off x="1365373" y="3647954"/>
            <a:ext cx="319087"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AutoShape 16">
            <a:extLst>
              <a:ext uri="{FF2B5EF4-FFF2-40B4-BE49-F238E27FC236}">
                <a16:creationId xmlns:a16="http://schemas.microsoft.com/office/drawing/2014/main" id="{3E9810E0-7B74-43E7-AE48-3B66944E50E9}"/>
              </a:ext>
            </a:extLst>
          </p:cNvPr>
          <p:cNvCxnSpPr>
            <a:cxnSpLocks noChangeShapeType="1"/>
            <a:stCxn id="14" idx="4"/>
          </p:cNvCxnSpPr>
          <p:nvPr/>
        </p:nvCxnSpPr>
        <p:spPr bwMode="auto">
          <a:xfrm>
            <a:off x="1684460" y="3647954"/>
            <a:ext cx="223838"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 name="Oval 22">
            <a:extLst>
              <a:ext uri="{FF2B5EF4-FFF2-40B4-BE49-F238E27FC236}">
                <a16:creationId xmlns:a16="http://schemas.microsoft.com/office/drawing/2014/main" id="{6ABD18C5-4743-4629-A4B6-08A9AAF1704F}"/>
              </a:ext>
            </a:extLst>
          </p:cNvPr>
          <p:cNvSpPr>
            <a:spLocks noChangeArrowheads="1"/>
          </p:cNvSpPr>
          <p:nvPr/>
        </p:nvSpPr>
        <p:spPr bwMode="auto">
          <a:xfrm>
            <a:off x="3268785" y="3143129"/>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n/m</a:t>
            </a:r>
          </a:p>
        </p:txBody>
      </p:sp>
      <p:cxnSp>
        <p:nvCxnSpPr>
          <p:cNvPr id="20" name="AutoShape 23">
            <a:extLst>
              <a:ext uri="{FF2B5EF4-FFF2-40B4-BE49-F238E27FC236}">
                <a16:creationId xmlns:a16="http://schemas.microsoft.com/office/drawing/2014/main" id="{92CB3169-0FF4-47B3-BA93-1E7F23A279B0}"/>
              </a:ext>
            </a:extLst>
          </p:cNvPr>
          <p:cNvCxnSpPr>
            <a:cxnSpLocks noChangeShapeType="1"/>
            <a:stCxn id="19" idx="4"/>
          </p:cNvCxnSpPr>
          <p:nvPr/>
        </p:nvCxnSpPr>
        <p:spPr bwMode="auto">
          <a:xfrm>
            <a:off x="3605335" y="3647954"/>
            <a:ext cx="766763"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AutoShape 24">
            <a:extLst>
              <a:ext uri="{FF2B5EF4-FFF2-40B4-BE49-F238E27FC236}">
                <a16:creationId xmlns:a16="http://schemas.microsoft.com/office/drawing/2014/main" id="{832C45BB-5AFA-4D7B-90FD-6C9A7AA2988E}"/>
              </a:ext>
            </a:extLst>
          </p:cNvPr>
          <p:cNvCxnSpPr>
            <a:cxnSpLocks noChangeShapeType="1"/>
            <a:stCxn id="19" idx="4"/>
          </p:cNvCxnSpPr>
          <p:nvPr/>
        </p:nvCxnSpPr>
        <p:spPr bwMode="auto">
          <a:xfrm flipH="1">
            <a:off x="2743323" y="3647954"/>
            <a:ext cx="862012"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25">
            <a:extLst>
              <a:ext uri="{FF2B5EF4-FFF2-40B4-BE49-F238E27FC236}">
                <a16:creationId xmlns:a16="http://schemas.microsoft.com/office/drawing/2014/main" id="{300FFC32-2DB0-4BC3-94C6-5DF68D07E904}"/>
              </a:ext>
            </a:extLst>
          </p:cNvPr>
          <p:cNvCxnSpPr>
            <a:cxnSpLocks noChangeShapeType="1"/>
            <a:stCxn id="19" idx="4"/>
          </p:cNvCxnSpPr>
          <p:nvPr/>
        </p:nvCxnSpPr>
        <p:spPr bwMode="auto">
          <a:xfrm flipH="1">
            <a:off x="3286248" y="3647954"/>
            <a:ext cx="319087"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AutoShape 26">
            <a:extLst>
              <a:ext uri="{FF2B5EF4-FFF2-40B4-BE49-F238E27FC236}">
                <a16:creationId xmlns:a16="http://schemas.microsoft.com/office/drawing/2014/main" id="{077E1B8A-BCC3-4B47-8D8F-676D42DA3160}"/>
              </a:ext>
            </a:extLst>
          </p:cNvPr>
          <p:cNvCxnSpPr>
            <a:cxnSpLocks noChangeShapeType="1"/>
            <a:stCxn id="19" idx="4"/>
          </p:cNvCxnSpPr>
          <p:nvPr/>
        </p:nvCxnSpPr>
        <p:spPr bwMode="auto">
          <a:xfrm>
            <a:off x="3605335" y="3647954"/>
            <a:ext cx="223838" cy="642937"/>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Oval 32">
            <a:extLst>
              <a:ext uri="{FF2B5EF4-FFF2-40B4-BE49-F238E27FC236}">
                <a16:creationId xmlns:a16="http://schemas.microsoft.com/office/drawing/2014/main" id="{EF166CB0-3C16-421B-9454-B3C3D1D70FF2}"/>
              </a:ext>
            </a:extLst>
          </p:cNvPr>
          <p:cNvSpPr>
            <a:spLocks noChangeArrowheads="1"/>
          </p:cNvSpPr>
          <p:nvPr/>
        </p:nvSpPr>
        <p:spPr bwMode="auto">
          <a:xfrm>
            <a:off x="5311898" y="3093916"/>
            <a:ext cx="671512"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n/m</a:t>
            </a:r>
          </a:p>
        </p:txBody>
      </p:sp>
      <p:cxnSp>
        <p:nvCxnSpPr>
          <p:cNvPr id="25" name="AutoShape 33">
            <a:extLst>
              <a:ext uri="{FF2B5EF4-FFF2-40B4-BE49-F238E27FC236}">
                <a16:creationId xmlns:a16="http://schemas.microsoft.com/office/drawing/2014/main" id="{6F91946C-126C-46D4-9A04-CA493ACD25E5}"/>
              </a:ext>
            </a:extLst>
          </p:cNvPr>
          <p:cNvCxnSpPr>
            <a:cxnSpLocks noChangeShapeType="1"/>
            <a:stCxn id="24" idx="4"/>
          </p:cNvCxnSpPr>
          <p:nvPr/>
        </p:nvCxnSpPr>
        <p:spPr bwMode="auto">
          <a:xfrm>
            <a:off x="5648448" y="3598741"/>
            <a:ext cx="766762"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34">
            <a:extLst>
              <a:ext uri="{FF2B5EF4-FFF2-40B4-BE49-F238E27FC236}">
                <a16:creationId xmlns:a16="http://schemas.microsoft.com/office/drawing/2014/main" id="{FA92AC84-C2EE-4573-9F85-1BF8A3333D01}"/>
              </a:ext>
            </a:extLst>
          </p:cNvPr>
          <p:cNvCxnSpPr>
            <a:cxnSpLocks noChangeShapeType="1"/>
            <a:stCxn id="24" idx="4"/>
          </p:cNvCxnSpPr>
          <p:nvPr/>
        </p:nvCxnSpPr>
        <p:spPr bwMode="auto">
          <a:xfrm flipH="1">
            <a:off x="4786435" y="3598741"/>
            <a:ext cx="86201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35">
            <a:extLst>
              <a:ext uri="{FF2B5EF4-FFF2-40B4-BE49-F238E27FC236}">
                <a16:creationId xmlns:a16="http://schemas.microsoft.com/office/drawing/2014/main" id="{657459B5-FF3F-4C17-A541-587E43FC75FC}"/>
              </a:ext>
            </a:extLst>
          </p:cNvPr>
          <p:cNvCxnSpPr>
            <a:cxnSpLocks noChangeShapeType="1"/>
            <a:stCxn id="24" idx="4"/>
          </p:cNvCxnSpPr>
          <p:nvPr/>
        </p:nvCxnSpPr>
        <p:spPr bwMode="auto">
          <a:xfrm flipH="1">
            <a:off x="5329360" y="3598741"/>
            <a:ext cx="31908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36">
            <a:extLst>
              <a:ext uri="{FF2B5EF4-FFF2-40B4-BE49-F238E27FC236}">
                <a16:creationId xmlns:a16="http://schemas.microsoft.com/office/drawing/2014/main" id="{3D56F4C1-BFB7-42B6-8997-7FB4CEDCC5B9}"/>
              </a:ext>
            </a:extLst>
          </p:cNvPr>
          <p:cNvCxnSpPr>
            <a:cxnSpLocks noChangeShapeType="1"/>
            <a:stCxn id="24" idx="4"/>
          </p:cNvCxnSpPr>
          <p:nvPr/>
        </p:nvCxnSpPr>
        <p:spPr bwMode="auto">
          <a:xfrm>
            <a:off x="5648448" y="3598741"/>
            <a:ext cx="223837"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9" name="Oval 42">
            <a:extLst>
              <a:ext uri="{FF2B5EF4-FFF2-40B4-BE49-F238E27FC236}">
                <a16:creationId xmlns:a16="http://schemas.microsoft.com/office/drawing/2014/main" id="{DDD3CF6E-7E9A-4DF9-B1CA-1FC44CDB9B0B}"/>
              </a:ext>
            </a:extLst>
          </p:cNvPr>
          <p:cNvSpPr>
            <a:spLocks noChangeArrowheads="1"/>
          </p:cNvSpPr>
          <p:nvPr/>
        </p:nvSpPr>
        <p:spPr bwMode="auto">
          <a:xfrm>
            <a:off x="7542335" y="3093916"/>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n/m</a:t>
            </a:r>
          </a:p>
        </p:txBody>
      </p:sp>
      <p:cxnSp>
        <p:nvCxnSpPr>
          <p:cNvPr id="30" name="AutoShape 43">
            <a:extLst>
              <a:ext uri="{FF2B5EF4-FFF2-40B4-BE49-F238E27FC236}">
                <a16:creationId xmlns:a16="http://schemas.microsoft.com/office/drawing/2014/main" id="{EFB5E617-A1C5-48F6-B7C6-AF6317A52E6E}"/>
              </a:ext>
            </a:extLst>
          </p:cNvPr>
          <p:cNvCxnSpPr>
            <a:cxnSpLocks noChangeShapeType="1"/>
            <a:stCxn id="29" idx="4"/>
          </p:cNvCxnSpPr>
          <p:nvPr/>
        </p:nvCxnSpPr>
        <p:spPr bwMode="auto">
          <a:xfrm>
            <a:off x="7878885" y="3598741"/>
            <a:ext cx="76676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44">
            <a:extLst>
              <a:ext uri="{FF2B5EF4-FFF2-40B4-BE49-F238E27FC236}">
                <a16:creationId xmlns:a16="http://schemas.microsoft.com/office/drawing/2014/main" id="{C6C3F106-A749-4891-B15C-B8639BC4104C}"/>
              </a:ext>
            </a:extLst>
          </p:cNvPr>
          <p:cNvCxnSpPr>
            <a:cxnSpLocks noChangeShapeType="1"/>
            <a:stCxn id="29" idx="4"/>
          </p:cNvCxnSpPr>
          <p:nvPr/>
        </p:nvCxnSpPr>
        <p:spPr bwMode="auto">
          <a:xfrm flipH="1">
            <a:off x="7016873" y="3598741"/>
            <a:ext cx="862012"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AutoShape 45">
            <a:extLst>
              <a:ext uri="{FF2B5EF4-FFF2-40B4-BE49-F238E27FC236}">
                <a16:creationId xmlns:a16="http://schemas.microsoft.com/office/drawing/2014/main" id="{27F88DDF-E920-4C85-9AF4-04ABF15CEFB2}"/>
              </a:ext>
            </a:extLst>
          </p:cNvPr>
          <p:cNvCxnSpPr>
            <a:cxnSpLocks noChangeShapeType="1"/>
            <a:stCxn id="29" idx="4"/>
          </p:cNvCxnSpPr>
          <p:nvPr/>
        </p:nvCxnSpPr>
        <p:spPr bwMode="auto">
          <a:xfrm flipH="1">
            <a:off x="7559798" y="3598741"/>
            <a:ext cx="319087"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AutoShape 46">
            <a:extLst>
              <a:ext uri="{FF2B5EF4-FFF2-40B4-BE49-F238E27FC236}">
                <a16:creationId xmlns:a16="http://schemas.microsoft.com/office/drawing/2014/main" id="{D9338BBD-0786-441A-AE42-35F89F060C01}"/>
              </a:ext>
            </a:extLst>
          </p:cNvPr>
          <p:cNvCxnSpPr>
            <a:cxnSpLocks noChangeShapeType="1"/>
            <a:stCxn id="29" idx="4"/>
          </p:cNvCxnSpPr>
          <p:nvPr/>
        </p:nvCxnSpPr>
        <p:spPr bwMode="auto">
          <a:xfrm>
            <a:off x="7878885" y="3598741"/>
            <a:ext cx="22383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Text Box 52">
            <a:extLst>
              <a:ext uri="{FF2B5EF4-FFF2-40B4-BE49-F238E27FC236}">
                <a16:creationId xmlns:a16="http://schemas.microsoft.com/office/drawing/2014/main" id="{0881C469-660E-4A6B-B21B-B91BAD21AEB4}"/>
              </a:ext>
            </a:extLst>
          </p:cNvPr>
          <p:cNvSpPr txBox="1">
            <a:spLocks noChangeArrowheads="1"/>
          </p:cNvSpPr>
          <p:nvPr/>
        </p:nvSpPr>
        <p:spPr bwMode="auto">
          <a:xfrm>
            <a:off x="1563810" y="277641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rPr>
              <a:t>1</a:t>
            </a:r>
          </a:p>
        </p:txBody>
      </p:sp>
      <p:sp>
        <p:nvSpPr>
          <p:cNvPr id="35" name="Text Box 54">
            <a:extLst>
              <a:ext uri="{FF2B5EF4-FFF2-40B4-BE49-F238E27FC236}">
                <a16:creationId xmlns:a16="http://schemas.microsoft.com/office/drawing/2014/main" id="{076CEE31-5E92-4280-AB47-19C72DF54CFB}"/>
              </a:ext>
            </a:extLst>
          </p:cNvPr>
          <p:cNvSpPr txBox="1">
            <a:spLocks noChangeArrowheads="1"/>
          </p:cNvSpPr>
          <p:nvPr/>
        </p:nvSpPr>
        <p:spPr bwMode="auto">
          <a:xfrm>
            <a:off x="3364035" y="277641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rPr>
              <a:t>2</a:t>
            </a:r>
          </a:p>
        </p:txBody>
      </p:sp>
      <p:sp>
        <p:nvSpPr>
          <p:cNvPr id="36" name="Text Box 55">
            <a:extLst>
              <a:ext uri="{FF2B5EF4-FFF2-40B4-BE49-F238E27FC236}">
                <a16:creationId xmlns:a16="http://schemas.microsoft.com/office/drawing/2014/main" id="{E94D3D2F-BB06-47AF-9063-5234D67BB31E}"/>
              </a:ext>
            </a:extLst>
          </p:cNvPr>
          <p:cNvSpPr txBox="1">
            <a:spLocks noChangeArrowheads="1"/>
          </p:cNvSpPr>
          <p:nvPr/>
        </p:nvSpPr>
        <p:spPr bwMode="auto">
          <a:xfrm>
            <a:off x="5451598" y="2776416"/>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rPr>
              <a:t>3</a:t>
            </a:r>
          </a:p>
        </p:txBody>
      </p:sp>
      <p:sp>
        <p:nvSpPr>
          <p:cNvPr id="37" name="Text Box 56">
            <a:extLst>
              <a:ext uri="{FF2B5EF4-FFF2-40B4-BE49-F238E27FC236}">
                <a16:creationId xmlns:a16="http://schemas.microsoft.com/office/drawing/2014/main" id="{A015313F-A96D-443E-B167-99D7CDC71016}"/>
              </a:ext>
            </a:extLst>
          </p:cNvPr>
          <p:cNvSpPr txBox="1">
            <a:spLocks noChangeArrowheads="1"/>
          </p:cNvSpPr>
          <p:nvPr/>
        </p:nvSpPr>
        <p:spPr bwMode="auto">
          <a:xfrm>
            <a:off x="7901110" y="2776416"/>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rPr>
              <a:t>k</a:t>
            </a:r>
          </a:p>
        </p:txBody>
      </p:sp>
      <p:sp>
        <p:nvSpPr>
          <p:cNvPr id="38" name="Text Box 57">
            <a:extLst>
              <a:ext uri="{FF2B5EF4-FFF2-40B4-BE49-F238E27FC236}">
                <a16:creationId xmlns:a16="http://schemas.microsoft.com/office/drawing/2014/main" id="{8E33D127-FE81-485A-8183-642A8A2B53A6}"/>
              </a:ext>
            </a:extLst>
          </p:cNvPr>
          <p:cNvSpPr txBox="1">
            <a:spLocks noChangeArrowheads="1"/>
          </p:cNvSpPr>
          <p:nvPr/>
        </p:nvSpPr>
        <p:spPr bwMode="auto">
          <a:xfrm>
            <a:off x="6100885" y="2776416"/>
            <a:ext cx="6174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rPr>
              <a:t>……..</a:t>
            </a:r>
          </a:p>
        </p:txBody>
      </p:sp>
      <p:sp>
        <p:nvSpPr>
          <p:cNvPr id="39" name="Text Box 60">
            <a:extLst>
              <a:ext uri="{FF2B5EF4-FFF2-40B4-BE49-F238E27FC236}">
                <a16:creationId xmlns:a16="http://schemas.microsoft.com/office/drawing/2014/main" id="{FBE7C1F9-4AFC-44C6-9D52-D065ED0E1C2D}"/>
              </a:ext>
            </a:extLst>
          </p:cNvPr>
          <p:cNvSpPr txBox="1">
            <a:spLocks noChangeArrowheads="1"/>
          </p:cNvSpPr>
          <p:nvPr/>
        </p:nvSpPr>
        <p:spPr bwMode="auto">
          <a:xfrm>
            <a:off x="4830885" y="1603743"/>
            <a:ext cx="2093057" cy="461665"/>
          </a:xfrm>
          <a:prstGeom prst="rect">
            <a:avLst/>
          </a:prstGeom>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i="1" dirty="0">
                <a:solidFill>
                  <a:srgbClr val="FF0000"/>
                </a:solidFill>
                <a:latin typeface="+mn-lt"/>
              </a:rPr>
              <a:t>j</a:t>
            </a:r>
            <a:r>
              <a:rPr lang="en-US" altLang="zh-CN" sz="2400" dirty="0">
                <a:latin typeface="+mn-lt"/>
              </a:rPr>
              <a:t>=0, </a:t>
            </a:r>
            <a:r>
              <a:rPr lang="zh-CN" altLang="en-US" sz="2400" dirty="0">
                <a:latin typeface="+mn-lt"/>
              </a:rPr>
              <a:t>原问题</a:t>
            </a:r>
          </a:p>
        </p:txBody>
      </p:sp>
      <p:sp>
        <p:nvSpPr>
          <p:cNvPr id="40" name="Text Box 61">
            <a:extLst>
              <a:ext uri="{FF2B5EF4-FFF2-40B4-BE49-F238E27FC236}">
                <a16:creationId xmlns:a16="http://schemas.microsoft.com/office/drawing/2014/main" id="{3E570959-A7E9-405B-8BCE-780263CE4929}"/>
              </a:ext>
            </a:extLst>
          </p:cNvPr>
          <p:cNvSpPr txBox="1">
            <a:spLocks noChangeArrowheads="1"/>
          </p:cNvSpPr>
          <p:nvPr/>
        </p:nvSpPr>
        <p:spPr bwMode="auto">
          <a:xfrm>
            <a:off x="638821" y="3167062"/>
            <a:ext cx="668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i="1" dirty="0">
                <a:latin typeface="+mn-lt"/>
              </a:rPr>
              <a:t>j</a:t>
            </a:r>
            <a:r>
              <a:rPr lang="en-US" altLang="zh-CN" sz="2400" dirty="0">
                <a:latin typeface="+mn-lt"/>
              </a:rPr>
              <a:t>=1</a:t>
            </a:r>
          </a:p>
        </p:txBody>
      </p:sp>
    </p:spTree>
    <p:extLst>
      <p:ext uri="{BB962C8B-B14F-4D97-AF65-F5344CB8AC3E}">
        <p14:creationId xmlns:p14="http://schemas.microsoft.com/office/powerpoint/2010/main" val="235190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D3B300-CC5C-4FA9-A1A3-7488BA37437A}"/>
              </a:ext>
            </a:extLst>
          </p:cNvPr>
          <p:cNvSpPr>
            <a:spLocks noGrp="1"/>
          </p:cNvSpPr>
          <p:nvPr>
            <p:ph idx="1"/>
          </p:nvPr>
        </p:nvSpPr>
        <p:spPr/>
        <p:txBody>
          <a:bodyPr>
            <a:normAutofit/>
          </a:bodyPr>
          <a:lstStyle/>
          <a:p>
            <a:pPr eaLnBrk="1" hangingPunct="1">
              <a:lnSpc>
                <a:spcPct val="120000"/>
              </a:lnSpc>
            </a:pPr>
            <a:r>
              <a:rPr lang="zh-CN" altLang="en-US" sz="2400" dirty="0">
                <a:latin typeface="+mn-lt"/>
                <a:cs typeface="Times New Roman" pitchFamily="18" charset="0"/>
              </a:rPr>
              <a:t>用</a:t>
            </a:r>
            <a:r>
              <a:rPr lang="en-US" altLang="zh-CN" sz="2400" dirty="0">
                <a:latin typeface="+mn-lt"/>
                <a:cs typeface="Times New Roman" pitchFamily="18" charset="0"/>
              </a:rPr>
              <a:t>T(n)</a:t>
            </a:r>
            <a:r>
              <a:rPr lang="zh-CN" altLang="en-US" sz="2400" dirty="0">
                <a:latin typeface="+mn-lt"/>
                <a:cs typeface="Times New Roman" pitchFamily="18" charset="0"/>
              </a:rPr>
              <a:t>表示该分治法解规模为</a:t>
            </a:r>
            <a:r>
              <a:rPr lang="en-US" altLang="zh-CN" sz="2400" dirty="0">
                <a:latin typeface="+mn-lt"/>
                <a:cs typeface="Times New Roman" pitchFamily="18" charset="0"/>
              </a:rPr>
              <a:t>|P|=n</a:t>
            </a:r>
            <a:r>
              <a:rPr lang="zh-CN" altLang="en-US" sz="2400" dirty="0">
                <a:latin typeface="+mn-lt"/>
                <a:cs typeface="Times New Roman" pitchFamily="18" charset="0"/>
              </a:rPr>
              <a:t>的问题所需的计算时间，并假设</a:t>
            </a:r>
            <a:endParaRPr lang="en-US" altLang="zh-CN" dirty="0">
              <a:latin typeface="+mn-lt"/>
              <a:cs typeface="Times New Roman" pitchFamily="18" charset="0"/>
            </a:endParaRPr>
          </a:p>
          <a:p>
            <a:pPr lvl="1">
              <a:lnSpc>
                <a:spcPct val="120000"/>
              </a:lnSpc>
              <a:spcBef>
                <a:spcPts val="600"/>
              </a:spcBef>
            </a:pPr>
            <a:r>
              <a:rPr lang="zh-CN" altLang="en-US" dirty="0">
                <a:latin typeface="+mn-lt"/>
                <a:cs typeface="Times New Roman" pitchFamily="18" charset="0"/>
              </a:rPr>
              <a:t>分解阀值</a:t>
            </a:r>
            <a:r>
              <a:rPr lang="en-US" altLang="zh-CN" dirty="0">
                <a:latin typeface="+mn-lt"/>
                <a:cs typeface="Times New Roman" pitchFamily="18" charset="0"/>
              </a:rPr>
              <a:t>n</a:t>
            </a:r>
            <a:r>
              <a:rPr lang="en-US" altLang="zh-CN" baseline="-25000" dirty="0">
                <a:latin typeface="+mn-lt"/>
                <a:cs typeface="Times New Roman" pitchFamily="18" charset="0"/>
              </a:rPr>
              <a:t>0</a:t>
            </a:r>
            <a:r>
              <a:rPr lang="en-US" altLang="zh-CN" dirty="0">
                <a:latin typeface="+mn-lt"/>
                <a:cs typeface="Times New Roman" pitchFamily="18" charset="0"/>
              </a:rPr>
              <a:t>=1</a:t>
            </a:r>
            <a:r>
              <a:rPr lang="zh-CN" altLang="en-US" dirty="0">
                <a:latin typeface="+mn-lt"/>
                <a:cs typeface="Times New Roman" pitchFamily="18" charset="0"/>
              </a:rPr>
              <a:t>，且解规模为</a:t>
            </a:r>
            <a:r>
              <a:rPr lang="en-US" altLang="zh-CN" dirty="0">
                <a:latin typeface="+mn-lt"/>
                <a:cs typeface="Times New Roman" pitchFamily="18" charset="0"/>
              </a:rPr>
              <a:t>1</a:t>
            </a:r>
            <a:r>
              <a:rPr lang="zh-CN" altLang="en-US" dirty="0">
                <a:latin typeface="+mn-lt"/>
                <a:cs typeface="Times New Roman" pitchFamily="18" charset="0"/>
              </a:rPr>
              <a:t>的问题耗费</a:t>
            </a:r>
            <a:r>
              <a:rPr lang="en-US" altLang="zh-CN" dirty="0">
                <a:latin typeface="+mn-lt"/>
                <a:cs typeface="Times New Roman" pitchFamily="18" charset="0"/>
              </a:rPr>
              <a:t>1</a:t>
            </a:r>
            <a:r>
              <a:rPr lang="zh-CN" altLang="en-US" dirty="0">
                <a:latin typeface="+mn-lt"/>
                <a:cs typeface="Times New Roman" pitchFamily="18" charset="0"/>
              </a:rPr>
              <a:t>个单位时间</a:t>
            </a:r>
            <a:endParaRPr lang="en-US" altLang="zh-CN" dirty="0">
              <a:latin typeface="+mn-lt"/>
              <a:cs typeface="Times New Roman" pitchFamily="18" charset="0"/>
            </a:endParaRPr>
          </a:p>
          <a:p>
            <a:pPr lvl="1">
              <a:lnSpc>
                <a:spcPct val="120000"/>
              </a:lnSpc>
              <a:spcBef>
                <a:spcPts val="600"/>
              </a:spcBef>
            </a:pPr>
            <a:r>
              <a:rPr lang="zh-CN" altLang="en-US" sz="2400" dirty="0">
                <a:latin typeface="+mn-lt"/>
                <a:cs typeface="Times New Roman" pitchFamily="18" charset="0"/>
              </a:rPr>
              <a:t>将原问题分解为</a:t>
            </a:r>
            <a:r>
              <a:rPr lang="en-US" altLang="zh-CN" sz="2400" dirty="0">
                <a:latin typeface="+mn-lt"/>
                <a:cs typeface="Times New Roman" pitchFamily="18" charset="0"/>
              </a:rPr>
              <a:t>k</a:t>
            </a:r>
            <a:r>
              <a:rPr lang="zh-CN" altLang="en-US" sz="2400" dirty="0">
                <a:latin typeface="+mn-lt"/>
                <a:cs typeface="Times New Roman" pitchFamily="18" charset="0"/>
              </a:rPr>
              <a:t>个子问题，并用</a:t>
            </a:r>
            <a:r>
              <a:rPr lang="en-US" altLang="zh-CN" sz="2400" dirty="0">
                <a:latin typeface="+mn-lt"/>
                <a:cs typeface="Times New Roman" pitchFamily="18" charset="0"/>
              </a:rPr>
              <a:t>merge</a:t>
            </a:r>
            <a:r>
              <a:rPr lang="zh-CN" altLang="en-US" sz="2400" dirty="0">
                <a:latin typeface="+mn-lt"/>
                <a:cs typeface="Times New Roman" pitchFamily="18" charset="0"/>
              </a:rPr>
              <a:t>将</a:t>
            </a:r>
            <a:r>
              <a:rPr lang="en-US" altLang="zh-CN" sz="2400" dirty="0">
                <a:latin typeface="+mn-lt"/>
                <a:cs typeface="Times New Roman" pitchFamily="18" charset="0"/>
              </a:rPr>
              <a:t>k</a:t>
            </a:r>
            <a:r>
              <a:rPr lang="zh-CN" altLang="en-US" sz="2400" dirty="0">
                <a:latin typeface="+mn-lt"/>
                <a:cs typeface="Times New Roman" pitchFamily="18" charset="0"/>
              </a:rPr>
              <a:t>个子问题的解合并为原问题的解需用</a:t>
            </a:r>
            <a:r>
              <a:rPr lang="en-US" altLang="zh-CN" sz="2400" dirty="0">
                <a:latin typeface="+mn-lt"/>
                <a:cs typeface="Times New Roman" pitchFamily="18" charset="0"/>
              </a:rPr>
              <a:t>f(n)</a:t>
            </a:r>
            <a:r>
              <a:rPr lang="zh-CN" altLang="en-US" sz="2400" dirty="0">
                <a:latin typeface="+mn-lt"/>
                <a:cs typeface="Times New Roman" pitchFamily="18" charset="0"/>
              </a:rPr>
              <a:t>个单位时间</a:t>
            </a:r>
            <a:endParaRPr lang="en-US" altLang="zh-CN" sz="2400" dirty="0">
              <a:latin typeface="+mn-lt"/>
              <a:cs typeface="Times New Roman" pitchFamily="18" charset="0"/>
            </a:endParaRPr>
          </a:p>
          <a:p>
            <a:pPr lvl="1"/>
            <a:endParaRPr lang="en-US" altLang="zh-CN" dirty="0">
              <a:latin typeface="Times New Roman" pitchFamily="18" charset="0"/>
              <a:ea typeface="楷体_GB2312"/>
              <a:cs typeface="Times New Roman" pitchFamily="18" charset="0"/>
            </a:endParaRPr>
          </a:p>
          <a:p>
            <a:pPr lvl="1"/>
            <a:endParaRPr lang="en-US" altLang="zh-CN" sz="2400" dirty="0">
              <a:latin typeface="Times New Roman" pitchFamily="18" charset="0"/>
              <a:ea typeface="楷体_GB2312"/>
              <a:cs typeface="Times New Roman" pitchFamily="18" charset="0"/>
            </a:endParaRPr>
          </a:p>
          <a:p>
            <a:pPr marL="268287" lvl="1" indent="0">
              <a:buNone/>
            </a:pPr>
            <a:endParaRPr lang="zh-CN" altLang="en-US" sz="2400" dirty="0">
              <a:latin typeface="Times New Roman" pitchFamily="18" charset="0"/>
              <a:ea typeface="楷体_GB2312"/>
              <a:cs typeface="Times New Roman" pitchFamily="18" charset="0"/>
            </a:endParaRPr>
          </a:p>
          <a:p>
            <a:r>
              <a:rPr lang="zh-CN" altLang="en-US" sz="2400" dirty="0">
                <a:latin typeface="+mn-lt"/>
                <a:cs typeface="Times New Roman" pitchFamily="18" charset="0"/>
              </a:rPr>
              <a:t>通过迭代法求得方程的解</a:t>
            </a:r>
          </a:p>
          <a:p>
            <a:endParaRPr lang="zh-CN" altLang="en-US" dirty="0"/>
          </a:p>
        </p:txBody>
      </p:sp>
      <p:sp>
        <p:nvSpPr>
          <p:cNvPr id="3" name="日期占位符 2">
            <a:extLst>
              <a:ext uri="{FF2B5EF4-FFF2-40B4-BE49-F238E27FC236}">
                <a16:creationId xmlns:a16="http://schemas.microsoft.com/office/drawing/2014/main" id="{24CC0FFF-86B3-4138-B38E-3A3E0A72AC8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66360A84-6819-4DED-AC5D-DD8B7507C5F8}"/>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B4008F3-2E6C-4EF2-ACED-C44074273B65}"/>
              </a:ext>
            </a:extLst>
          </p:cNvPr>
          <p:cNvSpPr>
            <a:spLocks noGrp="1"/>
          </p:cNvSpPr>
          <p:nvPr>
            <p:ph type="sldNum" sz="quarter" idx="12"/>
          </p:nvPr>
        </p:nvSpPr>
        <p:spPr/>
        <p:txBody>
          <a:bodyPr/>
          <a:lstStyle/>
          <a:p>
            <a:fld id="{EEA58A3B-43CE-4AA0-90B5-EB47AFAFEB34}" type="slidenum">
              <a:rPr lang="zh-CN" altLang="en-US" smtClean="0"/>
              <a:pPr/>
              <a:t>36</a:t>
            </a:fld>
            <a:endParaRPr lang="zh-CN" altLang="en-US" dirty="0"/>
          </a:p>
        </p:txBody>
      </p:sp>
      <p:sp>
        <p:nvSpPr>
          <p:cNvPr id="6" name="AutoShape 10">
            <a:hlinkClick r:id="" action="ppaction://hlinkshowjump?jump=lastslideviewed" highlightClick="1"/>
            <a:extLst>
              <a:ext uri="{FF2B5EF4-FFF2-40B4-BE49-F238E27FC236}">
                <a16:creationId xmlns:a16="http://schemas.microsoft.com/office/drawing/2014/main" id="{23636A45-071F-46FF-B277-055BB3D49790}"/>
              </a:ext>
            </a:extLst>
          </p:cNvPr>
          <p:cNvSpPr>
            <a:spLocks noChangeArrowheads="1"/>
          </p:cNvSpPr>
          <p:nvPr/>
        </p:nvSpPr>
        <p:spPr bwMode="auto">
          <a:xfrm>
            <a:off x="8659322" y="6316875"/>
            <a:ext cx="360362" cy="215900"/>
          </a:xfrm>
          <a:prstGeom prst="actionButtonBackPrevious">
            <a:avLst/>
          </a:prstGeom>
          <a:solidFill>
            <a:schemeClr val="bg1">
              <a:lumMod val="85000"/>
            </a:schemeClr>
          </a:solidFill>
          <a:ln>
            <a:noFill/>
          </a:ln>
          <a:effectLst/>
        </p:spPr>
        <p:txBody>
          <a:bodyPr wrap="none" anchor="ctr"/>
          <a:lstStyle/>
          <a:p>
            <a:pPr eaLnBrk="0" hangingPunct="0"/>
            <a:endParaRPr lang="zh-CN" altLang="en-US">
              <a:latin typeface="Times New Roman" pitchFamily="18" charset="0"/>
              <a:cs typeface="Times New Roman" pitchFamily="18" charset="0"/>
            </a:endParaRPr>
          </a:p>
        </p:txBody>
      </p:sp>
      <p:graphicFrame>
        <p:nvGraphicFramePr>
          <p:cNvPr id="7" name="Object 5">
            <a:extLst>
              <a:ext uri="{FF2B5EF4-FFF2-40B4-BE49-F238E27FC236}">
                <a16:creationId xmlns:a16="http://schemas.microsoft.com/office/drawing/2014/main" id="{3EB93939-D2A2-4982-BC02-17C706894CF9}"/>
              </a:ext>
            </a:extLst>
          </p:cNvPr>
          <p:cNvGraphicFramePr>
            <a:graphicFrameLocks noChangeAspect="1"/>
          </p:cNvGraphicFramePr>
          <p:nvPr>
            <p:extLst>
              <p:ext uri="{D42A27DB-BD31-4B8C-83A1-F6EECF244321}">
                <p14:modId xmlns:p14="http://schemas.microsoft.com/office/powerpoint/2010/main" val="1808137977"/>
              </p:ext>
            </p:extLst>
          </p:nvPr>
        </p:nvGraphicFramePr>
        <p:xfrm>
          <a:off x="1532304" y="2806212"/>
          <a:ext cx="5041900" cy="1181100"/>
        </p:xfrm>
        <a:graphic>
          <a:graphicData uri="http://schemas.openxmlformats.org/presentationml/2006/ole">
            <mc:AlternateContent xmlns:mc="http://schemas.openxmlformats.org/markup-compatibility/2006">
              <mc:Choice xmlns:v="urn:schemas-microsoft-com:vml" Requires="v">
                <p:oleObj spid="_x0000_s7472" name="公式" r:id="rId3" imgW="1955800" imgH="457200" progId="Equation.3">
                  <p:embed/>
                </p:oleObj>
              </mc:Choice>
              <mc:Fallback>
                <p:oleObj name="公式" r:id="rId3" imgW="1955800" imgH="457200" progId="Equation.3">
                  <p:embed/>
                  <p:pic>
                    <p:nvPicPr>
                      <p:cNvPr id="4096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304" y="2806212"/>
                        <a:ext cx="50419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22">
            <a:extLst>
              <a:ext uri="{FF2B5EF4-FFF2-40B4-BE49-F238E27FC236}">
                <a16:creationId xmlns:a16="http://schemas.microsoft.com/office/drawing/2014/main" id="{193D2476-D7A6-40D5-9314-F1EC614B0CCB}"/>
              </a:ext>
            </a:extLst>
          </p:cNvPr>
          <p:cNvSpPr>
            <a:spLocks noChangeShapeType="1"/>
          </p:cNvSpPr>
          <p:nvPr/>
        </p:nvSpPr>
        <p:spPr bwMode="auto">
          <a:xfrm>
            <a:off x="2915460" y="3874407"/>
            <a:ext cx="1439862" cy="4445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9" name="Object 8">
            <a:extLst>
              <a:ext uri="{FF2B5EF4-FFF2-40B4-BE49-F238E27FC236}">
                <a16:creationId xmlns:a16="http://schemas.microsoft.com/office/drawing/2014/main" id="{E6DC9E4F-ED42-423C-BF29-C1F9C30A9C33}"/>
              </a:ext>
            </a:extLst>
          </p:cNvPr>
          <p:cNvGraphicFramePr>
            <a:graphicFrameLocks noChangeAspect="1"/>
          </p:cNvGraphicFramePr>
          <p:nvPr>
            <p:extLst>
              <p:ext uri="{D42A27DB-BD31-4B8C-83A1-F6EECF244321}">
                <p14:modId xmlns:p14="http://schemas.microsoft.com/office/powerpoint/2010/main" val="699655630"/>
              </p:ext>
            </p:extLst>
          </p:nvPr>
        </p:nvGraphicFramePr>
        <p:xfrm>
          <a:off x="1357976" y="4538223"/>
          <a:ext cx="6237288" cy="1116013"/>
        </p:xfrm>
        <a:graphic>
          <a:graphicData uri="http://schemas.openxmlformats.org/presentationml/2006/ole">
            <mc:AlternateContent xmlns:mc="http://schemas.openxmlformats.org/markup-compatibility/2006">
              <mc:Choice xmlns:v="urn:schemas-microsoft-com:vml" Requires="v">
                <p:oleObj spid="_x0000_s7473" name="Equation" r:id="rId5" imgW="2616200" imgH="469900" progId="Equation.DSMT4">
                  <p:embed/>
                </p:oleObj>
              </mc:Choice>
              <mc:Fallback>
                <p:oleObj name="Equation" r:id="rId5" imgW="2616200" imgH="469900" progId="Equation.DSMT4">
                  <p:embed/>
                  <p:pic>
                    <p:nvPicPr>
                      <p:cNvPr id="4096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976" y="4538223"/>
                        <a:ext cx="6237288"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Freeform 12">
            <a:extLst>
              <a:ext uri="{FF2B5EF4-FFF2-40B4-BE49-F238E27FC236}">
                <a16:creationId xmlns:a16="http://schemas.microsoft.com/office/drawing/2014/main" id="{497BB8E1-209C-4368-96BB-A0B1DDAC48E0}"/>
              </a:ext>
            </a:extLst>
          </p:cNvPr>
          <p:cNvSpPr>
            <a:spLocks/>
          </p:cNvSpPr>
          <p:nvPr/>
        </p:nvSpPr>
        <p:spPr bwMode="auto">
          <a:xfrm>
            <a:off x="2253375" y="4734832"/>
            <a:ext cx="1123950" cy="641350"/>
          </a:xfrm>
          <a:custGeom>
            <a:avLst/>
            <a:gdLst>
              <a:gd name="T0" fmla="*/ 2147483647 w 708"/>
              <a:gd name="T1" fmla="*/ 2147483647 h 404"/>
              <a:gd name="T2" fmla="*/ 2147483647 w 708"/>
              <a:gd name="T3" fmla="*/ 2147483647 h 404"/>
              <a:gd name="T4" fmla="*/ 2147483647 w 708"/>
              <a:gd name="T5" fmla="*/ 2147483647 h 404"/>
              <a:gd name="T6" fmla="*/ 2147483647 w 708"/>
              <a:gd name="T7" fmla="*/ 0 h 404"/>
              <a:gd name="T8" fmla="*/ 2147483647 w 708"/>
              <a:gd name="T9" fmla="*/ 2147483647 h 404"/>
              <a:gd name="T10" fmla="*/ 2147483647 w 708"/>
              <a:gd name="T11" fmla="*/ 2147483647 h 404"/>
              <a:gd name="T12" fmla="*/ 2147483647 w 708"/>
              <a:gd name="T13" fmla="*/ 2147483647 h 404"/>
              <a:gd name="T14" fmla="*/ 2147483647 w 708"/>
              <a:gd name="T15" fmla="*/ 2147483647 h 404"/>
              <a:gd name="T16" fmla="*/ 2147483647 w 708"/>
              <a:gd name="T17" fmla="*/ 2147483647 h 404"/>
              <a:gd name="T18" fmla="*/ 2147483647 w 708"/>
              <a:gd name="T19" fmla="*/ 2147483647 h 404"/>
              <a:gd name="T20" fmla="*/ 2147483647 w 708"/>
              <a:gd name="T21" fmla="*/ 2147483647 h 4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8" h="404">
                <a:moveTo>
                  <a:pt x="639" y="393"/>
                </a:moveTo>
                <a:cubicBezTo>
                  <a:pt x="424" y="383"/>
                  <a:pt x="336" y="404"/>
                  <a:pt x="178" y="355"/>
                </a:cubicBezTo>
                <a:cubicBezTo>
                  <a:pt x="141" y="330"/>
                  <a:pt x="100" y="321"/>
                  <a:pt x="63" y="297"/>
                </a:cubicBezTo>
                <a:cubicBezTo>
                  <a:pt x="0" y="200"/>
                  <a:pt x="58" y="34"/>
                  <a:pt x="169" y="0"/>
                </a:cubicBezTo>
                <a:cubicBezTo>
                  <a:pt x="201" y="3"/>
                  <a:pt x="233" y="7"/>
                  <a:pt x="265" y="9"/>
                </a:cubicBezTo>
                <a:cubicBezTo>
                  <a:pt x="355" y="14"/>
                  <a:pt x="445" y="11"/>
                  <a:pt x="534" y="19"/>
                </a:cubicBezTo>
                <a:cubicBezTo>
                  <a:pt x="539" y="19"/>
                  <a:pt x="603" y="43"/>
                  <a:pt x="620" y="48"/>
                </a:cubicBezTo>
                <a:cubicBezTo>
                  <a:pt x="630" y="51"/>
                  <a:pt x="649" y="57"/>
                  <a:pt x="649" y="57"/>
                </a:cubicBezTo>
                <a:cubicBezTo>
                  <a:pt x="708" y="147"/>
                  <a:pt x="683" y="95"/>
                  <a:pt x="649" y="316"/>
                </a:cubicBezTo>
                <a:cubicBezTo>
                  <a:pt x="648" y="325"/>
                  <a:pt x="631" y="327"/>
                  <a:pt x="630" y="336"/>
                </a:cubicBezTo>
                <a:cubicBezTo>
                  <a:pt x="628" y="355"/>
                  <a:pt x="636" y="374"/>
                  <a:pt x="639" y="393"/>
                </a:cubicBezTo>
                <a:close/>
              </a:path>
            </a:pathLst>
          </a:custGeom>
          <a:noFill/>
          <a:ln w="9525" cap="flat" cmpd="sng">
            <a:solidFill>
              <a:srgbClr val="FF99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1" name="Freeform 14">
            <a:extLst>
              <a:ext uri="{FF2B5EF4-FFF2-40B4-BE49-F238E27FC236}">
                <a16:creationId xmlns:a16="http://schemas.microsoft.com/office/drawing/2014/main" id="{55627A98-2D02-473A-A3B0-FF268D7BF781}"/>
              </a:ext>
            </a:extLst>
          </p:cNvPr>
          <p:cNvSpPr>
            <a:spLocks/>
          </p:cNvSpPr>
          <p:nvPr/>
        </p:nvSpPr>
        <p:spPr bwMode="auto">
          <a:xfrm>
            <a:off x="4842587" y="4450706"/>
            <a:ext cx="1037383" cy="1253536"/>
          </a:xfrm>
          <a:custGeom>
            <a:avLst/>
            <a:gdLst>
              <a:gd name="T0" fmla="*/ 2147483647 w 708"/>
              <a:gd name="T1" fmla="*/ 2147483647 h 404"/>
              <a:gd name="T2" fmla="*/ 2147483647 w 708"/>
              <a:gd name="T3" fmla="*/ 2147483647 h 404"/>
              <a:gd name="T4" fmla="*/ 2147483647 w 708"/>
              <a:gd name="T5" fmla="*/ 2147483647 h 404"/>
              <a:gd name="T6" fmla="*/ 2147483647 w 708"/>
              <a:gd name="T7" fmla="*/ 0 h 404"/>
              <a:gd name="T8" fmla="*/ 2147483647 w 708"/>
              <a:gd name="T9" fmla="*/ 2147483647 h 404"/>
              <a:gd name="T10" fmla="*/ 2147483647 w 708"/>
              <a:gd name="T11" fmla="*/ 2147483647 h 404"/>
              <a:gd name="T12" fmla="*/ 2147483647 w 708"/>
              <a:gd name="T13" fmla="*/ 2147483647 h 404"/>
              <a:gd name="T14" fmla="*/ 2147483647 w 708"/>
              <a:gd name="T15" fmla="*/ 2147483647 h 404"/>
              <a:gd name="T16" fmla="*/ 2147483647 w 708"/>
              <a:gd name="T17" fmla="*/ 2147483647 h 404"/>
              <a:gd name="T18" fmla="*/ 2147483647 w 708"/>
              <a:gd name="T19" fmla="*/ 2147483647 h 404"/>
              <a:gd name="T20" fmla="*/ 2147483647 w 708"/>
              <a:gd name="T21" fmla="*/ 2147483647 h 4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8" h="404">
                <a:moveTo>
                  <a:pt x="639" y="393"/>
                </a:moveTo>
                <a:cubicBezTo>
                  <a:pt x="424" y="383"/>
                  <a:pt x="336" y="404"/>
                  <a:pt x="178" y="355"/>
                </a:cubicBezTo>
                <a:cubicBezTo>
                  <a:pt x="141" y="330"/>
                  <a:pt x="100" y="321"/>
                  <a:pt x="63" y="297"/>
                </a:cubicBezTo>
                <a:cubicBezTo>
                  <a:pt x="0" y="200"/>
                  <a:pt x="58" y="34"/>
                  <a:pt x="169" y="0"/>
                </a:cubicBezTo>
                <a:cubicBezTo>
                  <a:pt x="201" y="3"/>
                  <a:pt x="233" y="7"/>
                  <a:pt x="265" y="9"/>
                </a:cubicBezTo>
                <a:cubicBezTo>
                  <a:pt x="355" y="14"/>
                  <a:pt x="445" y="11"/>
                  <a:pt x="534" y="19"/>
                </a:cubicBezTo>
                <a:cubicBezTo>
                  <a:pt x="539" y="19"/>
                  <a:pt x="603" y="43"/>
                  <a:pt x="620" y="48"/>
                </a:cubicBezTo>
                <a:cubicBezTo>
                  <a:pt x="630" y="51"/>
                  <a:pt x="649" y="57"/>
                  <a:pt x="649" y="57"/>
                </a:cubicBezTo>
                <a:cubicBezTo>
                  <a:pt x="708" y="147"/>
                  <a:pt x="683" y="95"/>
                  <a:pt x="649" y="316"/>
                </a:cubicBezTo>
                <a:cubicBezTo>
                  <a:pt x="648" y="325"/>
                  <a:pt x="631" y="327"/>
                  <a:pt x="630" y="336"/>
                </a:cubicBezTo>
                <a:cubicBezTo>
                  <a:pt x="628" y="355"/>
                  <a:pt x="636" y="374"/>
                  <a:pt x="639" y="393"/>
                </a:cubicBezTo>
                <a:close/>
              </a:path>
            </a:pathLst>
          </a:custGeom>
          <a:noFill/>
          <a:ln w="9525" cap="flat" cmpd="sng">
            <a:solidFill>
              <a:srgbClr val="FF99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2" name="Line 17">
            <a:extLst>
              <a:ext uri="{FF2B5EF4-FFF2-40B4-BE49-F238E27FC236}">
                <a16:creationId xmlns:a16="http://schemas.microsoft.com/office/drawing/2014/main" id="{A62FF926-A3D3-4379-BD8A-4B7DA25D9C39}"/>
              </a:ext>
            </a:extLst>
          </p:cNvPr>
          <p:cNvSpPr>
            <a:spLocks noChangeShapeType="1"/>
          </p:cNvSpPr>
          <p:nvPr/>
        </p:nvSpPr>
        <p:spPr bwMode="auto">
          <a:xfrm>
            <a:off x="5664070" y="5325901"/>
            <a:ext cx="43180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3" name="Line 19">
            <a:extLst>
              <a:ext uri="{FF2B5EF4-FFF2-40B4-BE49-F238E27FC236}">
                <a16:creationId xmlns:a16="http://schemas.microsoft.com/office/drawing/2014/main" id="{4BC1EDD2-1C8E-42C7-9A1A-4403E03EEA93}"/>
              </a:ext>
            </a:extLst>
          </p:cNvPr>
          <p:cNvSpPr>
            <a:spLocks noChangeShapeType="1"/>
          </p:cNvSpPr>
          <p:nvPr/>
        </p:nvSpPr>
        <p:spPr bwMode="auto">
          <a:xfrm>
            <a:off x="6185094" y="5325901"/>
            <a:ext cx="1512887"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4" name="AutoShape 20">
            <a:extLst>
              <a:ext uri="{FF2B5EF4-FFF2-40B4-BE49-F238E27FC236}">
                <a16:creationId xmlns:a16="http://schemas.microsoft.com/office/drawing/2014/main" id="{81FA5344-6163-4496-9DAE-59676DB34E15}"/>
              </a:ext>
            </a:extLst>
          </p:cNvPr>
          <p:cNvSpPr>
            <a:spLocks/>
          </p:cNvSpPr>
          <p:nvPr/>
        </p:nvSpPr>
        <p:spPr bwMode="auto">
          <a:xfrm rot="-5400000">
            <a:off x="6893953" y="4337906"/>
            <a:ext cx="204004" cy="907743"/>
          </a:xfrm>
          <a:prstGeom prst="rightBrace">
            <a:avLst>
              <a:gd name="adj1" fmla="val 25000"/>
              <a:gd name="adj2" fmla="val 50000"/>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a:ea typeface="微软雅黑 Light" panose="020B0502040204020203" pitchFamily="34" charset="-122"/>
            </a:endParaRPr>
          </a:p>
        </p:txBody>
      </p:sp>
      <p:sp>
        <p:nvSpPr>
          <p:cNvPr id="15" name="AutoShape 21">
            <a:extLst>
              <a:ext uri="{FF2B5EF4-FFF2-40B4-BE49-F238E27FC236}">
                <a16:creationId xmlns:a16="http://schemas.microsoft.com/office/drawing/2014/main" id="{0BDF6785-7D3C-4B37-86D3-4C02F7D28000}"/>
              </a:ext>
            </a:extLst>
          </p:cNvPr>
          <p:cNvSpPr>
            <a:spLocks noChangeArrowheads="1"/>
          </p:cNvSpPr>
          <p:nvPr/>
        </p:nvSpPr>
        <p:spPr bwMode="auto">
          <a:xfrm>
            <a:off x="7019925" y="3482901"/>
            <a:ext cx="1223963" cy="692547"/>
          </a:xfrm>
          <a:prstGeom prst="wedgeRectCallout">
            <a:avLst>
              <a:gd name="adj1" fmla="val -52068"/>
              <a:gd name="adj2" fmla="val 12040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第</a:t>
            </a:r>
            <a:r>
              <a:rPr lang="en-US" altLang="zh-CN" i="1">
                <a:ea typeface="微软雅黑 Light" panose="020B0502040204020203" pitchFamily="34" charset="-122"/>
              </a:rPr>
              <a:t>j</a:t>
            </a:r>
            <a:r>
              <a:rPr lang="zh-CN" altLang="en-US">
                <a:ea typeface="微软雅黑 Light" panose="020B0502040204020203" pitchFamily="34" charset="-122"/>
              </a:rPr>
              <a:t>层子问题规模</a:t>
            </a:r>
          </a:p>
        </p:txBody>
      </p:sp>
      <p:sp>
        <p:nvSpPr>
          <p:cNvPr id="16" name="AutoShape 18">
            <a:extLst>
              <a:ext uri="{FF2B5EF4-FFF2-40B4-BE49-F238E27FC236}">
                <a16:creationId xmlns:a16="http://schemas.microsoft.com/office/drawing/2014/main" id="{6F8DB0F5-898C-48E6-BF1E-63599E571266}"/>
              </a:ext>
            </a:extLst>
          </p:cNvPr>
          <p:cNvSpPr>
            <a:spLocks noChangeArrowheads="1"/>
          </p:cNvSpPr>
          <p:nvPr/>
        </p:nvSpPr>
        <p:spPr bwMode="auto">
          <a:xfrm>
            <a:off x="6995955" y="5541802"/>
            <a:ext cx="1556818" cy="937196"/>
          </a:xfrm>
          <a:prstGeom prst="wedgeRectCallout">
            <a:avLst>
              <a:gd name="adj1" fmla="val -60998"/>
              <a:gd name="adj2" fmla="val -69703"/>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dirty="0">
                <a:ea typeface="微软雅黑 Light" panose="020B0502040204020203" pitchFamily="34" charset="-122"/>
              </a:rPr>
              <a:t>第</a:t>
            </a:r>
            <a:r>
              <a:rPr lang="en-US" altLang="zh-CN" i="1" dirty="0">
                <a:ea typeface="微软雅黑 Light" panose="020B0502040204020203" pitchFamily="34" charset="-122"/>
              </a:rPr>
              <a:t>j</a:t>
            </a:r>
            <a:r>
              <a:rPr lang="zh-CN" altLang="en-US" dirty="0">
                <a:ea typeface="微软雅黑 Light" panose="020B0502040204020203" pitchFamily="34" charset="-122"/>
              </a:rPr>
              <a:t>层的</a:t>
            </a:r>
            <a:r>
              <a:rPr lang="en-US" altLang="zh-CN" dirty="0">
                <a:ea typeface="微软雅黑 Light" panose="020B0502040204020203" pitchFamily="34" charset="-122"/>
              </a:rPr>
              <a:t>1</a:t>
            </a:r>
            <a:r>
              <a:rPr lang="zh-CN" altLang="en-US" dirty="0">
                <a:ea typeface="微软雅黑 Light" panose="020B0502040204020203" pitchFamily="34" charset="-122"/>
              </a:rPr>
              <a:t>个子问题分解合并代价</a:t>
            </a:r>
          </a:p>
        </p:txBody>
      </p:sp>
      <p:sp>
        <p:nvSpPr>
          <p:cNvPr id="17" name="AutoShape 16">
            <a:extLst>
              <a:ext uri="{FF2B5EF4-FFF2-40B4-BE49-F238E27FC236}">
                <a16:creationId xmlns:a16="http://schemas.microsoft.com/office/drawing/2014/main" id="{4ADE72BF-1E8D-4CC6-AAFB-C07210E8D7EA}"/>
              </a:ext>
            </a:extLst>
          </p:cNvPr>
          <p:cNvSpPr>
            <a:spLocks noChangeArrowheads="1"/>
          </p:cNvSpPr>
          <p:nvPr/>
        </p:nvSpPr>
        <p:spPr bwMode="auto">
          <a:xfrm>
            <a:off x="5162258" y="5820119"/>
            <a:ext cx="1456982" cy="660412"/>
          </a:xfrm>
          <a:prstGeom prst="wedgeRectCallout">
            <a:avLst>
              <a:gd name="adj1" fmla="val 672"/>
              <a:gd name="adj2" fmla="val -122505"/>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第</a:t>
            </a:r>
            <a:r>
              <a:rPr lang="en-US" altLang="zh-CN" i="1">
                <a:ea typeface="微软雅黑 Light" panose="020B0502040204020203" pitchFamily="34" charset="-122"/>
              </a:rPr>
              <a:t>j</a:t>
            </a:r>
            <a:r>
              <a:rPr lang="zh-CN" altLang="en-US">
                <a:ea typeface="微软雅黑 Light" panose="020B0502040204020203" pitchFamily="34" charset="-122"/>
              </a:rPr>
              <a:t>层子问题总数</a:t>
            </a:r>
          </a:p>
        </p:txBody>
      </p:sp>
      <p:sp>
        <p:nvSpPr>
          <p:cNvPr id="18" name="AutoShape 15">
            <a:extLst>
              <a:ext uri="{FF2B5EF4-FFF2-40B4-BE49-F238E27FC236}">
                <a16:creationId xmlns:a16="http://schemas.microsoft.com/office/drawing/2014/main" id="{591DFCE5-F161-43DE-ADF9-64E3887F33D3}"/>
              </a:ext>
            </a:extLst>
          </p:cNvPr>
          <p:cNvSpPr>
            <a:spLocks noChangeArrowheads="1"/>
          </p:cNvSpPr>
          <p:nvPr/>
        </p:nvSpPr>
        <p:spPr bwMode="auto">
          <a:xfrm>
            <a:off x="3106953" y="5543335"/>
            <a:ext cx="1665433" cy="937196"/>
          </a:xfrm>
          <a:prstGeom prst="wedgeRectCallout">
            <a:avLst>
              <a:gd name="adj1" fmla="val 56997"/>
              <a:gd name="adj2" fmla="val -88245"/>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a:ea typeface="微软雅黑 Light" panose="020B0502040204020203" pitchFamily="34" charset="-122"/>
              </a:rPr>
              <a:t>各层原问题</a:t>
            </a:r>
            <a:r>
              <a:rPr lang="en-US" altLang="zh-CN">
                <a:ea typeface="微软雅黑 Light" panose="020B0502040204020203" pitchFamily="34" charset="-122"/>
              </a:rPr>
              <a:t>/</a:t>
            </a:r>
            <a:r>
              <a:rPr lang="zh-CN" altLang="en-US">
                <a:ea typeface="微软雅黑 Light" panose="020B0502040204020203" pitchFamily="34" charset="-122"/>
              </a:rPr>
              <a:t>子问题分解、合并代价累加</a:t>
            </a:r>
          </a:p>
        </p:txBody>
      </p:sp>
      <p:sp>
        <p:nvSpPr>
          <p:cNvPr id="19" name="AutoShape 11">
            <a:extLst>
              <a:ext uri="{FF2B5EF4-FFF2-40B4-BE49-F238E27FC236}">
                <a16:creationId xmlns:a16="http://schemas.microsoft.com/office/drawing/2014/main" id="{1462300D-B3DF-4D43-B59D-A0E018AF47C0}"/>
              </a:ext>
            </a:extLst>
          </p:cNvPr>
          <p:cNvSpPr>
            <a:spLocks noChangeArrowheads="1"/>
          </p:cNvSpPr>
          <p:nvPr/>
        </p:nvSpPr>
        <p:spPr bwMode="auto">
          <a:xfrm>
            <a:off x="900404" y="5741753"/>
            <a:ext cx="1518071" cy="726546"/>
          </a:xfrm>
          <a:prstGeom prst="wedgeRectCallout">
            <a:avLst>
              <a:gd name="adj1" fmla="val 66453"/>
              <a:gd name="adj2" fmla="val -105664"/>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zh-CN" dirty="0">
                <a:ea typeface="微软雅黑 Light" panose="020B0502040204020203" pitchFamily="34" charset="-122"/>
              </a:rPr>
              <a:t>K</a:t>
            </a:r>
            <a:r>
              <a:rPr lang="zh-CN" altLang="en-US" dirty="0">
                <a:ea typeface="微软雅黑 Light" panose="020B0502040204020203" pitchFamily="34" charset="-122"/>
              </a:rPr>
              <a:t>个子问题串行求解代价</a:t>
            </a:r>
          </a:p>
        </p:txBody>
      </p:sp>
      <p:sp>
        <p:nvSpPr>
          <p:cNvPr id="20" name="Line 13">
            <a:extLst>
              <a:ext uri="{FF2B5EF4-FFF2-40B4-BE49-F238E27FC236}">
                <a16:creationId xmlns:a16="http://schemas.microsoft.com/office/drawing/2014/main" id="{67D9231D-CB5E-46F8-955B-E4556E3256CF}"/>
              </a:ext>
            </a:extLst>
          </p:cNvPr>
          <p:cNvSpPr>
            <a:spLocks noChangeShapeType="1"/>
          </p:cNvSpPr>
          <p:nvPr/>
        </p:nvSpPr>
        <p:spPr bwMode="auto">
          <a:xfrm flipH="1">
            <a:off x="3028065" y="3918856"/>
            <a:ext cx="751771" cy="843816"/>
          </a:xfrm>
          <a:prstGeom prst="line">
            <a:avLst/>
          </a:prstGeom>
          <a:noFill/>
          <a:ln w="190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4116907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886EE-6E48-4B29-9BA2-B30DC3F16846}"/>
              </a:ext>
            </a:extLst>
          </p:cNvPr>
          <p:cNvSpPr>
            <a:spLocks noGrp="1"/>
          </p:cNvSpPr>
          <p:nvPr>
            <p:ph type="title"/>
          </p:nvPr>
        </p:nvSpPr>
        <p:spPr/>
        <p:txBody>
          <a:bodyPr>
            <a:normAutofit/>
          </a:bodyPr>
          <a:lstStyle/>
          <a:p>
            <a:r>
              <a:rPr lang="en-US" altLang="zh-CN" sz="2800" dirty="0"/>
              <a:t>m</a:t>
            </a:r>
            <a:r>
              <a:rPr lang="zh-CN" altLang="en-US" sz="2800" dirty="0"/>
              <a:t>与</a:t>
            </a:r>
            <a:r>
              <a:rPr lang="en-US" altLang="zh-CN" sz="2800" dirty="0"/>
              <a:t>k</a:t>
            </a:r>
            <a:r>
              <a:rPr lang="zh-CN" altLang="en-US" sz="2800" dirty="0"/>
              <a:t>的影响</a:t>
            </a:r>
            <a:endParaRPr lang="zh-CN" altLang="en-US" dirty="0"/>
          </a:p>
        </p:txBody>
      </p:sp>
      <p:sp>
        <p:nvSpPr>
          <p:cNvPr id="3" name="内容占位符 2">
            <a:extLst>
              <a:ext uri="{FF2B5EF4-FFF2-40B4-BE49-F238E27FC236}">
                <a16:creationId xmlns:a16="http://schemas.microsoft.com/office/drawing/2014/main" id="{84767844-E73E-41B0-9CE6-A63A91B27734}"/>
              </a:ext>
            </a:extLst>
          </p:cNvPr>
          <p:cNvSpPr>
            <a:spLocks noGrp="1"/>
          </p:cNvSpPr>
          <p:nvPr>
            <p:ph idx="1"/>
          </p:nvPr>
        </p:nvSpPr>
        <p:spPr/>
        <p:txBody>
          <a:bodyPr>
            <a:normAutofit/>
          </a:bodyPr>
          <a:lstStyle/>
          <a:p>
            <a:endParaRPr lang="en-US" altLang="zh-CN" dirty="0"/>
          </a:p>
          <a:p>
            <a:endParaRPr lang="en-US" altLang="zh-CN" dirty="0"/>
          </a:p>
          <a:p>
            <a:pPr marL="0" indent="0">
              <a:buNone/>
            </a:pPr>
            <a:endParaRPr lang="en-US" altLang="zh-CN" dirty="0"/>
          </a:p>
          <a:p>
            <a:pPr>
              <a:defRPr/>
            </a:pPr>
            <a:r>
              <a:rPr lang="zh-CN" altLang="en-US" dirty="0"/>
              <a:t>情况</a:t>
            </a:r>
            <a:r>
              <a:rPr lang="en-US" altLang="zh-CN" dirty="0"/>
              <a:t>1. </a:t>
            </a:r>
            <a:r>
              <a:rPr lang="en-US" altLang="zh-CN" sz="2400" i="1" dirty="0">
                <a:solidFill>
                  <a:srgbClr val="000000"/>
                </a:solidFill>
                <a:cs typeface="Times New Roman" pitchFamily="18" charset="0"/>
              </a:rPr>
              <a:t>m</a:t>
            </a:r>
            <a:r>
              <a:rPr lang="en-US" altLang="zh-CN" sz="2400" dirty="0">
                <a:solidFill>
                  <a:srgbClr val="000000"/>
                </a:solidFill>
                <a:cs typeface="Times New Roman" pitchFamily="18" charset="0"/>
              </a:rPr>
              <a:t>&lt;</a:t>
            </a:r>
            <a:r>
              <a:rPr lang="en-US" altLang="zh-CN" sz="2400" i="1" dirty="0">
                <a:solidFill>
                  <a:srgbClr val="000000"/>
                </a:solidFill>
                <a:cs typeface="Times New Roman" pitchFamily="18" charset="0"/>
              </a:rPr>
              <a:t>k</a:t>
            </a:r>
            <a:r>
              <a:rPr lang="en-US" altLang="zh-CN" sz="2400" dirty="0">
                <a:solidFill>
                  <a:srgbClr val="000000"/>
                </a:solidFill>
                <a:cs typeface="Times New Roman" pitchFamily="18" charset="0"/>
              </a:rPr>
              <a:t>:     </a:t>
            </a:r>
            <a:r>
              <a:rPr lang="en-US" altLang="zh-CN" sz="2400" i="1" dirty="0">
                <a:solidFill>
                  <a:srgbClr val="000000"/>
                </a:solidFill>
                <a:cs typeface="Times New Roman" pitchFamily="18" charset="0"/>
              </a:rPr>
              <a:t>k</a:t>
            </a:r>
            <a:r>
              <a:rPr lang="en-US" altLang="zh-CN" sz="2400" dirty="0">
                <a:solidFill>
                  <a:srgbClr val="000000"/>
                </a:solidFill>
                <a:cs typeface="Times New Roman" pitchFamily="18" charset="0"/>
              </a:rPr>
              <a:t>*(</a:t>
            </a:r>
            <a:r>
              <a:rPr lang="en-US" altLang="zh-CN" sz="2400" i="1" dirty="0">
                <a:solidFill>
                  <a:srgbClr val="000000"/>
                </a:solidFill>
                <a:cs typeface="Times New Roman" pitchFamily="18" charset="0"/>
              </a:rPr>
              <a:t>n</a:t>
            </a:r>
            <a:r>
              <a:rPr lang="en-US" altLang="zh-CN" sz="2400" dirty="0">
                <a:solidFill>
                  <a:srgbClr val="000000"/>
                </a:solidFill>
                <a:cs typeface="Times New Roman" pitchFamily="18" charset="0"/>
              </a:rPr>
              <a:t>/</a:t>
            </a:r>
            <a:r>
              <a:rPr lang="en-US" altLang="zh-CN" sz="2400" i="1" dirty="0">
                <a:solidFill>
                  <a:srgbClr val="000000"/>
                </a:solidFill>
                <a:cs typeface="Times New Roman" pitchFamily="18" charset="0"/>
              </a:rPr>
              <a:t>m</a:t>
            </a:r>
            <a:r>
              <a:rPr lang="en-US" altLang="zh-CN" sz="2400" dirty="0">
                <a:solidFill>
                  <a:srgbClr val="000000"/>
                </a:solidFill>
                <a:cs typeface="Times New Roman" pitchFamily="18" charset="0"/>
              </a:rPr>
              <a:t>) &gt; </a:t>
            </a:r>
            <a:r>
              <a:rPr lang="en-US" altLang="zh-CN" sz="2400" i="1" dirty="0">
                <a:solidFill>
                  <a:srgbClr val="000000"/>
                </a:solidFill>
                <a:cs typeface="Times New Roman" pitchFamily="18" charset="0"/>
              </a:rPr>
              <a:t>n</a:t>
            </a:r>
            <a:r>
              <a:rPr lang="en-US" altLang="zh-CN" sz="2400" dirty="0">
                <a:solidFill>
                  <a:srgbClr val="000000"/>
                </a:solidFill>
                <a:cs typeface="Times New Roman" pitchFamily="18" charset="0"/>
              </a:rPr>
              <a:t>    e.g. </a:t>
            </a:r>
            <a:r>
              <a:rPr lang="en-US" altLang="zh-CN" sz="2400" i="1" dirty="0">
                <a:solidFill>
                  <a:srgbClr val="000000"/>
                </a:solidFill>
                <a:cs typeface="Times New Roman" pitchFamily="18" charset="0"/>
              </a:rPr>
              <a:t>m</a:t>
            </a:r>
            <a:r>
              <a:rPr lang="en-US" altLang="zh-CN" sz="2400" dirty="0">
                <a:solidFill>
                  <a:srgbClr val="000000"/>
                </a:solidFill>
                <a:cs typeface="Times New Roman" pitchFamily="18" charset="0"/>
              </a:rPr>
              <a:t>=2, </a:t>
            </a:r>
            <a:r>
              <a:rPr lang="en-US" altLang="zh-CN" sz="2400" i="1" dirty="0">
                <a:solidFill>
                  <a:srgbClr val="000000"/>
                </a:solidFill>
                <a:cs typeface="Times New Roman" pitchFamily="18" charset="0"/>
              </a:rPr>
              <a:t>k</a:t>
            </a:r>
            <a:r>
              <a:rPr lang="en-US" altLang="zh-CN" sz="2400" dirty="0">
                <a:solidFill>
                  <a:srgbClr val="000000"/>
                </a:solidFill>
                <a:cs typeface="Times New Roman" pitchFamily="18" charset="0"/>
              </a:rPr>
              <a:t>=7</a:t>
            </a:r>
            <a:endParaRPr lang="en-US" altLang="zh-CN" sz="2400" i="1" dirty="0">
              <a:solidFill>
                <a:srgbClr val="000000"/>
              </a:solidFill>
              <a:cs typeface="Times New Roman" pitchFamily="18" charset="0"/>
            </a:endParaRPr>
          </a:p>
          <a:p>
            <a:pPr marL="0" indent="0">
              <a:buNone/>
              <a:defRPr/>
            </a:pPr>
            <a:endParaRPr lang="en-US" altLang="zh-CN" sz="2400" dirty="0">
              <a:solidFill>
                <a:srgbClr val="000000"/>
              </a:solidFill>
              <a:cs typeface="Times New Roman" pitchFamily="18" charset="0"/>
            </a:endParaRPr>
          </a:p>
          <a:p>
            <a:pPr lvl="1">
              <a:defRPr/>
            </a:pPr>
            <a:endParaRPr lang="en-US" altLang="zh-CN" dirty="0">
              <a:solidFill>
                <a:srgbClr val="000000"/>
              </a:solidFill>
              <a:cs typeface="Times New Roman" pitchFamily="18" charset="0"/>
            </a:endParaRPr>
          </a:p>
          <a:p>
            <a:pPr marL="268287" lvl="1" indent="0">
              <a:buNone/>
              <a:defRPr/>
            </a:pPr>
            <a:r>
              <a:rPr lang="zh-CN" altLang="en-US" dirty="0">
                <a:solidFill>
                  <a:srgbClr val="000000"/>
                </a:solidFill>
                <a:cs typeface="Times New Roman" pitchFamily="18" charset="0"/>
              </a:rPr>
              <a:t>，分解后全部子问题总规模 </a:t>
            </a:r>
            <a:r>
              <a:rPr lang="en-US" altLang="zh-CN" dirty="0">
                <a:solidFill>
                  <a:srgbClr val="000000"/>
                </a:solidFill>
                <a:cs typeface="Times New Roman" pitchFamily="18" charset="0"/>
              </a:rPr>
              <a:t>&gt; </a:t>
            </a:r>
            <a:r>
              <a:rPr lang="zh-CN" altLang="en-US" dirty="0">
                <a:solidFill>
                  <a:srgbClr val="000000"/>
                </a:solidFill>
                <a:cs typeface="Times New Roman" pitchFamily="18" charset="0"/>
              </a:rPr>
              <a:t>原问题规模，</a:t>
            </a:r>
            <a:r>
              <a:rPr lang="en-US" altLang="zh-CN" b="1" dirty="0">
                <a:solidFill>
                  <a:srgbClr val="FF0000"/>
                </a:solidFill>
                <a:cs typeface="Times New Roman" pitchFamily="18" charset="0"/>
              </a:rPr>
              <a:t>T(n)</a:t>
            </a:r>
            <a:r>
              <a:rPr lang="zh-CN" altLang="en-US" b="1" dirty="0">
                <a:solidFill>
                  <a:srgbClr val="FF0000"/>
                </a:solidFill>
                <a:cs typeface="Times New Roman" pitchFamily="18" charset="0"/>
              </a:rPr>
              <a:t>复杂性较大</a:t>
            </a:r>
            <a:endParaRPr lang="en-US" altLang="zh-CN" b="1" dirty="0">
              <a:solidFill>
                <a:srgbClr val="FF0000"/>
              </a:solidFill>
              <a:cs typeface="Times New Roman" pitchFamily="18" charset="0"/>
            </a:endParaRPr>
          </a:p>
          <a:p>
            <a:pPr lvl="1">
              <a:defRPr/>
            </a:pPr>
            <a:r>
              <a:rPr lang="en-US" altLang="zh-CN" sz="2400" dirty="0">
                <a:solidFill>
                  <a:srgbClr val="000000"/>
                </a:solidFill>
                <a:cs typeface="Times New Roman" pitchFamily="18" charset="0"/>
              </a:rPr>
              <a:t>e.g. </a:t>
            </a:r>
            <a:r>
              <a:rPr lang="en-US" altLang="zh-CN" sz="2400" dirty="0">
                <a:effectLst>
                  <a:outerShdw blurRad="38100" dist="38100" dir="2700000" algn="tl">
                    <a:srgbClr val="C0C0C0"/>
                  </a:outerShdw>
                </a:effectLst>
              </a:rPr>
              <a:t>Strassen</a:t>
            </a:r>
            <a:r>
              <a:rPr lang="zh-CN" altLang="en-US" sz="2400" dirty="0">
                <a:solidFill>
                  <a:srgbClr val="000000"/>
                </a:solidFill>
                <a:cs typeface="Times New Roman" pitchFamily="18" charset="0"/>
              </a:rPr>
              <a:t>矩阵乘，</a:t>
            </a:r>
            <a:r>
              <a:rPr lang="en-US" altLang="zh-CN" sz="2400" i="1" dirty="0">
                <a:solidFill>
                  <a:srgbClr val="000000"/>
                </a:solidFill>
                <a:cs typeface="Times New Roman" pitchFamily="18" charset="0"/>
              </a:rPr>
              <a:t>k</a:t>
            </a:r>
            <a:r>
              <a:rPr lang="en-US" altLang="zh-CN" sz="2400" dirty="0">
                <a:solidFill>
                  <a:srgbClr val="000000"/>
                </a:solidFill>
                <a:cs typeface="Times New Roman" pitchFamily="18" charset="0"/>
              </a:rPr>
              <a:t>=7, </a:t>
            </a:r>
            <a:r>
              <a:rPr lang="en-US" altLang="zh-CN" sz="2400" i="1" dirty="0">
                <a:solidFill>
                  <a:srgbClr val="000000"/>
                </a:solidFill>
                <a:cs typeface="Times New Roman" pitchFamily="18" charset="0"/>
              </a:rPr>
              <a:t>m</a:t>
            </a:r>
            <a:r>
              <a:rPr lang="en-US" altLang="zh-CN" sz="2400" dirty="0">
                <a:solidFill>
                  <a:srgbClr val="000000"/>
                </a:solidFill>
                <a:cs typeface="Times New Roman" pitchFamily="18" charset="0"/>
              </a:rPr>
              <a:t>=2</a:t>
            </a:r>
            <a:r>
              <a:rPr lang="zh-CN" altLang="en-US" sz="2400" dirty="0">
                <a:solidFill>
                  <a:srgbClr val="000000"/>
                </a:solidFill>
                <a:cs typeface="Times New Roman" pitchFamily="18" charset="0"/>
              </a:rPr>
              <a:t>，分解成</a:t>
            </a:r>
            <a:r>
              <a:rPr lang="en-US" altLang="zh-CN" sz="2400" dirty="0">
                <a:solidFill>
                  <a:srgbClr val="000000"/>
                </a:solidFill>
                <a:cs typeface="Times New Roman" pitchFamily="18" charset="0"/>
              </a:rPr>
              <a:t>7</a:t>
            </a:r>
            <a:r>
              <a:rPr lang="zh-CN" altLang="en-US" sz="2400" dirty="0">
                <a:solidFill>
                  <a:srgbClr val="000000"/>
                </a:solidFill>
                <a:cs typeface="Times New Roman" pitchFamily="18" charset="0"/>
              </a:rPr>
              <a:t>个子问题，每个子问题规模是原问题的</a:t>
            </a:r>
            <a:r>
              <a:rPr lang="en-US" altLang="zh-CN" sz="2400" dirty="0">
                <a:solidFill>
                  <a:srgbClr val="000000"/>
                </a:solidFill>
                <a:cs typeface="Times New Roman" pitchFamily="18" charset="0"/>
              </a:rPr>
              <a:t>1/2,</a:t>
            </a:r>
            <a:endParaRPr lang="en-US" altLang="zh-CN" dirty="0">
              <a:solidFill>
                <a:srgbClr val="000000"/>
              </a:solidFill>
              <a:cs typeface="Times New Roman" pitchFamily="18" charset="0"/>
            </a:endParaRPr>
          </a:p>
          <a:p>
            <a:pPr marL="268287" lvl="1" indent="0">
              <a:buNone/>
              <a:defRPr/>
            </a:pPr>
            <a:endParaRPr lang="en-US" altLang="zh-CN" dirty="0">
              <a:solidFill>
                <a:srgbClr val="000000"/>
              </a:solidFill>
              <a:cs typeface="Times New Roman" pitchFamily="18" charset="0"/>
            </a:endParaRPr>
          </a:p>
          <a:p>
            <a:pPr marL="0" indent="0">
              <a:buNone/>
              <a:defRPr/>
            </a:pPr>
            <a:endParaRPr lang="en-US" altLang="zh-CN" sz="2400" dirty="0">
              <a:solidFill>
                <a:srgbClr val="000000"/>
              </a:solidFill>
              <a:latin typeface="Times New Roman" pitchFamily="18" charset="0"/>
              <a:ea typeface="黑体" pitchFamily="49" charset="-122"/>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833C668D-A3F1-4A3D-BFC4-6E8C62D8545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488D0CA-9E9D-4BB8-B721-5F0E34581F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61AFF3-7BA8-4BFA-BB7F-625CDA91E460}"/>
              </a:ext>
            </a:extLst>
          </p:cNvPr>
          <p:cNvSpPr>
            <a:spLocks noGrp="1"/>
          </p:cNvSpPr>
          <p:nvPr>
            <p:ph type="sldNum" sz="quarter" idx="12"/>
          </p:nvPr>
        </p:nvSpPr>
        <p:spPr/>
        <p:txBody>
          <a:bodyPr/>
          <a:lstStyle/>
          <a:p>
            <a:fld id="{EEA58A3B-43CE-4AA0-90B5-EB47AFAFEB34}" type="slidenum">
              <a:rPr lang="zh-CN" altLang="en-US" smtClean="0"/>
              <a:pPr/>
              <a:t>37</a:t>
            </a:fld>
            <a:endParaRPr lang="zh-CN" altLang="en-US" dirty="0"/>
          </a:p>
        </p:txBody>
      </p:sp>
      <p:graphicFrame>
        <p:nvGraphicFramePr>
          <p:cNvPr id="8" name="对象 1">
            <a:extLst>
              <a:ext uri="{FF2B5EF4-FFF2-40B4-BE49-F238E27FC236}">
                <a16:creationId xmlns:a16="http://schemas.microsoft.com/office/drawing/2014/main" id="{BE844E51-220F-4DD7-9BD5-29197887103E}"/>
              </a:ext>
            </a:extLst>
          </p:cNvPr>
          <p:cNvGraphicFramePr>
            <a:graphicFrameLocks noChangeAspect="1"/>
          </p:cNvGraphicFramePr>
          <p:nvPr>
            <p:extLst>
              <p:ext uri="{D42A27DB-BD31-4B8C-83A1-F6EECF244321}">
                <p14:modId xmlns:p14="http://schemas.microsoft.com/office/powerpoint/2010/main" val="231514788"/>
              </p:ext>
            </p:extLst>
          </p:nvPr>
        </p:nvGraphicFramePr>
        <p:xfrm>
          <a:off x="2094229" y="764362"/>
          <a:ext cx="5357701" cy="1242238"/>
        </p:xfrm>
        <a:graphic>
          <a:graphicData uri="http://schemas.openxmlformats.org/presentationml/2006/ole">
            <mc:AlternateContent xmlns:mc="http://schemas.openxmlformats.org/markup-compatibility/2006">
              <mc:Choice xmlns:v="urn:schemas-microsoft-com:vml" Requires="v">
                <p:oleObj spid="_x0000_s8647" name="Equation" r:id="rId3" imgW="2019300" imgH="469900" progId="Equation.DSMT4">
                  <p:embed/>
                </p:oleObj>
              </mc:Choice>
              <mc:Fallback>
                <p:oleObj name="Equation" r:id="rId3" imgW="2019300" imgH="469900" progId="Equation.DSMT4">
                  <p:embed/>
                  <p:pic>
                    <p:nvPicPr>
                      <p:cNvPr id="41987"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229" y="764362"/>
                        <a:ext cx="5357701" cy="1242238"/>
                      </a:xfrm>
                      <a:prstGeom prst="rect">
                        <a:avLst/>
                      </a:prstGeom>
                      <a:noFill/>
                      <a:ln>
                        <a:noFill/>
                      </a:ln>
                    </p:spPr>
                  </p:pic>
                </p:oleObj>
              </mc:Fallback>
            </mc:AlternateContent>
          </a:graphicData>
        </a:graphic>
      </p:graphicFrame>
      <p:graphicFrame>
        <p:nvGraphicFramePr>
          <p:cNvPr id="9" name="对象 3">
            <a:extLst>
              <a:ext uri="{FF2B5EF4-FFF2-40B4-BE49-F238E27FC236}">
                <a16:creationId xmlns:a16="http://schemas.microsoft.com/office/drawing/2014/main" id="{BB1D509D-E62F-40E2-94DB-FF4FF947C172}"/>
              </a:ext>
            </a:extLst>
          </p:cNvPr>
          <p:cNvGraphicFramePr>
            <a:graphicFrameLocks noChangeAspect="1"/>
          </p:cNvGraphicFramePr>
          <p:nvPr>
            <p:extLst>
              <p:ext uri="{D42A27DB-BD31-4B8C-83A1-F6EECF244321}">
                <p14:modId xmlns:p14="http://schemas.microsoft.com/office/powerpoint/2010/main" val="3219329699"/>
              </p:ext>
            </p:extLst>
          </p:nvPr>
        </p:nvGraphicFramePr>
        <p:xfrm>
          <a:off x="2933700" y="2813685"/>
          <a:ext cx="1482725" cy="542925"/>
        </p:xfrm>
        <a:graphic>
          <a:graphicData uri="http://schemas.openxmlformats.org/presentationml/2006/ole">
            <mc:AlternateContent xmlns:mc="http://schemas.openxmlformats.org/markup-compatibility/2006">
              <mc:Choice xmlns:v="urn:schemas-microsoft-com:vml" Requires="v">
                <p:oleObj spid="_x0000_s8648" name="Equation" r:id="rId5" imgW="622030" imgH="228501" progId="Equation.DSMT4">
                  <p:embed/>
                </p:oleObj>
              </mc:Choice>
              <mc:Fallback>
                <p:oleObj name="Equation" r:id="rId5" imgW="622030" imgH="228501" progId="Equation.DSMT4">
                  <p:embed/>
                  <p:pic>
                    <p:nvPicPr>
                      <p:cNvPr id="41988" name="对象 3">
                        <a:extLst>
                          <a:ext uri="{FF2B5EF4-FFF2-40B4-BE49-F238E27FC236}">
                            <a16:creationId xmlns:a16="http://schemas.microsoft.com/office/drawing/2014/main" id="{EEECD754-8FAF-4C54-9531-A422765B3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3700" y="2813685"/>
                        <a:ext cx="1482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4">
            <a:extLst>
              <a:ext uri="{FF2B5EF4-FFF2-40B4-BE49-F238E27FC236}">
                <a16:creationId xmlns:a16="http://schemas.microsoft.com/office/drawing/2014/main" id="{2F499429-5186-41DC-875A-B3884E2C1870}"/>
              </a:ext>
            </a:extLst>
          </p:cNvPr>
          <p:cNvGraphicFramePr>
            <a:graphicFrameLocks noChangeAspect="1"/>
          </p:cNvGraphicFramePr>
          <p:nvPr>
            <p:extLst>
              <p:ext uri="{D42A27DB-BD31-4B8C-83A1-F6EECF244321}">
                <p14:modId xmlns:p14="http://schemas.microsoft.com/office/powerpoint/2010/main" val="4134602719"/>
              </p:ext>
            </p:extLst>
          </p:nvPr>
        </p:nvGraphicFramePr>
        <p:xfrm>
          <a:off x="2470468" y="5108928"/>
          <a:ext cx="3407080" cy="630531"/>
        </p:xfrm>
        <a:graphic>
          <a:graphicData uri="http://schemas.openxmlformats.org/presentationml/2006/ole">
            <mc:AlternateContent xmlns:mc="http://schemas.openxmlformats.org/markup-compatibility/2006">
              <mc:Choice xmlns:v="urn:schemas-microsoft-com:vml" Requires="v">
                <p:oleObj spid="_x0000_s8649" name="Equation" r:id="rId7" imgW="1231366" imgH="228501" progId="Equation.DSMT4">
                  <p:embed/>
                </p:oleObj>
              </mc:Choice>
              <mc:Fallback>
                <p:oleObj name="Equation" r:id="rId7" imgW="1231366" imgH="228501" progId="Equation.DSMT4">
                  <p:embed/>
                  <p:pic>
                    <p:nvPicPr>
                      <p:cNvPr id="41989"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0468" y="5108928"/>
                        <a:ext cx="3407080" cy="63053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4687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886EE-6E48-4B29-9BA2-B30DC3F16846}"/>
              </a:ext>
            </a:extLst>
          </p:cNvPr>
          <p:cNvSpPr>
            <a:spLocks noGrp="1"/>
          </p:cNvSpPr>
          <p:nvPr>
            <p:ph type="title"/>
          </p:nvPr>
        </p:nvSpPr>
        <p:spPr/>
        <p:txBody>
          <a:bodyPr>
            <a:normAutofit/>
          </a:bodyPr>
          <a:lstStyle/>
          <a:p>
            <a:pPr algn="l"/>
            <a:r>
              <a:rPr lang="en-US" altLang="zh-CN" sz="2800" dirty="0"/>
              <a:t>m</a:t>
            </a:r>
            <a:r>
              <a:rPr lang="zh-CN" altLang="en-US" sz="2800" dirty="0"/>
              <a:t>与</a:t>
            </a:r>
            <a:r>
              <a:rPr lang="en-US" altLang="zh-CN" sz="2800" dirty="0"/>
              <a:t>k</a:t>
            </a:r>
            <a:r>
              <a:rPr lang="zh-CN" altLang="en-US" sz="2800" dirty="0"/>
              <a:t>的影响</a:t>
            </a:r>
            <a:endParaRPr lang="zh-CN" altLang="en-US" dirty="0"/>
          </a:p>
        </p:txBody>
      </p:sp>
      <p:sp>
        <p:nvSpPr>
          <p:cNvPr id="3" name="内容占位符 2">
            <a:extLst>
              <a:ext uri="{FF2B5EF4-FFF2-40B4-BE49-F238E27FC236}">
                <a16:creationId xmlns:a16="http://schemas.microsoft.com/office/drawing/2014/main" id="{84767844-E73E-41B0-9CE6-A63A91B27734}"/>
              </a:ext>
            </a:extLst>
          </p:cNvPr>
          <p:cNvSpPr>
            <a:spLocks noGrp="1"/>
          </p:cNvSpPr>
          <p:nvPr>
            <p:ph idx="1"/>
          </p:nvPr>
        </p:nvSpPr>
        <p:spPr/>
        <p:txBody>
          <a:bodyPr>
            <a:normAutofit/>
          </a:bodyPr>
          <a:lstStyle/>
          <a:p>
            <a:pPr>
              <a:defRPr/>
            </a:pPr>
            <a:r>
              <a:rPr lang="zh-CN" altLang="en-US" dirty="0"/>
              <a:t>情况</a:t>
            </a:r>
            <a:r>
              <a:rPr lang="en-US" altLang="zh-CN" dirty="0"/>
              <a:t>2.   </a:t>
            </a:r>
            <a:r>
              <a:rPr lang="en-US" altLang="zh-CN" i="1" dirty="0">
                <a:solidFill>
                  <a:srgbClr val="000000"/>
                </a:solidFill>
                <a:cs typeface="Times New Roman" pitchFamily="18" charset="0"/>
              </a:rPr>
              <a:t>m=k</a:t>
            </a:r>
            <a:r>
              <a:rPr lang="en-US" altLang="zh-CN" dirty="0">
                <a:solidFill>
                  <a:srgbClr val="000000"/>
                </a:solidFill>
                <a:cs typeface="Times New Roman" pitchFamily="18" charset="0"/>
              </a:rPr>
              <a:t>:     </a:t>
            </a:r>
            <a:r>
              <a:rPr lang="en-US" altLang="zh-CN" i="1" dirty="0">
                <a:solidFill>
                  <a:srgbClr val="000000"/>
                </a:solidFill>
                <a:cs typeface="Times New Roman" pitchFamily="18" charset="0"/>
              </a:rPr>
              <a:t>k</a:t>
            </a:r>
            <a:r>
              <a:rPr lang="en-US" altLang="zh-CN" dirty="0">
                <a:solidFill>
                  <a:srgbClr val="000000"/>
                </a:solidFill>
                <a:cs typeface="Times New Roman" pitchFamily="18" charset="0"/>
              </a:rPr>
              <a:t>*(</a:t>
            </a:r>
            <a:r>
              <a:rPr lang="en-US" altLang="zh-CN" i="1" dirty="0">
                <a:solidFill>
                  <a:srgbClr val="000000"/>
                </a:solidFill>
                <a:cs typeface="Times New Roman" pitchFamily="18" charset="0"/>
              </a:rPr>
              <a:t>n</a:t>
            </a:r>
            <a:r>
              <a:rPr lang="en-US" altLang="zh-CN" dirty="0">
                <a:solidFill>
                  <a:srgbClr val="000000"/>
                </a:solidFill>
                <a:cs typeface="Times New Roman" pitchFamily="18" charset="0"/>
              </a:rPr>
              <a:t>/</a:t>
            </a:r>
            <a:r>
              <a:rPr lang="en-US" altLang="zh-CN" i="1" dirty="0">
                <a:solidFill>
                  <a:srgbClr val="000000"/>
                </a:solidFill>
                <a:cs typeface="Times New Roman" pitchFamily="18" charset="0"/>
              </a:rPr>
              <a:t>m</a:t>
            </a:r>
            <a:r>
              <a:rPr lang="en-US" altLang="zh-CN" dirty="0">
                <a:solidFill>
                  <a:srgbClr val="000000"/>
                </a:solidFill>
                <a:cs typeface="Times New Roman" pitchFamily="18" charset="0"/>
              </a:rPr>
              <a:t>) = </a:t>
            </a:r>
            <a:r>
              <a:rPr lang="en-US" altLang="zh-CN" i="1" dirty="0">
                <a:solidFill>
                  <a:srgbClr val="000000"/>
                </a:solidFill>
                <a:cs typeface="Times New Roman" pitchFamily="18" charset="0"/>
              </a:rPr>
              <a:t>n</a:t>
            </a:r>
            <a:r>
              <a:rPr lang="en-US" altLang="zh-CN" dirty="0">
                <a:solidFill>
                  <a:srgbClr val="000000"/>
                </a:solidFill>
                <a:cs typeface="Times New Roman" pitchFamily="18" charset="0"/>
              </a:rPr>
              <a:t>   </a:t>
            </a:r>
            <a:endParaRPr lang="en-US" altLang="zh-CN" i="1" dirty="0">
              <a:solidFill>
                <a:srgbClr val="000000"/>
              </a:solidFill>
              <a:cs typeface="Times New Roman" pitchFamily="18" charset="0"/>
            </a:endParaRPr>
          </a:p>
          <a:p>
            <a:pPr marL="0" indent="0">
              <a:buNone/>
              <a:defRPr/>
            </a:pPr>
            <a:r>
              <a:rPr lang="en-US" altLang="zh-CN" i="1" dirty="0">
                <a:solidFill>
                  <a:srgbClr val="000000"/>
                </a:solidFill>
                <a:cs typeface="Times New Roman" pitchFamily="18" charset="0"/>
              </a:rPr>
              <a:t>        </a:t>
            </a:r>
            <a:r>
              <a:rPr lang="zh-CN" altLang="en-US" dirty="0">
                <a:solidFill>
                  <a:srgbClr val="000000"/>
                </a:solidFill>
                <a:cs typeface="Times New Roman" pitchFamily="18" charset="0"/>
              </a:rPr>
              <a:t>，分解后全部子问题总规模 </a:t>
            </a:r>
            <a:r>
              <a:rPr lang="en-US" altLang="zh-CN" dirty="0">
                <a:solidFill>
                  <a:srgbClr val="000000"/>
                </a:solidFill>
                <a:cs typeface="Times New Roman" pitchFamily="18" charset="0"/>
              </a:rPr>
              <a:t>= </a:t>
            </a:r>
            <a:r>
              <a:rPr lang="zh-CN" altLang="en-US" dirty="0">
                <a:solidFill>
                  <a:srgbClr val="000000"/>
                </a:solidFill>
                <a:cs typeface="Times New Roman" pitchFamily="18" charset="0"/>
              </a:rPr>
              <a:t>原问题规模，</a:t>
            </a:r>
            <a:r>
              <a:rPr lang="en-US" altLang="zh-CN" b="1" dirty="0">
                <a:solidFill>
                  <a:srgbClr val="FF0000"/>
                </a:solidFill>
                <a:cs typeface="Times New Roman" pitchFamily="18" charset="0"/>
              </a:rPr>
              <a:t>T(n)</a:t>
            </a:r>
            <a:r>
              <a:rPr lang="zh-CN" altLang="en-US" b="1" dirty="0">
                <a:solidFill>
                  <a:srgbClr val="FF0000"/>
                </a:solidFill>
                <a:cs typeface="Times New Roman" pitchFamily="18" charset="0"/>
              </a:rPr>
              <a:t>复杂性不大</a:t>
            </a:r>
            <a:endParaRPr lang="en-US" altLang="zh-CN" b="1" dirty="0">
              <a:solidFill>
                <a:srgbClr val="FF0000"/>
              </a:solidFill>
              <a:cs typeface="Times New Roman" pitchFamily="18" charset="0"/>
            </a:endParaRPr>
          </a:p>
          <a:p>
            <a:pPr marL="0" indent="0">
              <a:buNone/>
              <a:defRPr/>
            </a:pPr>
            <a:endParaRPr lang="en-US" altLang="zh-CN" b="1" dirty="0">
              <a:solidFill>
                <a:srgbClr val="FF0000"/>
              </a:solidFill>
              <a:cs typeface="Times New Roman" pitchFamily="18" charset="0"/>
            </a:endParaRPr>
          </a:p>
          <a:p>
            <a:pPr marL="0" indent="0">
              <a:buNone/>
              <a:defRPr/>
            </a:pPr>
            <a:endParaRPr lang="en-US" altLang="zh-CN" b="1" dirty="0">
              <a:solidFill>
                <a:srgbClr val="FF0000"/>
              </a:solidFill>
              <a:cs typeface="Times New Roman" pitchFamily="18" charset="0"/>
            </a:endParaRPr>
          </a:p>
          <a:p>
            <a:pPr lvl="1">
              <a:defRPr/>
            </a:pPr>
            <a:r>
              <a:rPr lang="en-US" altLang="zh-CN" dirty="0">
                <a:solidFill>
                  <a:srgbClr val="000000"/>
                </a:solidFill>
                <a:cs typeface="Times New Roman" pitchFamily="18" charset="0"/>
              </a:rPr>
              <a:t>e.g.</a:t>
            </a:r>
            <a:r>
              <a:rPr lang="zh-CN" altLang="en-US" dirty="0">
                <a:solidFill>
                  <a:srgbClr val="000000"/>
                </a:solidFill>
                <a:cs typeface="Times New Roman" pitchFamily="18" charset="0"/>
              </a:rPr>
              <a:t> </a:t>
            </a:r>
            <a:r>
              <a:rPr lang="zh-CN" altLang="en-US" sz="2400" dirty="0">
                <a:solidFill>
                  <a:srgbClr val="000000"/>
                </a:solidFill>
                <a:cs typeface="Times New Roman" pitchFamily="18" charset="0"/>
              </a:rPr>
              <a:t>合并排序，</a:t>
            </a:r>
            <a:r>
              <a:rPr lang="en-US" altLang="zh-CN" sz="2400" i="1" dirty="0">
                <a:solidFill>
                  <a:srgbClr val="000000"/>
                </a:solidFill>
                <a:cs typeface="Times New Roman" pitchFamily="18" charset="0"/>
              </a:rPr>
              <a:t>k</a:t>
            </a:r>
            <a:r>
              <a:rPr lang="en-US" altLang="zh-CN" sz="2400" dirty="0">
                <a:solidFill>
                  <a:srgbClr val="000000"/>
                </a:solidFill>
                <a:cs typeface="Times New Roman" pitchFamily="18" charset="0"/>
              </a:rPr>
              <a:t>=2, </a:t>
            </a:r>
            <a:r>
              <a:rPr lang="en-US" altLang="zh-CN" sz="2400" i="1" dirty="0">
                <a:solidFill>
                  <a:srgbClr val="000000"/>
                </a:solidFill>
                <a:cs typeface="Times New Roman" pitchFamily="18" charset="0"/>
              </a:rPr>
              <a:t>m</a:t>
            </a:r>
            <a:r>
              <a:rPr lang="en-US" altLang="zh-CN" sz="2400" dirty="0">
                <a:solidFill>
                  <a:srgbClr val="000000"/>
                </a:solidFill>
                <a:cs typeface="Times New Roman" pitchFamily="18" charset="0"/>
              </a:rPr>
              <a:t>=2</a:t>
            </a:r>
            <a:r>
              <a:rPr lang="zh-CN" altLang="en-US" sz="2400" dirty="0">
                <a:solidFill>
                  <a:srgbClr val="000000"/>
                </a:solidFill>
                <a:cs typeface="Times New Roman" pitchFamily="18" charset="0"/>
              </a:rPr>
              <a:t>，</a:t>
            </a:r>
            <a:r>
              <a:rPr lang="en-US" altLang="zh-CN" sz="2400" dirty="0">
                <a:solidFill>
                  <a:srgbClr val="000000"/>
                </a:solidFill>
                <a:cs typeface="Times New Roman" pitchFamily="18" charset="0"/>
              </a:rPr>
              <a:t>O</a:t>
            </a:r>
            <a:r>
              <a:rPr lang="en-US" altLang="zh-CN" sz="2400" i="1" dirty="0">
                <a:solidFill>
                  <a:srgbClr val="000000"/>
                </a:solidFill>
                <a:cs typeface="Times New Roman" pitchFamily="18" charset="0"/>
              </a:rPr>
              <a:t>(</a:t>
            </a:r>
            <a:r>
              <a:rPr lang="en-US" altLang="zh-CN" sz="2400" i="1" dirty="0" err="1">
                <a:solidFill>
                  <a:srgbClr val="000000"/>
                </a:solidFill>
                <a:cs typeface="Times New Roman" pitchFamily="18" charset="0"/>
              </a:rPr>
              <a:t>nlogn</a:t>
            </a:r>
            <a:r>
              <a:rPr lang="en-US" altLang="zh-CN" sz="2400" dirty="0">
                <a:solidFill>
                  <a:srgbClr val="000000"/>
                </a:solidFill>
                <a:cs typeface="Times New Roman" pitchFamily="18" charset="0"/>
              </a:rPr>
              <a:t>)</a:t>
            </a:r>
          </a:p>
          <a:p>
            <a:pPr lvl="1">
              <a:defRPr/>
            </a:pPr>
            <a:endParaRPr lang="en-US" altLang="zh-CN" b="1" dirty="0">
              <a:solidFill>
                <a:srgbClr val="000000"/>
              </a:solidFill>
              <a:cs typeface="Times New Roman" pitchFamily="18" charset="0"/>
            </a:endParaRPr>
          </a:p>
          <a:p>
            <a:pPr marL="228600" lvl="2" indent="-228600">
              <a:buClr>
                <a:srgbClr val="0000FF"/>
              </a:buClr>
              <a:buSzPct val="60000"/>
              <a:buFont typeface="Wingdings" panose="05000000000000000000" pitchFamily="2" charset="2"/>
              <a:buChar char="n"/>
              <a:defRPr/>
            </a:pPr>
            <a:r>
              <a:rPr lang="zh-CN" altLang="en-US" dirty="0"/>
              <a:t>情况</a:t>
            </a:r>
            <a:r>
              <a:rPr lang="en-US" altLang="zh-CN" dirty="0"/>
              <a:t>3.  </a:t>
            </a:r>
            <a:r>
              <a:rPr lang="en-US" altLang="zh-CN" i="1" dirty="0"/>
              <a:t>m&gt;k</a:t>
            </a:r>
            <a:r>
              <a:rPr lang="en-US" altLang="zh-CN" dirty="0"/>
              <a:t>:  </a:t>
            </a:r>
            <a:r>
              <a:rPr lang="en-US" altLang="zh-CN" i="1" dirty="0"/>
              <a:t>k</a:t>
            </a:r>
            <a:r>
              <a:rPr lang="en-US" altLang="zh-CN" dirty="0"/>
              <a:t>*(</a:t>
            </a:r>
            <a:r>
              <a:rPr lang="en-US" altLang="zh-CN" i="1" dirty="0"/>
              <a:t>n</a:t>
            </a:r>
            <a:r>
              <a:rPr lang="en-US" altLang="zh-CN" dirty="0"/>
              <a:t>/</a:t>
            </a:r>
            <a:r>
              <a:rPr lang="en-US" altLang="zh-CN" i="1" dirty="0"/>
              <a:t>m</a:t>
            </a:r>
            <a:r>
              <a:rPr lang="en-US" altLang="zh-CN" dirty="0"/>
              <a:t>)&lt;</a:t>
            </a:r>
            <a:r>
              <a:rPr lang="en-US" altLang="zh-CN" i="1" dirty="0"/>
              <a:t>n</a:t>
            </a:r>
          </a:p>
          <a:p>
            <a:pPr marL="269875" lvl="2" indent="0">
              <a:buClr>
                <a:srgbClr val="0000FF"/>
              </a:buClr>
              <a:buSzPct val="60000"/>
              <a:buNone/>
              <a:defRPr/>
            </a:pPr>
            <a:endParaRPr lang="en-US" altLang="zh-CN" i="1" dirty="0">
              <a:solidFill>
                <a:srgbClr val="000000"/>
              </a:solidFill>
              <a:cs typeface="Times New Roman" pitchFamily="18" charset="0"/>
            </a:endParaRPr>
          </a:p>
          <a:p>
            <a:pPr marL="269875" lvl="2" indent="0">
              <a:buClr>
                <a:srgbClr val="0000FF"/>
              </a:buClr>
              <a:buSzPct val="60000"/>
              <a:buNone/>
              <a:defRPr/>
            </a:pPr>
            <a:endParaRPr lang="en-US" altLang="zh-CN" i="1" dirty="0">
              <a:solidFill>
                <a:srgbClr val="000000"/>
              </a:solidFill>
              <a:cs typeface="Times New Roman" pitchFamily="18" charset="0"/>
            </a:endParaRPr>
          </a:p>
          <a:p>
            <a:pPr marL="269875" lvl="2" indent="0">
              <a:buClr>
                <a:srgbClr val="0000FF"/>
              </a:buClr>
              <a:buSzPct val="60000"/>
              <a:buNone/>
              <a:defRPr/>
            </a:pPr>
            <a:r>
              <a:rPr lang="en-US" altLang="zh-CN" dirty="0">
                <a:solidFill>
                  <a:srgbClr val="000000"/>
                </a:solidFill>
                <a:cs typeface="Times New Roman" pitchFamily="18" charset="0"/>
              </a:rPr>
              <a:t>,</a:t>
            </a:r>
            <a:r>
              <a:rPr lang="zh-CN" altLang="en-US" dirty="0">
                <a:solidFill>
                  <a:srgbClr val="000000"/>
                </a:solidFill>
                <a:cs typeface="Times New Roman" pitchFamily="18" charset="0"/>
              </a:rPr>
              <a:t>分解后全部子问题总规模</a:t>
            </a:r>
            <a:r>
              <a:rPr lang="en-US" altLang="zh-CN" dirty="0">
                <a:solidFill>
                  <a:srgbClr val="000000"/>
                </a:solidFill>
                <a:cs typeface="Times New Roman" pitchFamily="18" charset="0"/>
              </a:rPr>
              <a:t>&lt;</a:t>
            </a:r>
            <a:r>
              <a:rPr lang="zh-CN" altLang="en-US" dirty="0">
                <a:solidFill>
                  <a:srgbClr val="000000"/>
                </a:solidFill>
                <a:cs typeface="Times New Roman" pitchFamily="18" charset="0"/>
              </a:rPr>
              <a:t>原问题规模，</a:t>
            </a:r>
            <a:r>
              <a:rPr lang="en-US" altLang="zh-CN" dirty="0">
                <a:solidFill>
                  <a:srgbClr val="FF0000"/>
                </a:solidFill>
                <a:cs typeface="Times New Roman" pitchFamily="18" charset="0"/>
              </a:rPr>
              <a:t> T(n)</a:t>
            </a:r>
            <a:r>
              <a:rPr lang="zh-CN" altLang="en-US" dirty="0">
                <a:solidFill>
                  <a:srgbClr val="FF0000"/>
                </a:solidFill>
                <a:cs typeface="Times New Roman" pitchFamily="18" charset="0"/>
              </a:rPr>
              <a:t>复杂性较小</a:t>
            </a:r>
            <a:endParaRPr lang="en-US" altLang="zh-CN" dirty="0">
              <a:solidFill>
                <a:srgbClr val="000000"/>
              </a:solidFill>
              <a:cs typeface="Times New Roman" pitchFamily="18" charset="0"/>
            </a:endParaRPr>
          </a:p>
          <a:p>
            <a:pPr lvl="1">
              <a:defRPr/>
            </a:pPr>
            <a:r>
              <a:rPr lang="en-US" altLang="zh-CN" dirty="0">
                <a:solidFill>
                  <a:srgbClr val="000000"/>
                </a:solidFill>
                <a:cs typeface="Times New Roman" pitchFamily="18" charset="0"/>
              </a:rPr>
              <a:t>e.g. </a:t>
            </a:r>
            <a:r>
              <a:rPr lang="zh-CN" altLang="en-US" dirty="0">
                <a:solidFill>
                  <a:srgbClr val="000000"/>
                </a:solidFill>
                <a:cs typeface="Times New Roman" pitchFamily="18" charset="0"/>
              </a:rPr>
              <a:t>二分搜索，</a:t>
            </a:r>
            <a:r>
              <a:rPr lang="en-US" altLang="zh-CN" i="1" dirty="0">
                <a:solidFill>
                  <a:srgbClr val="000000"/>
                </a:solidFill>
                <a:cs typeface="Times New Roman" pitchFamily="18" charset="0"/>
              </a:rPr>
              <a:t>m</a:t>
            </a:r>
            <a:r>
              <a:rPr lang="en-US" altLang="zh-CN" dirty="0">
                <a:solidFill>
                  <a:srgbClr val="000000"/>
                </a:solidFill>
                <a:cs typeface="Times New Roman" pitchFamily="18" charset="0"/>
              </a:rPr>
              <a:t>=2, </a:t>
            </a:r>
            <a:r>
              <a:rPr lang="en-US" altLang="zh-CN" i="1" dirty="0">
                <a:solidFill>
                  <a:srgbClr val="000000"/>
                </a:solidFill>
                <a:cs typeface="Times New Roman" pitchFamily="18" charset="0"/>
              </a:rPr>
              <a:t>k</a:t>
            </a:r>
            <a:r>
              <a:rPr lang="en-US" altLang="zh-CN" dirty="0">
                <a:solidFill>
                  <a:srgbClr val="000000"/>
                </a:solidFill>
                <a:cs typeface="Times New Roman" pitchFamily="18" charset="0"/>
              </a:rPr>
              <a:t>=1,  O(</a:t>
            </a:r>
            <a:r>
              <a:rPr lang="en-US" altLang="zh-CN" dirty="0" err="1">
                <a:solidFill>
                  <a:srgbClr val="000000"/>
                </a:solidFill>
                <a:cs typeface="Times New Roman" pitchFamily="18" charset="0"/>
              </a:rPr>
              <a:t>log</a:t>
            </a:r>
            <a:r>
              <a:rPr lang="en-US" altLang="zh-CN" i="1" dirty="0" err="1">
                <a:solidFill>
                  <a:srgbClr val="000000"/>
                </a:solidFill>
                <a:cs typeface="Times New Roman" pitchFamily="18" charset="0"/>
              </a:rPr>
              <a:t>n</a:t>
            </a:r>
            <a:r>
              <a:rPr lang="en-US" altLang="zh-CN" dirty="0">
                <a:solidFill>
                  <a:srgbClr val="000000"/>
                </a:solidFill>
                <a:cs typeface="Times New Roman" pitchFamily="18" charset="0"/>
              </a:rPr>
              <a:t>)</a:t>
            </a:r>
            <a:endParaRPr lang="en-US" altLang="zh-CN" i="1" dirty="0">
              <a:solidFill>
                <a:srgbClr val="000000"/>
              </a:solidFill>
              <a:cs typeface="Times New Roman" pitchFamily="18" charset="0"/>
            </a:endParaRPr>
          </a:p>
          <a:p>
            <a:pPr marL="269875" lvl="2" indent="0">
              <a:buClr>
                <a:srgbClr val="0000FF"/>
              </a:buClr>
              <a:buSzPct val="60000"/>
              <a:buNone/>
              <a:defRPr/>
            </a:pPr>
            <a:endParaRPr lang="en-US" altLang="zh-CN" dirty="0"/>
          </a:p>
          <a:p>
            <a:pPr marL="0" lvl="1" indent="0">
              <a:spcBef>
                <a:spcPts val="500"/>
              </a:spcBef>
              <a:buClr>
                <a:srgbClr val="0000FF"/>
              </a:buClr>
              <a:buSzPct val="60000"/>
              <a:buNone/>
              <a:defRPr/>
            </a:pPr>
            <a:endParaRPr lang="en-US" altLang="zh-CN" dirty="0">
              <a:solidFill>
                <a:srgbClr val="000000"/>
              </a:solidFill>
              <a:latin typeface="Times New Roman" pitchFamily="18" charset="0"/>
              <a:ea typeface="黑体" pitchFamily="49" charset="-122"/>
              <a:cs typeface="Times New Roman" pitchFamily="18" charset="0"/>
            </a:endParaRPr>
          </a:p>
          <a:p>
            <a:pPr marL="0" lvl="1" indent="0">
              <a:spcBef>
                <a:spcPts val="500"/>
              </a:spcBef>
              <a:buClr>
                <a:srgbClr val="0000FF"/>
              </a:buClr>
              <a:buSzPct val="60000"/>
              <a:buNone/>
              <a:defRPr/>
            </a:pPr>
            <a:endParaRPr lang="en-US" altLang="zh-CN" dirty="0"/>
          </a:p>
          <a:p>
            <a:pPr marL="268287" lvl="1" indent="0">
              <a:buNone/>
              <a:defRPr/>
            </a:pPr>
            <a:endParaRPr lang="en-US" altLang="zh-CN" dirty="0">
              <a:solidFill>
                <a:srgbClr val="000000"/>
              </a:solidFill>
              <a:cs typeface="Times New Roman" pitchFamily="18" charset="0"/>
            </a:endParaRPr>
          </a:p>
          <a:p>
            <a:pPr marL="0" indent="0">
              <a:buNone/>
              <a:defRPr/>
            </a:pPr>
            <a:endParaRPr lang="en-US" altLang="zh-CN" sz="2400" dirty="0">
              <a:solidFill>
                <a:srgbClr val="000000"/>
              </a:solidFill>
              <a:latin typeface="Times New Roman" pitchFamily="18" charset="0"/>
              <a:ea typeface="黑体" pitchFamily="49" charset="-122"/>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833C668D-A3F1-4A3D-BFC4-6E8C62D8545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8488D0CA-9E9D-4BB8-B721-5F0E34581F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61AFF3-7BA8-4BFA-BB7F-625CDA91E460}"/>
              </a:ext>
            </a:extLst>
          </p:cNvPr>
          <p:cNvSpPr>
            <a:spLocks noGrp="1"/>
          </p:cNvSpPr>
          <p:nvPr>
            <p:ph type="sldNum" sz="quarter" idx="12"/>
          </p:nvPr>
        </p:nvSpPr>
        <p:spPr/>
        <p:txBody>
          <a:bodyPr/>
          <a:lstStyle/>
          <a:p>
            <a:fld id="{EEA58A3B-43CE-4AA0-90B5-EB47AFAFEB34}" type="slidenum">
              <a:rPr lang="zh-CN" altLang="en-US" smtClean="0"/>
              <a:pPr/>
              <a:t>38</a:t>
            </a:fld>
            <a:endParaRPr lang="zh-CN" altLang="en-US" dirty="0"/>
          </a:p>
        </p:txBody>
      </p:sp>
      <p:graphicFrame>
        <p:nvGraphicFramePr>
          <p:cNvPr id="11" name="对象 5">
            <a:extLst>
              <a:ext uri="{FF2B5EF4-FFF2-40B4-BE49-F238E27FC236}">
                <a16:creationId xmlns:a16="http://schemas.microsoft.com/office/drawing/2014/main" id="{883E230C-2111-4A02-B05C-6E0952DED5A2}"/>
              </a:ext>
            </a:extLst>
          </p:cNvPr>
          <p:cNvGraphicFramePr>
            <a:graphicFrameLocks noChangeAspect="1"/>
          </p:cNvGraphicFramePr>
          <p:nvPr>
            <p:extLst>
              <p:ext uri="{D42A27DB-BD31-4B8C-83A1-F6EECF244321}">
                <p14:modId xmlns:p14="http://schemas.microsoft.com/office/powerpoint/2010/main" val="4241686881"/>
              </p:ext>
            </p:extLst>
          </p:nvPr>
        </p:nvGraphicFramePr>
        <p:xfrm>
          <a:off x="2565718" y="1876425"/>
          <a:ext cx="1482725" cy="542925"/>
        </p:xfrm>
        <a:graphic>
          <a:graphicData uri="http://schemas.openxmlformats.org/presentationml/2006/ole">
            <mc:AlternateContent xmlns:mc="http://schemas.openxmlformats.org/markup-compatibility/2006">
              <mc:Choice xmlns:v="urn:schemas-microsoft-com:vml" Requires="v">
                <p:oleObj spid="_x0000_s9520" name="Equation" r:id="rId3" imgW="622030" imgH="228501" progId="Equation.DSMT4">
                  <p:embed/>
                </p:oleObj>
              </mc:Choice>
              <mc:Fallback>
                <p:oleObj name="Equation" r:id="rId3" imgW="622030" imgH="228501" progId="Equation.DSMT4">
                  <p:embed/>
                  <p:pic>
                    <p:nvPicPr>
                      <p:cNvPr id="4199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718" y="1876425"/>
                        <a:ext cx="1482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3">
            <a:extLst>
              <a:ext uri="{FF2B5EF4-FFF2-40B4-BE49-F238E27FC236}">
                <a16:creationId xmlns:a16="http://schemas.microsoft.com/office/drawing/2014/main" id="{376F8C80-4594-4105-9AF4-A54B5A1D4638}"/>
              </a:ext>
            </a:extLst>
          </p:cNvPr>
          <p:cNvGraphicFramePr>
            <a:graphicFrameLocks noChangeAspect="1"/>
          </p:cNvGraphicFramePr>
          <p:nvPr>
            <p:extLst>
              <p:ext uri="{D42A27DB-BD31-4B8C-83A1-F6EECF244321}">
                <p14:modId xmlns:p14="http://schemas.microsoft.com/office/powerpoint/2010/main" val="1310090805"/>
              </p:ext>
            </p:extLst>
          </p:nvPr>
        </p:nvGraphicFramePr>
        <p:xfrm>
          <a:off x="2636521" y="4284231"/>
          <a:ext cx="1788160" cy="654766"/>
        </p:xfrm>
        <a:graphic>
          <a:graphicData uri="http://schemas.openxmlformats.org/presentationml/2006/ole">
            <mc:AlternateContent xmlns:mc="http://schemas.openxmlformats.org/markup-compatibility/2006">
              <mc:Choice xmlns:v="urn:schemas-microsoft-com:vml" Requires="v">
                <p:oleObj spid="_x0000_s9521" name="Equation" r:id="rId5" imgW="622030" imgH="228501" progId="Equation.DSMT4">
                  <p:embed/>
                </p:oleObj>
              </mc:Choice>
              <mc:Fallback>
                <p:oleObj name="Equation" r:id="rId5" imgW="622030" imgH="228501" progId="Equation.DSMT4">
                  <p:embed/>
                  <p:pic>
                    <p:nvPicPr>
                      <p:cNvPr id="43011"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521" y="4284231"/>
                        <a:ext cx="1788160" cy="65476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84476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B699F-3E32-44A5-BAE6-E5D2B680916A}"/>
              </a:ext>
            </a:extLst>
          </p:cNvPr>
          <p:cNvSpPr>
            <a:spLocks noGrp="1"/>
          </p:cNvSpPr>
          <p:nvPr>
            <p:ph type="title"/>
          </p:nvPr>
        </p:nvSpPr>
        <p:spPr/>
        <p:txBody>
          <a:bodyPr/>
          <a:lstStyle/>
          <a:p>
            <a:r>
              <a:rPr lang="zh-CN" altLang="en-US" dirty="0">
                <a:effectLst>
                  <a:outerShdw blurRad="38100" dist="38100" dir="2700000" algn="tl">
                    <a:srgbClr val="C0C0C0"/>
                  </a:outerShdw>
                </a:effectLst>
                <a:ea typeface="黑体" pitchFamily="49" charset="-122"/>
              </a:rPr>
              <a:t>分治算法的复杂性</a:t>
            </a:r>
            <a:endParaRPr lang="zh-CN" altLang="en-US" dirty="0"/>
          </a:p>
        </p:txBody>
      </p:sp>
      <p:sp>
        <p:nvSpPr>
          <p:cNvPr id="3" name="内容占位符 2">
            <a:extLst>
              <a:ext uri="{FF2B5EF4-FFF2-40B4-BE49-F238E27FC236}">
                <a16:creationId xmlns:a16="http://schemas.microsoft.com/office/drawing/2014/main" id="{BEB0F6E5-BB36-47BD-A37F-8476755A975B}"/>
              </a:ext>
            </a:extLst>
          </p:cNvPr>
          <p:cNvSpPr>
            <a:spLocks noGrp="1"/>
          </p:cNvSpPr>
          <p:nvPr>
            <p:ph idx="1"/>
          </p:nvPr>
        </p:nvSpPr>
        <p:spPr/>
        <p:txBody>
          <a:bodyPr/>
          <a:lstStyle/>
          <a:p>
            <a:pPr marL="0" indent="0" eaLnBrk="1" hangingPunct="1">
              <a:buNone/>
            </a:pPr>
            <a:r>
              <a:rPr lang="zh-CN" altLang="en-US" sz="2400" b="1" dirty="0">
                <a:solidFill>
                  <a:srgbClr val="000000"/>
                </a:solidFill>
                <a:cs typeface="Times New Roman" pitchFamily="18" charset="0"/>
              </a:rPr>
              <a:t>注意</a:t>
            </a:r>
            <a:r>
              <a:rPr lang="zh-CN" altLang="en-US" sz="2400" dirty="0">
                <a:solidFill>
                  <a:srgbClr val="000000"/>
                </a:solidFill>
                <a:cs typeface="Times New Roman" pitchFamily="18" charset="0"/>
              </a:rPr>
              <a:t>：</a:t>
            </a:r>
            <a:endParaRPr lang="en-US" altLang="zh-CN" sz="2400" dirty="0">
              <a:solidFill>
                <a:srgbClr val="000000"/>
              </a:solidFill>
              <a:cs typeface="Times New Roman" pitchFamily="18" charset="0"/>
            </a:endParaRPr>
          </a:p>
          <a:p>
            <a:pPr eaLnBrk="1" hangingPunct="1"/>
            <a:r>
              <a:rPr lang="zh-CN" altLang="en-US" sz="2400" dirty="0">
                <a:solidFill>
                  <a:srgbClr val="000000"/>
                </a:solidFill>
                <a:cs typeface="Times New Roman" pitchFamily="18" charset="0"/>
              </a:rPr>
              <a:t>递归方程及其解只给出</a:t>
            </a:r>
            <a:r>
              <a:rPr lang="en-US" altLang="zh-CN" sz="2400" dirty="0">
                <a:solidFill>
                  <a:srgbClr val="000000"/>
                </a:solidFill>
                <a:cs typeface="Times New Roman" pitchFamily="18" charset="0"/>
              </a:rPr>
              <a:t>n</a:t>
            </a:r>
            <a:r>
              <a:rPr lang="zh-CN" altLang="en-US" sz="2400" dirty="0">
                <a:solidFill>
                  <a:srgbClr val="000000"/>
                </a:solidFill>
                <a:cs typeface="Times New Roman" pitchFamily="18" charset="0"/>
              </a:rPr>
              <a:t>等于</a:t>
            </a:r>
            <a:r>
              <a:rPr lang="en-US" altLang="zh-CN" sz="2400" dirty="0">
                <a:solidFill>
                  <a:srgbClr val="000000"/>
                </a:solidFill>
                <a:cs typeface="Times New Roman" pitchFamily="18" charset="0"/>
              </a:rPr>
              <a:t>m</a:t>
            </a:r>
            <a:r>
              <a:rPr lang="zh-CN" altLang="en-US" sz="2400" dirty="0">
                <a:solidFill>
                  <a:srgbClr val="000000"/>
                </a:solidFill>
                <a:cs typeface="Times New Roman" pitchFamily="18" charset="0"/>
              </a:rPr>
              <a:t>的方幂时</a:t>
            </a:r>
            <a:r>
              <a:rPr lang="en-US" altLang="zh-CN" sz="2400" dirty="0">
                <a:solidFill>
                  <a:srgbClr val="000000"/>
                </a:solidFill>
                <a:cs typeface="Times New Roman" pitchFamily="18" charset="0"/>
              </a:rPr>
              <a:t>T(n)</a:t>
            </a:r>
            <a:r>
              <a:rPr lang="zh-CN" altLang="en-US" sz="2400" dirty="0">
                <a:solidFill>
                  <a:srgbClr val="000000"/>
                </a:solidFill>
                <a:cs typeface="Times New Roman" pitchFamily="18" charset="0"/>
              </a:rPr>
              <a:t>的值，但是问题规模</a:t>
            </a:r>
            <a:r>
              <a:rPr lang="en-US" altLang="zh-CN" sz="2400" dirty="0">
                <a:solidFill>
                  <a:srgbClr val="000000"/>
                </a:solidFill>
                <a:cs typeface="Times New Roman" pitchFamily="18" charset="0"/>
              </a:rPr>
              <a:t>n</a:t>
            </a:r>
            <a:r>
              <a:rPr lang="zh-CN" altLang="en-US" sz="2400" dirty="0">
                <a:solidFill>
                  <a:srgbClr val="000000"/>
                </a:solidFill>
                <a:cs typeface="Times New Roman" pitchFamily="18" charset="0"/>
              </a:rPr>
              <a:t>并不总是</a:t>
            </a:r>
            <a:r>
              <a:rPr lang="en-US" altLang="zh-CN" sz="2400" dirty="0">
                <a:solidFill>
                  <a:srgbClr val="000000"/>
                </a:solidFill>
                <a:cs typeface="Times New Roman" pitchFamily="18" charset="0"/>
              </a:rPr>
              <a:t>m</a:t>
            </a:r>
            <a:r>
              <a:rPr lang="zh-CN" altLang="en-US" sz="2400" dirty="0">
                <a:solidFill>
                  <a:srgbClr val="000000"/>
                </a:solidFill>
                <a:cs typeface="Times New Roman" pitchFamily="18" charset="0"/>
              </a:rPr>
              <a:t>的方幂！</a:t>
            </a:r>
            <a:endParaRPr lang="en-US" altLang="zh-CN" sz="2400" dirty="0">
              <a:solidFill>
                <a:srgbClr val="000000"/>
              </a:solidFill>
              <a:cs typeface="Times New Roman" pitchFamily="18" charset="0"/>
            </a:endParaRPr>
          </a:p>
          <a:p>
            <a:pPr marL="0" indent="0" eaLnBrk="1" hangingPunct="1">
              <a:buNone/>
            </a:pPr>
            <a:endParaRPr lang="en-US" altLang="zh-CN" sz="2400" dirty="0">
              <a:solidFill>
                <a:srgbClr val="000000"/>
              </a:solidFill>
              <a:cs typeface="Times New Roman" pitchFamily="18" charset="0"/>
            </a:endParaRPr>
          </a:p>
          <a:p>
            <a:pPr eaLnBrk="1" hangingPunct="1"/>
            <a:r>
              <a:rPr lang="zh-CN" altLang="en-US" sz="2400" dirty="0">
                <a:solidFill>
                  <a:srgbClr val="000000"/>
                </a:solidFill>
                <a:cs typeface="Times New Roman" pitchFamily="18" charset="0"/>
              </a:rPr>
              <a:t>近似处理：</a:t>
            </a:r>
            <a:endParaRPr lang="en-US" altLang="zh-CN" sz="2400" dirty="0">
              <a:solidFill>
                <a:srgbClr val="000000"/>
              </a:solidFill>
              <a:cs typeface="Times New Roman" pitchFamily="18" charset="0"/>
            </a:endParaRPr>
          </a:p>
          <a:p>
            <a:pPr lvl="1"/>
            <a:r>
              <a:rPr lang="zh-CN" altLang="en-US" dirty="0">
                <a:solidFill>
                  <a:srgbClr val="000000"/>
                </a:solidFill>
                <a:cs typeface="Times New Roman" pitchFamily="18" charset="0"/>
              </a:rPr>
              <a:t>如果认为</a:t>
            </a:r>
            <a:r>
              <a:rPr lang="en-US" altLang="zh-CN" dirty="0">
                <a:solidFill>
                  <a:srgbClr val="000000"/>
                </a:solidFill>
                <a:cs typeface="Times New Roman" pitchFamily="18" charset="0"/>
              </a:rPr>
              <a:t>T(n)</a:t>
            </a:r>
            <a:r>
              <a:rPr lang="zh-CN" altLang="en-US" dirty="0">
                <a:solidFill>
                  <a:srgbClr val="000000"/>
                </a:solidFill>
                <a:cs typeface="Times New Roman" pitchFamily="18" charset="0"/>
              </a:rPr>
              <a:t>足够平滑，那么由</a:t>
            </a:r>
            <a:r>
              <a:rPr lang="en-US" altLang="zh-CN" dirty="0">
                <a:solidFill>
                  <a:srgbClr val="000000"/>
                </a:solidFill>
                <a:cs typeface="Times New Roman" pitchFamily="18" charset="0"/>
              </a:rPr>
              <a:t>n</a:t>
            </a:r>
            <a:r>
              <a:rPr lang="zh-CN" altLang="en-US" dirty="0">
                <a:solidFill>
                  <a:srgbClr val="000000"/>
                </a:solidFill>
                <a:cs typeface="Times New Roman" pitchFamily="18" charset="0"/>
              </a:rPr>
              <a:t>等于</a:t>
            </a:r>
            <a:r>
              <a:rPr lang="en-US" altLang="zh-CN" dirty="0">
                <a:solidFill>
                  <a:srgbClr val="000000"/>
                </a:solidFill>
                <a:cs typeface="Times New Roman" pitchFamily="18" charset="0"/>
              </a:rPr>
              <a:t>m</a:t>
            </a:r>
            <a:r>
              <a:rPr lang="zh-CN" altLang="en-US" dirty="0">
                <a:solidFill>
                  <a:srgbClr val="000000"/>
                </a:solidFill>
                <a:cs typeface="Times New Roman" pitchFamily="18" charset="0"/>
              </a:rPr>
              <a:t>的方幂时</a:t>
            </a:r>
            <a:r>
              <a:rPr lang="en-US" altLang="zh-CN" dirty="0">
                <a:solidFill>
                  <a:srgbClr val="000000"/>
                </a:solidFill>
                <a:cs typeface="Times New Roman" pitchFamily="18" charset="0"/>
              </a:rPr>
              <a:t>T(n)</a:t>
            </a:r>
            <a:r>
              <a:rPr lang="zh-CN" altLang="en-US" dirty="0">
                <a:solidFill>
                  <a:srgbClr val="000000"/>
                </a:solidFill>
                <a:cs typeface="Times New Roman" pitchFamily="18" charset="0"/>
              </a:rPr>
              <a:t>的值可以估计</a:t>
            </a:r>
            <a:r>
              <a:rPr lang="en-US" altLang="zh-CN" dirty="0">
                <a:solidFill>
                  <a:srgbClr val="000000"/>
                </a:solidFill>
                <a:cs typeface="Times New Roman" pitchFamily="18" charset="0"/>
              </a:rPr>
              <a:t>T(n)</a:t>
            </a:r>
            <a:r>
              <a:rPr lang="zh-CN" altLang="en-US" dirty="0">
                <a:solidFill>
                  <a:srgbClr val="000000"/>
                </a:solidFill>
                <a:cs typeface="Times New Roman" pitchFamily="18" charset="0"/>
              </a:rPr>
              <a:t>的增长速度</a:t>
            </a:r>
            <a:endParaRPr lang="en-US" altLang="zh-CN" dirty="0">
              <a:solidFill>
                <a:srgbClr val="000000"/>
              </a:solidFill>
              <a:cs typeface="Times New Roman" pitchFamily="18" charset="0"/>
            </a:endParaRPr>
          </a:p>
          <a:p>
            <a:pPr lvl="1"/>
            <a:r>
              <a:rPr lang="zh-CN" altLang="en-US" sz="2400" dirty="0">
                <a:solidFill>
                  <a:srgbClr val="000000"/>
                </a:solidFill>
                <a:cs typeface="Times New Roman" pitchFamily="18" charset="0"/>
              </a:rPr>
              <a:t>通常假定</a:t>
            </a:r>
            <a:r>
              <a:rPr lang="en-US" altLang="zh-CN" sz="2400" dirty="0">
                <a:solidFill>
                  <a:srgbClr val="000000"/>
                </a:solidFill>
                <a:cs typeface="Times New Roman" pitchFamily="18" charset="0"/>
              </a:rPr>
              <a:t>T(n)</a:t>
            </a:r>
            <a:r>
              <a:rPr lang="zh-CN" altLang="en-US" sz="2400" dirty="0">
                <a:solidFill>
                  <a:srgbClr val="000000"/>
                </a:solidFill>
                <a:cs typeface="Times New Roman" pitchFamily="18" charset="0"/>
              </a:rPr>
              <a:t>是单调上升的，从而当</a:t>
            </a:r>
            <a:r>
              <a:rPr lang="en-US" altLang="zh-CN" sz="2400" i="1" dirty="0">
                <a:solidFill>
                  <a:srgbClr val="000000"/>
                </a:solidFill>
                <a:cs typeface="Times New Roman" pitchFamily="18" charset="0"/>
              </a:rPr>
              <a:t>m</a:t>
            </a:r>
            <a:r>
              <a:rPr lang="en-US" altLang="zh-CN" sz="2400" i="1" baseline="30000" dirty="0">
                <a:solidFill>
                  <a:srgbClr val="000000"/>
                </a:solidFill>
                <a:cs typeface="Times New Roman" pitchFamily="18" charset="0"/>
              </a:rPr>
              <a:t>i</a:t>
            </a:r>
            <a:r>
              <a:rPr lang="en-US" altLang="zh-CN" sz="2400" baseline="30000" dirty="0">
                <a:solidFill>
                  <a:srgbClr val="000000"/>
                </a:solidFill>
                <a:cs typeface="Times New Roman" pitchFamily="18" charset="0"/>
              </a:rPr>
              <a:t> </a:t>
            </a:r>
            <a:r>
              <a:rPr lang="en-US" altLang="zh-CN" sz="2400" dirty="0">
                <a:solidFill>
                  <a:srgbClr val="000000"/>
                </a:solidFill>
                <a:cs typeface="Times New Roman" pitchFamily="18" charset="0"/>
              </a:rPr>
              <a:t>≤ </a:t>
            </a:r>
            <a:r>
              <a:rPr lang="en-US" altLang="zh-CN" sz="2400" i="1" dirty="0">
                <a:solidFill>
                  <a:srgbClr val="000000"/>
                </a:solidFill>
                <a:cs typeface="Times New Roman" pitchFamily="18" charset="0"/>
              </a:rPr>
              <a:t>n</a:t>
            </a:r>
            <a:r>
              <a:rPr lang="en-US" altLang="zh-CN" sz="2400" dirty="0">
                <a:solidFill>
                  <a:srgbClr val="000000"/>
                </a:solidFill>
                <a:cs typeface="Times New Roman" pitchFamily="18" charset="0"/>
              </a:rPr>
              <a:t> &lt; </a:t>
            </a:r>
            <a:r>
              <a:rPr lang="en-US" altLang="zh-CN" sz="2400" i="1" dirty="0">
                <a:solidFill>
                  <a:srgbClr val="000000"/>
                </a:solidFill>
                <a:cs typeface="Times New Roman" pitchFamily="18" charset="0"/>
              </a:rPr>
              <a:t>m</a:t>
            </a:r>
            <a:r>
              <a:rPr lang="en-US" altLang="zh-CN" sz="2400" i="1" baseline="30000" dirty="0">
                <a:solidFill>
                  <a:srgbClr val="000000"/>
                </a:solidFill>
                <a:cs typeface="Times New Roman" pitchFamily="18" charset="0"/>
              </a:rPr>
              <a:t>i</a:t>
            </a:r>
            <a:r>
              <a:rPr lang="en-US" altLang="zh-CN" sz="2400" baseline="30000" dirty="0">
                <a:solidFill>
                  <a:srgbClr val="000000"/>
                </a:solidFill>
                <a:cs typeface="Times New Roman" pitchFamily="18" charset="0"/>
              </a:rPr>
              <a:t>+1</a:t>
            </a:r>
            <a:r>
              <a:rPr lang="zh-CN" altLang="en-US" sz="2400" dirty="0">
                <a:solidFill>
                  <a:srgbClr val="000000"/>
                </a:solidFill>
                <a:cs typeface="Times New Roman" pitchFamily="18" charset="0"/>
              </a:rPr>
              <a:t>时，</a:t>
            </a:r>
            <a:endParaRPr lang="en-US" altLang="zh-CN" sz="2400" dirty="0">
              <a:solidFill>
                <a:srgbClr val="000000"/>
              </a:solidFill>
              <a:cs typeface="Times New Roman" pitchFamily="18" charset="0"/>
            </a:endParaRPr>
          </a:p>
          <a:p>
            <a:pPr marL="268287" lvl="1" indent="0">
              <a:buNone/>
            </a:pPr>
            <a:r>
              <a:rPr lang="en-US" altLang="zh-CN" dirty="0">
                <a:solidFill>
                  <a:srgbClr val="000000"/>
                </a:solidFill>
                <a:cs typeface="Times New Roman" pitchFamily="18" charset="0"/>
              </a:rPr>
              <a:t>      </a:t>
            </a:r>
            <a:r>
              <a:rPr lang="en-US" altLang="zh-CN" sz="2400" dirty="0">
                <a:solidFill>
                  <a:srgbClr val="000000"/>
                </a:solidFill>
                <a:cs typeface="Times New Roman" pitchFamily="18" charset="0"/>
              </a:rPr>
              <a:t>T(m</a:t>
            </a:r>
            <a:r>
              <a:rPr lang="en-US" altLang="zh-CN" sz="2400" baseline="30000" dirty="0">
                <a:solidFill>
                  <a:srgbClr val="000000"/>
                </a:solidFill>
                <a:cs typeface="Times New Roman" pitchFamily="18" charset="0"/>
              </a:rPr>
              <a:t>i</a:t>
            </a:r>
            <a:r>
              <a:rPr lang="en-US" altLang="zh-CN" sz="2400" dirty="0">
                <a:solidFill>
                  <a:srgbClr val="000000"/>
                </a:solidFill>
                <a:cs typeface="Times New Roman" pitchFamily="18" charset="0"/>
              </a:rPr>
              <a:t>) ≤ T(n) &lt; T(m</a:t>
            </a:r>
            <a:r>
              <a:rPr lang="en-US" altLang="zh-CN" sz="2400" baseline="30000" dirty="0">
                <a:solidFill>
                  <a:srgbClr val="000000"/>
                </a:solidFill>
                <a:cs typeface="Times New Roman" pitchFamily="18" charset="0"/>
              </a:rPr>
              <a:t>i+1</a:t>
            </a:r>
            <a:r>
              <a:rPr lang="en-US" altLang="zh-CN" sz="2400" dirty="0">
                <a:solidFill>
                  <a:srgbClr val="000000"/>
                </a:solidFill>
                <a:cs typeface="Times New Roman" pitchFamily="18" charset="0"/>
              </a:rPr>
              <a:t>)</a:t>
            </a:r>
            <a:endParaRPr lang="zh-CN" altLang="en-US" sz="2400"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88913C37-6B04-4EAB-9B3B-D72502293B8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D4E5C06-E95E-4E5A-BF5E-C3CC7404E7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EAC0CA-BB79-4EC2-903F-DE5910F7DC3A}"/>
              </a:ext>
            </a:extLst>
          </p:cNvPr>
          <p:cNvSpPr>
            <a:spLocks noGrp="1"/>
          </p:cNvSpPr>
          <p:nvPr>
            <p:ph type="sldNum" sz="quarter" idx="12"/>
          </p:nvPr>
        </p:nvSpPr>
        <p:spPr/>
        <p:txBody>
          <a:bodyPr/>
          <a:lstStyle/>
          <a:p>
            <a:fld id="{EEA58A3B-43CE-4AA0-90B5-EB47AFAFEB34}" type="slidenum">
              <a:rPr lang="zh-CN" altLang="en-US" smtClean="0"/>
              <a:pPr/>
              <a:t>39</a:t>
            </a:fld>
            <a:endParaRPr lang="zh-CN" altLang="en-US" dirty="0"/>
          </a:p>
        </p:txBody>
      </p:sp>
    </p:spTree>
    <p:extLst>
      <p:ext uri="{BB962C8B-B14F-4D97-AF65-F5344CB8AC3E}">
        <p14:creationId xmlns:p14="http://schemas.microsoft.com/office/powerpoint/2010/main" val="168053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C1F29-7336-4C4E-9309-A7517C4C2FC9}"/>
              </a:ext>
            </a:extLst>
          </p:cNvPr>
          <p:cNvSpPr>
            <a:spLocks noGrp="1"/>
          </p:cNvSpPr>
          <p:nvPr>
            <p:ph type="title"/>
          </p:nvPr>
        </p:nvSpPr>
        <p:spPr/>
        <p:txBody>
          <a:bodyPr/>
          <a:lstStyle/>
          <a:p>
            <a:r>
              <a:rPr lang="en-US" altLang="zh-CN" sz="2800" dirty="0">
                <a:latin typeface="+mn-lt"/>
              </a:rPr>
              <a:t>Computer-System Architecture in OS</a:t>
            </a:r>
            <a:endParaRPr lang="zh-CN" altLang="en-US" dirty="0">
              <a:latin typeface="+mn-lt"/>
            </a:endParaRPr>
          </a:p>
        </p:txBody>
      </p:sp>
      <p:sp>
        <p:nvSpPr>
          <p:cNvPr id="4" name="日期占位符 3">
            <a:extLst>
              <a:ext uri="{FF2B5EF4-FFF2-40B4-BE49-F238E27FC236}">
                <a16:creationId xmlns:a16="http://schemas.microsoft.com/office/drawing/2014/main" id="{A87187EC-8CC6-4971-8DFA-9A7F88481A3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CCFCD44-3EF5-4FB4-8214-5A1B8F20E2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15F4A5-A3CA-4A76-BD0A-850671A8B116}"/>
              </a:ext>
            </a:extLst>
          </p:cNvPr>
          <p:cNvSpPr>
            <a:spLocks noGrp="1"/>
          </p:cNvSpPr>
          <p:nvPr>
            <p:ph type="sldNum" sz="quarter" idx="12"/>
          </p:nvPr>
        </p:nvSpPr>
        <p:spPr/>
        <p:txBody>
          <a:bodyPr/>
          <a:lstStyle/>
          <a:p>
            <a:fld id="{EEA58A3B-43CE-4AA0-90B5-EB47AFAFEB34}" type="slidenum">
              <a:rPr lang="zh-CN" altLang="en-US" smtClean="0"/>
              <a:pPr/>
              <a:t>4</a:t>
            </a:fld>
            <a:endParaRPr lang="zh-CN" altLang="en-US" dirty="0"/>
          </a:p>
        </p:txBody>
      </p:sp>
      <p:cxnSp>
        <p:nvCxnSpPr>
          <p:cNvPr id="7" name="直接箭头连接符 7">
            <a:extLst>
              <a:ext uri="{FF2B5EF4-FFF2-40B4-BE49-F238E27FC236}">
                <a16:creationId xmlns:a16="http://schemas.microsoft.com/office/drawing/2014/main" id="{3961A901-E948-4796-AF40-8A5AC7C48682}"/>
              </a:ext>
            </a:extLst>
          </p:cNvPr>
          <p:cNvCxnSpPr>
            <a:cxnSpLocks noChangeShapeType="1"/>
          </p:cNvCxnSpPr>
          <p:nvPr/>
        </p:nvCxnSpPr>
        <p:spPr bwMode="auto">
          <a:xfrm>
            <a:off x="77788" y="4894263"/>
            <a:ext cx="9066212" cy="7937"/>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8" name="直接连接符 11">
            <a:extLst>
              <a:ext uri="{FF2B5EF4-FFF2-40B4-BE49-F238E27FC236}">
                <a16:creationId xmlns:a16="http://schemas.microsoft.com/office/drawing/2014/main" id="{A924F8A3-6490-417B-997E-ECADD2024A2C}"/>
              </a:ext>
            </a:extLst>
          </p:cNvPr>
          <p:cNvCxnSpPr>
            <a:cxnSpLocks noChangeShapeType="1"/>
          </p:cNvCxnSpPr>
          <p:nvPr/>
        </p:nvCxnSpPr>
        <p:spPr bwMode="auto">
          <a:xfrm>
            <a:off x="1589088" y="4749800"/>
            <a:ext cx="0" cy="144463"/>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9" name="直接连接符 12">
            <a:extLst>
              <a:ext uri="{FF2B5EF4-FFF2-40B4-BE49-F238E27FC236}">
                <a16:creationId xmlns:a16="http://schemas.microsoft.com/office/drawing/2014/main" id="{C64957EB-51B9-4A08-B286-C6124E72D221}"/>
              </a:ext>
            </a:extLst>
          </p:cNvPr>
          <p:cNvCxnSpPr>
            <a:cxnSpLocks noChangeShapeType="1"/>
          </p:cNvCxnSpPr>
          <p:nvPr/>
        </p:nvCxnSpPr>
        <p:spPr bwMode="auto">
          <a:xfrm>
            <a:off x="3028950" y="4757738"/>
            <a:ext cx="0" cy="144462"/>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sp>
        <p:nvSpPr>
          <p:cNvPr id="10" name="矩形 9">
            <a:extLst>
              <a:ext uri="{FF2B5EF4-FFF2-40B4-BE49-F238E27FC236}">
                <a16:creationId xmlns:a16="http://schemas.microsoft.com/office/drawing/2014/main" id="{E75ED68B-79EF-472B-AF0A-8A6868DB04CB}"/>
              </a:ext>
            </a:extLst>
          </p:cNvPr>
          <p:cNvSpPr/>
          <p:nvPr/>
        </p:nvSpPr>
        <p:spPr bwMode="auto">
          <a:xfrm>
            <a:off x="149226" y="1587500"/>
            <a:ext cx="1311276" cy="3306763"/>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Single-processor</a:t>
            </a:r>
          </a:p>
          <a:p>
            <a:pPr>
              <a:defRPr/>
            </a:pPr>
            <a:r>
              <a:rPr lang="en-US" altLang="zh-CN" sz="1400" dirty="0">
                <a:cs typeface="Times New Roman" pitchFamily="18" charset="0"/>
              </a:rPr>
              <a:t>system,</a:t>
            </a:r>
          </a:p>
          <a:p>
            <a:pPr>
              <a:defRPr/>
            </a:pPr>
            <a:endParaRPr lang="en-US" altLang="zh-CN" sz="1400" dirty="0">
              <a:cs typeface="Times New Roman" pitchFamily="18" charset="0"/>
            </a:endParaRPr>
          </a:p>
          <a:p>
            <a:pPr>
              <a:defRPr/>
            </a:pPr>
            <a:r>
              <a:rPr lang="en-US" altLang="zh-CN" sz="1400" dirty="0">
                <a:cs typeface="Times New Roman" pitchFamily="18" charset="0"/>
              </a:rPr>
              <a:t>Single CPU </a:t>
            </a:r>
          </a:p>
          <a:p>
            <a:pPr>
              <a:defRPr/>
            </a:pPr>
            <a:r>
              <a:rPr lang="en-US" altLang="zh-CN" sz="1400" dirty="0">
                <a:cs typeface="Times New Roman" pitchFamily="18" charset="0"/>
              </a:rPr>
              <a:t>multi-core </a:t>
            </a:r>
          </a:p>
          <a:p>
            <a:pPr>
              <a:defRPr/>
            </a:pPr>
            <a:r>
              <a:rPr lang="en-US" altLang="zh-CN" sz="1400" dirty="0">
                <a:cs typeface="Times New Roman" pitchFamily="18" charset="0"/>
              </a:rPr>
              <a:t>System</a:t>
            </a:r>
          </a:p>
          <a:p>
            <a:pPr>
              <a:defRPr/>
            </a:pPr>
            <a:r>
              <a:rPr lang="en-US" altLang="zh-CN" sz="1400" dirty="0">
                <a:cs typeface="Times New Roman" pitchFamily="18" charset="0"/>
              </a:rPr>
              <a:t> (e.g. </a:t>
            </a:r>
          </a:p>
          <a:p>
            <a:pPr>
              <a:defRPr/>
            </a:pPr>
            <a:r>
              <a:rPr lang="en-US" altLang="zh-CN" sz="1400" dirty="0">
                <a:cs typeface="Times New Roman" pitchFamily="18" charset="0"/>
              </a:rPr>
              <a:t>CPU i9 9900K)</a:t>
            </a:r>
          </a:p>
          <a:p>
            <a:pPr>
              <a:defRPr/>
            </a:pPr>
            <a:endParaRPr lang="en-US" altLang="zh-CN" sz="1400" dirty="0">
              <a:cs typeface="Times New Roman" pitchFamily="18" charset="0"/>
            </a:endParaRPr>
          </a:p>
          <a:p>
            <a:pPr>
              <a:defRPr/>
            </a:pPr>
            <a:r>
              <a:rPr lang="en-US" altLang="zh-CN" sz="1400" dirty="0">
                <a:cs typeface="Times New Roman" pitchFamily="18" charset="0"/>
              </a:rPr>
              <a:t>e.g. </a:t>
            </a:r>
            <a:r>
              <a:rPr lang="zh-CN" altLang="en-US" sz="1400" dirty="0">
                <a:cs typeface="Times New Roman" pitchFamily="18" charset="0"/>
              </a:rPr>
              <a:t>笔记本电脑，</a:t>
            </a:r>
            <a:endParaRPr lang="en-US" altLang="zh-CN" sz="1400" dirty="0">
              <a:cs typeface="Times New Roman" pitchFamily="18" charset="0"/>
            </a:endParaRPr>
          </a:p>
          <a:p>
            <a:pPr>
              <a:defRPr/>
            </a:pPr>
            <a:r>
              <a:rPr lang="zh-CN" altLang="en-US" sz="1400" dirty="0">
                <a:cs typeface="Times New Roman" pitchFamily="18" charset="0"/>
              </a:rPr>
              <a:t>微机</a:t>
            </a: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1" name="矩形 10">
            <a:extLst>
              <a:ext uri="{FF2B5EF4-FFF2-40B4-BE49-F238E27FC236}">
                <a16:creationId xmlns:a16="http://schemas.microsoft.com/office/drawing/2014/main" id="{31D7EDCC-D2D0-4952-9DB2-12A81CAD2EC4}"/>
              </a:ext>
            </a:extLst>
          </p:cNvPr>
          <p:cNvSpPr/>
          <p:nvPr/>
        </p:nvSpPr>
        <p:spPr bwMode="auto">
          <a:xfrm>
            <a:off x="1470027" y="1587500"/>
            <a:ext cx="1558923" cy="3306763"/>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Multi-processor</a:t>
            </a:r>
          </a:p>
          <a:p>
            <a:pPr>
              <a:defRPr/>
            </a:pPr>
            <a:r>
              <a:rPr lang="en-US" altLang="zh-CN" sz="1400" dirty="0">
                <a:cs typeface="Times New Roman" pitchFamily="18" charset="0"/>
              </a:rPr>
              <a:t>system</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cs typeface="Times New Roman" pitchFamily="18" charset="0"/>
              </a:rPr>
              <a:t>e.g. </a:t>
            </a:r>
            <a:r>
              <a:rPr lang="zh-CN" altLang="en-US" sz="1400" dirty="0">
                <a:cs typeface="Times New Roman" pitchFamily="18" charset="0"/>
              </a:rPr>
              <a:t>服务器</a:t>
            </a: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r>
              <a:rPr lang="en-US" altLang="zh-CN" sz="1400" dirty="0">
                <a:solidFill>
                  <a:srgbClr val="FF0000"/>
                </a:solidFill>
                <a:cs typeface="Times New Roman" pitchFamily="18" charset="0"/>
              </a:rPr>
              <a:t>tightly-coupled</a:t>
            </a:r>
          </a:p>
          <a:p>
            <a:pPr>
              <a:defRPr/>
            </a:pPr>
            <a:r>
              <a:rPr lang="en-US" altLang="zh-CN" sz="1400" dirty="0">
                <a:solidFill>
                  <a:srgbClr val="FF0000"/>
                </a:solidFill>
                <a:cs typeface="Times New Roman" pitchFamily="18" charset="0"/>
              </a:rPr>
              <a:t>system</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2" name="矩形 15">
            <a:extLst>
              <a:ext uri="{FF2B5EF4-FFF2-40B4-BE49-F238E27FC236}">
                <a16:creationId xmlns:a16="http://schemas.microsoft.com/office/drawing/2014/main" id="{AB71A54D-6DF8-452A-A51B-2B03DEE12D05}"/>
              </a:ext>
            </a:extLst>
          </p:cNvPr>
          <p:cNvSpPr>
            <a:spLocks noChangeArrowheads="1"/>
          </p:cNvSpPr>
          <p:nvPr/>
        </p:nvSpPr>
        <p:spPr bwMode="auto">
          <a:xfrm>
            <a:off x="3028950" y="4460875"/>
            <a:ext cx="5986463" cy="433388"/>
          </a:xfrm>
          <a:prstGeom prst="rect">
            <a:avLst/>
          </a:prstGeom>
          <a:solidFill>
            <a:srgbClr val="FFFF00"/>
          </a:solidFill>
          <a:ln w="9525" algn="ctr">
            <a:solidFill>
              <a:schemeClr val="tx1"/>
            </a:solidFill>
            <a:miter lim="800000"/>
            <a:headEnd/>
            <a:tailEnd/>
          </a:ln>
        </p:spPr>
        <p:txBody>
          <a:bodyPr wrap="none"/>
          <a:lstStyle/>
          <a:p>
            <a:pPr algn="ctr"/>
            <a:r>
              <a:rPr lang="en-US" altLang="zh-CN">
                <a:cs typeface="Times New Roman" pitchFamily="18" charset="0"/>
              </a:rPr>
              <a:t>Distributed system</a:t>
            </a:r>
            <a:endParaRPr lang="zh-CN" altLang="en-US">
              <a:cs typeface="Times New Roman" pitchFamily="18" charset="0"/>
            </a:endParaRPr>
          </a:p>
        </p:txBody>
      </p:sp>
      <p:sp>
        <p:nvSpPr>
          <p:cNvPr id="13" name="矩形 17">
            <a:extLst>
              <a:ext uri="{FF2B5EF4-FFF2-40B4-BE49-F238E27FC236}">
                <a16:creationId xmlns:a16="http://schemas.microsoft.com/office/drawing/2014/main" id="{90C34DAD-4FC0-4652-9A71-1AD35E69FF67}"/>
              </a:ext>
            </a:extLst>
          </p:cNvPr>
          <p:cNvSpPr>
            <a:spLocks noChangeArrowheads="1"/>
          </p:cNvSpPr>
          <p:nvPr/>
        </p:nvSpPr>
        <p:spPr bwMode="auto">
          <a:xfrm>
            <a:off x="3028950" y="1587500"/>
            <a:ext cx="1441450" cy="2879725"/>
          </a:xfrm>
          <a:prstGeom prst="rect">
            <a:avLst/>
          </a:prstGeom>
          <a:solidFill>
            <a:srgbClr val="92D050"/>
          </a:solidFill>
          <a:ln w="9525" algn="ctr">
            <a:solidFill>
              <a:schemeClr val="tx1"/>
            </a:solidFill>
            <a:miter lim="800000"/>
            <a:headEnd/>
            <a:tailEnd/>
          </a:ln>
        </p:spPr>
        <p:txBody>
          <a:bodyPr wrap="none"/>
          <a:lstStyle/>
          <a:p>
            <a:endParaRPr lang="en-US" altLang="zh-CN" sz="1400" dirty="0">
              <a:cs typeface="Times New Roman" pitchFamily="18" charset="0"/>
            </a:endParaRPr>
          </a:p>
          <a:p>
            <a:endParaRPr lang="en-US" altLang="zh-CN" sz="1400" dirty="0">
              <a:cs typeface="Times New Roman" pitchFamily="18" charset="0"/>
            </a:endParaRPr>
          </a:p>
          <a:p>
            <a:r>
              <a:rPr lang="en-US" altLang="zh-CN" sz="1400" dirty="0">
                <a:cs typeface="Times New Roman" pitchFamily="18" charset="0"/>
              </a:rPr>
              <a:t>Cluster system</a:t>
            </a:r>
          </a:p>
          <a:p>
            <a:r>
              <a:rPr lang="en-US" altLang="zh-CN" sz="1400" dirty="0"/>
              <a:t>— connected by</a:t>
            </a:r>
          </a:p>
          <a:p>
            <a:r>
              <a:rPr lang="en-US" altLang="zh-CN" sz="1400" dirty="0"/>
              <a:t>    LAN</a:t>
            </a:r>
          </a:p>
          <a:p>
            <a:endParaRPr lang="en-US" altLang="zh-CN" sz="1400" dirty="0">
              <a:cs typeface="Times New Roman" pitchFamily="18" charset="0"/>
            </a:endParaRPr>
          </a:p>
          <a:p>
            <a:endParaRPr lang="en-US" altLang="zh-CN" sz="1400" dirty="0">
              <a:cs typeface="Times New Roman" pitchFamily="18" charset="0"/>
            </a:endParaRPr>
          </a:p>
          <a:p>
            <a:r>
              <a:rPr lang="en-US" altLang="zh-CN" sz="1400" dirty="0">
                <a:cs typeface="Times New Roman" pitchFamily="18" charset="0"/>
              </a:rPr>
              <a:t>e.g. BUPT </a:t>
            </a:r>
          </a:p>
          <a:p>
            <a:r>
              <a:rPr lang="en-US" altLang="zh-CN" sz="1400" dirty="0">
                <a:cs typeface="Times New Roman" pitchFamily="18" charset="0"/>
              </a:rPr>
              <a:t>  </a:t>
            </a:r>
            <a:r>
              <a:rPr lang="zh-CN" altLang="en-US" sz="1400" dirty="0">
                <a:cs typeface="Times New Roman" pitchFamily="18" charset="0"/>
              </a:rPr>
              <a:t>曙光天潮</a:t>
            </a:r>
            <a:r>
              <a:rPr lang="en-US" altLang="zh-CN" sz="1400" dirty="0">
                <a:cs typeface="Times New Roman" pitchFamily="18" charset="0"/>
              </a:rPr>
              <a:t>4000L</a:t>
            </a:r>
          </a:p>
          <a:p>
            <a:endParaRPr lang="en-US" altLang="zh-CN" sz="1400" dirty="0">
              <a:cs typeface="Times New Roman" pitchFamily="18" charset="0"/>
            </a:endParaRPr>
          </a:p>
          <a:p>
            <a:endParaRPr lang="en-US" altLang="zh-CN" sz="1400" dirty="0">
              <a:cs typeface="Times New Roman" pitchFamily="18" charset="0"/>
            </a:endParaRPr>
          </a:p>
          <a:p>
            <a:endParaRPr lang="en-US" altLang="zh-CN" sz="1400" dirty="0">
              <a:cs typeface="Times New Roman" pitchFamily="18" charset="0"/>
            </a:endParaRPr>
          </a:p>
          <a:p>
            <a:endParaRPr lang="zh-CN" altLang="en-US" sz="1600" dirty="0">
              <a:cs typeface="Times New Roman" pitchFamily="18" charset="0"/>
            </a:endParaRPr>
          </a:p>
        </p:txBody>
      </p:sp>
      <p:sp>
        <p:nvSpPr>
          <p:cNvPr id="14" name="TextBox 18">
            <a:extLst>
              <a:ext uri="{FF2B5EF4-FFF2-40B4-BE49-F238E27FC236}">
                <a16:creationId xmlns:a16="http://schemas.microsoft.com/office/drawing/2014/main" id="{12683DE0-8893-4391-92A6-904D177483B0}"/>
              </a:ext>
            </a:extLst>
          </p:cNvPr>
          <p:cNvSpPr txBox="1">
            <a:spLocks noChangeArrowheads="1"/>
          </p:cNvSpPr>
          <p:nvPr/>
        </p:nvSpPr>
        <p:spPr bwMode="auto">
          <a:xfrm>
            <a:off x="3466618" y="4915740"/>
            <a:ext cx="4901878"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r>
              <a:rPr lang="en-US" altLang="zh-CN" sz="1600" dirty="0">
                <a:latin typeface="+mn-lt"/>
              </a:rPr>
              <a:t>Computing nodes (CPU + memory + I/O) </a:t>
            </a:r>
          </a:p>
          <a:p>
            <a:pPr algn="ctr" eaLnBrk="1" hangingPunct="1"/>
            <a:r>
              <a:rPr lang="en-US" altLang="zh-CN" sz="1600" dirty="0">
                <a:latin typeface="+mn-lt"/>
              </a:rPr>
              <a:t>connected by networks</a:t>
            </a:r>
            <a:endParaRPr lang="zh-CN" altLang="en-US" sz="1600" dirty="0">
              <a:latin typeface="+mn-lt"/>
            </a:endParaRPr>
          </a:p>
          <a:p>
            <a:pPr algn="ctr"/>
            <a:r>
              <a:rPr lang="en-US" altLang="zh-CN" sz="1600" dirty="0">
                <a:latin typeface="+mn-lt"/>
                <a:cs typeface="Times New Roman" pitchFamily="18" charset="0"/>
              </a:rPr>
              <a:t>(</a:t>
            </a:r>
            <a:r>
              <a:rPr lang="en-US" altLang="zh-CN" sz="1600" dirty="0">
                <a:solidFill>
                  <a:srgbClr val="FF0000"/>
                </a:solidFill>
                <a:latin typeface="+mn-lt"/>
                <a:cs typeface="Times New Roman" pitchFamily="18" charset="0"/>
              </a:rPr>
              <a:t>loosely-coupled system</a:t>
            </a:r>
            <a:r>
              <a:rPr lang="en-US" altLang="zh-CN" sz="1600" dirty="0">
                <a:latin typeface="+mn-lt"/>
                <a:cs typeface="Times New Roman" pitchFamily="18" charset="0"/>
              </a:rPr>
              <a:t>)</a:t>
            </a:r>
            <a:endParaRPr lang="zh-CN" altLang="en-US" sz="1600" dirty="0">
              <a:latin typeface="+mn-lt"/>
              <a:cs typeface="Times New Roman" pitchFamily="18" charset="0"/>
            </a:endParaRPr>
          </a:p>
        </p:txBody>
      </p:sp>
      <p:sp>
        <p:nvSpPr>
          <p:cNvPr id="15" name="TextBox 19">
            <a:extLst>
              <a:ext uri="{FF2B5EF4-FFF2-40B4-BE49-F238E27FC236}">
                <a16:creationId xmlns:a16="http://schemas.microsoft.com/office/drawing/2014/main" id="{6E844067-D5D1-4E94-8C32-BE1653140A1C}"/>
              </a:ext>
            </a:extLst>
          </p:cNvPr>
          <p:cNvSpPr txBox="1"/>
          <p:nvPr/>
        </p:nvSpPr>
        <p:spPr>
          <a:xfrm>
            <a:off x="1470027" y="4908550"/>
            <a:ext cx="1558922" cy="738664"/>
          </a:xfrm>
          <a:prstGeom prst="rect">
            <a:avLst/>
          </a:prstGeom>
          <a:solidFill>
            <a:schemeClr val="bg1">
              <a:lumMod val="95000"/>
            </a:schemeClr>
          </a:solidFill>
        </p:spPr>
        <p:txBody>
          <a:bodyPr wrap="square">
            <a:spAutoFit/>
          </a:bodyPr>
          <a:lstStyle/>
          <a:p>
            <a:pPr algn="ctr">
              <a:defRPr/>
            </a:pPr>
            <a:r>
              <a:rPr lang="en-US" altLang="zh-CN" sz="1400" dirty="0"/>
              <a:t>CPUs connected</a:t>
            </a:r>
          </a:p>
          <a:p>
            <a:pPr algn="ctr">
              <a:defRPr/>
            </a:pPr>
            <a:r>
              <a:rPr lang="en-US" altLang="zh-CN" sz="1400" dirty="0"/>
              <a:t> by bus and shared memory</a:t>
            </a:r>
            <a:endParaRPr lang="zh-CN" altLang="en-US" sz="1400" dirty="0"/>
          </a:p>
        </p:txBody>
      </p:sp>
      <p:sp>
        <p:nvSpPr>
          <p:cNvPr id="16" name="矩形 20">
            <a:extLst>
              <a:ext uri="{FF2B5EF4-FFF2-40B4-BE49-F238E27FC236}">
                <a16:creationId xmlns:a16="http://schemas.microsoft.com/office/drawing/2014/main" id="{472AC84D-CD25-4E71-8B22-7BB12B6942C1}"/>
              </a:ext>
            </a:extLst>
          </p:cNvPr>
          <p:cNvSpPr>
            <a:spLocks noChangeArrowheads="1"/>
          </p:cNvSpPr>
          <p:nvPr/>
        </p:nvSpPr>
        <p:spPr bwMode="auto">
          <a:xfrm>
            <a:off x="4470400" y="1573213"/>
            <a:ext cx="1511300" cy="2881312"/>
          </a:xfrm>
          <a:prstGeom prst="rect">
            <a:avLst/>
          </a:prstGeom>
          <a:solidFill>
            <a:srgbClr val="FFC000"/>
          </a:solidFill>
          <a:ln w="9525" algn="ctr">
            <a:solidFill>
              <a:schemeClr val="tx1"/>
            </a:solidFill>
            <a:miter lim="800000"/>
            <a:headEnd/>
            <a:tailEnd/>
          </a:ln>
        </p:spPr>
        <p:txBody>
          <a:bodyPr wrap="none"/>
          <a:lstStyle/>
          <a:p>
            <a:endParaRPr lang="en-US" altLang="zh-CN" sz="1400" dirty="0">
              <a:cs typeface="Times New Roman" pitchFamily="18" charset="0"/>
            </a:endParaRPr>
          </a:p>
          <a:p>
            <a:endParaRPr lang="en-US" altLang="zh-CN" sz="1400" dirty="0">
              <a:cs typeface="Times New Roman" pitchFamily="18" charset="0"/>
            </a:endParaRPr>
          </a:p>
          <a:p>
            <a:r>
              <a:rPr lang="en-US" altLang="zh-CN" sz="1400" dirty="0"/>
              <a:t>Supercomputing</a:t>
            </a:r>
          </a:p>
          <a:p>
            <a:r>
              <a:rPr lang="en-US" altLang="zh-CN" sz="1400" dirty="0"/>
              <a:t> systems,</a:t>
            </a:r>
          </a:p>
          <a:p>
            <a:r>
              <a:rPr lang="en-US" altLang="zh-CN" sz="1400" dirty="0"/>
              <a:t>High performance</a:t>
            </a:r>
          </a:p>
          <a:p>
            <a:r>
              <a:rPr lang="en-US" altLang="zh-CN" sz="1400" dirty="0"/>
              <a:t>Computing (HPC)</a:t>
            </a:r>
          </a:p>
          <a:p>
            <a:r>
              <a:rPr lang="en-US" altLang="zh-CN" sz="1400" dirty="0"/>
              <a:t>system</a:t>
            </a:r>
          </a:p>
          <a:p>
            <a:endParaRPr lang="en-US" altLang="zh-CN" sz="1400" dirty="0"/>
          </a:p>
          <a:p>
            <a:r>
              <a:rPr lang="en-US" altLang="zh-CN" sz="1400" dirty="0"/>
              <a:t>— connected by</a:t>
            </a:r>
          </a:p>
          <a:p>
            <a:r>
              <a:rPr lang="en-US" altLang="zh-CN" sz="1400" dirty="0"/>
              <a:t>special-purpose</a:t>
            </a:r>
          </a:p>
          <a:p>
            <a:r>
              <a:rPr lang="en-US" altLang="zh-CN" sz="1400" dirty="0"/>
              <a:t>networks</a:t>
            </a:r>
          </a:p>
          <a:p>
            <a:endParaRPr lang="en-US" altLang="zh-CN" sz="1400" dirty="0"/>
          </a:p>
          <a:p>
            <a:r>
              <a:rPr lang="en-US" altLang="zh-CN" sz="1400" dirty="0"/>
              <a:t>e.g. </a:t>
            </a:r>
            <a:r>
              <a:rPr lang="zh-CN" altLang="en-US" sz="1400" dirty="0"/>
              <a:t>神威</a:t>
            </a:r>
            <a:r>
              <a:rPr lang="en-US" altLang="zh-CN" sz="1400" dirty="0"/>
              <a:t>, </a:t>
            </a:r>
            <a:r>
              <a:rPr lang="zh-CN" altLang="en-US" sz="1400" dirty="0"/>
              <a:t>天河</a:t>
            </a:r>
            <a:endParaRPr lang="en-US" altLang="zh-CN" sz="1400" dirty="0"/>
          </a:p>
          <a:p>
            <a:endParaRPr lang="en-US" altLang="zh-CN" sz="1400" dirty="0">
              <a:cs typeface="Times New Roman" pitchFamily="18" charset="0"/>
            </a:endParaRPr>
          </a:p>
          <a:p>
            <a:endParaRPr lang="en-US" altLang="zh-CN" sz="1400" dirty="0">
              <a:cs typeface="Times New Roman" pitchFamily="18" charset="0"/>
            </a:endParaRPr>
          </a:p>
          <a:p>
            <a:endParaRPr lang="en-US" altLang="zh-CN" sz="1400" dirty="0">
              <a:cs typeface="Times New Roman" pitchFamily="18" charset="0"/>
            </a:endParaRPr>
          </a:p>
          <a:p>
            <a:endParaRPr lang="zh-CN" altLang="en-US" sz="1600" dirty="0">
              <a:cs typeface="Times New Roman" pitchFamily="18" charset="0"/>
            </a:endParaRPr>
          </a:p>
        </p:txBody>
      </p:sp>
      <p:sp>
        <p:nvSpPr>
          <p:cNvPr id="17" name="矩形 16">
            <a:extLst>
              <a:ext uri="{FF2B5EF4-FFF2-40B4-BE49-F238E27FC236}">
                <a16:creationId xmlns:a16="http://schemas.microsoft.com/office/drawing/2014/main" id="{9CF904E7-8B44-4179-A1FC-85566B5A1CAD}"/>
              </a:ext>
            </a:extLst>
          </p:cNvPr>
          <p:cNvSpPr/>
          <p:nvPr/>
        </p:nvSpPr>
        <p:spPr bwMode="auto">
          <a:xfrm>
            <a:off x="5991225" y="3893172"/>
            <a:ext cx="3024188" cy="574053"/>
          </a:xfrm>
          <a:prstGeom prst="rect">
            <a:avLst/>
          </a:prstGeom>
          <a:solidFill>
            <a:schemeClr val="bg1">
              <a:lumMod val="95000"/>
            </a:schemeClr>
          </a:solidFill>
          <a:ln w="9525" cap="flat" cmpd="sng" algn="ctr">
            <a:solidFill>
              <a:schemeClr val="tx1"/>
            </a:solidFill>
            <a:prstDash val="solid"/>
            <a:miter lim="800000"/>
            <a:headEnd type="none" w="med" len="med"/>
            <a:tailEnd type="none" w="med" len="med"/>
          </a:ln>
          <a:effectLst/>
        </p:spPr>
        <p:txBody>
          <a:bodyPr wrap="none"/>
          <a:lstStyle/>
          <a:p>
            <a:pPr>
              <a:defRPr/>
            </a:pPr>
            <a:r>
              <a:rPr lang="en-US" altLang="zh-CN" sz="1400" dirty="0"/>
              <a:t>connected by WAN/WWW</a:t>
            </a:r>
          </a:p>
          <a:p>
            <a:pPr>
              <a:defRPr/>
            </a:pPr>
            <a:r>
              <a:rPr lang="en-US" altLang="zh-CN" sz="1400" dirty="0"/>
              <a:t>  Web-based systems </a:t>
            </a:r>
          </a:p>
          <a:p>
            <a:pPr>
              <a:defRPr/>
            </a:pPr>
            <a:endParaRPr lang="en-US" altLang="zh-CN" sz="1400" dirty="0">
              <a:cs typeface="Times New Roman" pitchFamily="18" charset="0"/>
            </a:endParaRPr>
          </a:p>
          <a:p>
            <a:pPr>
              <a:defRPr/>
            </a:pPr>
            <a:endParaRPr lang="en-US" altLang="zh-CN" sz="1400" dirty="0">
              <a:cs typeface="Times New Roman" pitchFamily="18" charset="0"/>
            </a:endParaRPr>
          </a:p>
          <a:p>
            <a:pPr>
              <a:defRPr/>
            </a:pPr>
            <a:endParaRPr lang="zh-CN" altLang="en-US" sz="1600" dirty="0">
              <a:cs typeface="Times New Roman" pitchFamily="18" charset="0"/>
            </a:endParaRPr>
          </a:p>
        </p:txBody>
      </p:sp>
      <p:sp>
        <p:nvSpPr>
          <p:cNvPr id="18" name="矩形 22">
            <a:extLst>
              <a:ext uri="{FF2B5EF4-FFF2-40B4-BE49-F238E27FC236}">
                <a16:creationId xmlns:a16="http://schemas.microsoft.com/office/drawing/2014/main" id="{EE606A18-4367-4968-830A-75D73459E602}"/>
              </a:ext>
            </a:extLst>
          </p:cNvPr>
          <p:cNvSpPr>
            <a:spLocks noChangeArrowheads="1"/>
          </p:cNvSpPr>
          <p:nvPr/>
        </p:nvSpPr>
        <p:spPr bwMode="auto">
          <a:xfrm>
            <a:off x="5981700" y="1573212"/>
            <a:ext cx="3033713" cy="2319959"/>
          </a:xfrm>
          <a:prstGeom prst="rect">
            <a:avLst/>
          </a:prstGeom>
          <a:solidFill>
            <a:srgbClr val="4D81BB"/>
          </a:solidFill>
          <a:ln w="9525" algn="ctr">
            <a:solidFill>
              <a:schemeClr val="tx1"/>
            </a:solidFill>
            <a:miter lim="800000"/>
            <a:headEnd/>
            <a:tailEnd/>
          </a:ln>
        </p:spPr>
        <p:txBody>
          <a:bodyPr wrap="none"/>
          <a:lstStyle/>
          <a:p>
            <a:endParaRPr lang="en-US" altLang="zh-CN" dirty="0">
              <a:cs typeface="Times New Roman" pitchFamily="18" charset="0"/>
            </a:endParaRPr>
          </a:p>
          <a:p>
            <a:r>
              <a:rPr lang="en-US" altLang="zh-CN" sz="2000" dirty="0">
                <a:solidFill>
                  <a:schemeClr val="bg1"/>
                </a:solidFill>
              </a:rPr>
              <a:t>1. Grid computing</a:t>
            </a:r>
          </a:p>
          <a:p>
            <a:r>
              <a:rPr lang="en-US" altLang="zh-CN" sz="2000" dirty="0">
                <a:solidFill>
                  <a:schemeClr val="bg1"/>
                </a:solidFill>
              </a:rPr>
              <a:t>2. Cloud/Fog computing</a:t>
            </a:r>
          </a:p>
          <a:p>
            <a:endParaRPr lang="en-US" altLang="zh-CN" sz="2000" dirty="0">
              <a:solidFill>
                <a:schemeClr val="bg1"/>
              </a:solidFill>
            </a:endParaRPr>
          </a:p>
          <a:p>
            <a:r>
              <a:rPr lang="en-US" altLang="zh-CN" sz="2000" dirty="0">
                <a:solidFill>
                  <a:schemeClr val="bg1"/>
                </a:solidFill>
              </a:rPr>
              <a:t>  client-server </a:t>
            </a:r>
          </a:p>
          <a:p>
            <a:r>
              <a:rPr lang="en-US" altLang="zh-CN" sz="2000" dirty="0">
                <a:solidFill>
                  <a:schemeClr val="bg1"/>
                </a:solidFill>
              </a:rPr>
              <a:t>             vs Peer to peer</a:t>
            </a:r>
            <a:endParaRPr lang="zh-CN" altLang="en-US" dirty="0">
              <a:solidFill>
                <a:schemeClr val="bg1"/>
              </a:solidFill>
              <a:cs typeface="Times New Roman" pitchFamily="18" charset="0"/>
            </a:endParaRPr>
          </a:p>
        </p:txBody>
      </p:sp>
    </p:spTree>
    <p:extLst>
      <p:ext uri="{BB962C8B-B14F-4D97-AF65-F5344CB8AC3E}">
        <p14:creationId xmlns:p14="http://schemas.microsoft.com/office/powerpoint/2010/main" val="1761929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A5043-9E21-434E-91E4-D5C4C08F9877}"/>
              </a:ext>
            </a:extLst>
          </p:cNvPr>
          <p:cNvSpPr>
            <a:spLocks noGrp="1"/>
          </p:cNvSpPr>
          <p:nvPr>
            <p:ph type="title"/>
          </p:nvPr>
        </p:nvSpPr>
        <p:spPr/>
        <p:txBody>
          <a:bodyPr>
            <a:normAutofit/>
          </a:bodyPr>
          <a:lstStyle/>
          <a:p>
            <a:r>
              <a:rPr lang="en-US" altLang="zh-CN" sz="2800" dirty="0">
                <a:effectLst>
                  <a:outerShdw blurRad="38100" dist="38100" dir="2700000" algn="tl">
                    <a:srgbClr val="C0C0C0"/>
                  </a:outerShdw>
                </a:effectLst>
                <a:latin typeface="黑体" pitchFamily="49" charset="-122"/>
                <a:ea typeface="黑体" pitchFamily="49" charset="-122"/>
              </a:rPr>
              <a:t>2.3 </a:t>
            </a:r>
            <a:r>
              <a:rPr lang="zh-CN" altLang="en-US" sz="2800" dirty="0">
                <a:effectLst>
                  <a:outerShdw blurRad="38100" dist="38100" dir="2700000" algn="tl">
                    <a:srgbClr val="C0C0C0"/>
                  </a:outerShdw>
                </a:effectLst>
                <a:latin typeface="黑体" pitchFamily="49" charset="-122"/>
                <a:ea typeface="黑体" pitchFamily="49" charset="-122"/>
              </a:rPr>
              <a:t>二分搜索</a:t>
            </a:r>
            <a:endParaRPr lang="zh-CN" altLang="en-US" dirty="0"/>
          </a:p>
        </p:txBody>
      </p:sp>
      <p:sp>
        <p:nvSpPr>
          <p:cNvPr id="3" name="内容占位符 2">
            <a:extLst>
              <a:ext uri="{FF2B5EF4-FFF2-40B4-BE49-F238E27FC236}">
                <a16:creationId xmlns:a16="http://schemas.microsoft.com/office/drawing/2014/main" id="{721BAF0D-9CA3-4364-A25C-60ACC75D7D37}"/>
              </a:ext>
            </a:extLst>
          </p:cNvPr>
          <p:cNvSpPr>
            <a:spLocks noGrp="1"/>
          </p:cNvSpPr>
          <p:nvPr>
            <p:ph idx="1"/>
          </p:nvPr>
        </p:nvSpPr>
        <p:spPr/>
        <p:txBody>
          <a:bodyPr/>
          <a:lstStyle/>
          <a:p>
            <a:r>
              <a:rPr lang="zh-CN" altLang="en-US" sz="2400" dirty="0">
                <a:cs typeface="Times New Roman" pitchFamily="18" charset="0"/>
              </a:rPr>
              <a:t>给定按</a:t>
            </a:r>
            <a:r>
              <a:rPr lang="zh-CN" altLang="en-US" dirty="0">
                <a:cs typeface="Times New Roman" pitchFamily="18" charset="0"/>
              </a:rPr>
              <a:t>升序排列、存放在数组</a:t>
            </a:r>
            <a:r>
              <a:rPr lang="en-US" altLang="zh-CN" dirty="0">
                <a:cs typeface="Times New Roman" pitchFamily="18" charset="0"/>
              </a:rPr>
              <a:t>a[0:n-1]</a:t>
            </a:r>
            <a:r>
              <a:rPr lang="zh-CN" altLang="en-US" dirty="0">
                <a:cs typeface="Times New Roman" pitchFamily="18" charset="0"/>
              </a:rPr>
              <a:t>中的</a:t>
            </a:r>
            <a:r>
              <a:rPr lang="en-US" altLang="zh-CN" sz="2400" dirty="0">
                <a:cs typeface="Times New Roman" pitchFamily="18" charset="0"/>
              </a:rPr>
              <a:t>n</a:t>
            </a:r>
            <a:r>
              <a:rPr lang="zh-CN" altLang="en-US" sz="2400" dirty="0">
                <a:cs typeface="Times New Roman" pitchFamily="18" charset="0"/>
              </a:rPr>
              <a:t>个元素，从中找出一特定元素</a:t>
            </a:r>
            <a:r>
              <a:rPr lang="en-US" altLang="zh-CN" sz="2400" dirty="0">
                <a:cs typeface="Times New Roman" pitchFamily="18" charset="0"/>
              </a:rPr>
              <a:t>x</a:t>
            </a:r>
            <a:r>
              <a:rPr lang="zh-CN" altLang="en-US" sz="2400" dirty="0">
                <a:cs typeface="Times New Roman" pitchFamily="18" charset="0"/>
              </a:rPr>
              <a:t>，给出</a:t>
            </a:r>
            <a:r>
              <a:rPr lang="en-US" altLang="zh-CN" sz="2400" dirty="0">
                <a:cs typeface="Times New Roman" pitchFamily="18" charset="0"/>
              </a:rPr>
              <a:t>x</a:t>
            </a:r>
            <a:r>
              <a:rPr lang="zh-CN" altLang="en-US" sz="2400" dirty="0">
                <a:cs typeface="Times New Roman" pitchFamily="18" charset="0"/>
              </a:rPr>
              <a:t>在数组中的位置</a:t>
            </a:r>
            <a:r>
              <a:rPr lang="en-US" altLang="zh-CN" sz="2400" dirty="0">
                <a:cs typeface="Times New Roman" pitchFamily="18" charset="0"/>
              </a:rPr>
              <a:t>/</a:t>
            </a:r>
            <a:r>
              <a:rPr lang="zh-CN" altLang="en-US" sz="2400" dirty="0">
                <a:cs typeface="Times New Roman" pitchFamily="18" charset="0"/>
              </a:rPr>
              <a:t>下标</a:t>
            </a:r>
            <a:endParaRPr lang="en-US" altLang="zh-CN" sz="2400" dirty="0">
              <a:cs typeface="Times New Roman" pitchFamily="18" charset="0"/>
            </a:endParaRPr>
          </a:p>
          <a:p>
            <a:endParaRPr lang="en-US" altLang="zh-CN" dirty="0">
              <a:latin typeface="Times New Roman" pitchFamily="18" charset="0"/>
              <a:ea typeface="楷体_GB2312"/>
              <a:cs typeface="Times New Roman" pitchFamily="18" charset="0"/>
            </a:endParaRPr>
          </a:p>
          <a:p>
            <a:r>
              <a:rPr lang="zh-CN" altLang="en-US" dirty="0">
                <a:cs typeface="Times New Roman" pitchFamily="18" charset="0"/>
              </a:rPr>
              <a:t>应用 </a:t>
            </a:r>
            <a:r>
              <a:rPr lang="en-US" altLang="zh-CN" dirty="0">
                <a:cs typeface="Times New Roman" pitchFamily="18" charset="0"/>
              </a:rPr>
              <a:t>in OS</a:t>
            </a:r>
            <a:endParaRPr lang="zh-CN" altLang="en-US" dirty="0">
              <a:cs typeface="Times New Roman" pitchFamily="18" charset="0"/>
            </a:endParaRPr>
          </a:p>
        </p:txBody>
      </p:sp>
      <p:sp>
        <p:nvSpPr>
          <p:cNvPr id="4" name="日期占位符 3">
            <a:extLst>
              <a:ext uri="{FF2B5EF4-FFF2-40B4-BE49-F238E27FC236}">
                <a16:creationId xmlns:a16="http://schemas.microsoft.com/office/drawing/2014/main" id="{34389F4F-3162-4A60-BB20-6C063D93E3E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0BF4821-4A23-4706-AF91-020870477B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3C5A1A-3CA0-44E4-A698-6E03DE68F8D0}"/>
              </a:ext>
            </a:extLst>
          </p:cNvPr>
          <p:cNvSpPr>
            <a:spLocks noGrp="1"/>
          </p:cNvSpPr>
          <p:nvPr>
            <p:ph type="sldNum" sz="quarter" idx="12"/>
          </p:nvPr>
        </p:nvSpPr>
        <p:spPr/>
        <p:txBody>
          <a:bodyPr/>
          <a:lstStyle/>
          <a:p>
            <a:fld id="{EEA58A3B-43CE-4AA0-90B5-EB47AFAFEB34}" type="slidenum">
              <a:rPr lang="zh-CN" altLang="en-US" smtClean="0"/>
              <a:pPr/>
              <a:t>40</a:t>
            </a:fld>
            <a:endParaRPr lang="zh-CN" altLang="en-US" dirty="0"/>
          </a:p>
        </p:txBody>
      </p:sp>
      <p:sp>
        <p:nvSpPr>
          <p:cNvPr id="7" name="Content Placeholder 2">
            <a:extLst>
              <a:ext uri="{FF2B5EF4-FFF2-40B4-BE49-F238E27FC236}">
                <a16:creationId xmlns:a16="http://schemas.microsoft.com/office/drawing/2014/main" id="{9AA93F1A-788C-4362-8A26-77ADB0609077}"/>
              </a:ext>
            </a:extLst>
          </p:cNvPr>
          <p:cNvSpPr txBox="1">
            <a:spLocks/>
          </p:cNvSpPr>
          <p:nvPr/>
        </p:nvSpPr>
        <p:spPr>
          <a:xfrm>
            <a:off x="123432" y="2674269"/>
            <a:ext cx="4071267" cy="160496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2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2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3366FF"/>
                </a:solidFill>
              </a:rPr>
              <a:t>Binary search tree</a:t>
            </a:r>
            <a:br>
              <a:rPr lang="en-US" altLang="zh-CN" dirty="0"/>
            </a:br>
            <a:r>
              <a:rPr lang="en-US" altLang="zh-CN" dirty="0"/>
              <a:t>left &lt;= right</a:t>
            </a:r>
          </a:p>
          <a:p>
            <a:pPr lvl="1"/>
            <a:r>
              <a:rPr lang="en-US" altLang="zh-CN" dirty="0"/>
              <a:t>Search performance is </a:t>
            </a:r>
            <a:r>
              <a:rPr lang="en-US" altLang="zh-CN" i="1" dirty="0"/>
              <a:t>O(n)</a:t>
            </a:r>
          </a:p>
          <a:p>
            <a:pPr lvl="1"/>
            <a:r>
              <a:rPr lang="en-US" altLang="zh-CN" b="1" dirty="0">
                <a:solidFill>
                  <a:srgbClr val="3366FF"/>
                </a:solidFill>
              </a:rPr>
              <a:t>Balanced binary search tree </a:t>
            </a:r>
            <a:r>
              <a:rPr lang="en-US" altLang="zh-CN" dirty="0"/>
              <a:t>is </a:t>
            </a:r>
            <a:r>
              <a:rPr lang="en-US" altLang="zh-CN" i="1" dirty="0"/>
              <a:t>O(lg 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 typeface="Monotype Sorts" pitchFamily="-84" charset="2"/>
              <a:buNone/>
            </a:pPr>
            <a:endParaRPr lang="en-US" altLang="zh-CN" dirty="0"/>
          </a:p>
          <a:p>
            <a:endParaRPr lang="en-US" altLang="zh-CN" dirty="0"/>
          </a:p>
        </p:txBody>
      </p:sp>
      <p:pic>
        <p:nvPicPr>
          <p:cNvPr id="8" name="Picture 1" descr="1_16.pdf">
            <a:extLst>
              <a:ext uri="{FF2B5EF4-FFF2-40B4-BE49-F238E27FC236}">
                <a16:creationId xmlns:a16="http://schemas.microsoft.com/office/drawing/2014/main" id="{032CDC7A-430F-40C7-BEEC-6D77325FDE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677" y="4242260"/>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4C6EC60D-DF94-41C3-9D55-722A2983FEE1}"/>
              </a:ext>
            </a:extLst>
          </p:cNvPr>
          <p:cNvSpPr txBox="1">
            <a:spLocks/>
          </p:cNvSpPr>
          <p:nvPr/>
        </p:nvSpPr>
        <p:spPr>
          <a:xfrm>
            <a:off x="4030462" y="2421228"/>
            <a:ext cx="4949302" cy="3810012"/>
          </a:xfrm>
          <a:prstGeom prst="rect">
            <a:avLst/>
          </a:prstGeom>
        </p:spPr>
        <p:txBody>
          <a:bodyPr vert="horz" lIns="91440" tIns="45720" rIns="91440" bIns="45720" rtlCol="0">
            <a:normAutofit fontScale="92500" lnSpcReduction="10000"/>
          </a:bodyPr>
          <a:lstStyle>
            <a:lvl1pPr marL="269875" indent="-269875" algn="l" defTabSz="914400" rtl="0" eaLnBrk="1" latinLnBrk="0" hangingPunct="1">
              <a:lnSpc>
                <a:spcPct val="10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063" indent="-269875" algn="l" defTabSz="914400" rtl="0" eaLnBrk="1" latinLnBrk="0" hangingPunct="1">
              <a:lnSpc>
                <a:spcPct val="10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463" algn="l" defTabSz="914400" rtl="0" eaLnBrk="1" latinLnBrk="0" hangingPunct="1">
              <a:lnSpc>
                <a:spcPct val="10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3366FF"/>
                </a:solidFill>
              </a:rPr>
              <a:t>红黑树</a:t>
            </a:r>
            <a:r>
              <a:rPr lang="en-US" altLang="zh-CN" b="1" dirty="0" err="1">
                <a:solidFill>
                  <a:srgbClr val="3366FF"/>
                </a:solidFill>
              </a:rPr>
              <a:t>rbtree</a:t>
            </a:r>
            <a:endParaRPr lang="en-US" altLang="zh-CN" b="1" dirty="0">
              <a:solidFill>
                <a:srgbClr val="3366FF"/>
              </a:solidFill>
            </a:endParaRPr>
          </a:p>
          <a:p>
            <a:pPr lvl="1"/>
            <a:r>
              <a:rPr lang="en-US" altLang="zh-CN" dirty="0" err="1"/>
              <a:t>rbtree.h</a:t>
            </a:r>
            <a:r>
              <a:rPr lang="en-US" altLang="zh-CN" dirty="0"/>
              <a:t>/</a:t>
            </a:r>
            <a:r>
              <a:rPr lang="en-US" altLang="zh-CN" dirty="0" err="1"/>
              <a:t>rbtree.c</a:t>
            </a:r>
            <a:r>
              <a:rPr lang="en-US" altLang="zh-CN" dirty="0"/>
              <a:t> in Linux 3.0kernel</a:t>
            </a:r>
          </a:p>
          <a:p>
            <a:pPr lvl="1"/>
            <a:r>
              <a:rPr lang="en-US" altLang="zh-CN" dirty="0"/>
              <a:t>usage</a:t>
            </a:r>
          </a:p>
          <a:p>
            <a:pPr lvl="2"/>
            <a:r>
              <a:rPr lang="en-US" altLang="zh-CN" dirty="0"/>
              <a:t>CPU</a:t>
            </a:r>
            <a:r>
              <a:rPr lang="zh-CN" altLang="en-US" dirty="0"/>
              <a:t>调度时，组织</a:t>
            </a:r>
            <a:r>
              <a:rPr lang="en-US" altLang="zh-CN" dirty="0"/>
              <a:t>running task(</a:t>
            </a:r>
            <a:r>
              <a:rPr lang="zh-CN" altLang="en-US" dirty="0"/>
              <a:t>调度对象</a:t>
            </a:r>
            <a:r>
              <a:rPr lang="en-US" altLang="zh-CN" dirty="0"/>
              <a:t>)</a:t>
            </a:r>
          </a:p>
          <a:p>
            <a:pPr lvl="2"/>
            <a:r>
              <a:rPr lang="zh-CN" altLang="en-US" dirty="0"/>
              <a:t>高精度定时器</a:t>
            </a:r>
            <a:r>
              <a:rPr lang="en-US" altLang="zh-CN" dirty="0"/>
              <a:t>timer</a:t>
            </a:r>
            <a:r>
              <a:rPr lang="zh-CN" altLang="en-US" dirty="0"/>
              <a:t>组织定时请求</a:t>
            </a:r>
            <a:endParaRPr lang="en-US" altLang="zh-CN" dirty="0"/>
          </a:p>
          <a:p>
            <a:pPr lvl="2"/>
            <a:r>
              <a:rPr lang="en-US" altLang="zh-CN" dirty="0"/>
              <a:t>EXT3</a:t>
            </a:r>
            <a:r>
              <a:rPr lang="zh-CN" altLang="en-US" dirty="0"/>
              <a:t>文件系统管理目录</a:t>
            </a:r>
            <a:endParaRPr lang="en-US" altLang="zh-CN" dirty="0"/>
          </a:p>
          <a:p>
            <a:pPr lvl="2"/>
            <a:r>
              <a:rPr lang="zh-CN" altLang="en-US" dirty="0"/>
              <a:t>虚拟存储管理系统管理内存空间块</a:t>
            </a:r>
            <a:r>
              <a:rPr lang="en-US" altLang="zh-CN" dirty="0"/>
              <a:t>VMAs (Virtual Memory Areas)</a:t>
            </a:r>
            <a:br>
              <a:rPr lang="en-US" altLang="zh-CN" dirty="0"/>
            </a:b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Font typeface="Monotype Sorts" pitchFamily="-84" charset="2"/>
              <a:buNone/>
            </a:pPr>
            <a:endParaRPr lang="en-US" altLang="zh-CN" dirty="0"/>
          </a:p>
          <a:p>
            <a:endParaRPr lang="en-US" altLang="zh-CN" dirty="0"/>
          </a:p>
        </p:txBody>
      </p:sp>
    </p:spTree>
    <p:extLst>
      <p:ext uri="{BB962C8B-B14F-4D97-AF65-F5344CB8AC3E}">
        <p14:creationId xmlns:p14="http://schemas.microsoft.com/office/powerpoint/2010/main" val="268401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954C-D6EC-418F-9CFA-777AA2F72C46}"/>
              </a:ext>
            </a:extLst>
          </p:cNvPr>
          <p:cNvSpPr>
            <a:spLocks noGrp="1"/>
          </p:cNvSpPr>
          <p:nvPr>
            <p:ph type="title"/>
          </p:nvPr>
        </p:nvSpPr>
        <p:spPr/>
        <p:txBody>
          <a:bodyPr/>
          <a:lstStyle/>
          <a:p>
            <a:r>
              <a:rPr lang="zh-CN" altLang="en-US" dirty="0"/>
              <a:t>分治法四个条件的适应性分析</a:t>
            </a:r>
          </a:p>
        </p:txBody>
      </p:sp>
      <p:sp>
        <p:nvSpPr>
          <p:cNvPr id="3" name="内容占位符 2">
            <a:extLst>
              <a:ext uri="{FF2B5EF4-FFF2-40B4-BE49-F238E27FC236}">
                <a16:creationId xmlns:a16="http://schemas.microsoft.com/office/drawing/2014/main" id="{5E8DF084-6033-4831-B80C-3D9AE3863AD8}"/>
              </a:ext>
            </a:extLst>
          </p:cNvPr>
          <p:cNvSpPr>
            <a:spLocks noGrp="1"/>
          </p:cNvSpPr>
          <p:nvPr>
            <p:ph idx="1"/>
          </p:nvPr>
        </p:nvSpPr>
        <p:spPr>
          <a:xfrm>
            <a:off x="123432" y="764364"/>
            <a:ext cx="8897136" cy="6124708"/>
          </a:xfrm>
        </p:spPr>
        <p:txBody>
          <a:bodyPr>
            <a:normAutofit/>
          </a:bodyPr>
          <a:lstStyle/>
          <a:p>
            <a:r>
              <a:rPr lang="zh-CN" altLang="en-US" dirty="0"/>
              <a:t>条件</a:t>
            </a:r>
            <a:r>
              <a:rPr lang="en-US" altLang="zh-CN" dirty="0"/>
              <a:t>1</a:t>
            </a:r>
            <a:r>
              <a:rPr lang="zh-CN" altLang="en-US" dirty="0"/>
              <a:t>：</a:t>
            </a:r>
            <a:r>
              <a:rPr lang="zh-CN" altLang="en-US" sz="2500" dirty="0"/>
              <a:t>问题规模缩小到一定的程度可以容易地解决</a:t>
            </a:r>
            <a:endParaRPr lang="en-US" altLang="zh-CN" sz="2500" dirty="0"/>
          </a:p>
          <a:p>
            <a:pPr lvl="1"/>
            <a:r>
              <a:rPr lang="zh-CN" altLang="en-US" sz="2500" dirty="0"/>
              <a:t>如果</a:t>
            </a:r>
            <a:r>
              <a:rPr lang="en-US" altLang="zh-CN" sz="2500" dirty="0"/>
              <a:t>n=1</a:t>
            </a:r>
            <a:r>
              <a:rPr lang="zh-CN" altLang="en-US" sz="2500" dirty="0"/>
              <a:t>，即数组中只有一个元素</a:t>
            </a:r>
            <a:r>
              <a:rPr lang="en-US" altLang="zh-CN" sz="2500" dirty="0"/>
              <a:t>a[0]</a:t>
            </a:r>
            <a:r>
              <a:rPr lang="zh-CN" altLang="en-US" sz="2500" dirty="0"/>
              <a:t>，直接比较这个元素和</a:t>
            </a:r>
            <a:r>
              <a:rPr lang="en-US" altLang="zh-CN" sz="2500" dirty="0"/>
              <a:t>x</a:t>
            </a:r>
            <a:r>
              <a:rPr lang="zh-CN" altLang="en-US" sz="2500" dirty="0"/>
              <a:t>就可以确定</a:t>
            </a:r>
            <a:r>
              <a:rPr lang="en-US" altLang="zh-CN" sz="2500" dirty="0"/>
              <a:t>x</a:t>
            </a:r>
            <a:r>
              <a:rPr lang="zh-CN" altLang="en-US" sz="2500" dirty="0"/>
              <a:t>是否在表中，满足分治法的第一个适用条件</a:t>
            </a:r>
            <a:endParaRPr lang="en-US" altLang="zh-CN" sz="2500" dirty="0"/>
          </a:p>
          <a:p>
            <a:r>
              <a:rPr lang="zh-CN" altLang="en-US" dirty="0"/>
              <a:t>条件</a:t>
            </a:r>
            <a:r>
              <a:rPr lang="en-US" altLang="zh-CN" dirty="0"/>
              <a:t>4</a:t>
            </a:r>
            <a:r>
              <a:rPr lang="zh-CN" altLang="en-US" dirty="0"/>
              <a:t>：</a:t>
            </a:r>
            <a:r>
              <a:rPr lang="zh-CN" altLang="en-US" sz="2500" dirty="0"/>
              <a:t>分解出的各个子问题相互独立</a:t>
            </a:r>
            <a:endParaRPr lang="en-US" altLang="zh-CN" sz="2500" dirty="0"/>
          </a:p>
          <a:p>
            <a:pPr lvl="1"/>
            <a:r>
              <a:rPr lang="zh-CN" altLang="en-US" sz="2800" dirty="0"/>
              <a:t>在</a:t>
            </a:r>
            <a:r>
              <a:rPr lang="en-US" altLang="zh-CN" sz="2800" dirty="0"/>
              <a:t>a[</a:t>
            </a:r>
            <a:r>
              <a:rPr lang="en-US" altLang="zh-CN" sz="2800" dirty="0" err="1"/>
              <a:t>i</a:t>
            </a:r>
            <a:r>
              <a:rPr lang="en-US" altLang="zh-CN" sz="2800" dirty="0"/>
              <a:t>]</a:t>
            </a:r>
            <a:r>
              <a:rPr lang="zh-CN" altLang="en-US" sz="2800" dirty="0"/>
              <a:t>的前半部或后半部查找</a:t>
            </a:r>
            <a:r>
              <a:rPr lang="en-US" altLang="zh-CN" sz="2800" dirty="0"/>
              <a:t>x</a:t>
            </a:r>
            <a:r>
              <a:rPr lang="zh-CN" altLang="en-US" sz="2800" dirty="0"/>
              <a:t>是独立的两个子问题，因此满足分治法的第四个适用条件</a:t>
            </a:r>
            <a:endParaRPr lang="en-US" altLang="zh-CN" sz="2500" dirty="0"/>
          </a:p>
          <a:p>
            <a:pPr marL="0" indent="0">
              <a:buNone/>
              <a:defRPr/>
            </a:pPr>
            <a:endParaRPr lang="en-US" altLang="zh-CN" sz="2500" dirty="0"/>
          </a:p>
        </p:txBody>
      </p:sp>
      <p:sp>
        <p:nvSpPr>
          <p:cNvPr id="4" name="日期占位符 3">
            <a:extLst>
              <a:ext uri="{FF2B5EF4-FFF2-40B4-BE49-F238E27FC236}">
                <a16:creationId xmlns:a16="http://schemas.microsoft.com/office/drawing/2014/main" id="{151FD23A-F556-4F8F-9FE0-4C7E2E0EE01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40001D9-F074-4CA2-97DB-556CFE62BD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66791-F429-4F8F-803E-617F64CAD808}"/>
              </a:ext>
            </a:extLst>
          </p:cNvPr>
          <p:cNvSpPr>
            <a:spLocks noGrp="1"/>
          </p:cNvSpPr>
          <p:nvPr>
            <p:ph type="sldNum" sz="quarter" idx="12"/>
          </p:nvPr>
        </p:nvSpPr>
        <p:spPr/>
        <p:txBody>
          <a:bodyPr/>
          <a:lstStyle/>
          <a:p>
            <a:fld id="{EEA58A3B-43CE-4AA0-90B5-EB47AFAFEB34}" type="slidenum">
              <a:rPr lang="zh-CN" altLang="en-US" smtClean="0"/>
              <a:pPr/>
              <a:t>41</a:t>
            </a:fld>
            <a:endParaRPr lang="zh-CN" altLang="en-US" dirty="0"/>
          </a:p>
        </p:txBody>
      </p:sp>
    </p:spTree>
    <p:extLst>
      <p:ext uri="{BB962C8B-B14F-4D97-AF65-F5344CB8AC3E}">
        <p14:creationId xmlns:p14="http://schemas.microsoft.com/office/powerpoint/2010/main" val="1801287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954C-D6EC-418F-9CFA-777AA2F72C46}"/>
              </a:ext>
            </a:extLst>
          </p:cNvPr>
          <p:cNvSpPr>
            <a:spLocks noGrp="1"/>
          </p:cNvSpPr>
          <p:nvPr>
            <p:ph type="title"/>
          </p:nvPr>
        </p:nvSpPr>
        <p:spPr/>
        <p:txBody>
          <a:bodyPr/>
          <a:lstStyle/>
          <a:p>
            <a:r>
              <a:rPr lang="zh-CN" altLang="en-US" dirty="0"/>
              <a:t>分治法四个条件的适应性分析</a:t>
            </a:r>
          </a:p>
        </p:txBody>
      </p:sp>
      <p:sp>
        <p:nvSpPr>
          <p:cNvPr id="3" name="内容占位符 2">
            <a:extLst>
              <a:ext uri="{FF2B5EF4-FFF2-40B4-BE49-F238E27FC236}">
                <a16:creationId xmlns:a16="http://schemas.microsoft.com/office/drawing/2014/main" id="{5E8DF084-6033-4831-B80C-3D9AE3863AD8}"/>
              </a:ext>
            </a:extLst>
          </p:cNvPr>
          <p:cNvSpPr>
            <a:spLocks noGrp="1"/>
          </p:cNvSpPr>
          <p:nvPr>
            <p:ph idx="1"/>
          </p:nvPr>
        </p:nvSpPr>
        <p:spPr>
          <a:xfrm>
            <a:off x="123432" y="764364"/>
            <a:ext cx="8897136" cy="6124708"/>
          </a:xfrm>
        </p:spPr>
        <p:txBody>
          <a:bodyPr>
            <a:normAutofit/>
          </a:bodyPr>
          <a:lstStyle/>
          <a:p>
            <a:r>
              <a:rPr lang="zh-CN" altLang="en-US" sz="2500" dirty="0"/>
              <a:t>条件</a:t>
            </a:r>
            <a:r>
              <a:rPr lang="en-US" altLang="zh-CN" sz="2500" dirty="0"/>
              <a:t>2</a:t>
            </a:r>
            <a:r>
              <a:rPr lang="zh-CN" altLang="en-US" sz="2500" dirty="0"/>
              <a:t>、</a:t>
            </a:r>
            <a:r>
              <a:rPr lang="en-US" altLang="zh-CN" sz="2500" dirty="0"/>
              <a:t>3</a:t>
            </a:r>
            <a:r>
              <a:rPr lang="zh-CN" altLang="en-US" sz="2500" dirty="0"/>
              <a:t>：可以分解为若干个规模较小的相同子问题，可以由子问题的解合并得到原问题的解</a:t>
            </a:r>
            <a:endParaRPr lang="en-US" altLang="zh-CN" sz="2500" dirty="0"/>
          </a:p>
          <a:p>
            <a:pPr lvl="1"/>
            <a:r>
              <a:rPr lang="zh-CN" altLang="en-US" dirty="0"/>
              <a:t>分析：比较</a:t>
            </a:r>
            <a:r>
              <a:rPr lang="en-US" altLang="zh-CN" dirty="0"/>
              <a:t>x</a:t>
            </a:r>
            <a:r>
              <a:rPr lang="zh-CN" altLang="en-US" dirty="0"/>
              <a:t>和</a:t>
            </a:r>
            <a:r>
              <a:rPr lang="en-US" altLang="zh-CN" dirty="0"/>
              <a:t>a</a:t>
            </a:r>
            <a:r>
              <a:rPr lang="zh-CN" altLang="en-US" dirty="0"/>
              <a:t>的中间元素</a:t>
            </a:r>
            <a:r>
              <a:rPr lang="en-US" altLang="zh-CN" dirty="0"/>
              <a:t>a[mid]</a:t>
            </a:r>
          </a:p>
          <a:p>
            <a:pPr lvl="2"/>
            <a:r>
              <a:rPr lang="en-US" altLang="zh-CN" dirty="0"/>
              <a:t>1</a:t>
            </a:r>
            <a:r>
              <a:rPr lang="zh-CN" altLang="en-US" dirty="0"/>
              <a:t>）若</a:t>
            </a:r>
            <a:r>
              <a:rPr lang="en-US" altLang="zh-CN" dirty="0"/>
              <a:t>x=a[mid]</a:t>
            </a:r>
            <a:r>
              <a:rPr lang="zh-CN" altLang="en-US" dirty="0"/>
              <a:t>，</a:t>
            </a:r>
            <a:r>
              <a:rPr lang="en-US" altLang="zh-CN" dirty="0"/>
              <a:t>x</a:t>
            </a:r>
            <a:r>
              <a:rPr lang="zh-CN" altLang="en-US" dirty="0"/>
              <a:t>在</a:t>
            </a:r>
            <a:r>
              <a:rPr lang="en-US" altLang="zh-CN" dirty="0"/>
              <a:t>L</a:t>
            </a:r>
            <a:r>
              <a:rPr lang="zh-CN" altLang="en-US" dirty="0"/>
              <a:t>中的位置是</a:t>
            </a:r>
            <a:r>
              <a:rPr lang="en-US" altLang="zh-CN" dirty="0"/>
              <a:t>mid</a:t>
            </a:r>
            <a:r>
              <a:rPr lang="zh-CN" altLang="en-US" dirty="0"/>
              <a:t>；</a:t>
            </a:r>
            <a:endParaRPr lang="en-US" altLang="zh-CN" dirty="0"/>
          </a:p>
          <a:p>
            <a:pPr lvl="2"/>
            <a:r>
              <a:rPr lang="en-US" altLang="zh-CN" dirty="0"/>
              <a:t>2</a:t>
            </a:r>
            <a:r>
              <a:rPr lang="zh-CN" altLang="en-US" dirty="0"/>
              <a:t>）如果</a:t>
            </a:r>
            <a:r>
              <a:rPr lang="en-US" altLang="zh-CN" dirty="0"/>
              <a:t>x&lt;a[mid]</a:t>
            </a:r>
            <a:r>
              <a:rPr lang="zh-CN" altLang="en-US" dirty="0"/>
              <a:t>，由于</a:t>
            </a:r>
            <a:r>
              <a:rPr lang="en-US" altLang="zh-CN" dirty="0"/>
              <a:t>a</a:t>
            </a:r>
            <a:r>
              <a:rPr lang="zh-CN" altLang="en-US" dirty="0"/>
              <a:t>是递增排序的，假如</a:t>
            </a:r>
            <a:r>
              <a:rPr lang="en-US" altLang="zh-CN" dirty="0"/>
              <a:t>x</a:t>
            </a:r>
            <a:r>
              <a:rPr lang="zh-CN" altLang="en-US" dirty="0"/>
              <a:t>在</a:t>
            </a:r>
            <a:r>
              <a:rPr lang="en-US" altLang="zh-CN" dirty="0"/>
              <a:t>a</a:t>
            </a:r>
            <a:r>
              <a:rPr lang="zh-CN" altLang="en-US" dirty="0"/>
              <a:t>中，</a:t>
            </a:r>
            <a:r>
              <a:rPr lang="en-US" altLang="zh-CN" dirty="0"/>
              <a:t>x</a:t>
            </a:r>
            <a:r>
              <a:rPr lang="zh-CN" altLang="en-US" dirty="0"/>
              <a:t>必然排在</a:t>
            </a:r>
            <a:r>
              <a:rPr lang="en-US" altLang="zh-CN" dirty="0"/>
              <a:t>a[mid]</a:t>
            </a:r>
            <a:r>
              <a:rPr lang="zh-CN" altLang="en-US" dirty="0"/>
              <a:t>的前面，只需在</a:t>
            </a:r>
            <a:r>
              <a:rPr lang="en-US" altLang="zh-CN" dirty="0"/>
              <a:t>a[mid]</a:t>
            </a:r>
            <a:r>
              <a:rPr lang="zh-CN" altLang="en-US" dirty="0"/>
              <a:t>前半部查找</a:t>
            </a:r>
            <a:r>
              <a:rPr lang="en-US" altLang="zh-CN" dirty="0"/>
              <a:t>x</a:t>
            </a:r>
          </a:p>
          <a:p>
            <a:pPr lvl="2"/>
            <a:r>
              <a:rPr lang="en-US" altLang="zh-CN" dirty="0"/>
              <a:t>3</a:t>
            </a:r>
            <a:r>
              <a:rPr lang="zh-CN" altLang="en-US" dirty="0"/>
              <a:t>）如果</a:t>
            </a:r>
            <a:r>
              <a:rPr lang="en-US" altLang="zh-CN" dirty="0"/>
              <a:t>x&gt;a[</a:t>
            </a:r>
            <a:r>
              <a:rPr lang="en-US" altLang="zh-CN" dirty="0" err="1"/>
              <a:t>i</a:t>
            </a:r>
            <a:r>
              <a:rPr lang="en-US" altLang="zh-CN" dirty="0"/>
              <a:t>]</a:t>
            </a:r>
            <a:r>
              <a:rPr lang="zh-CN" altLang="en-US" dirty="0"/>
              <a:t>，只需在</a:t>
            </a:r>
            <a:r>
              <a:rPr lang="en-US" altLang="zh-CN" dirty="0"/>
              <a:t>a[mid]</a:t>
            </a:r>
            <a:r>
              <a:rPr lang="zh-CN" altLang="en-US" dirty="0"/>
              <a:t>后半部查找</a:t>
            </a:r>
            <a:r>
              <a:rPr lang="en-US" altLang="zh-CN" dirty="0"/>
              <a:t>x</a:t>
            </a:r>
            <a:endParaRPr lang="zh-CN" altLang="en-US" dirty="0"/>
          </a:p>
          <a:p>
            <a:pPr lvl="1">
              <a:defRPr/>
            </a:pPr>
            <a:r>
              <a:rPr lang="zh-CN" altLang="en-US" dirty="0"/>
              <a:t>无论是在前半部还是后半部查找</a:t>
            </a:r>
            <a:r>
              <a:rPr lang="en-US" altLang="zh-CN" dirty="0"/>
              <a:t>x</a:t>
            </a:r>
            <a:r>
              <a:rPr lang="zh-CN" altLang="en-US" dirty="0"/>
              <a:t>，其方法都与在</a:t>
            </a:r>
            <a:r>
              <a:rPr lang="en-US" altLang="zh-CN" dirty="0"/>
              <a:t>a</a:t>
            </a:r>
            <a:r>
              <a:rPr lang="zh-CN" altLang="en-US" dirty="0"/>
              <a:t>中查找</a:t>
            </a:r>
            <a:r>
              <a:rPr lang="en-US" altLang="zh-CN" dirty="0"/>
              <a:t>x</a:t>
            </a:r>
            <a:r>
              <a:rPr lang="zh-CN" altLang="en-US" dirty="0"/>
              <a:t>一样，但查找规模缩小，并且只需要查找</a:t>
            </a:r>
            <a:r>
              <a:rPr lang="en-US" altLang="zh-CN" dirty="0"/>
              <a:t>1</a:t>
            </a:r>
            <a:r>
              <a:rPr lang="zh-CN" altLang="en-US" dirty="0"/>
              <a:t>个子问题</a:t>
            </a:r>
            <a:endParaRPr lang="en-US" altLang="zh-CN" dirty="0"/>
          </a:p>
          <a:p>
            <a:pPr lvl="2">
              <a:defRPr/>
            </a:pPr>
            <a:r>
              <a:rPr lang="zh-CN" altLang="en-US" dirty="0"/>
              <a:t>子问题规模为原问题规模</a:t>
            </a:r>
            <a:r>
              <a:rPr lang="en-US" altLang="zh-CN" dirty="0"/>
              <a:t>1/2, </a:t>
            </a:r>
            <a:r>
              <a:rPr lang="zh-CN" altLang="en-US" dirty="0"/>
              <a:t>只需求解</a:t>
            </a:r>
            <a:r>
              <a:rPr lang="en-US" altLang="zh-CN" dirty="0"/>
              <a:t>1</a:t>
            </a:r>
            <a:r>
              <a:rPr lang="zh-CN" altLang="en-US" dirty="0"/>
              <a:t>个子问题，</a:t>
            </a:r>
            <a:r>
              <a:rPr lang="en-US" altLang="zh-CN" dirty="0">
                <a:sym typeface="Wingdings" pitchFamily="2" charset="2"/>
              </a:rPr>
              <a:t>m=2, k=1</a:t>
            </a:r>
            <a:r>
              <a:rPr lang="zh-CN" altLang="en-US" dirty="0">
                <a:sym typeface="Wingdings" pitchFamily="2" charset="2"/>
              </a:rPr>
              <a:t>，减治法</a:t>
            </a:r>
            <a:endParaRPr lang="en-US" altLang="zh-CN" dirty="0"/>
          </a:p>
          <a:p>
            <a:pPr lvl="1">
              <a:defRPr/>
            </a:pPr>
            <a:r>
              <a:rPr lang="zh-CN" altLang="en-US" dirty="0"/>
              <a:t>因此，满足分治法的第二个和第三个适用条件</a:t>
            </a:r>
            <a:endParaRPr lang="en-US" altLang="zh-CN" dirty="0"/>
          </a:p>
          <a:p>
            <a:pPr marL="0" indent="0">
              <a:buNone/>
              <a:defRPr/>
            </a:pPr>
            <a:endParaRPr lang="en-US" altLang="zh-CN" sz="2500" dirty="0"/>
          </a:p>
        </p:txBody>
      </p:sp>
      <p:sp>
        <p:nvSpPr>
          <p:cNvPr id="4" name="日期占位符 3">
            <a:extLst>
              <a:ext uri="{FF2B5EF4-FFF2-40B4-BE49-F238E27FC236}">
                <a16:creationId xmlns:a16="http://schemas.microsoft.com/office/drawing/2014/main" id="{151FD23A-F556-4F8F-9FE0-4C7E2E0EE01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D40001D9-F074-4CA2-97DB-556CFE62BD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E66791-F429-4F8F-803E-617F64CAD808}"/>
              </a:ext>
            </a:extLst>
          </p:cNvPr>
          <p:cNvSpPr>
            <a:spLocks noGrp="1"/>
          </p:cNvSpPr>
          <p:nvPr>
            <p:ph type="sldNum" sz="quarter" idx="12"/>
          </p:nvPr>
        </p:nvSpPr>
        <p:spPr/>
        <p:txBody>
          <a:bodyPr/>
          <a:lstStyle/>
          <a:p>
            <a:fld id="{EEA58A3B-43CE-4AA0-90B5-EB47AFAFEB34}" type="slidenum">
              <a:rPr lang="zh-CN" altLang="en-US" smtClean="0"/>
              <a:pPr/>
              <a:t>42</a:t>
            </a:fld>
            <a:endParaRPr lang="zh-CN" altLang="en-US" dirty="0"/>
          </a:p>
        </p:txBody>
      </p:sp>
    </p:spTree>
    <p:extLst>
      <p:ext uri="{BB962C8B-B14F-4D97-AF65-F5344CB8AC3E}">
        <p14:creationId xmlns:p14="http://schemas.microsoft.com/office/powerpoint/2010/main" val="297810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C50373-E4DA-44A4-8E51-B1A0D0D4822E}"/>
              </a:ext>
            </a:extLst>
          </p:cNvPr>
          <p:cNvSpPr>
            <a:spLocks noGrp="1"/>
          </p:cNvSpPr>
          <p:nvPr>
            <p:ph idx="1"/>
          </p:nvPr>
        </p:nvSpPr>
        <p:spPr/>
        <p:txBody>
          <a:bodyPr/>
          <a:lstStyle/>
          <a:p>
            <a:r>
              <a:rPr lang="zh-CN" altLang="en-US" sz="2400" dirty="0">
                <a:latin typeface="+mn-lt"/>
                <a:cs typeface="Times New Roman" pitchFamily="18" charset="0"/>
              </a:rPr>
              <a:t>给定按</a:t>
            </a:r>
            <a:r>
              <a:rPr lang="zh-CN" altLang="en-US" dirty="0">
                <a:latin typeface="+mn-lt"/>
                <a:cs typeface="Times New Roman" pitchFamily="18" charset="0"/>
              </a:rPr>
              <a:t>升序排列、存放在数组</a:t>
            </a:r>
            <a:r>
              <a:rPr lang="en-US" altLang="zh-CN" dirty="0">
                <a:latin typeface="+mn-lt"/>
                <a:cs typeface="Times New Roman" pitchFamily="18" charset="0"/>
              </a:rPr>
              <a:t>a[0:n-1]</a:t>
            </a:r>
            <a:r>
              <a:rPr lang="zh-CN" altLang="en-US" dirty="0">
                <a:latin typeface="+mn-lt"/>
                <a:cs typeface="Times New Roman" pitchFamily="18" charset="0"/>
              </a:rPr>
              <a:t>中的</a:t>
            </a:r>
            <a:r>
              <a:rPr lang="en-US" altLang="zh-CN" sz="2400" dirty="0">
                <a:latin typeface="+mn-lt"/>
                <a:cs typeface="Times New Roman" pitchFamily="18" charset="0"/>
              </a:rPr>
              <a:t>n</a:t>
            </a:r>
            <a:r>
              <a:rPr lang="zh-CN" altLang="en-US" sz="2400" dirty="0">
                <a:latin typeface="+mn-lt"/>
                <a:cs typeface="Times New Roman" pitchFamily="18" charset="0"/>
              </a:rPr>
              <a:t>个元素，从中找出一特定元素</a:t>
            </a:r>
            <a:r>
              <a:rPr lang="en-US" altLang="zh-CN" sz="2400" dirty="0">
                <a:latin typeface="+mn-lt"/>
                <a:cs typeface="Times New Roman" pitchFamily="18" charset="0"/>
              </a:rPr>
              <a:t>x</a:t>
            </a:r>
            <a:r>
              <a:rPr lang="zh-CN" altLang="en-US" sz="2400" dirty="0">
                <a:latin typeface="+mn-lt"/>
                <a:cs typeface="Times New Roman" pitchFamily="18" charset="0"/>
              </a:rPr>
              <a:t>，给出</a:t>
            </a:r>
            <a:r>
              <a:rPr lang="en-US" altLang="zh-CN" sz="2400" dirty="0">
                <a:latin typeface="+mn-lt"/>
                <a:cs typeface="Times New Roman" pitchFamily="18" charset="0"/>
              </a:rPr>
              <a:t>x</a:t>
            </a:r>
            <a:r>
              <a:rPr lang="zh-CN" altLang="en-US" sz="2400" dirty="0">
                <a:latin typeface="+mn-lt"/>
                <a:cs typeface="Times New Roman" pitchFamily="18" charset="0"/>
              </a:rPr>
              <a:t>在数组中的位置</a:t>
            </a:r>
            <a:r>
              <a:rPr lang="en-US" altLang="zh-CN" sz="2400" dirty="0">
                <a:latin typeface="+mn-lt"/>
                <a:cs typeface="Times New Roman" pitchFamily="18" charset="0"/>
              </a:rPr>
              <a:t>/</a:t>
            </a:r>
            <a:r>
              <a:rPr lang="zh-CN" altLang="en-US" sz="2400" dirty="0">
                <a:latin typeface="+mn-lt"/>
                <a:cs typeface="Times New Roman" pitchFamily="18" charset="0"/>
              </a:rPr>
              <a:t>下标</a:t>
            </a:r>
            <a:endParaRPr lang="en-US" altLang="zh-CN" sz="2400" dirty="0">
              <a:latin typeface="+mn-lt"/>
              <a:cs typeface="Times New Roman" pitchFamily="18" charset="0"/>
            </a:endParaRPr>
          </a:p>
          <a:p>
            <a:endParaRPr lang="zh-CN" altLang="en-US" dirty="0"/>
          </a:p>
        </p:txBody>
      </p:sp>
      <p:sp>
        <p:nvSpPr>
          <p:cNvPr id="3" name="日期占位符 2">
            <a:extLst>
              <a:ext uri="{FF2B5EF4-FFF2-40B4-BE49-F238E27FC236}">
                <a16:creationId xmlns:a16="http://schemas.microsoft.com/office/drawing/2014/main" id="{6791DD8A-7CEC-41B7-9AB4-A79B928A5820}"/>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F478DBA0-D908-4CFC-81BE-9FEAD7C91BB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02CB5F6-927F-4373-B659-27B29B9B9AFE}"/>
              </a:ext>
            </a:extLst>
          </p:cNvPr>
          <p:cNvSpPr>
            <a:spLocks noGrp="1"/>
          </p:cNvSpPr>
          <p:nvPr>
            <p:ph type="sldNum" sz="quarter" idx="12"/>
          </p:nvPr>
        </p:nvSpPr>
        <p:spPr/>
        <p:txBody>
          <a:bodyPr/>
          <a:lstStyle/>
          <a:p>
            <a:fld id="{EEA58A3B-43CE-4AA0-90B5-EB47AFAFEB34}" type="slidenum">
              <a:rPr lang="zh-CN" altLang="en-US" smtClean="0"/>
              <a:pPr/>
              <a:t>43</a:t>
            </a:fld>
            <a:endParaRPr lang="zh-CN" altLang="en-US" dirty="0"/>
          </a:p>
        </p:txBody>
      </p:sp>
      <p:sp>
        <p:nvSpPr>
          <p:cNvPr id="6" name="Text Box 4">
            <a:extLst>
              <a:ext uri="{FF2B5EF4-FFF2-40B4-BE49-F238E27FC236}">
                <a16:creationId xmlns:a16="http://schemas.microsoft.com/office/drawing/2014/main" id="{EC86BE16-9D20-45B6-B307-E3449893EAA4}"/>
              </a:ext>
            </a:extLst>
          </p:cNvPr>
          <p:cNvSpPr txBox="1">
            <a:spLocks noChangeArrowheads="1"/>
          </p:cNvSpPr>
          <p:nvPr/>
        </p:nvSpPr>
        <p:spPr bwMode="auto">
          <a:xfrm>
            <a:off x="323850" y="1412875"/>
            <a:ext cx="8353425" cy="522296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50800">
                <a:solidFill>
                  <a:srgbClr val="FF66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latin typeface="+mn-lt"/>
                <a:ea typeface="微软雅黑 Light" panose="020B0502040204020203" pitchFamily="34" charset="-122"/>
              </a:rPr>
              <a:t>二分搜索算法</a:t>
            </a:r>
            <a:r>
              <a:rPr lang="zh-CN" altLang="en-US" sz="2400" dirty="0">
                <a:latin typeface="+mn-lt"/>
                <a:ea typeface="微软雅黑 Light" panose="020B0502040204020203" pitchFamily="34" charset="-122"/>
                <a:cs typeface="楷体_GB2312"/>
              </a:rPr>
              <a:t>：</a:t>
            </a:r>
          </a:p>
          <a:p>
            <a:pPr eaLnBrk="1" hangingPunct="1">
              <a:lnSpc>
                <a:spcPct val="130000"/>
              </a:lnSpc>
            </a:pPr>
            <a:r>
              <a:rPr kumimoji="1" lang="en-US" altLang="zh-CN" sz="2400" dirty="0">
                <a:latin typeface="+mn-lt"/>
                <a:ea typeface="微软雅黑 Light" panose="020B0502040204020203" pitchFamily="34" charset="-122"/>
              </a:rPr>
              <a:t>template&lt;class Type&gt;  </a:t>
            </a:r>
          </a:p>
          <a:p>
            <a:pPr eaLnBrk="1" hangingPunct="1">
              <a:lnSpc>
                <a:spcPct val="130000"/>
              </a:lnSpc>
            </a:pPr>
            <a:r>
              <a:rPr kumimoji="1" lang="en-US" altLang="zh-CN" sz="2400" dirty="0">
                <a:latin typeface="+mn-lt"/>
                <a:ea typeface="微软雅黑 Light" panose="020B0502040204020203" pitchFamily="34" charset="-122"/>
              </a:rPr>
              <a:t>int </a:t>
            </a:r>
            <a:r>
              <a:rPr kumimoji="1" lang="en-US" altLang="zh-CN" sz="2400" dirty="0" err="1">
                <a:latin typeface="+mn-lt"/>
                <a:ea typeface="微软雅黑 Light" panose="020B0502040204020203" pitchFamily="34" charset="-122"/>
              </a:rPr>
              <a:t>BinarySearch</a:t>
            </a:r>
            <a:r>
              <a:rPr kumimoji="1" lang="en-US" altLang="zh-CN" sz="2400" dirty="0">
                <a:latin typeface="+mn-lt"/>
                <a:ea typeface="微软雅黑 Light" panose="020B0502040204020203" pitchFamily="34" charset="-122"/>
              </a:rPr>
              <a:t>(Type a[], const Type&amp; x, int l, int r)</a:t>
            </a:r>
          </a:p>
          <a:p>
            <a:pPr eaLnBrk="1" hangingPunct="1">
              <a:lnSpc>
                <a:spcPct val="130000"/>
              </a:lnSpc>
            </a:pPr>
            <a:r>
              <a:rPr kumimoji="1" lang="en-US" altLang="zh-CN" sz="2400" dirty="0">
                <a:latin typeface="+mn-lt"/>
                <a:ea typeface="微软雅黑 Light" panose="020B0502040204020203" pitchFamily="34" charset="-122"/>
              </a:rPr>
              <a:t>{</a:t>
            </a:r>
          </a:p>
          <a:p>
            <a:pPr eaLnBrk="1" hangingPunct="1">
              <a:lnSpc>
                <a:spcPct val="130000"/>
              </a:lnSpc>
            </a:pPr>
            <a:r>
              <a:rPr kumimoji="1" lang="en-US" altLang="zh-CN" sz="2400" dirty="0">
                <a:latin typeface="+mn-lt"/>
                <a:ea typeface="微软雅黑 Light" panose="020B0502040204020203" pitchFamily="34" charset="-122"/>
              </a:rPr>
              <a:t>     while (r &gt;= l){ </a:t>
            </a:r>
          </a:p>
          <a:p>
            <a:pPr eaLnBrk="1" hangingPunct="1">
              <a:lnSpc>
                <a:spcPct val="130000"/>
              </a:lnSpc>
            </a:pPr>
            <a:r>
              <a:rPr kumimoji="1" lang="en-US" altLang="zh-CN" sz="2400" dirty="0">
                <a:latin typeface="+mn-lt"/>
                <a:ea typeface="微软雅黑 Light" panose="020B0502040204020203" pitchFamily="34" charset="-122"/>
              </a:rPr>
              <a:t>        int mid = (</a:t>
            </a:r>
            <a:r>
              <a:rPr kumimoji="1" lang="en-US" altLang="zh-CN" sz="2400" dirty="0" err="1">
                <a:latin typeface="+mn-lt"/>
                <a:ea typeface="微软雅黑 Light" panose="020B0502040204020203" pitchFamily="34" charset="-122"/>
              </a:rPr>
              <a:t>l+r</a:t>
            </a:r>
            <a:r>
              <a:rPr kumimoji="1" lang="en-US" altLang="zh-CN" sz="2400" dirty="0">
                <a:latin typeface="+mn-lt"/>
                <a:ea typeface="微软雅黑 Light" panose="020B0502040204020203" pitchFamily="34" charset="-122"/>
              </a:rPr>
              <a:t>)/2;</a:t>
            </a:r>
          </a:p>
          <a:p>
            <a:pPr eaLnBrk="1" hangingPunct="1">
              <a:lnSpc>
                <a:spcPct val="130000"/>
              </a:lnSpc>
            </a:pPr>
            <a:r>
              <a:rPr kumimoji="1" lang="en-US" altLang="zh-CN" sz="2400" dirty="0">
                <a:latin typeface="+mn-lt"/>
                <a:ea typeface="微软雅黑 Light" panose="020B0502040204020203" pitchFamily="34" charset="-122"/>
              </a:rPr>
              <a:t>        if (x == a[mid]) return mid;</a:t>
            </a:r>
          </a:p>
          <a:p>
            <a:pPr eaLnBrk="1" hangingPunct="1">
              <a:lnSpc>
                <a:spcPct val="130000"/>
              </a:lnSpc>
            </a:pPr>
            <a:r>
              <a:rPr kumimoji="1" lang="en-US" altLang="zh-CN" sz="2400" dirty="0">
                <a:latin typeface="+mn-lt"/>
                <a:ea typeface="微软雅黑 Light" panose="020B0502040204020203" pitchFamily="34" charset="-122"/>
              </a:rPr>
              <a:t>        if (x &lt; a[mid]) r = mid-1; else l = mid+1;</a:t>
            </a:r>
          </a:p>
          <a:p>
            <a:pPr eaLnBrk="1" hangingPunct="1">
              <a:lnSpc>
                <a:spcPct val="130000"/>
              </a:lnSpc>
            </a:pPr>
            <a:r>
              <a:rPr kumimoji="1" lang="en-US" altLang="zh-CN" sz="2400" dirty="0">
                <a:latin typeface="+mn-lt"/>
                <a:ea typeface="微软雅黑 Light" panose="020B0502040204020203" pitchFamily="34" charset="-122"/>
              </a:rPr>
              <a:t>        }</a:t>
            </a:r>
          </a:p>
          <a:p>
            <a:pPr eaLnBrk="1" hangingPunct="1">
              <a:lnSpc>
                <a:spcPct val="130000"/>
              </a:lnSpc>
            </a:pPr>
            <a:r>
              <a:rPr kumimoji="1" lang="en-US" altLang="zh-CN" sz="2400" dirty="0">
                <a:latin typeface="+mn-lt"/>
                <a:ea typeface="微软雅黑 Light" panose="020B0502040204020203" pitchFamily="34" charset="-122"/>
              </a:rPr>
              <a:t>    return -1;</a:t>
            </a:r>
          </a:p>
          <a:p>
            <a:pPr eaLnBrk="1" hangingPunct="1">
              <a:lnSpc>
                <a:spcPct val="130000"/>
              </a:lnSpc>
            </a:pPr>
            <a:r>
              <a:rPr kumimoji="1" lang="en-US" altLang="zh-CN" sz="2400" dirty="0">
                <a:latin typeface="+mn-lt"/>
                <a:ea typeface="微软雅黑 Light" panose="020B0502040204020203" pitchFamily="34" charset="-122"/>
              </a:rPr>
              <a:t>}     </a:t>
            </a:r>
            <a:r>
              <a:rPr kumimoji="1" lang="en-US" altLang="zh-CN" sz="2400" b="1" dirty="0">
                <a:solidFill>
                  <a:srgbClr val="FF0000"/>
                </a:solidFill>
                <a:latin typeface="+mn-lt"/>
                <a:ea typeface="微软雅黑 Light" panose="020B0502040204020203" pitchFamily="34" charset="-122"/>
              </a:rPr>
              <a:t>——</a:t>
            </a:r>
            <a:r>
              <a:rPr kumimoji="1" lang="zh-CN" altLang="en-US" sz="2400" b="1" dirty="0">
                <a:solidFill>
                  <a:srgbClr val="FF0000"/>
                </a:solidFill>
                <a:latin typeface="+mn-lt"/>
                <a:ea typeface="微软雅黑 Light" panose="020B0502040204020203" pitchFamily="34" charset="-122"/>
              </a:rPr>
              <a:t>分治（</a:t>
            </a:r>
            <a:r>
              <a:rPr kumimoji="1" lang="zh-CN" altLang="en-US" sz="2400" b="1" dirty="0">
                <a:solidFill>
                  <a:srgbClr val="0000FF"/>
                </a:solidFill>
                <a:latin typeface="+mn-lt"/>
                <a:ea typeface="微软雅黑 Light" panose="020B0502040204020203" pitchFamily="34" charset="-122"/>
              </a:rPr>
              <a:t>减治！</a:t>
            </a:r>
            <a:r>
              <a:rPr kumimoji="1" lang="zh-CN" altLang="en-US" sz="2400" b="1" dirty="0">
                <a:solidFill>
                  <a:srgbClr val="FF0000"/>
                </a:solidFill>
                <a:latin typeface="+mn-lt"/>
                <a:ea typeface="微软雅黑 Light" panose="020B0502040204020203" pitchFamily="34" charset="-122"/>
              </a:rPr>
              <a:t>），但非递归</a:t>
            </a:r>
          </a:p>
        </p:txBody>
      </p:sp>
      <p:sp>
        <p:nvSpPr>
          <p:cNvPr id="7" name="文本框 6">
            <a:extLst>
              <a:ext uri="{FF2B5EF4-FFF2-40B4-BE49-F238E27FC236}">
                <a16:creationId xmlns:a16="http://schemas.microsoft.com/office/drawing/2014/main" id="{F046E6D8-1BBC-40FB-A653-6F01D18305B3}"/>
              </a:ext>
            </a:extLst>
          </p:cNvPr>
          <p:cNvSpPr txBox="1"/>
          <p:nvPr/>
        </p:nvSpPr>
        <p:spPr>
          <a:xfrm>
            <a:off x="5473084" y="2989555"/>
            <a:ext cx="2119491" cy="369332"/>
          </a:xfrm>
          <a:prstGeom prst="rect">
            <a:avLst/>
          </a:prstGeom>
          <a:noFill/>
        </p:spPr>
        <p:txBody>
          <a:bodyPr wrap="none" rtlCol="0">
            <a:spAutoFit/>
          </a:bodyPr>
          <a:lstStyle/>
          <a:p>
            <a:r>
              <a:rPr kumimoji="1" lang="zh-CN" altLang="en-US" sz="1800" dirty="0">
                <a:latin typeface="+mn-lt"/>
                <a:ea typeface="微软雅黑 Light" panose="020B0502040204020203" pitchFamily="34" charset="-122"/>
              </a:rPr>
              <a:t>说明：</a:t>
            </a:r>
            <a:r>
              <a:rPr kumimoji="1" lang="en-US" altLang="zh-CN" sz="1800" dirty="0">
                <a:solidFill>
                  <a:srgbClr val="FF0000"/>
                </a:solidFill>
                <a:latin typeface="+mn-lt"/>
                <a:ea typeface="微软雅黑 Light" panose="020B0502040204020203" pitchFamily="34" charset="-122"/>
              </a:rPr>
              <a:t>l—</a:t>
            </a:r>
            <a:r>
              <a:rPr kumimoji="1" lang="zh-CN" altLang="en-US" sz="1800" dirty="0">
                <a:solidFill>
                  <a:srgbClr val="FF0000"/>
                </a:solidFill>
                <a:latin typeface="+mn-lt"/>
                <a:ea typeface="微软雅黑 Light" panose="020B0502040204020203" pitchFamily="34" charset="-122"/>
              </a:rPr>
              <a:t>左，</a:t>
            </a:r>
            <a:r>
              <a:rPr kumimoji="1" lang="en-US" altLang="zh-CN" sz="1800" dirty="0">
                <a:solidFill>
                  <a:srgbClr val="FF0000"/>
                </a:solidFill>
                <a:latin typeface="+mn-lt"/>
                <a:ea typeface="微软雅黑 Light" panose="020B0502040204020203" pitchFamily="34" charset="-122"/>
              </a:rPr>
              <a:t>r—</a:t>
            </a:r>
            <a:r>
              <a:rPr kumimoji="1" lang="zh-CN" altLang="en-US" sz="1800" dirty="0">
                <a:solidFill>
                  <a:srgbClr val="FF0000"/>
                </a:solidFill>
                <a:latin typeface="+mn-lt"/>
                <a:ea typeface="微软雅黑 Light" panose="020B0502040204020203" pitchFamily="34" charset="-122"/>
              </a:rPr>
              <a:t>右</a:t>
            </a:r>
          </a:p>
        </p:txBody>
      </p:sp>
    </p:spTree>
    <p:extLst>
      <p:ext uri="{BB962C8B-B14F-4D97-AF65-F5344CB8AC3E}">
        <p14:creationId xmlns:p14="http://schemas.microsoft.com/office/powerpoint/2010/main" val="167704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94514-C390-4470-BBCC-5569B14A5F81}"/>
              </a:ext>
            </a:extLst>
          </p:cNvPr>
          <p:cNvSpPr>
            <a:spLocks noGrp="1"/>
          </p:cNvSpPr>
          <p:nvPr>
            <p:ph type="title"/>
          </p:nvPr>
        </p:nvSpPr>
        <p:spPr/>
        <p:txBody>
          <a:bodyPr/>
          <a:lstStyle/>
          <a:p>
            <a:r>
              <a:rPr lang="zh-CN" altLang="en-US" sz="2800" dirty="0">
                <a:effectLst>
                  <a:outerShdw blurRad="38100" dist="38100" dir="2700000" algn="tl">
                    <a:srgbClr val="C0C0C0"/>
                  </a:outerShdw>
                </a:effectLst>
                <a:latin typeface="黑体" pitchFamily="49" charset="-122"/>
                <a:ea typeface="黑体" pitchFamily="49" charset="-122"/>
              </a:rPr>
              <a:t>二分搜索</a:t>
            </a:r>
            <a:endParaRPr lang="zh-CN" altLang="en-US" dirty="0"/>
          </a:p>
        </p:txBody>
      </p:sp>
      <p:sp>
        <p:nvSpPr>
          <p:cNvPr id="3" name="内容占位符 2">
            <a:extLst>
              <a:ext uri="{FF2B5EF4-FFF2-40B4-BE49-F238E27FC236}">
                <a16:creationId xmlns:a16="http://schemas.microsoft.com/office/drawing/2014/main" id="{84BEF4A3-4FF3-4A7E-975B-3FD58FC388A3}"/>
              </a:ext>
            </a:extLst>
          </p:cNvPr>
          <p:cNvSpPr>
            <a:spLocks noGrp="1"/>
          </p:cNvSpPr>
          <p:nvPr>
            <p:ph idx="1"/>
          </p:nvPr>
        </p:nvSpPr>
        <p:spPr/>
        <p:txBody>
          <a:bodyPr/>
          <a:lstStyle/>
          <a:p>
            <a:pPr eaLnBrk="1" hangingPunct="1"/>
            <a:r>
              <a:rPr lang="zh-CN" altLang="en-US" sz="2400" b="1" dirty="0"/>
              <a:t>算法复杂度分析</a:t>
            </a:r>
            <a:endParaRPr lang="en-US" altLang="zh-CN" sz="2400" b="1" dirty="0"/>
          </a:p>
          <a:p>
            <a:pPr lvl="1"/>
            <a:r>
              <a:rPr lang="zh-CN" altLang="en-US" dirty="0"/>
              <a:t>每执行一次</a:t>
            </a:r>
            <a:r>
              <a:rPr lang="en-US" altLang="zh-CN" dirty="0"/>
              <a:t>while</a:t>
            </a:r>
            <a:r>
              <a:rPr lang="zh-CN" altLang="en-US" dirty="0"/>
              <a:t>循环， 待搜索数组的大小减少一半。</a:t>
            </a:r>
            <a:r>
              <a:rPr lang="zh-CN" altLang="en-US" sz="2400" dirty="0"/>
              <a:t>因此，在最坏情况下，</a:t>
            </a:r>
            <a:r>
              <a:rPr lang="en-US" altLang="zh-CN" sz="2400" dirty="0"/>
              <a:t>while</a:t>
            </a:r>
            <a:r>
              <a:rPr lang="zh-CN" altLang="en-US" sz="2400" dirty="0"/>
              <a:t>循环被执行了</a:t>
            </a:r>
            <a:r>
              <a:rPr lang="en-US" altLang="zh-CN" sz="2400" dirty="0"/>
              <a:t>O(</a:t>
            </a:r>
            <a:r>
              <a:rPr lang="en-US" altLang="zh-CN" sz="2400" dirty="0" err="1"/>
              <a:t>logn</a:t>
            </a:r>
            <a:r>
              <a:rPr lang="en-US" altLang="zh-CN" sz="2400" dirty="0"/>
              <a:t>) </a:t>
            </a:r>
            <a:r>
              <a:rPr lang="zh-CN" altLang="en-US" sz="2400" dirty="0"/>
              <a:t>次</a:t>
            </a:r>
            <a:endParaRPr lang="en-US" altLang="zh-CN" sz="2400" dirty="0"/>
          </a:p>
          <a:p>
            <a:pPr lvl="1"/>
            <a:r>
              <a:rPr lang="zh-CN" altLang="en-US" sz="2400" dirty="0"/>
              <a:t>循环体内运算需要</a:t>
            </a:r>
            <a:r>
              <a:rPr lang="en-US" altLang="zh-CN" sz="2400" dirty="0"/>
              <a:t>O(1) </a:t>
            </a:r>
            <a:r>
              <a:rPr lang="zh-CN" altLang="en-US" sz="2400" dirty="0"/>
              <a:t>时间</a:t>
            </a:r>
            <a:endParaRPr lang="en-US" altLang="zh-CN" sz="2400" dirty="0"/>
          </a:p>
          <a:p>
            <a:pPr lvl="1"/>
            <a:r>
              <a:rPr lang="zh-CN" altLang="en-US" sz="2400" dirty="0"/>
              <a:t>因此，算法在最坏情况下的时间复杂性为</a:t>
            </a:r>
            <a:r>
              <a:rPr lang="en-US" altLang="zh-CN" sz="2400" dirty="0"/>
              <a:t>O(</a:t>
            </a:r>
            <a:r>
              <a:rPr lang="en-US" altLang="zh-CN" sz="2400" dirty="0" err="1"/>
              <a:t>logn</a:t>
            </a:r>
            <a:r>
              <a:rPr lang="en-US" altLang="zh-CN" sz="2400" dirty="0"/>
              <a:t>)</a:t>
            </a:r>
            <a:endParaRPr lang="zh-CN" altLang="en-US" dirty="0"/>
          </a:p>
        </p:txBody>
      </p:sp>
      <p:sp>
        <p:nvSpPr>
          <p:cNvPr id="4" name="日期占位符 3">
            <a:extLst>
              <a:ext uri="{FF2B5EF4-FFF2-40B4-BE49-F238E27FC236}">
                <a16:creationId xmlns:a16="http://schemas.microsoft.com/office/drawing/2014/main" id="{54CE3E8A-1D7B-4179-9FA2-E533F30A7F9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E9F53B2-C49D-4390-B446-F9F9943E23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A14F7F-3F5E-48D1-8EF6-CD67B2BCD44B}"/>
              </a:ext>
            </a:extLst>
          </p:cNvPr>
          <p:cNvSpPr>
            <a:spLocks noGrp="1"/>
          </p:cNvSpPr>
          <p:nvPr>
            <p:ph type="sldNum" sz="quarter" idx="12"/>
          </p:nvPr>
        </p:nvSpPr>
        <p:spPr/>
        <p:txBody>
          <a:bodyPr/>
          <a:lstStyle/>
          <a:p>
            <a:fld id="{EEA58A3B-43CE-4AA0-90B5-EB47AFAFEB34}" type="slidenum">
              <a:rPr lang="zh-CN" altLang="en-US" smtClean="0"/>
              <a:pPr/>
              <a:t>44</a:t>
            </a:fld>
            <a:endParaRPr lang="zh-CN" altLang="en-US" dirty="0"/>
          </a:p>
        </p:txBody>
      </p:sp>
      <p:sp>
        <p:nvSpPr>
          <p:cNvPr id="7" name="AutoShape 4">
            <a:hlinkClick r:id="rId2" action="ppaction://hlinksldjump" highlightClick="1"/>
            <a:extLst>
              <a:ext uri="{FF2B5EF4-FFF2-40B4-BE49-F238E27FC236}">
                <a16:creationId xmlns:a16="http://schemas.microsoft.com/office/drawing/2014/main" id="{A963093B-E05B-4CB5-A50A-EF48CD47653B}"/>
              </a:ext>
            </a:extLst>
          </p:cNvPr>
          <p:cNvSpPr>
            <a:spLocks noChangeArrowheads="1"/>
          </p:cNvSpPr>
          <p:nvPr/>
        </p:nvSpPr>
        <p:spPr bwMode="auto">
          <a:xfrm>
            <a:off x="7899400" y="3648568"/>
            <a:ext cx="431800" cy="248729"/>
          </a:xfrm>
          <a:prstGeom prst="actionButtonForwardNext">
            <a:avLst/>
          </a:prstGeom>
          <a:solidFill>
            <a:schemeClr val="bg1">
              <a:lumMod val="85000"/>
            </a:schemeClr>
          </a:solidFill>
          <a:ln>
            <a:noFill/>
          </a:ln>
          <a:effectLst/>
        </p:spPr>
        <p:txBody>
          <a:bodyPr wrap="none" anchor="ctr"/>
          <a:lstStyle/>
          <a:p>
            <a:pPr eaLnBrk="0" hangingPunct="0"/>
            <a:endParaRPr lang="zh-CN" altLang="en-US"/>
          </a:p>
        </p:txBody>
      </p:sp>
    </p:spTree>
    <p:extLst>
      <p:ext uri="{BB962C8B-B14F-4D97-AF65-F5344CB8AC3E}">
        <p14:creationId xmlns:p14="http://schemas.microsoft.com/office/powerpoint/2010/main" val="2719997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1E19F-A096-429D-9862-D2750CD2EC6D}"/>
              </a:ext>
            </a:extLst>
          </p:cNvPr>
          <p:cNvSpPr>
            <a:spLocks noGrp="1"/>
          </p:cNvSpPr>
          <p:nvPr>
            <p:ph type="title"/>
          </p:nvPr>
        </p:nvSpPr>
        <p:spPr/>
        <p:txBody>
          <a:bodyPr>
            <a:normAutofit/>
          </a:bodyPr>
          <a:lstStyle/>
          <a:p>
            <a:r>
              <a:rPr lang="en-US" altLang="zh-CN" sz="2800" dirty="0">
                <a:effectLst>
                  <a:outerShdw blurRad="38100" dist="38100" dir="2700000" algn="tl">
                    <a:srgbClr val="C0C0C0"/>
                  </a:outerShdw>
                </a:effectLst>
                <a:latin typeface="黑体" pitchFamily="49" charset="-122"/>
                <a:ea typeface="黑体" pitchFamily="49" charset="-122"/>
              </a:rPr>
              <a:t>2.4 </a:t>
            </a:r>
            <a:r>
              <a:rPr lang="zh-CN" altLang="en-US" sz="2800" dirty="0">
                <a:effectLst>
                  <a:outerShdw blurRad="38100" dist="38100" dir="2700000" algn="tl">
                    <a:srgbClr val="C0C0C0"/>
                  </a:outerShdw>
                </a:effectLst>
                <a:latin typeface="黑体" pitchFamily="49" charset="-122"/>
                <a:ea typeface="黑体" pitchFamily="49" charset="-122"/>
              </a:rPr>
              <a:t>大整数乘法</a:t>
            </a:r>
            <a:endParaRPr lang="zh-CN" altLang="en-US" dirty="0"/>
          </a:p>
        </p:txBody>
      </p:sp>
      <p:sp>
        <p:nvSpPr>
          <p:cNvPr id="3" name="内容占位符 2">
            <a:extLst>
              <a:ext uri="{FF2B5EF4-FFF2-40B4-BE49-F238E27FC236}">
                <a16:creationId xmlns:a16="http://schemas.microsoft.com/office/drawing/2014/main" id="{4519F662-ECF8-475B-A412-642893E21538}"/>
              </a:ext>
            </a:extLst>
          </p:cNvPr>
          <p:cNvSpPr>
            <a:spLocks noGrp="1"/>
          </p:cNvSpPr>
          <p:nvPr>
            <p:ph idx="1"/>
          </p:nvPr>
        </p:nvSpPr>
        <p:spPr/>
        <p:txBody>
          <a:bodyPr>
            <a:normAutofit/>
          </a:bodyPr>
          <a:lstStyle/>
          <a:p>
            <a:r>
              <a:rPr lang="zh-CN" altLang="en-US" dirty="0"/>
              <a:t>目标：</a:t>
            </a:r>
            <a:endParaRPr lang="en-US" altLang="zh-CN" dirty="0"/>
          </a:p>
          <a:p>
            <a:pPr lvl="1"/>
            <a:r>
              <a:rPr lang="zh-CN" altLang="en-US" dirty="0">
                <a:latin typeface="微软雅黑 Light" panose="020B0502040204020203" pitchFamily="34" charset="-122"/>
                <a:cs typeface="Times New Roman" pitchFamily="18" charset="0"/>
              </a:rPr>
              <a:t>设计高效算法，进行两个</a:t>
            </a:r>
            <a:r>
              <a:rPr lang="en-US" altLang="zh-CN" dirty="0">
                <a:latin typeface="微软雅黑 Light" panose="020B0502040204020203" pitchFamily="34" charset="-122"/>
                <a:cs typeface="Times New Roman" pitchFamily="18" charset="0"/>
              </a:rPr>
              <a:t>n</a:t>
            </a:r>
            <a:r>
              <a:rPr lang="zh-CN" altLang="en-US" dirty="0">
                <a:latin typeface="微软雅黑 Light" panose="020B0502040204020203" pitchFamily="34" charset="-122"/>
                <a:cs typeface="Times New Roman" pitchFamily="18" charset="0"/>
              </a:rPr>
              <a:t>位大整数的乘法运算</a:t>
            </a:r>
            <a:endParaRPr lang="en-US" altLang="zh-CN" dirty="0">
              <a:latin typeface="微软雅黑 Light" panose="020B0502040204020203" pitchFamily="34" charset="-122"/>
            </a:endParaRPr>
          </a:p>
          <a:p>
            <a:r>
              <a:rPr lang="zh-CN" altLang="en-US" dirty="0"/>
              <a:t>方法</a:t>
            </a:r>
            <a:r>
              <a:rPr lang="en-US" altLang="zh-CN" dirty="0"/>
              <a:t>1. </a:t>
            </a:r>
            <a:r>
              <a:rPr lang="zh-CN" altLang="en-US" dirty="0">
                <a:cs typeface="楷体_GB2312"/>
              </a:rPr>
              <a:t>小学方法</a:t>
            </a:r>
            <a:endParaRPr lang="en-US" altLang="zh-CN" dirty="0">
              <a:cs typeface="楷体_GB2312"/>
            </a:endParaRPr>
          </a:p>
          <a:p>
            <a:pPr lvl="1"/>
            <a:r>
              <a:rPr lang="zh-CN" altLang="en-US" dirty="0">
                <a:cs typeface="楷体_GB2312"/>
              </a:rPr>
              <a:t>逐位相乘，</a:t>
            </a:r>
            <a:r>
              <a:rPr lang="en-US" altLang="zh-CN" dirty="0">
                <a:cs typeface="楷体_GB2312"/>
              </a:rPr>
              <a:t>O(n</a:t>
            </a:r>
            <a:r>
              <a:rPr lang="en-US" altLang="zh-CN" baseline="30000" dirty="0">
                <a:cs typeface="楷体_GB2312"/>
              </a:rPr>
              <a:t>2</a:t>
            </a:r>
            <a:r>
              <a:rPr lang="en-US" altLang="zh-CN" dirty="0">
                <a:cs typeface="楷体_GB2312"/>
              </a:rPr>
              <a:t>) </a:t>
            </a:r>
          </a:p>
          <a:p>
            <a:pPr lvl="1"/>
            <a:r>
              <a:rPr lang="en-US" altLang="zh-CN" dirty="0">
                <a:cs typeface="楷体_GB2312"/>
              </a:rPr>
              <a:t>n</a:t>
            </a:r>
            <a:r>
              <a:rPr lang="en-US" altLang="zh-CN" baseline="30000" dirty="0">
                <a:cs typeface="楷体_GB2312"/>
              </a:rPr>
              <a:t>2</a:t>
            </a:r>
            <a:r>
              <a:rPr lang="zh-CN" altLang="en-US" dirty="0">
                <a:cs typeface="楷体_GB2312"/>
              </a:rPr>
              <a:t>次乘法，</a:t>
            </a:r>
            <a:r>
              <a:rPr lang="en-US" altLang="zh-CN" dirty="0">
                <a:cs typeface="楷体_GB2312"/>
              </a:rPr>
              <a:t>O(n)</a:t>
            </a:r>
            <a:r>
              <a:rPr lang="zh-CN" altLang="en-US" dirty="0">
                <a:cs typeface="楷体_GB2312"/>
              </a:rPr>
              <a:t>次加法</a:t>
            </a:r>
            <a:r>
              <a:rPr lang="en-US" altLang="zh-CN" dirty="0">
                <a:cs typeface="楷体_GB2312"/>
              </a:rPr>
              <a:t>   </a:t>
            </a:r>
            <a:r>
              <a:rPr lang="en-US" altLang="zh-CN" b="1" dirty="0">
                <a:solidFill>
                  <a:srgbClr val="FF0000"/>
                </a:solidFill>
                <a:cs typeface="楷体_GB2312"/>
                <a:sym typeface="Wingdings" pitchFamily="2" charset="2"/>
              </a:rPr>
              <a:t></a:t>
            </a:r>
            <a:r>
              <a:rPr lang="zh-CN" altLang="en-US" dirty="0">
                <a:solidFill>
                  <a:srgbClr val="FF0000"/>
                </a:solidFill>
                <a:cs typeface="楷体_GB2312"/>
                <a:sym typeface="Wingdings" pitchFamily="2" charset="2"/>
              </a:rPr>
              <a:t>效率太低</a:t>
            </a:r>
            <a:endParaRPr lang="zh-CN" altLang="en-US" dirty="0">
              <a:cs typeface="楷体_GB2312"/>
              <a:sym typeface="Wingdings" pitchFamily="2" charset="2"/>
            </a:endParaRPr>
          </a:p>
          <a:p>
            <a:r>
              <a:rPr lang="zh-CN" altLang="en-US" dirty="0">
                <a:sym typeface="Wingdings" pitchFamily="2" charset="2"/>
              </a:rPr>
              <a:t>方法</a:t>
            </a:r>
            <a:r>
              <a:rPr lang="en-US" altLang="zh-CN" dirty="0">
                <a:sym typeface="Wingdings" pitchFamily="2" charset="2"/>
              </a:rPr>
              <a:t>2. </a:t>
            </a:r>
            <a:r>
              <a:rPr lang="zh-CN" altLang="en-US" dirty="0">
                <a:sym typeface="Wingdings" pitchFamily="2" charset="2"/>
              </a:rPr>
              <a:t>分治法</a:t>
            </a:r>
            <a:r>
              <a:rPr lang="en-US" altLang="zh-CN" dirty="0">
                <a:sym typeface="Wingdings" pitchFamily="2" charset="2"/>
              </a:rPr>
              <a:t>1</a:t>
            </a:r>
          </a:p>
          <a:p>
            <a:pPr lvl="1"/>
            <a:r>
              <a:rPr lang="zh-CN" altLang="en-US" dirty="0">
                <a:sym typeface="Wingdings" pitchFamily="2" charset="2"/>
              </a:rPr>
              <a:t>将被乘数</a:t>
            </a:r>
            <a:r>
              <a:rPr lang="en-US" altLang="zh-CN" dirty="0">
                <a:sym typeface="Wingdings" pitchFamily="2" charset="2"/>
              </a:rPr>
              <a:t>X</a:t>
            </a:r>
            <a:r>
              <a:rPr lang="zh-CN" altLang="en-US" dirty="0">
                <a:sym typeface="Wingdings" pitchFamily="2" charset="2"/>
              </a:rPr>
              <a:t>和乘数</a:t>
            </a:r>
            <a:r>
              <a:rPr lang="en-US" altLang="zh-CN" dirty="0">
                <a:sym typeface="Wingdings" pitchFamily="2" charset="2"/>
              </a:rPr>
              <a:t>Y</a:t>
            </a:r>
            <a:r>
              <a:rPr lang="zh-CN" altLang="en-US" dirty="0">
                <a:sym typeface="Wingdings" pitchFamily="2" charset="2"/>
              </a:rPr>
              <a:t>分解为</a:t>
            </a:r>
            <a:r>
              <a:rPr lang="en-US" altLang="zh-CN" dirty="0">
                <a:sym typeface="Wingdings" pitchFamily="2" charset="2"/>
              </a:rPr>
              <a:t>2</a:t>
            </a:r>
            <a:r>
              <a:rPr lang="zh-CN" altLang="en-US" dirty="0">
                <a:sym typeface="Wingdings" pitchFamily="2" charset="2"/>
              </a:rPr>
              <a:t>部分</a:t>
            </a:r>
            <a:endParaRPr lang="zh-CN" altLang="en-US" dirty="0"/>
          </a:p>
        </p:txBody>
      </p:sp>
      <p:sp>
        <p:nvSpPr>
          <p:cNvPr id="4" name="日期占位符 3">
            <a:extLst>
              <a:ext uri="{FF2B5EF4-FFF2-40B4-BE49-F238E27FC236}">
                <a16:creationId xmlns:a16="http://schemas.microsoft.com/office/drawing/2014/main" id="{D8FEE506-D724-4E62-8950-C5AD6877E3E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5467E82-4FB4-41B9-8EEF-C3E73094A5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49374C-533D-49D2-A85B-09EFB35FB3DE}"/>
              </a:ext>
            </a:extLst>
          </p:cNvPr>
          <p:cNvSpPr>
            <a:spLocks noGrp="1"/>
          </p:cNvSpPr>
          <p:nvPr>
            <p:ph type="sldNum" sz="quarter" idx="12"/>
          </p:nvPr>
        </p:nvSpPr>
        <p:spPr/>
        <p:txBody>
          <a:bodyPr/>
          <a:lstStyle/>
          <a:p>
            <a:fld id="{EEA58A3B-43CE-4AA0-90B5-EB47AFAFEB34}" type="slidenum">
              <a:rPr lang="zh-CN" altLang="en-US" smtClean="0"/>
              <a:pPr/>
              <a:t>45</a:t>
            </a:fld>
            <a:endParaRPr lang="zh-CN" altLang="en-US" dirty="0"/>
          </a:p>
        </p:txBody>
      </p:sp>
      <p:sp>
        <p:nvSpPr>
          <p:cNvPr id="7" name="TextBox 1">
            <a:extLst>
              <a:ext uri="{FF2B5EF4-FFF2-40B4-BE49-F238E27FC236}">
                <a16:creationId xmlns:a16="http://schemas.microsoft.com/office/drawing/2014/main" id="{B1E181D9-9CB0-48E7-9CF7-8B2A6415B77B}"/>
              </a:ext>
            </a:extLst>
          </p:cNvPr>
          <p:cNvSpPr txBox="1">
            <a:spLocks noChangeArrowheads="1"/>
          </p:cNvSpPr>
          <p:nvPr/>
        </p:nvSpPr>
        <p:spPr bwMode="auto">
          <a:xfrm>
            <a:off x="7235825" y="1641475"/>
            <a:ext cx="1908175" cy="26765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     </a:t>
            </a:r>
            <a:r>
              <a:rPr lang="en-US" altLang="zh-CN" sz="2400"/>
              <a:t>3  2</a:t>
            </a:r>
          </a:p>
          <a:p>
            <a:r>
              <a:rPr lang="en-US" altLang="zh-CN" sz="2400"/>
              <a:t>    1  2</a:t>
            </a:r>
          </a:p>
          <a:p>
            <a:r>
              <a:rPr lang="en-US" altLang="zh-CN" sz="2400"/>
              <a:t>-------------</a:t>
            </a:r>
          </a:p>
          <a:p>
            <a:r>
              <a:rPr lang="en-US" altLang="zh-CN" sz="2400"/>
              <a:t>3  2</a:t>
            </a:r>
          </a:p>
          <a:p>
            <a:r>
              <a:rPr lang="en-US" altLang="zh-CN" sz="2400"/>
              <a:t>    6  4 </a:t>
            </a:r>
          </a:p>
          <a:p>
            <a:r>
              <a:rPr lang="en-US" altLang="zh-CN" sz="2400"/>
              <a:t>-------------</a:t>
            </a:r>
          </a:p>
          <a:p>
            <a:r>
              <a:rPr lang="en-US" altLang="zh-CN" sz="2400"/>
              <a:t>3  8  4  </a:t>
            </a:r>
            <a:endParaRPr lang="zh-CN" altLang="en-US" sz="2400"/>
          </a:p>
        </p:txBody>
      </p:sp>
      <p:sp>
        <p:nvSpPr>
          <p:cNvPr id="8" name="矩形 5">
            <a:extLst>
              <a:ext uri="{FF2B5EF4-FFF2-40B4-BE49-F238E27FC236}">
                <a16:creationId xmlns:a16="http://schemas.microsoft.com/office/drawing/2014/main" id="{5E5335AB-41DC-4D51-80CC-731A4DF8528F}"/>
              </a:ext>
            </a:extLst>
          </p:cNvPr>
          <p:cNvSpPr>
            <a:spLocks noChangeArrowheads="1"/>
          </p:cNvSpPr>
          <p:nvPr/>
        </p:nvSpPr>
        <p:spPr bwMode="auto">
          <a:xfrm>
            <a:off x="7308850" y="2781300"/>
            <a:ext cx="215900" cy="36036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9" name="矩形 17">
            <a:extLst>
              <a:ext uri="{FF2B5EF4-FFF2-40B4-BE49-F238E27FC236}">
                <a16:creationId xmlns:a16="http://schemas.microsoft.com/office/drawing/2014/main" id="{806344B4-734A-4CE6-A116-3559AAAF1A37}"/>
              </a:ext>
            </a:extLst>
          </p:cNvPr>
          <p:cNvSpPr>
            <a:spLocks noChangeArrowheads="1"/>
          </p:cNvSpPr>
          <p:nvPr/>
        </p:nvSpPr>
        <p:spPr bwMode="auto">
          <a:xfrm>
            <a:off x="7646988" y="2768600"/>
            <a:ext cx="252412" cy="144272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0" name="矩形 18">
            <a:extLst>
              <a:ext uri="{FF2B5EF4-FFF2-40B4-BE49-F238E27FC236}">
                <a16:creationId xmlns:a16="http://schemas.microsoft.com/office/drawing/2014/main" id="{A3CCA459-DC4D-440A-859A-F99C80EA58FB}"/>
              </a:ext>
            </a:extLst>
          </p:cNvPr>
          <p:cNvSpPr>
            <a:spLocks noChangeArrowheads="1"/>
          </p:cNvSpPr>
          <p:nvPr/>
        </p:nvSpPr>
        <p:spPr bwMode="auto">
          <a:xfrm>
            <a:off x="7974013" y="3144838"/>
            <a:ext cx="215900" cy="360362"/>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 name="TextBox 25">
            <a:extLst>
              <a:ext uri="{FF2B5EF4-FFF2-40B4-BE49-F238E27FC236}">
                <a16:creationId xmlns:a16="http://schemas.microsoft.com/office/drawing/2014/main" id="{171BA19E-DAEC-420A-A600-65FB08CB7920}"/>
              </a:ext>
            </a:extLst>
          </p:cNvPr>
          <p:cNvSpPr txBox="1">
            <a:spLocks noChangeArrowheads="1"/>
          </p:cNvSpPr>
          <p:nvPr/>
        </p:nvSpPr>
        <p:spPr bwMode="auto">
          <a:xfrm>
            <a:off x="6334125" y="1633538"/>
            <a:ext cx="901700" cy="9239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ab * cd</a:t>
            </a:r>
          </a:p>
          <a:p>
            <a:r>
              <a:rPr lang="en-US" altLang="zh-CN"/>
              <a:t>ab=32</a:t>
            </a:r>
          </a:p>
          <a:p>
            <a:r>
              <a:rPr lang="en-US" altLang="zh-CN"/>
              <a:t>cd=12</a:t>
            </a:r>
            <a:endParaRPr lang="zh-CN" altLang="en-US"/>
          </a:p>
        </p:txBody>
      </p:sp>
      <p:sp>
        <p:nvSpPr>
          <p:cNvPr id="12" name="TextBox 1">
            <a:extLst>
              <a:ext uri="{FF2B5EF4-FFF2-40B4-BE49-F238E27FC236}">
                <a16:creationId xmlns:a16="http://schemas.microsoft.com/office/drawing/2014/main" id="{EA8780C5-EFED-4C7A-B520-F04C2023A34D}"/>
              </a:ext>
            </a:extLst>
          </p:cNvPr>
          <p:cNvSpPr txBox="1">
            <a:spLocks noChangeArrowheads="1"/>
          </p:cNvSpPr>
          <p:nvPr/>
        </p:nvSpPr>
        <p:spPr bwMode="auto">
          <a:xfrm>
            <a:off x="7970838" y="4443413"/>
            <a:ext cx="1173162" cy="3683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a10</a:t>
            </a:r>
            <a:r>
              <a:rPr lang="en-US" altLang="zh-CN" baseline="30000"/>
              <a:t>n/2</a:t>
            </a:r>
            <a:r>
              <a:rPr lang="en-US" altLang="zh-CN"/>
              <a:t> + b</a:t>
            </a:r>
            <a:endParaRPr lang="zh-CN" altLang="en-US"/>
          </a:p>
        </p:txBody>
      </p:sp>
      <p:sp>
        <p:nvSpPr>
          <p:cNvPr id="13" name="Rectangle 5">
            <a:extLst>
              <a:ext uri="{FF2B5EF4-FFF2-40B4-BE49-F238E27FC236}">
                <a16:creationId xmlns:a16="http://schemas.microsoft.com/office/drawing/2014/main" id="{EFEB604A-78C0-48F2-A554-695442A31524}"/>
              </a:ext>
            </a:extLst>
          </p:cNvPr>
          <p:cNvSpPr>
            <a:spLocks noChangeArrowheads="1"/>
          </p:cNvSpPr>
          <p:nvPr/>
        </p:nvSpPr>
        <p:spPr bwMode="auto">
          <a:xfrm>
            <a:off x="534353" y="3941656"/>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tx1"/>
              </a:buClr>
              <a:buSzPct val="75000"/>
              <a:buFont typeface="Wingdings" pitchFamily="2" charset="2"/>
              <a:buNone/>
            </a:pPr>
            <a:r>
              <a:rPr lang="en-US" altLang="zh-CN" sz="3600" dirty="0"/>
              <a:t>X = </a:t>
            </a:r>
          </a:p>
          <a:p>
            <a:pPr marL="342900" indent="-342900">
              <a:spcBef>
                <a:spcPct val="20000"/>
              </a:spcBef>
              <a:buClr>
                <a:schemeClr val="tx1"/>
              </a:buClr>
              <a:buSzPct val="75000"/>
              <a:buFont typeface="Wingdings" pitchFamily="2" charset="2"/>
              <a:buNone/>
            </a:pPr>
            <a:r>
              <a:rPr lang="en-US" altLang="zh-CN" sz="3600" dirty="0"/>
              <a:t>Y = </a:t>
            </a:r>
          </a:p>
          <a:p>
            <a:pPr marL="342900" indent="-342900" algn="ctr">
              <a:spcBef>
                <a:spcPct val="20000"/>
              </a:spcBef>
              <a:buClr>
                <a:schemeClr val="tx1"/>
              </a:buClr>
              <a:buSzPct val="75000"/>
              <a:buFont typeface="Wingdings" pitchFamily="2" charset="2"/>
              <a:buNone/>
            </a:pPr>
            <a:r>
              <a:rPr lang="en-US" altLang="zh-CN" sz="3600" dirty="0"/>
              <a:t>X = </a:t>
            </a:r>
            <a:r>
              <a:rPr lang="en-US" altLang="zh-CN" sz="3600" dirty="0">
                <a:solidFill>
                  <a:schemeClr val="accent2"/>
                </a:solidFill>
              </a:rPr>
              <a:t>a</a:t>
            </a:r>
            <a:r>
              <a:rPr lang="en-US" altLang="zh-CN" sz="3600" dirty="0"/>
              <a:t> 2</a:t>
            </a:r>
            <a:r>
              <a:rPr lang="en-US" altLang="zh-CN" sz="3600" baseline="30000" dirty="0"/>
              <a:t>n/2</a:t>
            </a:r>
            <a:r>
              <a:rPr lang="en-US" altLang="zh-CN" sz="3600" dirty="0"/>
              <a:t> + </a:t>
            </a:r>
            <a:r>
              <a:rPr lang="en-US" altLang="zh-CN" sz="3600" dirty="0">
                <a:solidFill>
                  <a:schemeClr val="accent2"/>
                </a:solidFill>
              </a:rPr>
              <a:t>b</a:t>
            </a:r>
            <a:r>
              <a:rPr lang="en-US" altLang="zh-CN" sz="3600" dirty="0"/>
              <a:t>     Y = </a:t>
            </a:r>
            <a:r>
              <a:rPr lang="en-US" altLang="zh-CN" sz="3600" dirty="0">
                <a:solidFill>
                  <a:schemeClr val="accent2"/>
                </a:solidFill>
              </a:rPr>
              <a:t>c</a:t>
            </a:r>
            <a:r>
              <a:rPr lang="en-US" altLang="zh-CN" sz="3600" dirty="0"/>
              <a:t> 2</a:t>
            </a:r>
            <a:r>
              <a:rPr lang="en-US" altLang="zh-CN" sz="3600" baseline="30000" dirty="0"/>
              <a:t>n/2</a:t>
            </a:r>
            <a:r>
              <a:rPr lang="en-US" altLang="zh-CN" sz="3600" dirty="0"/>
              <a:t> + </a:t>
            </a:r>
            <a:r>
              <a:rPr lang="en-US" altLang="zh-CN" sz="3600" dirty="0">
                <a:solidFill>
                  <a:schemeClr val="accent2"/>
                </a:solidFill>
              </a:rPr>
              <a:t>d</a:t>
            </a:r>
            <a:r>
              <a:rPr lang="en-US" altLang="zh-CN" sz="3600" dirty="0"/>
              <a:t> </a:t>
            </a:r>
          </a:p>
          <a:p>
            <a:pPr marL="342900" indent="-342900" algn="ctr">
              <a:spcBef>
                <a:spcPct val="20000"/>
              </a:spcBef>
              <a:buClr>
                <a:schemeClr val="tx1"/>
              </a:buClr>
              <a:buSzPct val="75000"/>
              <a:buFont typeface="Wingdings" pitchFamily="2" charset="2"/>
              <a:buNone/>
            </a:pPr>
            <a:r>
              <a:rPr lang="en-US" altLang="zh-CN" sz="3600" dirty="0"/>
              <a:t>XY = </a:t>
            </a:r>
            <a:r>
              <a:rPr lang="en-US" altLang="zh-CN" sz="3600" dirty="0">
                <a:solidFill>
                  <a:schemeClr val="accent2"/>
                </a:solidFill>
              </a:rPr>
              <a:t>ac</a:t>
            </a:r>
            <a:r>
              <a:rPr lang="en-US" altLang="zh-CN" sz="3600" dirty="0"/>
              <a:t> 2</a:t>
            </a:r>
            <a:r>
              <a:rPr lang="en-US" altLang="zh-CN" sz="3600" baseline="30000" dirty="0"/>
              <a:t>n</a:t>
            </a:r>
            <a:r>
              <a:rPr lang="en-US" altLang="zh-CN" sz="3600" dirty="0"/>
              <a:t> + (</a:t>
            </a:r>
            <a:r>
              <a:rPr lang="en-US" altLang="zh-CN" sz="3600" dirty="0" err="1">
                <a:solidFill>
                  <a:schemeClr val="accent2"/>
                </a:solidFill>
              </a:rPr>
              <a:t>bc</a:t>
            </a:r>
            <a:r>
              <a:rPr lang="en-US" altLang="zh-CN" sz="3600" dirty="0" err="1">
                <a:solidFill>
                  <a:schemeClr val="tx2"/>
                </a:solidFill>
              </a:rPr>
              <a:t>+</a:t>
            </a:r>
            <a:r>
              <a:rPr lang="en-US" altLang="zh-CN" sz="3600" dirty="0" err="1">
                <a:solidFill>
                  <a:schemeClr val="accent2"/>
                </a:solidFill>
              </a:rPr>
              <a:t>ad</a:t>
            </a:r>
            <a:r>
              <a:rPr lang="en-US" altLang="zh-CN" sz="3600" dirty="0"/>
              <a:t>) 2</a:t>
            </a:r>
            <a:r>
              <a:rPr lang="en-US" altLang="zh-CN" sz="3600" baseline="30000" dirty="0"/>
              <a:t>n/2</a:t>
            </a:r>
            <a:r>
              <a:rPr lang="en-US" altLang="zh-CN" sz="3600" dirty="0"/>
              <a:t> + </a:t>
            </a:r>
            <a:r>
              <a:rPr lang="en-US" altLang="zh-CN" sz="3600" dirty="0">
                <a:solidFill>
                  <a:schemeClr val="accent2"/>
                </a:solidFill>
              </a:rPr>
              <a:t>bd</a:t>
            </a:r>
            <a:r>
              <a:rPr lang="en-US" altLang="zh-CN" sz="3600" dirty="0"/>
              <a:t> </a:t>
            </a:r>
          </a:p>
        </p:txBody>
      </p:sp>
      <p:sp>
        <p:nvSpPr>
          <p:cNvPr id="14" name="Rectangle 6">
            <a:extLst>
              <a:ext uri="{FF2B5EF4-FFF2-40B4-BE49-F238E27FC236}">
                <a16:creationId xmlns:a16="http://schemas.microsoft.com/office/drawing/2014/main" id="{F26382B9-E2FC-4CF2-B239-C928220CB072}"/>
              </a:ext>
            </a:extLst>
          </p:cNvPr>
          <p:cNvSpPr>
            <a:spLocks noChangeArrowheads="1"/>
          </p:cNvSpPr>
          <p:nvPr/>
        </p:nvSpPr>
        <p:spPr bwMode="auto">
          <a:xfrm>
            <a:off x="1784033" y="4089400"/>
            <a:ext cx="2362200" cy="4572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eaLnBrk="0" hangingPunct="0"/>
            <a:r>
              <a:rPr lang="en-US" altLang="zh-CN" sz="3200">
                <a:solidFill>
                  <a:schemeClr val="accent2"/>
                </a:solidFill>
                <a:latin typeface="Arial Rounded MT Bold" pitchFamily="34" charset="0"/>
              </a:rPr>
              <a:t>a</a:t>
            </a:r>
          </a:p>
        </p:txBody>
      </p:sp>
      <p:sp>
        <p:nvSpPr>
          <p:cNvPr id="15" name="Rectangle 7">
            <a:extLst>
              <a:ext uri="{FF2B5EF4-FFF2-40B4-BE49-F238E27FC236}">
                <a16:creationId xmlns:a16="http://schemas.microsoft.com/office/drawing/2014/main" id="{69B465E1-93FE-45F4-9869-48382B16BCA9}"/>
              </a:ext>
            </a:extLst>
          </p:cNvPr>
          <p:cNvSpPr>
            <a:spLocks noChangeArrowheads="1"/>
          </p:cNvSpPr>
          <p:nvPr/>
        </p:nvSpPr>
        <p:spPr bwMode="auto">
          <a:xfrm>
            <a:off x="4222433" y="4089400"/>
            <a:ext cx="2362200" cy="4572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eaLnBrk="0" hangingPunct="0"/>
            <a:r>
              <a:rPr lang="en-US" altLang="zh-CN" sz="3200">
                <a:solidFill>
                  <a:schemeClr val="accent2"/>
                </a:solidFill>
                <a:latin typeface="Arial Rounded MT Bold" pitchFamily="34" charset="0"/>
              </a:rPr>
              <a:t>b</a:t>
            </a:r>
          </a:p>
        </p:txBody>
      </p:sp>
      <p:sp>
        <p:nvSpPr>
          <p:cNvPr id="16" name="Rectangle 8">
            <a:extLst>
              <a:ext uri="{FF2B5EF4-FFF2-40B4-BE49-F238E27FC236}">
                <a16:creationId xmlns:a16="http://schemas.microsoft.com/office/drawing/2014/main" id="{A9E21C26-8F81-4971-B216-6C2151A3B22E}"/>
              </a:ext>
            </a:extLst>
          </p:cNvPr>
          <p:cNvSpPr>
            <a:spLocks noChangeArrowheads="1"/>
          </p:cNvSpPr>
          <p:nvPr/>
        </p:nvSpPr>
        <p:spPr bwMode="auto">
          <a:xfrm>
            <a:off x="1784033" y="4699000"/>
            <a:ext cx="2362200" cy="4572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eaLnBrk="0" hangingPunct="0"/>
            <a:r>
              <a:rPr lang="en-US" altLang="zh-CN" sz="3200">
                <a:solidFill>
                  <a:schemeClr val="accent2"/>
                </a:solidFill>
                <a:latin typeface="Arial Rounded MT Bold" pitchFamily="34" charset="0"/>
              </a:rPr>
              <a:t>c</a:t>
            </a:r>
          </a:p>
        </p:txBody>
      </p:sp>
      <p:sp>
        <p:nvSpPr>
          <p:cNvPr id="17" name="Rectangle 9">
            <a:extLst>
              <a:ext uri="{FF2B5EF4-FFF2-40B4-BE49-F238E27FC236}">
                <a16:creationId xmlns:a16="http://schemas.microsoft.com/office/drawing/2014/main" id="{509E4F93-1F77-4984-9DE7-59F6AD78DA52}"/>
              </a:ext>
            </a:extLst>
          </p:cNvPr>
          <p:cNvSpPr>
            <a:spLocks noChangeArrowheads="1"/>
          </p:cNvSpPr>
          <p:nvPr/>
        </p:nvSpPr>
        <p:spPr bwMode="auto">
          <a:xfrm>
            <a:off x="4222433" y="4699000"/>
            <a:ext cx="2362200" cy="457200"/>
          </a:xfrm>
          <a:prstGeom prst="rect">
            <a:avLst/>
          </a:prstGeom>
          <a:solidFill>
            <a:schemeClr val="bg1">
              <a:lumMod val="85000"/>
            </a:schemeClr>
          </a:solidFill>
          <a:ln w="9525">
            <a:solidFill>
              <a:schemeClr val="tx1"/>
            </a:solidFill>
            <a:miter lim="800000"/>
            <a:headEnd/>
            <a:tailEnd/>
          </a:ln>
          <a:effectLst/>
        </p:spPr>
        <p:txBody>
          <a:bodyPr wrap="none" anchor="ctr"/>
          <a:lstStyle/>
          <a:p>
            <a:pPr algn="ctr" eaLnBrk="0" hangingPunct="0"/>
            <a:r>
              <a:rPr lang="en-US" altLang="zh-CN" sz="3200">
                <a:solidFill>
                  <a:schemeClr val="accent2"/>
                </a:solidFill>
                <a:latin typeface="Arial Rounded MT Bold" pitchFamily="34" charset="0"/>
              </a:rPr>
              <a:t>d</a:t>
            </a:r>
          </a:p>
        </p:txBody>
      </p:sp>
      <p:cxnSp>
        <p:nvCxnSpPr>
          <p:cNvPr id="18" name="直接箭头连接符 19">
            <a:extLst>
              <a:ext uri="{FF2B5EF4-FFF2-40B4-BE49-F238E27FC236}">
                <a16:creationId xmlns:a16="http://schemas.microsoft.com/office/drawing/2014/main" id="{7AC88BFA-356D-4E91-B29E-872D4FB1BA54}"/>
              </a:ext>
            </a:extLst>
          </p:cNvPr>
          <p:cNvCxnSpPr>
            <a:cxnSpLocks noChangeShapeType="1"/>
          </p:cNvCxnSpPr>
          <p:nvPr/>
        </p:nvCxnSpPr>
        <p:spPr bwMode="auto">
          <a:xfrm flipV="1">
            <a:off x="2936240" y="2890838"/>
            <a:ext cx="4372610" cy="3236913"/>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21">
            <a:extLst>
              <a:ext uri="{FF2B5EF4-FFF2-40B4-BE49-F238E27FC236}">
                <a16:creationId xmlns:a16="http://schemas.microsoft.com/office/drawing/2014/main" id="{4ADB721C-23ED-4785-BBBD-A2E9D7766172}"/>
              </a:ext>
            </a:extLst>
          </p:cNvPr>
          <p:cNvCxnSpPr>
            <a:cxnSpLocks noChangeShapeType="1"/>
          </p:cNvCxnSpPr>
          <p:nvPr/>
        </p:nvCxnSpPr>
        <p:spPr bwMode="auto">
          <a:xfrm flipV="1">
            <a:off x="4734560" y="3434574"/>
            <a:ext cx="2875280" cy="265906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3">
            <a:extLst>
              <a:ext uri="{FF2B5EF4-FFF2-40B4-BE49-F238E27FC236}">
                <a16:creationId xmlns:a16="http://schemas.microsoft.com/office/drawing/2014/main" id="{01602889-CF57-4087-922B-6671E7F74AC6}"/>
              </a:ext>
            </a:extLst>
          </p:cNvPr>
          <p:cNvCxnSpPr>
            <a:cxnSpLocks noChangeShapeType="1"/>
          </p:cNvCxnSpPr>
          <p:nvPr/>
        </p:nvCxnSpPr>
        <p:spPr bwMode="auto">
          <a:xfrm flipV="1">
            <a:off x="6995554" y="3505200"/>
            <a:ext cx="1027671" cy="253386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44809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655150-334C-4299-9102-EF98C770EF2E}"/>
              </a:ext>
            </a:extLst>
          </p:cNvPr>
          <p:cNvSpPr>
            <a:spLocks noGrp="1"/>
          </p:cNvSpPr>
          <p:nvPr>
            <p:ph idx="1"/>
          </p:nvPr>
        </p:nvSpPr>
        <p:spPr/>
        <p:txBody>
          <a:bodyPr/>
          <a:lstStyle/>
          <a:p>
            <a:r>
              <a:rPr lang="en-US" altLang="zh-CN" dirty="0"/>
              <a:t>4</a:t>
            </a:r>
            <a:r>
              <a:rPr lang="zh-CN" altLang="en-US" dirty="0"/>
              <a:t>次</a:t>
            </a:r>
            <a:r>
              <a:rPr lang="en-US" altLang="zh-CN" dirty="0"/>
              <a:t>n/2</a:t>
            </a:r>
            <a:r>
              <a:rPr lang="zh-CN" altLang="en-US" dirty="0"/>
              <a:t>位的乘法，</a:t>
            </a:r>
            <a:r>
              <a:rPr lang="en-US" altLang="zh-CN" dirty="0"/>
              <a:t>3</a:t>
            </a:r>
            <a:r>
              <a:rPr lang="zh-CN" altLang="en-US" dirty="0"/>
              <a:t>次加法，</a:t>
            </a:r>
            <a:r>
              <a:rPr lang="en-US" altLang="zh-CN" dirty="0"/>
              <a:t>2</a:t>
            </a:r>
            <a:r>
              <a:rPr lang="zh-CN" altLang="en-US" dirty="0"/>
              <a:t>次移位</a:t>
            </a:r>
          </a:p>
        </p:txBody>
      </p:sp>
      <p:sp>
        <p:nvSpPr>
          <p:cNvPr id="3" name="日期占位符 2">
            <a:extLst>
              <a:ext uri="{FF2B5EF4-FFF2-40B4-BE49-F238E27FC236}">
                <a16:creationId xmlns:a16="http://schemas.microsoft.com/office/drawing/2014/main" id="{ED91A71F-48CC-4DF0-9DEF-F633298F5A1B}"/>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A39560FC-6B4E-4837-AC85-F67377129A6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EFEEDE7-024A-48AF-B6C2-B3CAB0AA2218}"/>
              </a:ext>
            </a:extLst>
          </p:cNvPr>
          <p:cNvSpPr>
            <a:spLocks noGrp="1"/>
          </p:cNvSpPr>
          <p:nvPr>
            <p:ph type="sldNum" sz="quarter" idx="12"/>
          </p:nvPr>
        </p:nvSpPr>
        <p:spPr/>
        <p:txBody>
          <a:bodyPr/>
          <a:lstStyle/>
          <a:p>
            <a:fld id="{EEA58A3B-43CE-4AA0-90B5-EB47AFAFEB34}" type="slidenum">
              <a:rPr lang="zh-CN" altLang="en-US" smtClean="0"/>
              <a:pPr/>
              <a:t>46</a:t>
            </a:fld>
            <a:endParaRPr lang="zh-CN" altLang="en-US" dirty="0"/>
          </a:p>
        </p:txBody>
      </p:sp>
      <p:grpSp>
        <p:nvGrpSpPr>
          <p:cNvPr id="6" name="Group 11">
            <a:extLst>
              <a:ext uri="{FF2B5EF4-FFF2-40B4-BE49-F238E27FC236}">
                <a16:creationId xmlns:a16="http://schemas.microsoft.com/office/drawing/2014/main" id="{37012A26-CA95-4901-998F-02CA687BBEA0}"/>
              </a:ext>
            </a:extLst>
          </p:cNvPr>
          <p:cNvGrpSpPr>
            <a:grpSpLocks/>
          </p:cNvGrpSpPr>
          <p:nvPr/>
        </p:nvGrpSpPr>
        <p:grpSpPr bwMode="auto">
          <a:xfrm>
            <a:off x="569913" y="1912322"/>
            <a:ext cx="7850187" cy="1952625"/>
            <a:chOff x="606" y="2017"/>
            <a:chExt cx="4416" cy="1230"/>
          </a:xfrm>
        </p:grpSpPr>
        <p:sp>
          <p:nvSpPr>
            <p:cNvPr id="7" name="AutoShape 12">
              <a:extLst>
                <a:ext uri="{FF2B5EF4-FFF2-40B4-BE49-F238E27FC236}">
                  <a16:creationId xmlns:a16="http://schemas.microsoft.com/office/drawing/2014/main" id="{F0C06C88-C83A-489D-85AF-1AFA54B2D3DE}"/>
                </a:ext>
              </a:extLst>
            </p:cNvPr>
            <p:cNvSpPr>
              <a:spLocks noChangeArrowheads="1"/>
            </p:cNvSpPr>
            <p:nvPr/>
          </p:nvSpPr>
          <p:spPr bwMode="auto">
            <a:xfrm>
              <a:off x="606" y="2017"/>
              <a:ext cx="4416" cy="1230"/>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sz="2400" b="1" dirty="0">
                  <a:ea typeface="黑体" pitchFamily="49" charset="-122"/>
                </a:rPr>
                <a:t>复杂度分析</a:t>
              </a:r>
            </a:p>
            <a:p>
              <a:pPr eaLnBrk="0" hangingPunct="0">
                <a:defRPr/>
              </a:pPr>
              <a:endParaRPr lang="zh-CN" altLang="en-US" sz="2400" b="1" dirty="0">
                <a:effectLst>
                  <a:outerShdw blurRad="38100" dist="38100" dir="2700000" algn="tl">
                    <a:srgbClr val="C0C0C0"/>
                  </a:outerShdw>
                </a:effectLst>
                <a:ea typeface="黑体" pitchFamily="49" charset="-122"/>
              </a:endParaRPr>
            </a:p>
            <a:p>
              <a:pPr eaLnBrk="0" hangingPunct="0">
                <a:defRPr/>
              </a:pPr>
              <a:endParaRPr lang="zh-CN" altLang="en-US" sz="2400" b="1" dirty="0"/>
            </a:p>
            <a:p>
              <a:pPr algn="ctr" eaLnBrk="0" hangingPunct="0">
                <a:defRPr/>
              </a:pPr>
              <a:r>
                <a:rPr lang="en-US" altLang="zh-CN" sz="2400" dirty="0"/>
                <a:t>T(n)=O(n</a:t>
              </a:r>
              <a:r>
                <a:rPr lang="en-US" altLang="zh-CN" sz="2400" baseline="30000" dirty="0"/>
                <a:t>2</a:t>
              </a:r>
              <a:r>
                <a:rPr lang="en-US" altLang="zh-CN" sz="2400" dirty="0"/>
                <a:t>)   </a:t>
              </a:r>
              <a:r>
                <a:rPr lang="en-US" altLang="zh-CN" sz="3600" b="1" dirty="0">
                  <a:solidFill>
                    <a:srgbClr val="FF0000"/>
                  </a:solidFill>
                  <a:ea typeface="楷体_GB2312" pitchFamily="49" charset="-122"/>
                  <a:sym typeface="Wingdings" pitchFamily="2" charset="2"/>
                </a:rPr>
                <a:t></a:t>
              </a:r>
              <a:r>
                <a:rPr lang="zh-CN" altLang="zh-CN" sz="2400" b="1" dirty="0">
                  <a:solidFill>
                    <a:srgbClr val="FF0000"/>
                  </a:solidFill>
                  <a:ea typeface="楷体_GB2312" pitchFamily="49" charset="-122"/>
                  <a:sym typeface="Wingdings" pitchFamily="2" charset="2"/>
                </a:rPr>
                <a:t>没有改进</a:t>
              </a:r>
              <a:endParaRPr lang="zh-CN" altLang="en-US" sz="2400" b="1" dirty="0">
                <a:solidFill>
                  <a:srgbClr val="FF0000"/>
                </a:solidFill>
                <a:ea typeface="楷体_GB2312" pitchFamily="49" charset="-122"/>
                <a:sym typeface="Wingdings" pitchFamily="2" charset="2"/>
              </a:endParaRPr>
            </a:p>
          </p:txBody>
        </p:sp>
        <p:graphicFrame>
          <p:nvGraphicFramePr>
            <p:cNvPr id="8" name="Object 13">
              <a:extLst>
                <a:ext uri="{FF2B5EF4-FFF2-40B4-BE49-F238E27FC236}">
                  <a16:creationId xmlns:a16="http://schemas.microsoft.com/office/drawing/2014/main" id="{3D24510B-F401-47BD-A53A-4821887CACB9}"/>
                </a:ext>
              </a:extLst>
            </p:cNvPr>
            <p:cNvGraphicFramePr>
              <a:graphicFrameLocks noChangeAspect="1"/>
            </p:cNvGraphicFramePr>
            <p:nvPr/>
          </p:nvGraphicFramePr>
          <p:xfrm>
            <a:off x="1247" y="2205"/>
            <a:ext cx="2677" cy="633"/>
          </p:xfrm>
          <a:graphic>
            <a:graphicData uri="http://schemas.openxmlformats.org/presentationml/2006/ole">
              <mc:AlternateContent xmlns:mc="http://schemas.openxmlformats.org/markup-compatibility/2006">
                <mc:Choice xmlns:v="urn:schemas-microsoft-com:vml" Requires="v">
                  <p:oleObj spid="_x0000_s10544" name="公式" r:id="rId3" imgW="1930400" imgH="457200" progId="Equation.3">
                    <p:embed/>
                  </p:oleObj>
                </mc:Choice>
                <mc:Fallback>
                  <p:oleObj name="公式" r:id="rId3" imgW="1930400" imgH="457200" progId="Equation.3">
                    <p:embed/>
                    <p:pic>
                      <p:nvPicPr>
                        <p:cNvPr id="50185"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2205"/>
                          <a:ext cx="2677"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AutoShape 15">
            <a:hlinkClick r:id="rId5" action="ppaction://hlinksldjump" highlightClick="1"/>
            <a:extLst>
              <a:ext uri="{FF2B5EF4-FFF2-40B4-BE49-F238E27FC236}">
                <a16:creationId xmlns:a16="http://schemas.microsoft.com/office/drawing/2014/main" id="{6B87BDE6-C3C2-4B94-A70D-FFDA1620BA4F}"/>
              </a:ext>
            </a:extLst>
          </p:cNvPr>
          <p:cNvSpPr>
            <a:spLocks noChangeArrowheads="1"/>
          </p:cNvSpPr>
          <p:nvPr/>
        </p:nvSpPr>
        <p:spPr bwMode="auto">
          <a:xfrm>
            <a:off x="7924800" y="4349546"/>
            <a:ext cx="495300" cy="233681"/>
          </a:xfrm>
          <a:prstGeom prst="actionButtonForwardNext">
            <a:avLst/>
          </a:prstGeom>
          <a:solidFill>
            <a:schemeClr val="bg1">
              <a:lumMod val="85000"/>
            </a:schemeClr>
          </a:solidFill>
          <a:ln>
            <a:noFill/>
          </a:ln>
          <a:effectLst/>
        </p:spPr>
        <p:txBody>
          <a:bodyPr wrap="none" anchor="ctr"/>
          <a:lstStyle/>
          <a:p>
            <a:pPr eaLnBrk="0" hangingPunct="0"/>
            <a:endParaRPr lang="zh-CN" altLang="en-US"/>
          </a:p>
        </p:txBody>
      </p:sp>
      <p:graphicFrame>
        <p:nvGraphicFramePr>
          <p:cNvPr id="10" name="对象 1">
            <a:extLst>
              <a:ext uri="{FF2B5EF4-FFF2-40B4-BE49-F238E27FC236}">
                <a16:creationId xmlns:a16="http://schemas.microsoft.com/office/drawing/2014/main" id="{5644767A-9B33-4971-AB23-917EE6635A5E}"/>
              </a:ext>
            </a:extLst>
          </p:cNvPr>
          <p:cNvGraphicFramePr>
            <a:graphicFrameLocks noChangeAspect="1"/>
          </p:cNvGraphicFramePr>
          <p:nvPr>
            <p:extLst>
              <p:ext uri="{D42A27DB-BD31-4B8C-83A1-F6EECF244321}">
                <p14:modId xmlns:p14="http://schemas.microsoft.com/office/powerpoint/2010/main" val="3735109365"/>
              </p:ext>
            </p:extLst>
          </p:nvPr>
        </p:nvGraphicFramePr>
        <p:xfrm>
          <a:off x="962660" y="4894803"/>
          <a:ext cx="5480050" cy="1116012"/>
        </p:xfrm>
        <a:graphic>
          <a:graphicData uri="http://schemas.openxmlformats.org/presentationml/2006/ole">
            <mc:AlternateContent xmlns:mc="http://schemas.openxmlformats.org/markup-compatibility/2006">
              <mc:Choice xmlns:v="urn:schemas-microsoft-com:vml" Requires="v">
                <p:oleObj spid="_x0000_s10545" name="Equation" r:id="rId6" imgW="2298700" imgH="469900" progId="Equation.DSMT4">
                  <p:embed/>
                </p:oleObj>
              </mc:Choice>
              <mc:Fallback>
                <p:oleObj name="Equation" r:id="rId6" imgW="2298700" imgH="469900" progId="Equation.DSMT4">
                  <p:embed/>
                  <p:pic>
                    <p:nvPicPr>
                      <p:cNvPr id="5018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660" y="4894803"/>
                        <a:ext cx="5480050"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2">
            <a:extLst>
              <a:ext uri="{FF2B5EF4-FFF2-40B4-BE49-F238E27FC236}">
                <a16:creationId xmlns:a16="http://schemas.microsoft.com/office/drawing/2014/main" id="{64FA4EDC-BE1D-4F44-8A83-5D72CCF7D908}"/>
              </a:ext>
            </a:extLst>
          </p:cNvPr>
          <p:cNvSpPr txBox="1">
            <a:spLocks noChangeArrowheads="1"/>
          </p:cNvSpPr>
          <p:nvPr/>
        </p:nvSpPr>
        <p:spPr bwMode="auto">
          <a:xfrm>
            <a:off x="1299210" y="4391565"/>
            <a:ext cx="1385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i="1" dirty="0">
                <a:latin typeface="Times New Roman" pitchFamily="18" charset="0"/>
                <a:cs typeface="Times New Roman" pitchFamily="18" charset="0"/>
              </a:rPr>
              <a:t>k</a:t>
            </a:r>
            <a:r>
              <a:rPr lang="en-US" altLang="zh-CN" sz="2400" dirty="0">
                <a:latin typeface="Times New Roman" pitchFamily="18" charset="0"/>
                <a:cs typeface="Times New Roman" pitchFamily="18" charset="0"/>
              </a:rPr>
              <a:t>=4, </a:t>
            </a:r>
            <a:r>
              <a:rPr lang="en-US" altLang="zh-CN" sz="2400" i="1" dirty="0">
                <a:latin typeface="Times New Roman" pitchFamily="18" charset="0"/>
                <a:cs typeface="Times New Roman" pitchFamily="18" charset="0"/>
              </a:rPr>
              <a:t>m</a:t>
            </a:r>
            <a:r>
              <a:rPr lang="en-US" altLang="zh-CN" sz="2400" dirty="0">
                <a:latin typeface="Times New Roman" pitchFamily="18" charset="0"/>
                <a:cs typeface="Times New Roman" pitchFamily="18" charset="0"/>
              </a:rPr>
              <a:t>=2</a:t>
            </a:r>
            <a:endParaRPr lang="zh-CN" altLang="en-US" sz="2400" dirty="0">
              <a:latin typeface="Times New Roman" pitchFamily="18" charset="0"/>
              <a:cs typeface="Times New Roman" pitchFamily="18" charset="0"/>
            </a:endParaRPr>
          </a:p>
        </p:txBody>
      </p:sp>
      <p:sp>
        <p:nvSpPr>
          <p:cNvPr id="12" name="TextBox 1">
            <a:extLst>
              <a:ext uri="{FF2B5EF4-FFF2-40B4-BE49-F238E27FC236}">
                <a16:creationId xmlns:a16="http://schemas.microsoft.com/office/drawing/2014/main" id="{F3451042-0BE8-4E1A-B1DF-04F8498F6E16}"/>
              </a:ext>
            </a:extLst>
          </p:cNvPr>
          <p:cNvSpPr txBox="1">
            <a:spLocks noChangeArrowheads="1"/>
          </p:cNvSpPr>
          <p:nvPr/>
        </p:nvSpPr>
        <p:spPr bwMode="auto">
          <a:xfrm>
            <a:off x="1299210" y="1070600"/>
            <a:ext cx="6035627"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dirty="0"/>
              <a:t>以</a:t>
            </a:r>
            <a:r>
              <a:rPr lang="zh-CN" altLang="en-US" sz="2400" b="1" dirty="0">
                <a:solidFill>
                  <a:srgbClr val="FF0000"/>
                </a:solidFill>
              </a:rPr>
              <a:t>乘法</a:t>
            </a:r>
            <a:r>
              <a:rPr lang="zh-CN" altLang="en-US" sz="2400" dirty="0"/>
              <a:t>次数作为最主要指标，衡量复杂度：</a:t>
            </a:r>
          </a:p>
        </p:txBody>
      </p:sp>
      <p:cxnSp>
        <p:nvCxnSpPr>
          <p:cNvPr id="13" name="直接箭头连接符 3">
            <a:extLst>
              <a:ext uri="{FF2B5EF4-FFF2-40B4-BE49-F238E27FC236}">
                <a16:creationId xmlns:a16="http://schemas.microsoft.com/office/drawing/2014/main" id="{2A4E943C-992D-4F19-95B6-36798E43464E}"/>
              </a:ext>
            </a:extLst>
          </p:cNvPr>
          <p:cNvCxnSpPr>
            <a:cxnSpLocks noChangeShapeType="1"/>
          </p:cNvCxnSpPr>
          <p:nvPr/>
        </p:nvCxnSpPr>
        <p:spPr bwMode="auto">
          <a:xfrm>
            <a:off x="2057400" y="1532265"/>
            <a:ext cx="1031875" cy="124365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16387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70472-7033-48FE-9B82-E2CD290D62C0}"/>
              </a:ext>
            </a:extLst>
          </p:cNvPr>
          <p:cNvSpPr>
            <a:spLocks noGrp="1"/>
          </p:cNvSpPr>
          <p:nvPr>
            <p:ph type="title"/>
          </p:nvPr>
        </p:nvSpPr>
        <p:spPr/>
        <p:txBody>
          <a:bodyPr/>
          <a:lstStyle/>
          <a:p>
            <a:r>
              <a:rPr lang="zh-CN" altLang="en-US" sz="2800" dirty="0">
                <a:effectLst>
                  <a:outerShdw blurRad="38100" dist="38100" dir="2700000" algn="tl">
                    <a:srgbClr val="C0C0C0"/>
                  </a:outerShdw>
                </a:effectLst>
                <a:latin typeface="黑体" pitchFamily="49" charset="-122"/>
                <a:ea typeface="黑体" pitchFamily="49" charset="-122"/>
              </a:rPr>
              <a:t>大整数乘法</a:t>
            </a:r>
            <a:endParaRPr lang="zh-CN" altLang="en-US" dirty="0"/>
          </a:p>
        </p:txBody>
      </p:sp>
      <p:sp>
        <p:nvSpPr>
          <p:cNvPr id="3" name="内容占位符 2">
            <a:extLst>
              <a:ext uri="{FF2B5EF4-FFF2-40B4-BE49-F238E27FC236}">
                <a16:creationId xmlns:a16="http://schemas.microsoft.com/office/drawing/2014/main" id="{A812FC15-09C1-493C-9323-C81DCA8EAB52}"/>
              </a:ext>
            </a:extLst>
          </p:cNvPr>
          <p:cNvSpPr>
            <a:spLocks noGrp="1"/>
          </p:cNvSpPr>
          <p:nvPr>
            <p:ph idx="1"/>
          </p:nvPr>
        </p:nvSpPr>
        <p:spPr/>
        <p:txBody>
          <a:bodyPr/>
          <a:lstStyle/>
          <a:p>
            <a:pPr>
              <a:spcBef>
                <a:spcPts val="600"/>
              </a:spcBef>
            </a:pPr>
            <a:r>
              <a:rPr lang="zh-CN" altLang="en-US" dirty="0"/>
              <a:t>方法</a:t>
            </a:r>
            <a:r>
              <a:rPr lang="en-US" altLang="zh-CN" dirty="0"/>
              <a:t>3. </a:t>
            </a:r>
            <a:r>
              <a:rPr lang="zh-CN" altLang="en-US" dirty="0"/>
              <a:t>分治法</a:t>
            </a:r>
            <a:r>
              <a:rPr lang="en-US" altLang="zh-CN" dirty="0"/>
              <a:t>2</a:t>
            </a:r>
          </a:p>
          <a:p>
            <a:pPr lvl="1">
              <a:spcBef>
                <a:spcPts val="600"/>
              </a:spcBef>
            </a:pPr>
            <a:r>
              <a:rPr lang="zh-CN" altLang="en-US" dirty="0"/>
              <a:t>为了降低时间复杂度，减少乘法的次数</a:t>
            </a:r>
            <a:r>
              <a:rPr lang="en-US" altLang="zh-CN" dirty="0">
                <a:sym typeface="Wingdings" pitchFamily="2" charset="2"/>
              </a:rPr>
              <a:t> </a:t>
            </a:r>
            <a:r>
              <a:rPr lang="zh-CN" altLang="en-US" dirty="0">
                <a:sym typeface="Wingdings" pitchFamily="2" charset="2"/>
              </a:rPr>
              <a:t>降低</a:t>
            </a:r>
            <a:r>
              <a:rPr lang="en-US" altLang="zh-CN" i="1" dirty="0">
                <a:sym typeface="Wingdings" pitchFamily="2" charset="2"/>
              </a:rPr>
              <a:t>k</a:t>
            </a:r>
            <a:endParaRPr lang="zh-CN" altLang="en-US" i="1" dirty="0"/>
          </a:p>
          <a:p>
            <a:pPr>
              <a:spcBef>
                <a:spcPts val="600"/>
              </a:spcBef>
            </a:pPr>
            <a:endParaRPr lang="en-US" altLang="zh-CN" dirty="0"/>
          </a:p>
          <a:p>
            <a:pPr>
              <a:spcBef>
                <a:spcPts val="600"/>
              </a:spcBef>
            </a:pPr>
            <a:endParaRPr lang="en-US" altLang="zh-CN" dirty="0"/>
          </a:p>
          <a:p>
            <a:pPr marL="0" indent="0">
              <a:spcBef>
                <a:spcPts val="600"/>
              </a:spcBef>
              <a:buNone/>
            </a:pPr>
            <a:endParaRPr lang="en-US" altLang="zh-CN" dirty="0"/>
          </a:p>
          <a:p>
            <a:pPr>
              <a:spcBef>
                <a:spcPts val="600"/>
              </a:spcBef>
            </a:pPr>
            <a:endParaRPr lang="en-US" altLang="zh-CN" dirty="0"/>
          </a:p>
          <a:p>
            <a:pPr>
              <a:spcBef>
                <a:spcPts val="600"/>
              </a:spcBef>
            </a:pPr>
            <a:endParaRPr lang="en-US" altLang="zh-CN" dirty="0"/>
          </a:p>
          <a:p>
            <a:pPr>
              <a:spcBef>
                <a:spcPts val="600"/>
              </a:spcBef>
            </a:pPr>
            <a:r>
              <a:rPr lang="en-US" altLang="zh-CN" dirty="0"/>
              <a:t>3</a:t>
            </a:r>
            <a:r>
              <a:rPr lang="zh-CN" altLang="en-US" dirty="0"/>
              <a:t>次</a:t>
            </a:r>
            <a:r>
              <a:rPr lang="en-US" altLang="zh-CN" dirty="0"/>
              <a:t>n/2</a:t>
            </a:r>
            <a:r>
              <a:rPr lang="zh-CN" altLang="en-US" dirty="0"/>
              <a:t>位的乘法，</a:t>
            </a:r>
            <a:r>
              <a:rPr lang="en-US" altLang="zh-CN" dirty="0"/>
              <a:t>4</a:t>
            </a:r>
            <a:r>
              <a:rPr lang="zh-CN" altLang="en-US" dirty="0"/>
              <a:t>次加，</a:t>
            </a:r>
            <a:r>
              <a:rPr lang="en-US" altLang="zh-CN" dirty="0"/>
              <a:t>2</a:t>
            </a:r>
            <a:r>
              <a:rPr lang="zh-CN" altLang="en-US" dirty="0"/>
              <a:t>次减法，</a:t>
            </a:r>
            <a:r>
              <a:rPr lang="en-US" altLang="zh-CN" dirty="0"/>
              <a:t>2</a:t>
            </a:r>
            <a:r>
              <a:rPr lang="zh-CN" altLang="en-US" dirty="0"/>
              <a:t>次移位</a:t>
            </a:r>
            <a:endParaRPr lang="en-US" altLang="zh-CN" dirty="0"/>
          </a:p>
          <a:p>
            <a:pPr lvl="1">
              <a:spcBef>
                <a:spcPts val="600"/>
              </a:spcBef>
            </a:pPr>
            <a:r>
              <a:rPr lang="en-US" altLang="zh-CN" dirty="0">
                <a:solidFill>
                  <a:srgbClr val="FF0000"/>
                </a:solidFill>
              </a:rPr>
              <a:t>2</a:t>
            </a:r>
            <a:r>
              <a:rPr lang="zh-CN" altLang="en-US" dirty="0">
                <a:solidFill>
                  <a:srgbClr val="FF0000"/>
                </a:solidFill>
              </a:rPr>
              <a:t>次减法、</a:t>
            </a:r>
            <a:r>
              <a:rPr lang="en-US" altLang="zh-CN" dirty="0">
                <a:solidFill>
                  <a:srgbClr val="FF0000"/>
                </a:solidFill>
              </a:rPr>
              <a:t>1</a:t>
            </a:r>
            <a:r>
              <a:rPr lang="zh-CN" altLang="en-US" dirty="0">
                <a:solidFill>
                  <a:srgbClr val="FF0000"/>
                </a:solidFill>
              </a:rPr>
              <a:t>次加法</a:t>
            </a:r>
            <a:r>
              <a:rPr lang="zh-CN" altLang="en-US" dirty="0"/>
              <a:t>替换方法</a:t>
            </a:r>
            <a:r>
              <a:rPr lang="en-US" altLang="zh-CN" dirty="0"/>
              <a:t>2</a:t>
            </a:r>
            <a:r>
              <a:rPr lang="zh-CN" altLang="en-US" dirty="0"/>
              <a:t>中的</a:t>
            </a:r>
            <a:r>
              <a:rPr lang="en-US" altLang="zh-CN" dirty="0"/>
              <a:t>1</a:t>
            </a:r>
            <a:r>
              <a:rPr lang="zh-CN" altLang="en-US" dirty="0"/>
              <a:t>次乘法</a:t>
            </a:r>
            <a:endParaRPr kumimoji="0" lang="zh-CN" altLang="en-US" i="0" u="none" strike="noStrike" cap="none" normalizeH="0" baseline="0" dirty="0">
              <a:ln>
                <a:noFill/>
              </a:ln>
              <a:solidFill>
                <a:schemeClr val="tx1"/>
              </a:solidFill>
              <a:effectLst/>
              <a:latin typeface="Arial" pitchFamily="34" charset="0"/>
              <a:ea typeface="宋体" pitchFamily="2" charset="-122"/>
            </a:endParaRPr>
          </a:p>
          <a:p>
            <a:pPr lvl="1">
              <a:spcBef>
                <a:spcPts val="600"/>
              </a:spcBef>
            </a:pPr>
            <a:endParaRPr lang="zh-CN" altLang="en-US" dirty="0"/>
          </a:p>
          <a:p>
            <a:endParaRPr lang="en-US" altLang="zh-CN" dirty="0"/>
          </a:p>
          <a:p>
            <a:endParaRPr lang="en-US" altLang="zh-CN" dirty="0"/>
          </a:p>
          <a:p>
            <a:endParaRPr lang="en-US" altLang="zh-CN" dirty="0"/>
          </a:p>
          <a:p>
            <a:pPr lvl="1"/>
            <a:endParaRPr lang="zh-CN" altLang="en-US" dirty="0"/>
          </a:p>
        </p:txBody>
      </p:sp>
      <p:sp>
        <p:nvSpPr>
          <p:cNvPr id="4" name="日期占位符 3">
            <a:extLst>
              <a:ext uri="{FF2B5EF4-FFF2-40B4-BE49-F238E27FC236}">
                <a16:creationId xmlns:a16="http://schemas.microsoft.com/office/drawing/2014/main" id="{C910A44A-5832-43BC-92D0-02883F30536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8F7323A-B184-495A-822F-91A37F43EB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FA936E-8F32-4C90-880A-57FA5FFBE0A4}"/>
              </a:ext>
            </a:extLst>
          </p:cNvPr>
          <p:cNvSpPr>
            <a:spLocks noGrp="1"/>
          </p:cNvSpPr>
          <p:nvPr>
            <p:ph type="sldNum" sz="quarter" idx="12"/>
          </p:nvPr>
        </p:nvSpPr>
        <p:spPr/>
        <p:txBody>
          <a:bodyPr/>
          <a:lstStyle/>
          <a:p>
            <a:fld id="{EEA58A3B-43CE-4AA0-90B5-EB47AFAFEB34}" type="slidenum">
              <a:rPr lang="zh-CN" altLang="en-US" smtClean="0"/>
              <a:pPr/>
              <a:t>47</a:t>
            </a:fld>
            <a:endParaRPr lang="zh-CN" altLang="en-US" dirty="0"/>
          </a:p>
        </p:txBody>
      </p:sp>
      <p:sp>
        <p:nvSpPr>
          <p:cNvPr id="7" name="TextBox 4">
            <a:extLst>
              <a:ext uri="{FF2B5EF4-FFF2-40B4-BE49-F238E27FC236}">
                <a16:creationId xmlns:a16="http://schemas.microsoft.com/office/drawing/2014/main" id="{732DFA59-B429-487D-9E75-50607046A41C}"/>
              </a:ext>
            </a:extLst>
          </p:cNvPr>
          <p:cNvSpPr txBox="1">
            <a:spLocks noChangeArrowheads="1"/>
          </p:cNvSpPr>
          <p:nvPr/>
        </p:nvSpPr>
        <p:spPr bwMode="auto">
          <a:xfrm>
            <a:off x="7225665" y="147320"/>
            <a:ext cx="1908175" cy="2678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     </a:t>
            </a:r>
            <a:r>
              <a:rPr lang="en-US" altLang="zh-CN" sz="2400"/>
              <a:t>3  2</a:t>
            </a:r>
          </a:p>
          <a:p>
            <a:r>
              <a:rPr lang="en-US" altLang="zh-CN" sz="2400"/>
              <a:t>    1  2</a:t>
            </a:r>
          </a:p>
          <a:p>
            <a:r>
              <a:rPr lang="en-US" altLang="zh-CN" sz="2400"/>
              <a:t>-------------</a:t>
            </a:r>
          </a:p>
          <a:p>
            <a:r>
              <a:rPr lang="en-US" altLang="zh-CN" sz="2400"/>
              <a:t>3  2</a:t>
            </a:r>
          </a:p>
          <a:p>
            <a:r>
              <a:rPr lang="en-US" altLang="zh-CN" sz="2400"/>
              <a:t>    6  4 </a:t>
            </a:r>
          </a:p>
          <a:p>
            <a:r>
              <a:rPr lang="en-US" altLang="zh-CN" sz="2400"/>
              <a:t>-------------</a:t>
            </a:r>
          </a:p>
          <a:p>
            <a:r>
              <a:rPr lang="en-US" altLang="zh-CN" sz="2400"/>
              <a:t>3  8  4  </a:t>
            </a:r>
            <a:endParaRPr lang="zh-CN" altLang="en-US" sz="2400"/>
          </a:p>
        </p:txBody>
      </p:sp>
      <p:sp>
        <p:nvSpPr>
          <p:cNvPr id="8" name="TextBox 1">
            <a:extLst>
              <a:ext uri="{FF2B5EF4-FFF2-40B4-BE49-F238E27FC236}">
                <a16:creationId xmlns:a16="http://schemas.microsoft.com/office/drawing/2014/main" id="{F184EE46-1029-46AD-B4E1-EC65D0C22F0F}"/>
              </a:ext>
            </a:extLst>
          </p:cNvPr>
          <p:cNvSpPr txBox="1">
            <a:spLocks noChangeArrowheads="1"/>
          </p:cNvSpPr>
          <p:nvPr/>
        </p:nvSpPr>
        <p:spPr bwMode="auto">
          <a:xfrm>
            <a:off x="6323965" y="147320"/>
            <a:ext cx="901700" cy="9239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ab * cd</a:t>
            </a:r>
          </a:p>
          <a:p>
            <a:r>
              <a:rPr lang="en-US" altLang="zh-CN"/>
              <a:t>ab=32</a:t>
            </a:r>
          </a:p>
          <a:p>
            <a:r>
              <a:rPr lang="en-US" altLang="zh-CN"/>
              <a:t>cd=12</a:t>
            </a:r>
            <a:endParaRPr lang="zh-CN" altLang="en-US"/>
          </a:p>
        </p:txBody>
      </p:sp>
      <p:sp>
        <p:nvSpPr>
          <p:cNvPr id="10" name="文本框 9">
            <a:extLst>
              <a:ext uri="{FF2B5EF4-FFF2-40B4-BE49-F238E27FC236}">
                <a16:creationId xmlns:a16="http://schemas.microsoft.com/office/drawing/2014/main" id="{E3733150-A933-420D-BDFE-0260F0F0E3A9}"/>
              </a:ext>
            </a:extLst>
          </p:cNvPr>
          <p:cNvSpPr txBox="1"/>
          <p:nvPr/>
        </p:nvSpPr>
        <p:spPr>
          <a:xfrm>
            <a:off x="463164" y="2337440"/>
            <a:ext cx="7852796" cy="1311128"/>
          </a:xfrm>
          <a:prstGeom prst="rect">
            <a:avLst/>
          </a:prstGeom>
          <a:noFill/>
        </p:spPr>
        <p:txBody>
          <a:bodyPr wrap="square">
            <a:spAutoFit/>
          </a:bodyPr>
          <a:lstStyle/>
          <a:p>
            <a:pPr>
              <a:spcBef>
                <a:spcPct val="20000"/>
              </a:spcBef>
              <a:buClr>
                <a:schemeClr val="tx1"/>
              </a:buClr>
              <a:buSzPct val="75000"/>
              <a:defRPr/>
            </a:pPr>
            <a:r>
              <a:rPr lang="en-US" altLang="zh-CN" sz="3600" dirty="0">
                <a:ea typeface="楷体_GB2312" pitchFamily="49" charset="-122"/>
              </a:rPr>
              <a:t>XY = </a:t>
            </a:r>
          </a:p>
          <a:p>
            <a:pPr>
              <a:spcBef>
                <a:spcPct val="20000"/>
              </a:spcBef>
              <a:buClr>
                <a:schemeClr val="tx1"/>
              </a:buClr>
              <a:buSzPct val="75000"/>
              <a:defRPr/>
            </a:pPr>
            <a:r>
              <a:rPr lang="en-US" altLang="zh-CN" sz="3600" u="sng" dirty="0">
                <a:solidFill>
                  <a:srgbClr val="FF0000"/>
                </a:solidFill>
                <a:ea typeface="楷体_GB2312" pitchFamily="49" charset="-122"/>
              </a:rPr>
              <a:t>ac</a:t>
            </a:r>
            <a:r>
              <a:rPr lang="en-US" altLang="zh-CN" sz="3600" dirty="0">
                <a:ea typeface="楷体_GB2312" pitchFamily="49" charset="-122"/>
              </a:rPr>
              <a:t> 2</a:t>
            </a:r>
            <a:r>
              <a:rPr lang="en-US" altLang="zh-CN" sz="3600" baseline="30000" dirty="0">
                <a:ea typeface="楷体_GB2312" pitchFamily="49" charset="-122"/>
              </a:rPr>
              <a:t>n</a:t>
            </a:r>
            <a:r>
              <a:rPr lang="en-US" altLang="zh-CN" sz="3600" dirty="0">
                <a:ea typeface="楷体_GB2312" pitchFamily="49" charset="-122"/>
              </a:rPr>
              <a:t> + ( </a:t>
            </a:r>
            <a:r>
              <a:rPr lang="en-US" altLang="zh-CN" sz="3600" u="sng" dirty="0">
                <a:ea typeface="楷体_GB2312" pitchFamily="49" charset="-122"/>
              </a:rPr>
              <a:t>(</a:t>
            </a:r>
            <a:r>
              <a:rPr lang="en-US" altLang="zh-CN" sz="3600" u="sng" dirty="0">
                <a:solidFill>
                  <a:schemeClr val="accent2"/>
                </a:solidFill>
                <a:ea typeface="楷体_GB2312" pitchFamily="49" charset="-122"/>
              </a:rPr>
              <a:t>a</a:t>
            </a:r>
            <a:r>
              <a:rPr lang="en-US" altLang="zh-CN" sz="3600" u="sng" dirty="0">
                <a:ea typeface="楷体_GB2312" pitchFamily="49" charset="-122"/>
              </a:rPr>
              <a:t>-</a:t>
            </a:r>
            <a:r>
              <a:rPr lang="en-US" altLang="zh-CN" sz="3600" u="sng" dirty="0">
                <a:solidFill>
                  <a:schemeClr val="accent2"/>
                </a:solidFill>
                <a:ea typeface="楷体_GB2312" pitchFamily="49" charset="-122"/>
              </a:rPr>
              <a:t>b</a:t>
            </a:r>
            <a:r>
              <a:rPr lang="en-US" altLang="zh-CN" sz="3600" u="sng" dirty="0">
                <a:ea typeface="楷体_GB2312" pitchFamily="49" charset="-122"/>
              </a:rPr>
              <a:t>)(</a:t>
            </a:r>
            <a:r>
              <a:rPr lang="en-US" altLang="zh-CN" sz="3600" u="sng" dirty="0">
                <a:solidFill>
                  <a:schemeClr val="accent2"/>
                </a:solidFill>
                <a:ea typeface="楷体_GB2312" pitchFamily="49" charset="-122"/>
              </a:rPr>
              <a:t>d</a:t>
            </a:r>
            <a:r>
              <a:rPr lang="en-US" altLang="zh-CN" sz="3600" u="sng" dirty="0">
                <a:ea typeface="楷体_GB2312" pitchFamily="49" charset="-122"/>
              </a:rPr>
              <a:t>-</a:t>
            </a:r>
            <a:r>
              <a:rPr lang="en-US" altLang="zh-CN" sz="3600" u="sng" dirty="0">
                <a:solidFill>
                  <a:schemeClr val="accent2"/>
                </a:solidFill>
                <a:ea typeface="楷体_GB2312" pitchFamily="49" charset="-122"/>
              </a:rPr>
              <a:t>c</a:t>
            </a:r>
            <a:r>
              <a:rPr lang="en-US" altLang="zh-CN" sz="3600" u="sng" dirty="0">
                <a:ea typeface="楷体_GB2312" pitchFamily="49" charset="-122"/>
              </a:rPr>
              <a:t>)</a:t>
            </a:r>
            <a:r>
              <a:rPr lang="en-US" altLang="zh-CN" sz="3600" dirty="0">
                <a:ea typeface="楷体_GB2312" pitchFamily="49" charset="-122"/>
              </a:rPr>
              <a:t> + </a:t>
            </a:r>
            <a:r>
              <a:rPr lang="en-US" altLang="zh-CN" sz="3600" dirty="0">
                <a:solidFill>
                  <a:srgbClr val="FF0000"/>
                </a:solidFill>
                <a:ea typeface="楷体_GB2312" pitchFamily="49" charset="-122"/>
              </a:rPr>
              <a:t>ac </a:t>
            </a:r>
            <a:r>
              <a:rPr lang="en-US" altLang="zh-CN" sz="3600" dirty="0">
                <a:ea typeface="楷体_GB2312" pitchFamily="49" charset="-122"/>
              </a:rPr>
              <a:t>+ </a:t>
            </a:r>
            <a:r>
              <a:rPr lang="en-US" altLang="zh-CN" sz="3600" u="sng" dirty="0">
                <a:solidFill>
                  <a:srgbClr val="FF0000"/>
                </a:solidFill>
                <a:ea typeface="楷体_GB2312" pitchFamily="49" charset="-122"/>
              </a:rPr>
              <a:t>bd</a:t>
            </a:r>
            <a:r>
              <a:rPr lang="en-US" altLang="zh-CN" sz="3600" dirty="0">
                <a:ea typeface="楷体_GB2312" pitchFamily="49" charset="-122"/>
              </a:rPr>
              <a:t>) 2</a:t>
            </a:r>
            <a:r>
              <a:rPr lang="en-US" altLang="zh-CN" sz="3600" baseline="30000" dirty="0">
                <a:ea typeface="楷体_GB2312" pitchFamily="49" charset="-122"/>
              </a:rPr>
              <a:t>n/2</a:t>
            </a:r>
            <a:r>
              <a:rPr lang="en-US" altLang="zh-CN" sz="3600" dirty="0">
                <a:ea typeface="楷体_GB2312" pitchFamily="49" charset="-122"/>
              </a:rPr>
              <a:t>   + </a:t>
            </a:r>
            <a:r>
              <a:rPr lang="en-US" altLang="zh-CN" sz="3600" dirty="0">
                <a:solidFill>
                  <a:srgbClr val="FF0000"/>
                </a:solidFill>
                <a:ea typeface="楷体_GB2312" pitchFamily="49" charset="-122"/>
              </a:rPr>
              <a:t>bd</a:t>
            </a:r>
            <a:endParaRPr lang="en-US" altLang="zh-CN" sz="3600" dirty="0">
              <a:solidFill>
                <a:schemeClr val="accent2"/>
              </a:solidFill>
              <a:ea typeface="楷体_GB2312" pitchFamily="49" charset="-122"/>
            </a:endParaRPr>
          </a:p>
        </p:txBody>
      </p:sp>
      <p:sp>
        <p:nvSpPr>
          <p:cNvPr id="11" name="流程图: 可选过程 10">
            <a:extLst>
              <a:ext uri="{FF2B5EF4-FFF2-40B4-BE49-F238E27FC236}">
                <a16:creationId xmlns:a16="http://schemas.microsoft.com/office/drawing/2014/main" id="{CD9F31F9-8A6B-4778-A7F1-D9F9FE953CDB}"/>
              </a:ext>
            </a:extLst>
          </p:cNvPr>
          <p:cNvSpPr/>
          <p:nvPr/>
        </p:nvSpPr>
        <p:spPr>
          <a:xfrm>
            <a:off x="1772921" y="5521961"/>
            <a:ext cx="45719" cy="4571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次乘法）</a:t>
            </a:r>
          </a:p>
        </p:txBody>
      </p:sp>
    </p:spTree>
    <p:extLst>
      <p:ext uri="{BB962C8B-B14F-4D97-AF65-F5344CB8AC3E}">
        <p14:creationId xmlns:p14="http://schemas.microsoft.com/office/powerpoint/2010/main" val="3022168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E060B-FE1E-4CD5-8E5F-E6207CE6CFC9}"/>
              </a:ext>
            </a:extLst>
          </p:cNvPr>
          <p:cNvSpPr>
            <a:spLocks noGrp="1"/>
          </p:cNvSpPr>
          <p:nvPr>
            <p:ph type="title"/>
          </p:nvPr>
        </p:nvSpPr>
        <p:spPr/>
        <p:txBody>
          <a:bodyPr/>
          <a:lstStyle/>
          <a:p>
            <a:r>
              <a:rPr lang="zh-CN" altLang="en-US" sz="2800" dirty="0">
                <a:effectLst>
                  <a:outerShdw blurRad="38100" dist="38100" dir="2700000" algn="tl">
                    <a:srgbClr val="C0C0C0"/>
                  </a:outerShdw>
                </a:effectLst>
                <a:latin typeface="黑体" pitchFamily="49" charset="-122"/>
                <a:ea typeface="黑体" pitchFamily="49" charset="-122"/>
              </a:rPr>
              <a:t>大整数乘法：</a:t>
            </a:r>
            <a:r>
              <a:rPr lang="zh-CN" altLang="en-US" dirty="0"/>
              <a:t>分治法</a:t>
            </a:r>
            <a:r>
              <a:rPr lang="en-US" altLang="zh-CN" dirty="0"/>
              <a:t>2</a:t>
            </a:r>
            <a:endParaRPr lang="zh-CN" altLang="en-US" dirty="0"/>
          </a:p>
        </p:txBody>
      </p:sp>
      <p:sp>
        <p:nvSpPr>
          <p:cNvPr id="3" name="内容占位符 2">
            <a:extLst>
              <a:ext uri="{FF2B5EF4-FFF2-40B4-BE49-F238E27FC236}">
                <a16:creationId xmlns:a16="http://schemas.microsoft.com/office/drawing/2014/main" id="{4E8B43E5-B318-4847-AF3E-972808A11A89}"/>
              </a:ext>
            </a:extLst>
          </p:cNvPr>
          <p:cNvSpPr>
            <a:spLocks noGrp="1"/>
          </p:cNvSpPr>
          <p:nvPr>
            <p:ph idx="1"/>
          </p:nvPr>
        </p:nvSpPr>
        <p:spPr/>
        <p:txBody>
          <a:bodyPr/>
          <a:lstStyle/>
          <a:p>
            <a:r>
              <a:rPr lang="zh-CN" altLang="en-US" sz="2400" dirty="0">
                <a:latin typeface="微软雅黑 Light" panose="020B0502040204020203" pitchFamily="34" charset="-122"/>
              </a:rPr>
              <a:t>复杂度分析</a:t>
            </a:r>
          </a:p>
          <a:p>
            <a:endParaRPr lang="zh-CN" altLang="en-US" dirty="0"/>
          </a:p>
        </p:txBody>
      </p:sp>
      <p:sp>
        <p:nvSpPr>
          <p:cNvPr id="4" name="日期占位符 3">
            <a:extLst>
              <a:ext uri="{FF2B5EF4-FFF2-40B4-BE49-F238E27FC236}">
                <a16:creationId xmlns:a16="http://schemas.microsoft.com/office/drawing/2014/main" id="{F63A4BC0-5959-4392-AC0D-54CB6F273B8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0CD88D9-A421-4A9D-A70F-6414FC552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F5C8C1-E008-4B05-AFFB-66071502968F}"/>
              </a:ext>
            </a:extLst>
          </p:cNvPr>
          <p:cNvSpPr>
            <a:spLocks noGrp="1"/>
          </p:cNvSpPr>
          <p:nvPr>
            <p:ph type="sldNum" sz="quarter" idx="12"/>
          </p:nvPr>
        </p:nvSpPr>
        <p:spPr/>
        <p:txBody>
          <a:bodyPr/>
          <a:lstStyle/>
          <a:p>
            <a:fld id="{EEA58A3B-43CE-4AA0-90B5-EB47AFAFEB34}" type="slidenum">
              <a:rPr lang="zh-CN" altLang="en-US" smtClean="0"/>
              <a:pPr/>
              <a:t>48</a:t>
            </a:fld>
            <a:endParaRPr lang="zh-CN" altLang="en-US" dirty="0"/>
          </a:p>
        </p:txBody>
      </p:sp>
      <p:graphicFrame>
        <p:nvGraphicFramePr>
          <p:cNvPr id="7" name="Object 6">
            <a:extLst>
              <a:ext uri="{FF2B5EF4-FFF2-40B4-BE49-F238E27FC236}">
                <a16:creationId xmlns:a16="http://schemas.microsoft.com/office/drawing/2014/main" id="{794CC89E-1694-434F-BDB6-C1068EA139EE}"/>
              </a:ext>
            </a:extLst>
          </p:cNvPr>
          <p:cNvGraphicFramePr>
            <a:graphicFrameLocks noChangeAspect="1"/>
          </p:cNvGraphicFramePr>
          <p:nvPr>
            <p:extLst>
              <p:ext uri="{D42A27DB-BD31-4B8C-83A1-F6EECF244321}">
                <p14:modId xmlns:p14="http://schemas.microsoft.com/office/powerpoint/2010/main" val="704222194"/>
              </p:ext>
            </p:extLst>
          </p:nvPr>
        </p:nvGraphicFramePr>
        <p:xfrm>
          <a:off x="1806021" y="1376597"/>
          <a:ext cx="4237679" cy="1098316"/>
        </p:xfrm>
        <a:graphic>
          <a:graphicData uri="http://schemas.openxmlformats.org/presentationml/2006/ole">
            <mc:AlternateContent xmlns:mc="http://schemas.openxmlformats.org/markup-compatibility/2006">
              <mc:Choice xmlns:v="urn:schemas-microsoft-com:vml" Requires="v">
                <p:oleObj spid="_x0000_s11568" name="Equation" r:id="rId3" imgW="1905000" imgH="457200" progId="Equation.DSMT4">
                  <p:embed/>
                </p:oleObj>
              </mc:Choice>
              <mc:Fallback>
                <p:oleObj name="Equation" r:id="rId3" imgW="1905000" imgH="457200" progId="Equation.DSMT4">
                  <p:embed/>
                  <p:pic>
                    <p:nvPicPr>
                      <p:cNvPr id="5222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021" y="1376597"/>
                        <a:ext cx="4237679" cy="109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a:extLst>
              <a:ext uri="{FF2B5EF4-FFF2-40B4-BE49-F238E27FC236}">
                <a16:creationId xmlns:a16="http://schemas.microsoft.com/office/drawing/2014/main" id="{21DDCE47-C7AB-434A-9061-7396CAFBEAB0}"/>
              </a:ext>
            </a:extLst>
          </p:cNvPr>
          <p:cNvGraphicFramePr>
            <a:graphicFrameLocks noChangeAspect="1"/>
          </p:cNvGraphicFramePr>
          <p:nvPr>
            <p:extLst>
              <p:ext uri="{D42A27DB-BD31-4B8C-83A1-F6EECF244321}">
                <p14:modId xmlns:p14="http://schemas.microsoft.com/office/powerpoint/2010/main" val="3795490721"/>
              </p:ext>
            </p:extLst>
          </p:nvPr>
        </p:nvGraphicFramePr>
        <p:xfrm>
          <a:off x="786130" y="2708275"/>
          <a:ext cx="6975475" cy="1979613"/>
        </p:xfrm>
        <a:graphic>
          <a:graphicData uri="http://schemas.openxmlformats.org/presentationml/2006/ole">
            <mc:AlternateContent xmlns:mc="http://schemas.openxmlformats.org/markup-compatibility/2006">
              <mc:Choice xmlns:v="urn:schemas-microsoft-com:vml" Requires="v">
                <p:oleObj spid="_x0000_s11569" name="Equation" r:id="rId5" imgW="3314700" imgH="685800" progId="Equation.DSMT4">
                  <p:embed/>
                </p:oleObj>
              </mc:Choice>
              <mc:Fallback>
                <p:oleObj name="Equation" r:id="rId5" imgW="3314700" imgH="685800" progId="Equation.DSMT4">
                  <p:embed/>
                  <p:pic>
                    <p:nvPicPr>
                      <p:cNvPr id="5222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130" y="2708275"/>
                        <a:ext cx="6975475"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8557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FC15F-C5C0-4C9F-956B-C97B932D2830}"/>
              </a:ext>
            </a:extLst>
          </p:cNvPr>
          <p:cNvSpPr>
            <a:spLocks noGrp="1"/>
          </p:cNvSpPr>
          <p:nvPr>
            <p:ph type="title"/>
          </p:nvPr>
        </p:nvSpPr>
        <p:spPr/>
        <p:txBody>
          <a:bodyPr/>
          <a:lstStyle/>
          <a:p>
            <a:r>
              <a:rPr lang="zh-CN" altLang="en-US" sz="2800" dirty="0">
                <a:effectLst>
                  <a:outerShdw blurRad="38100" dist="38100" dir="2700000" algn="tl">
                    <a:srgbClr val="C0C0C0"/>
                  </a:outerShdw>
                </a:effectLst>
                <a:latin typeface="黑体" pitchFamily="49" charset="-122"/>
                <a:ea typeface="黑体" pitchFamily="49" charset="-122"/>
              </a:rPr>
              <a:t>大整数乘法</a:t>
            </a:r>
            <a:endParaRPr lang="zh-CN" altLang="en-US" dirty="0"/>
          </a:p>
        </p:txBody>
      </p:sp>
      <p:sp>
        <p:nvSpPr>
          <p:cNvPr id="3" name="内容占位符 2">
            <a:extLst>
              <a:ext uri="{FF2B5EF4-FFF2-40B4-BE49-F238E27FC236}">
                <a16:creationId xmlns:a16="http://schemas.microsoft.com/office/drawing/2014/main" id="{FBA4B4F7-3C20-4CD0-8DDB-A690A573D38B}"/>
              </a:ext>
            </a:extLst>
          </p:cNvPr>
          <p:cNvSpPr>
            <a:spLocks noGrp="1"/>
          </p:cNvSpPr>
          <p:nvPr>
            <p:ph idx="1"/>
          </p:nvPr>
        </p:nvSpPr>
        <p:spPr/>
        <p:txBody>
          <a:bodyPr/>
          <a:lstStyle/>
          <a:p>
            <a:r>
              <a:rPr lang="zh-CN" altLang="en-US" dirty="0"/>
              <a:t>进一步提升</a:t>
            </a:r>
            <a:endParaRPr lang="en-US" altLang="zh-CN" dirty="0"/>
          </a:p>
          <a:p>
            <a:pPr lvl="1"/>
            <a:r>
              <a:rPr lang="zh-CN" altLang="en-US" sz="2400" dirty="0">
                <a:cs typeface="楷体_GB2312"/>
              </a:rPr>
              <a:t>将大整数分成更多段，用更复杂的方式组合</a:t>
            </a:r>
            <a:r>
              <a:rPr lang="zh-CN" altLang="en-US" dirty="0">
                <a:cs typeface="楷体_GB2312"/>
              </a:rPr>
              <a:t>各段，计算乘积</a:t>
            </a:r>
            <a:r>
              <a:rPr lang="zh-CN" altLang="en-US" sz="2400" dirty="0">
                <a:cs typeface="楷体_GB2312"/>
              </a:rPr>
              <a:t>，将有可能得到更优的整数乘算法</a:t>
            </a:r>
            <a:endParaRPr lang="en-US" altLang="zh-CN" sz="2400" dirty="0">
              <a:cs typeface="楷体_GB2312"/>
            </a:endParaRPr>
          </a:p>
          <a:p>
            <a:pPr lvl="2"/>
            <a:r>
              <a:rPr lang="zh-CN" altLang="en-US" sz="2400" dirty="0">
                <a:cs typeface="楷体_GB2312"/>
              </a:rPr>
              <a:t>该思想导致</a:t>
            </a:r>
            <a:r>
              <a:rPr lang="zh-CN" altLang="en-US" sz="2400" b="1" dirty="0"/>
              <a:t>快速傅利叶变换</a:t>
            </a:r>
            <a:r>
              <a:rPr lang="en-US" altLang="zh-CN" sz="2400" dirty="0">
                <a:cs typeface="楷体_GB2312"/>
              </a:rPr>
              <a:t>(Fast Fourier Transform</a:t>
            </a:r>
            <a:r>
              <a:rPr lang="zh-CN" altLang="en-US" sz="2400" dirty="0">
                <a:cs typeface="楷体_GB2312"/>
              </a:rPr>
              <a:t>，</a:t>
            </a:r>
            <a:r>
              <a:rPr lang="en-US" altLang="zh-CN" sz="2400" dirty="0">
                <a:cs typeface="楷体_GB2312"/>
              </a:rPr>
              <a:t>FFT)</a:t>
            </a:r>
            <a:r>
              <a:rPr lang="zh-CN" altLang="en-US" sz="2400" dirty="0">
                <a:cs typeface="楷体_GB2312"/>
              </a:rPr>
              <a:t>的产生，</a:t>
            </a:r>
            <a:r>
              <a:rPr lang="en-US" altLang="zh-CN" sz="2400" dirty="0">
                <a:cs typeface="楷体_GB2312"/>
              </a:rPr>
              <a:t>FFT</a:t>
            </a:r>
            <a:r>
              <a:rPr lang="zh-CN" altLang="en-US" sz="2400" dirty="0">
                <a:cs typeface="楷体_GB2312"/>
              </a:rPr>
              <a:t>可以看作是一个复杂的分治算法</a:t>
            </a:r>
          </a:p>
          <a:p>
            <a:pPr lvl="1"/>
            <a:endParaRPr lang="zh-CN" altLang="en-US" dirty="0"/>
          </a:p>
        </p:txBody>
      </p:sp>
      <p:sp>
        <p:nvSpPr>
          <p:cNvPr id="4" name="日期占位符 3">
            <a:extLst>
              <a:ext uri="{FF2B5EF4-FFF2-40B4-BE49-F238E27FC236}">
                <a16:creationId xmlns:a16="http://schemas.microsoft.com/office/drawing/2014/main" id="{0EF64F79-8DF1-4743-AFD3-4B602523B24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5919CF2E-2C6D-411A-91CB-2BD267706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656699-9E38-4E3D-94D1-B1AC666D89DA}"/>
              </a:ext>
            </a:extLst>
          </p:cNvPr>
          <p:cNvSpPr>
            <a:spLocks noGrp="1"/>
          </p:cNvSpPr>
          <p:nvPr>
            <p:ph type="sldNum" sz="quarter" idx="12"/>
          </p:nvPr>
        </p:nvSpPr>
        <p:spPr/>
        <p:txBody>
          <a:bodyPr/>
          <a:lstStyle/>
          <a:p>
            <a:fld id="{EEA58A3B-43CE-4AA0-90B5-EB47AFAFEB34}" type="slidenum">
              <a:rPr lang="zh-CN" altLang="en-US" smtClean="0"/>
              <a:pPr/>
              <a:t>49</a:t>
            </a:fld>
            <a:endParaRPr lang="zh-CN" altLang="en-US" dirty="0"/>
          </a:p>
        </p:txBody>
      </p:sp>
    </p:spTree>
    <p:extLst>
      <p:ext uri="{BB962C8B-B14F-4D97-AF65-F5344CB8AC3E}">
        <p14:creationId xmlns:p14="http://schemas.microsoft.com/office/powerpoint/2010/main" val="52780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0229E-0316-4EB4-95C6-3E1D4BC79A84}"/>
              </a:ext>
            </a:extLst>
          </p:cNvPr>
          <p:cNvSpPr>
            <a:spLocks noGrp="1"/>
          </p:cNvSpPr>
          <p:nvPr>
            <p:ph type="title"/>
          </p:nvPr>
        </p:nvSpPr>
        <p:spPr/>
        <p:txBody>
          <a:bodyPr/>
          <a:lstStyle/>
          <a:p>
            <a:r>
              <a:rPr lang="zh-CN" altLang="en-US" dirty="0">
                <a:effectLst>
                  <a:outerShdw blurRad="38100" dist="38100" dir="2700000" algn="tl">
                    <a:srgbClr val="C0C0C0"/>
                  </a:outerShdw>
                </a:effectLst>
                <a:ea typeface="黑体" pitchFamily="49" charset="-122"/>
              </a:rPr>
              <a:t>设计思想</a:t>
            </a:r>
            <a:endParaRPr lang="zh-CN" altLang="en-US" dirty="0"/>
          </a:p>
        </p:txBody>
      </p:sp>
      <p:sp>
        <p:nvSpPr>
          <p:cNvPr id="3" name="内容占位符 2">
            <a:extLst>
              <a:ext uri="{FF2B5EF4-FFF2-40B4-BE49-F238E27FC236}">
                <a16:creationId xmlns:a16="http://schemas.microsoft.com/office/drawing/2014/main" id="{644421B3-1DBB-46EA-BEFA-6193818959A4}"/>
              </a:ext>
            </a:extLst>
          </p:cNvPr>
          <p:cNvSpPr>
            <a:spLocks noGrp="1"/>
          </p:cNvSpPr>
          <p:nvPr>
            <p:ph idx="1"/>
          </p:nvPr>
        </p:nvSpPr>
        <p:spPr>
          <a:xfrm>
            <a:off x="123432" y="764364"/>
            <a:ext cx="8897136" cy="1562147"/>
          </a:xfrm>
        </p:spPr>
        <p:txBody>
          <a:bodyPr/>
          <a:lstStyle/>
          <a:p>
            <a:r>
              <a:rPr lang="zh-CN" altLang="en-US" dirty="0">
                <a:latin typeface="Times New Roman" pitchFamily="18" charset="0"/>
              </a:rPr>
              <a:t>将大问题分解为</a:t>
            </a:r>
            <a:r>
              <a:rPr lang="en-US" altLang="zh-CN" dirty="0">
                <a:latin typeface="Times New Roman" pitchFamily="18" charset="0"/>
              </a:rPr>
              <a:t>k</a:t>
            </a:r>
            <a:r>
              <a:rPr lang="zh-CN" altLang="en-US" dirty="0">
                <a:latin typeface="Times New Roman" pitchFamily="18" charset="0"/>
              </a:rPr>
              <a:t>个子问题，对这</a:t>
            </a:r>
            <a:r>
              <a:rPr lang="en-US" altLang="zh-CN" dirty="0">
                <a:latin typeface="Times New Roman" pitchFamily="18" charset="0"/>
              </a:rPr>
              <a:t>k</a:t>
            </a:r>
            <a:r>
              <a:rPr lang="zh-CN" altLang="en-US" dirty="0">
                <a:latin typeface="Times New Roman" pitchFamily="18" charset="0"/>
              </a:rPr>
              <a:t>个子问题分别求解</a:t>
            </a:r>
            <a:endParaRPr lang="en-US" altLang="zh-CN" dirty="0">
              <a:latin typeface="Times New Roman" pitchFamily="18" charset="0"/>
            </a:endParaRPr>
          </a:p>
          <a:p>
            <a:r>
              <a:rPr lang="zh-CN" altLang="en-US" dirty="0">
                <a:latin typeface="Times New Roman" pitchFamily="18" charset="0"/>
              </a:rPr>
              <a:t>如果子问题的规模仍然不够小，则再划分为</a:t>
            </a:r>
            <a:r>
              <a:rPr lang="en-US" altLang="zh-CN" dirty="0">
                <a:latin typeface="Times New Roman" pitchFamily="18" charset="0"/>
              </a:rPr>
              <a:t>k</a:t>
            </a:r>
            <a:r>
              <a:rPr lang="zh-CN" altLang="en-US" dirty="0">
                <a:latin typeface="Times New Roman" pitchFamily="18" charset="0"/>
              </a:rPr>
              <a:t>个子问题，如此递归的进行下去，直到问题规模足够小，很容易求出其解为止</a:t>
            </a:r>
            <a:endParaRPr lang="en-US" altLang="zh-CN" dirty="0">
              <a:latin typeface="Times New Roman" pitchFamily="18" charset="0"/>
            </a:endParaRPr>
          </a:p>
        </p:txBody>
      </p:sp>
      <p:sp>
        <p:nvSpPr>
          <p:cNvPr id="4" name="日期占位符 3">
            <a:extLst>
              <a:ext uri="{FF2B5EF4-FFF2-40B4-BE49-F238E27FC236}">
                <a16:creationId xmlns:a16="http://schemas.microsoft.com/office/drawing/2014/main" id="{66CE2651-4041-4AEC-B069-E69968037DF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4DD9B37-127E-4855-B436-52D0F4C9A6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307FD2-346D-41D6-8732-514CBB122501}"/>
              </a:ext>
            </a:extLst>
          </p:cNvPr>
          <p:cNvSpPr>
            <a:spLocks noGrp="1"/>
          </p:cNvSpPr>
          <p:nvPr>
            <p:ph type="sldNum" sz="quarter" idx="12"/>
          </p:nvPr>
        </p:nvSpPr>
        <p:spPr/>
        <p:txBody>
          <a:bodyPr/>
          <a:lstStyle/>
          <a:p>
            <a:fld id="{EEA58A3B-43CE-4AA0-90B5-EB47AFAFEB34}" type="slidenum">
              <a:rPr lang="zh-CN" altLang="en-US" smtClean="0"/>
              <a:pPr/>
              <a:t>5</a:t>
            </a:fld>
            <a:endParaRPr lang="zh-CN" altLang="en-US" dirty="0"/>
          </a:p>
        </p:txBody>
      </p:sp>
      <p:sp>
        <p:nvSpPr>
          <p:cNvPr id="7" name="Oval 4">
            <a:extLst>
              <a:ext uri="{FF2B5EF4-FFF2-40B4-BE49-F238E27FC236}">
                <a16:creationId xmlns:a16="http://schemas.microsoft.com/office/drawing/2014/main" id="{96A8429F-CDF1-4DB5-9296-8971CF405420}"/>
              </a:ext>
            </a:extLst>
          </p:cNvPr>
          <p:cNvSpPr>
            <a:spLocks noChangeArrowheads="1"/>
          </p:cNvSpPr>
          <p:nvPr/>
        </p:nvSpPr>
        <p:spPr bwMode="auto">
          <a:xfrm>
            <a:off x="4171950" y="3016662"/>
            <a:ext cx="800100" cy="609600"/>
          </a:xfrm>
          <a:prstGeom prst="ellipse">
            <a:avLst/>
          </a:prstGeom>
          <a:solidFill>
            <a:schemeClr val="bg1">
              <a:lumMod val="95000"/>
            </a:schemeClr>
          </a:solidFill>
          <a:ln w="19050">
            <a:solidFill>
              <a:schemeClr val="accent2"/>
            </a:solidFill>
            <a:round/>
            <a:headEnd/>
            <a:tailEnd/>
          </a:ln>
          <a:effectLst/>
        </p:spPr>
        <p:txBody>
          <a:bodyPr wrap="none" anchor="ctr"/>
          <a:lstStyle/>
          <a:p>
            <a:pPr algn="ctr" eaLnBrk="0" hangingPunct="0"/>
            <a:r>
              <a:rPr lang="en-US" altLang="zh-CN" sz="3200"/>
              <a:t>n</a:t>
            </a:r>
          </a:p>
        </p:txBody>
      </p:sp>
      <p:cxnSp>
        <p:nvCxnSpPr>
          <p:cNvPr id="8" name="AutoShape 5">
            <a:extLst>
              <a:ext uri="{FF2B5EF4-FFF2-40B4-BE49-F238E27FC236}">
                <a16:creationId xmlns:a16="http://schemas.microsoft.com/office/drawing/2014/main" id="{4E95E5ED-3982-49DB-80C8-3F1F4036F671}"/>
              </a:ext>
            </a:extLst>
          </p:cNvPr>
          <p:cNvCxnSpPr>
            <a:cxnSpLocks noChangeShapeType="1"/>
            <a:stCxn id="7" idx="4"/>
            <a:endCxn id="45" idx="0"/>
          </p:cNvCxnSpPr>
          <p:nvPr/>
        </p:nvCxnSpPr>
        <p:spPr bwMode="auto">
          <a:xfrm>
            <a:off x="4572000" y="3626262"/>
            <a:ext cx="3516619" cy="903287"/>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AutoShape 6">
            <a:extLst>
              <a:ext uri="{FF2B5EF4-FFF2-40B4-BE49-F238E27FC236}">
                <a16:creationId xmlns:a16="http://schemas.microsoft.com/office/drawing/2014/main" id="{823D6315-8CF1-47D6-98CE-570F8D9714D0}"/>
              </a:ext>
            </a:extLst>
          </p:cNvPr>
          <p:cNvCxnSpPr>
            <a:cxnSpLocks noChangeShapeType="1"/>
            <a:stCxn id="7" idx="4"/>
            <a:endCxn id="15" idx="0"/>
          </p:cNvCxnSpPr>
          <p:nvPr/>
        </p:nvCxnSpPr>
        <p:spPr bwMode="auto">
          <a:xfrm flipH="1">
            <a:off x="1176644" y="3626262"/>
            <a:ext cx="3395356" cy="903287"/>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7">
            <a:extLst>
              <a:ext uri="{FF2B5EF4-FFF2-40B4-BE49-F238E27FC236}">
                <a16:creationId xmlns:a16="http://schemas.microsoft.com/office/drawing/2014/main" id="{B9C7F612-0354-4FBE-BCF0-43B0E2C66AD8}"/>
              </a:ext>
            </a:extLst>
          </p:cNvPr>
          <p:cNvCxnSpPr>
            <a:cxnSpLocks noChangeShapeType="1"/>
            <a:stCxn id="7" idx="4"/>
            <a:endCxn id="25" idx="0"/>
          </p:cNvCxnSpPr>
          <p:nvPr/>
        </p:nvCxnSpPr>
        <p:spPr bwMode="auto">
          <a:xfrm flipH="1">
            <a:off x="3553132" y="3626262"/>
            <a:ext cx="1018868" cy="903287"/>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8">
            <a:extLst>
              <a:ext uri="{FF2B5EF4-FFF2-40B4-BE49-F238E27FC236}">
                <a16:creationId xmlns:a16="http://schemas.microsoft.com/office/drawing/2014/main" id="{C9ABEF65-32D8-4DB5-BD4B-A1A9736D55F2}"/>
              </a:ext>
            </a:extLst>
          </p:cNvPr>
          <p:cNvCxnSpPr>
            <a:cxnSpLocks noChangeShapeType="1"/>
            <a:stCxn id="7" idx="4"/>
            <a:endCxn id="35" idx="0"/>
          </p:cNvCxnSpPr>
          <p:nvPr/>
        </p:nvCxnSpPr>
        <p:spPr bwMode="auto">
          <a:xfrm>
            <a:off x="4572000" y="3626262"/>
            <a:ext cx="1286182" cy="903287"/>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AutoShape 9">
            <a:extLst>
              <a:ext uri="{FF2B5EF4-FFF2-40B4-BE49-F238E27FC236}">
                <a16:creationId xmlns:a16="http://schemas.microsoft.com/office/drawing/2014/main" id="{E3F1EC0B-E5AF-4E3C-AA07-6AFC4DEAA6E8}"/>
              </a:ext>
            </a:extLst>
          </p:cNvPr>
          <p:cNvSpPr>
            <a:spLocks noChangeArrowheads="1"/>
          </p:cNvSpPr>
          <p:nvPr/>
        </p:nvSpPr>
        <p:spPr bwMode="auto">
          <a:xfrm>
            <a:off x="496887" y="2730912"/>
            <a:ext cx="1295400" cy="1066800"/>
          </a:xfrm>
          <a:prstGeom prst="triangle">
            <a:avLst>
              <a:gd name="adj" fmla="val 50000"/>
            </a:avLst>
          </a:prstGeom>
          <a:solidFill>
            <a:schemeClr val="bg1">
              <a:lumMod val="95000"/>
            </a:schemeClr>
          </a:solidFill>
          <a:ln w="9525">
            <a:solidFill>
              <a:schemeClr val="accent2"/>
            </a:solidFill>
            <a:miter lim="800000"/>
            <a:headEnd/>
            <a:tailEnd/>
          </a:ln>
          <a:effectLst/>
        </p:spPr>
        <p:txBody>
          <a:bodyPr wrap="none" anchor="ctr"/>
          <a:lstStyle/>
          <a:p>
            <a:pPr algn="ctr" eaLnBrk="0" hangingPunct="0"/>
            <a:r>
              <a:rPr lang="en-US" altLang="zh-CN" sz="3200"/>
              <a:t>T(n)</a:t>
            </a:r>
          </a:p>
        </p:txBody>
      </p:sp>
      <p:sp>
        <p:nvSpPr>
          <p:cNvPr id="13" name="Text Box 10">
            <a:extLst>
              <a:ext uri="{FF2B5EF4-FFF2-40B4-BE49-F238E27FC236}">
                <a16:creationId xmlns:a16="http://schemas.microsoft.com/office/drawing/2014/main" id="{2545336B-5247-4DCA-8F2E-8FCD832A0B7C}"/>
              </a:ext>
            </a:extLst>
          </p:cNvPr>
          <p:cNvSpPr txBox="1">
            <a:spLocks noChangeArrowheads="1"/>
          </p:cNvSpPr>
          <p:nvPr/>
        </p:nvSpPr>
        <p:spPr bwMode="auto">
          <a:xfrm>
            <a:off x="2782887" y="3065874"/>
            <a:ext cx="1066800" cy="579438"/>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3200">
                <a:latin typeface="+mn-lt"/>
              </a:rPr>
              <a:t>=</a:t>
            </a:r>
          </a:p>
        </p:txBody>
      </p:sp>
      <p:grpSp>
        <p:nvGrpSpPr>
          <p:cNvPr id="14" name="Group 11">
            <a:extLst>
              <a:ext uri="{FF2B5EF4-FFF2-40B4-BE49-F238E27FC236}">
                <a16:creationId xmlns:a16="http://schemas.microsoft.com/office/drawing/2014/main" id="{A9A34A64-99A6-47F7-9E3B-0801C6D3B4C7}"/>
              </a:ext>
            </a:extLst>
          </p:cNvPr>
          <p:cNvGrpSpPr>
            <a:grpSpLocks/>
          </p:cNvGrpSpPr>
          <p:nvPr/>
        </p:nvGrpSpPr>
        <p:grpSpPr bwMode="auto">
          <a:xfrm>
            <a:off x="138112" y="4529549"/>
            <a:ext cx="1981200" cy="1422400"/>
            <a:chOff x="96" y="1296"/>
            <a:chExt cx="1488" cy="1104"/>
          </a:xfrm>
          <a:solidFill>
            <a:schemeClr val="bg1">
              <a:lumMod val="95000"/>
            </a:schemeClr>
          </a:solidFill>
        </p:grpSpPr>
        <p:sp>
          <p:nvSpPr>
            <p:cNvPr id="15" name="Oval 12">
              <a:extLst>
                <a:ext uri="{FF2B5EF4-FFF2-40B4-BE49-F238E27FC236}">
                  <a16:creationId xmlns:a16="http://schemas.microsoft.com/office/drawing/2014/main" id="{345A7144-2386-4971-AC18-5FF87C25ED3D}"/>
                </a:ext>
              </a:extLst>
            </p:cNvPr>
            <p:cNvSpPr>
              <a:spLocks noChangeArrowheads="1"/>
            </p:cNvSpPr>
            <p:nvPr/>
          </p:nvSpPr>
          <p:spPr bwMode="auto">
            <a:xfrm>
              <a:off x="624" y="1296"/>
              <a:ext cx="504" cy="384"/>
            </a:xfrm>
            <a:prstGeom prst="ellipse">
              <a:avLst/>
            </a:prstGeom>
            <a:grp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n/2</a:t>
              </a:r>
            </a:p>
          </p:txBody>
        </p:sp>
        <p:cxnSp>
          <p:nvCxnSpPr>
            <p:cNvPr id="16" name="AutoShape 13">
              <a:extLst>
                <a:ext uri="{FF2B5EF4-FFF2-40B4-BE49-F238E27FC236}">
                  <a16:creationId xmlns:a16="http://schemas.microsoft.com/office/drawing/2014/main" id="{A67747DC-CB66-4CB9-81E2-9685601AEE7C}"/>
                </a:ext>
              </a:extLst>
            </p:cNvPr>
            <p:cNvCxnSpPr>
              <a:cxnSpLocks noChangeShapeType="1"/>
              <a:stCxn id="15" idx="4"/>
              <a:endCxn id="23" idx="0"/>
            </p:cNvCxnSpPr>
            <p:nvPr/>
          </p:nvCxnSpPr>
          <p:spPr bwMode="auto">
            <a:xfrm>
              <a:off x="876" y="1686"/>
              <a:ext cx="576"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4">
              <a:extLst>
                <a:ext uri="{FF2B5EF4-FFF2-40B4-BE49-F238E27FC236}">
                  <a16:creationId xmlns:a16="http://schemas.microsoft.com/office/drawing/2014/main" id="{8EF0A7D6-F8D6-4094-8F5C-14174029863D}"/>
                </a:ext>
              </a:extLst>
            </p:cNvPr>
            <p:cNvCxnSpPr>
              <a:cxnSpLocks noChangeShapeType="1"/>
              <a:stCxn id="15" idx="4"/>
              <a:endCxn id="20" idx="0"/>
            </p:cNvCxnSpPr>
            <p:nvPr/>
          </p:nvCxnSpPr>
          <p:spPr bwMode="auto">
            <a:xfrm flipH="1">
              <a:off x="228" y="1686"/>
              <a:ext cx="64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AutoShape 15">
              <a:extLst>
                <a:ext uri="{FF2B5EF4-FFF2-40B4-BE49-F238E27FC236}">
                  <a16:creationId xmlns:a16="http://schemas.microsoft.com/office/drawing/2014/main" id="{909B0FCE-A6F6-4715-B443-F2362666F897}"/>
                </a:ext>
              </a:extLst>
            </p:cNvPr>
            <p:cNvCxnSpPr>
              <a:cxnSpLocks noChangeShapeType="1"/>
              <a:stCxn id="15" idx="4"/>
              <a:endCxn id="21" idx="0"/>
            </p:cNvCxnSpPr>
            <p:nvPr/>
          </p:nvCxnSpPr>
          <p:spPr bwMode="auto">
            <a:xfrm flipH="1">
              <a:off x="636" y="1686"/>
              <a:ext cx="240"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16">
              <a:extLst>
                <a:ext uri="{FF2B5EF4-FFF2-40B4-BE49-F238E27FC236}">
                  <a16:creationId xmlns:a16="http://schemas.microsoft.com/office/drawing/2014/main" id="{5D35513F-963B-41B5-A07B-C6C4958AC409}"/>
                </a:ext>
              </a:extLst>
            </p:cNvPr>
            <p:cNvCxnSpPr>
              <a:cxnSpLocks noChangeShapeType="1"/>
              <a:stCxn id="15" idx="4"/>
              <a:endCxn id="22" idx="0"/>
            </p:cNvCxnSpPr>
            <p:nvPr/>
          </p:nvCxnSpPr>
          <p:spPr bwMode="auto">
            <a:xfrm>
              <a:off x="876" y="1686"/>
              <a:ext cx="16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AutoShape 17">
              <a:extLst>
                <a:ext uri="{FF2B5EF4-FFF2-40B4-BE49-F238E27FC236}">
                  <a16:creationId xmlns:a16="http://schemas.microsoft.com/office/drawing/2014/main" id="{892979B4-7CF4-421A-AA3F-2E64E15B8117}"/>
                </a:ext>
              </a:extLst>
            </p:cNvPr>
            <p:cNvSpPr>
              <a:spLocks noChangeArrowheads="1"/>
            </p:cNvSpPr>
            <p:nvPr/>
          </p:nvSpPr>
          <p:spPr bwMode="auto">
            <a:xfrm>
              <a:off x="96"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21" name="AutoShape 18">
              <a:extLst>
                <a:ext uri="{FF2B5EF4-FFF2-40B4-BE49-F238E27FC236}">
                  <a16:creationId xmlns:a16="http://schemas.microsoft.com/office/drawing/2014/main" id="{BACFD29C-92A4-450F-B1CB-8C2CE6BE69F7}"/>
                </a:ext>
              </a:extLst>
            </p:cNvPr>
            <p:cNvSpPr>
              <a:spLocks noChangeArrowheads="1"/>
            </p:cNvSpPr>
            <p:nvPr/>
          </p:nvSpPr>
          <p:spPr bwMode="auto">
            <a:xfrm>
              <a:off x="504"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22" name="AutoShape 19">
              <a:extLst>
                <a:ext uri="{FF2B5EF4-FFF2-40B4-BE49-F238E27FC236}">
                  <a16:creationId xmlns:a16="http://schemas.microsoft.com/office/drawing/2014/main" id="{53394D06-A3ED-433C-8DFD-7ED31E613787}"/>
                </a:ext>
              </a:extLst>
            </p:cNvPr>
            <p:cNvSpPr>
              <a:spLocks noChangeArrowheads="1"/>
            </p:cNvSpPr>
            <p:nvPr/>
          </p:nvSpPr>
          <p:spPr bwMode="auto">
            <a:xfrm>
              <a:off x="912"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23" name="AutoShape 20">
              <a:extLst>
                <a:ext uri="{FF2B5EF4-FFF2-40B4-BE49-F238E27FC236}">
                  <a16:creationId xmlns:a16="http://schemas.microsoft.com/office/drawing/2014/main" id="{96D7FF65-9AED-484B-9AD2-7DE5D56FDBFF}"/>
                </a:ext>
              </a:extLst>
            </p:cNvPr>
            <p:cNvSpPr>
              <a:spLocks noChangeArrowheads="1"/>
            </p:cNvSpPr>
            <p:nvPr/>
          </p:nvSpPr>
          <p:spPr bwMode="auto">
            <a:xfrm>
              <a:off x="1320"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grpSp>
      <p:grpSp>
        <p:nvGrpSpPr>
          <p:cNvPr id="24" name="Group 21">
            <a:extLst>
              <a:ext uri="{FF2B5EF4-FFF2-40B4-BE49-F238E27FC236}">
                <a16:creationId xmlns:a16="http://schemas.microsoft.com/office/drawing/2014/main" id="{DA240813-D59A-40FF-AF0B-2ABE8B97D933}"/>
              </a:ext>
            </a:extLst>
          </p:cNvPr>
          <p:cNvGrpSpPr>
            <a:grpSpLocks/>
          </p:cNvGrpSpPr>
          <p:nvPr/>
        </p:nvGrpSpPr>
        <p:grpSpPr bwMode="auto">
          <a:xfrm>
            <a:off x="2514600" y="4529549"/>
            <a:ext cx="1981200" cy="1422400"/>
            <a:chOff x="96" y="1296"/>
            <a:chExt cx="1488" cy="1104"/>
          </a:xfrm>
          <a:solidFill>
            <a:schemeClr val="bg1">
              <a:lumMod val="95000"/>
            </a:schemeClr>
          </a:solidFill>
        </p:grpSpPr>
        <p:sp>
          <p:nvSpPr>
            <p:cNvPr id="25" name="Oval 22">
              <a:extLst>
                <a:ext uri="{FF2B5EF4-FFF2-40B4-BE49-F238E27FC236}">
                  <a16:creationId xmlns:a16="http://schemas.microsoft.com/office/drawing/2014/main" id="{740A44B3-E454-4632-AF8C-B1A389F97C6F}"/>
                </a:ext>
              </a:extLst>
            </p:cNvPr>
            <p:cNvSpPr>
              <a:spLocks noChangeArrowheads="1"/>
            </p:cNvSpPr>
            <p:nvPr/>
          </p:nvSpPr>
          <p:spPr bwMode="auto">
            <a:xfrm>
              <a:off x="624" y="1296"/>
              <a:ext cx="504" cy="384"/>
            </a:xfrm>
            <a:prstGeom prst="ellipse">
              <a:avLst/>
            </a:prstGeom>
            <a:grp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n/2</a:t>
              </a:r>
            </a:p>
          </p:txBody>
        </p:sp>
        <p:cxnSp>
          <p:nvCxnSpPr>
            <p:cNvPr id="26" name="AutoShape 23">
              <a:extLst>
                <a:ext uri="{FF2B5EF4-FFF2-40B4-BE49-F238E27FC236}">
                  <a16:creationId xmlns:a16="http://schemas.microsoft.com/office/drawing/2014/main" id="{837AA143-926B-4F53-84E4-B6B6852FCD0E}"/>
                </a:ext>
              </a:extLst>
            </p:cNvPr>
            <p:cNvCxnSpPr>
              <a:cxnSpLocks noChangeShapeType="1"/>
              <a:stCxn id="25" idx="4"/>
              <a:endCxn id="33" idx="0"/>
            </p:cNvCxnSpPr>
            <p:nvPr/>
          </p:nvCxnSpPr>
          <p:spPr bwMode="auto">
            <a:xfrm>
              <a:off x="876" y="1686"/>
              <a:ext cx="576"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24">
              <a:extLst>
                <a:ext uri="{FF2B5EF4-FFF2-40B4-BE49-F238E27FC236}">
                  <a16:creationId xmlns:a16="http://schemas.microsoft.com/office/drawing/2014/main" id="{4732B558-F259-4D22-B19F-7685566B6B31}"/>
                </a:ext>
              </a:extLst>
            </p:cNvPr>
            <p:cNvCxnSpPr>
              <a:cxnSpLocks noChangeShapeType="1"/>
              <a:stCxn id="25" idx="4"/>
              <a:endCxn id="30" idx="0"/>
            </p:cNvCxnSpPr>
            <p:nvPr/>
          </p:nvCxnSpPr>
          <p:spPr bwMode="auto">
            <a:xfrm flipH="1">
              <a:off x="228" y="1686"/>
              <a:ext cx="64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25">
              <a:extLst>
                <a:ext uri="{FF2B5EF4-FFF2-40B4-BE49-F238E27FC236}">
                  <a16:creationId xmlns:a16="http://schemas.microsoft.com/office/drawing/2014/main" id="{1A3168E2-C297-4054-820A-41F9E0798DCD}"/>
                </a:ext>
              </a:extLst>
            </p:cNvPr>
            <p:cNvCxnSpPr>
              <a:cxnSpLocks noChangeShapeType="1"/>
              <a:stCxn id="25" idx="4"/>
              <a:endCxn id="31" idx="0"/>
            </p:cNvCxnSpPr>
            <p:nvPr/>
          </p:nvCxnSpPr>
          <p:spPr bwMode="auto">
            <a:xfrm flipH="1">
              <a:off x="636" y="1686"/>
              <a:ext cx="240"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AutoShape 26">
              <a:extLst>
                <a:ext uri="{FF2B5EF4-FFF2-40B4-BE49-F238E27FC236}">
                  <a16:creationId xmlns:a16="http://schemas.microsoft.com/office/drawing/2014/main" id="{A910D12F-FE95-4498-BE61-911B1E4C387D}"/>
                </a:ext>
              </a:extLst>
            </p:cNvPr>
            <p:cNvCxnSpPr>
              <a:cxnSpLocks noChangeShapeType="1"/>
              <a:stCxn id="25" idx="4"/>
              <a:endCxn id="32" idx="0"/>
            </p:cNvCxnSpPr>
            <p:nvPr/>
          </p:nvCxnSpPr>
          <p:spPr bwMode="auto">
            <a:xfrm>
              <a:off x="876" y="1686"/>
              <a:ext cx="16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AutoShape 27">
              <a:extLst>
                <a:ext uri="{FF2B5EF4-FFF2-40B4-BE49-F238E27FC236}">
                  <a16:creationId xmlns:a16="http://schemas.microsoft.com/office/drawing/2014/main" id="{5C6BE375-A60A-48D7-93CF-83225159236C}"/>
                </a:ext>
              </a:extLst>
            </p:cNvPr>
            <p:cNvSpPr>
              <a:spLocks noChangeArrowheads="1"/>
            </p:cNvSpPr>
            <p:nvPr/>
          </p:nvSpPr>
          <p:spPr bwMode="auto">
            <a:xfrm>
              <a:off x="96"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31" name="AutoShape 28">
              <a:extLst>
                <a:ext uri="{FF2B5EF4-FFF2-40B4-BE49-F238E27FC236}">
                  <a16:creationId xmlns:a16="http://schemas.microsoft.com/office/drawing/2014/main" id="{C08C4122-9AD3-4831-A403-DF7CFF983882}"/>
                </a:ext>
              </a:extLst>
            </p:cNvPr>
            <p:cNvSpPr>
              <a:spLocks noChangeArrowheads="1"/>
            </p:cNvSpPr>
            <p:nvPr/>
          </p:nvSpPr>
          <p:spPr bwMode="auto">
            <a:xfrm>
              <a:off x="504"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32" name="AutoShape 29">
              <a:extLst>
                <a:ext uri="{FF2B5EF4-FFF2-40B4-BE49-F238E27FC236}">
                  <a16:creationId xmlns:a16="http://schemas.microsoft.com/office/drawing/2014/main" id="{079FBCBD-7335-42A7-A01B-A195FC768A2B}"/>
                </a:ext>
              </a:extLst>
            </p:cNvPr>
            <p:cNvSpPr>
              <a:spLocks noChangeArrowheads="1"/>
            </p:cNvSpPr>
            <p:nvPr/>
          </p:nvSpPr>
          <p:spPr bwMode="auto">
            <a:xfrm>
              <a:off x="912"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33" name="AutoShape 30">
              <a:extLst>
                <a:ext uri="{FF2B5EF4-FFF2-40B4-BE49-F238E27FC236}">
                  <a16:creationId xmlns:a16="http://schemas.microsoft.com/office/drawing/2014/main" id="{22C9952E-ED82-4BD7-BBBD-48DB90020E5B}"/>
                </a:ext>
              </a:extLst>
            </p:cNvPr>
            <p:cNvSpPr>
              <a:spLocks noChangeArrowheads="1"/>
            </p:cNvSpPr>
            <p:nvPr/>
          </p:nvSpPr>
          <p:spPr bwMode="auto">
            <a:xfrm>
              <a:off x="1320"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grpSp>
      <p:grpSp>
        <p:nvGrpSpPr>
          <p:cNvPr id="34" name="Group 31">
            <a:extLst>
              <a:ext uri="{FF2B5EF4-FFF2-40B4-BE49-F238E27FC236}">
                <a16:creationId xmlns:a16="http://schemas.microsoft.com/office/drawing/2014/main" id="{DD47AB15-E7FB-4A79-99F1-2C0FD286CD60}"/>
              </a:ext>
            </a:extLst>
          </p:cNvPr>
          <p:cNvGrpSpPr>
            <a:grpSpLocks/>
          </p:cNvGrpSpPr>
          <p:nvPr/>
        </p:nvGrpSpPr>
        <p:grpSpPr bwMode="auto">
          <a:xfrm>
            <a:off x="4819650" y="4529549"/>
            <a:ext cx="1981200" cy="1422400"/>
            <a:chOff x="96" y="1296"/>
            <a:chExt cx="1488" cy="1104"/>
          </a:xfrm>
          <a:solidFill>
            <a:schemeClr val="bg1">
              <a:lumMod val="95000"/>
            </a:schemeClr>
          </a:solidFill>
        </p:grpSpPr>
        <p:sp>
          <p:nvSpPr>
            <p:cNvPr id="35" name="Oval 32">
              <a:extLst>
                <a:ext uri="{FF2B5EF4-FFF2-40B4-BE49-F238E27FC236}">
                  <a16:creationId xmlns:a16="http://schemas.microsoft.com/office/drawing/2014/main" id="{BC19CAC6-302A-486A-BF1F-73029F37553C}"/>
                </a:ext>
              </a:extLst>
            </p:cNvPr>
            <p:cNvSpPr>
              <a:spLocks noChangeArrowheads="1"/>
            </p:cNvSpPr>
            <p:nvPr/>
          </p:nvSpPr>
          <p:spPr bwMode="auto">
            <a:xfrm>
              <a:off x="624" y="1296"/>
              <a:ext cx="504" cy="384"/>
            </a:xfrm>
            <a:prstGeom prst="ellipse">
              <a:avLst/>
            </a:prstGeom>
            <a:grp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n/2</a:t>
              </a:r>
            </a:p>
          </p:txBody>
        </p:sp>
        <p:cxnSp>
          <p:nvCxnSpPr>
            <p:cNvPr id="36" name="AutoShape 33">
              <a:extLst>
                <a:ext uri="{FF2B5EF4-FFF2-40B4-BE49-F238E27FC236}">
                  <a16:creationId xmlns:a16="http://schemas.microsoft.com/office/drawing/2014/main" id="{25D7746C-620E-4908-AF22-291B8493B8BE}"/>
                </a:ext>
              </a:extLst>
            </p:cNvPr>
            <p:cNvCxnSpPr>
              <a:cxnSpLocks noChangeShapeType="1"/>
              <a:stCxn id="35" idx="4"/>
              <a:endCxn id="43" idx="0"/>
            </p:cNvCxnSpPr>
            <p:nvPr/>
          </p:nvCxnSpPr>
          <p:spPr bwMode="auto">
            <a:xfrm>
              <a:off x="876" y="1686"/>
              <a:ext cx="576"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34">
              <a:extLst>
                <a:ext uri="{FF2B5EF4-FFF2-40B4-BE49-F238E27FC236}">
                  <a16:creationId xmlns:a16="http://schemas.microsoft.com/office/drawing/2014/main" id="{B61B53C2-A11D-4F98-B19D-81EA49D515CF}"/>
                </a:ext>
              </a:extLst>
            </p:cNvPr>
            <p:cNvCxnSpPr>
              <a:cxnSpLocks noChangeShapeType="1"/>
              <a:stCxn id="35" idx="4"/>
              <a:endCxn id="40" idx="0"/>
            </p:cNvCxnSpPr>
            <p:nvPr/>
          </p:nvCxnSpPr>
          <p:spPr bwMode="auto">
            <a:xfrm flipH="1">
              <a:off x="228" y="1686"/>
              <a:ext cx="64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AutoShape 35">
              <a:extLst>
                <a:ext uri="{FF2B5EF4-FFF2-40B4-BE49-F238E27FC236}">
                  <a16:creationId xmlns:a16="http://schemas.microsoft.com/office/drawing/2014/main" id="{E3B636AF-2478-402D-B16D-DFF4D28A6A53}"/>
                </a:ext>
              </a:extLst>
            </p:cNvPr>
            <p:cNvCxnSpPr>
              <a:cxnSpLocks noChangeShapeType="1"/>
              <a:stCxn id="35" idx="4"/>
              <a:endCxn id="41" idx="0"/>
            </p:cNvCxnSpPr>
            <p:nvPr/>
          </p:nvCxnSpPr>
          <p:spPr bwMode="auto">
            <a:xfrm flipH="1">
              <a:off x="636" y="1686"/>
              <a:ext cx="240"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AutoShape 36">
              <a:extLst>
                <a:ext uri="{FF2B5EF4-FFF2-40B4-BE49-F238E27FC236}">
                  <a16:creationId xmlns:a16="http://schemas.microsoft.com/office/drawing/2014/main" id="{8DA8654E-ABA2-4492-839F-4BE9CAF81D8B}"/>
                </a:ext>
              </a:extLst>
            </p:cNvPr>
            <p:cNvCxnSpPr>
              <a:cxnSpLocks noChangeShapeType="1"/>
              <a:stCxn id="35" idx="4"/>
              <a:endCxn id="42" idx="0"/>
            </p:cNvCxnSpPr>
            <p:nvPr/>
          </p:nvCxnSpPr>
          <p:spPr bwMode="auto">
            <a:xfrm>
              <a:off x="876" y="1686"/>
              <a:ext cx="16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 name="AutoShape 37">
              <a:extLst>
                <a:ext uri="{FF2B5EF4-FFF2-40B4-BE49-F238E27FC236}">
                  <a16:creationId xmlns:a16="http://schemas.microsoft.com/office/drawing/2014/main" id="{6F5D086D-93DC-47ED-984B-0C74B2A270A6}"/>
                </a:ext>
              </a:extLst>
            </p:cNvPr>
            <p:cNvSpPr>
              <a:spLocks noChangeArrowheads="1"/>
            </p:cNvSpPr>
            <p:nvPr/>
          </p:nvSpPr>
          <p:spPr bwMode="auto">
            <a:xfrm>
              <a:off x="96"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41" name="AutoShape 38">
              <a:extLst>
                <a:ext uri="{FF2B5EF4-FFF2-40B4-BE49-F238E27FC236}">
                  <a16:creationId xmlns:a16="http://schemas.microsoft.com/office/drawing/2014/main" id="{6D0BBED4-AAF8-4961-8C7C-3F1B8AE528B1}"/>
                </a:ext>
              </a:extLst>
            </p:cNvPr>
            <p:cNvSpPr>
              <a:spLocks noChangeArrowheads="1"/>
            </p:cNvSpPr>
            <p:nvPr/>
          </p:nvSpPr>
          <p:spPr bwMode="auto">
            <a:xfrm>
              <a:off x="504"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42" name="AutoShape 39">
              <a:extLst>
                <a:ext uri="{FF2B5EF4-FFF2-40B4-BE49-F238E27FC236}">
                  <a16:creationId xmlns:a16="http://schemas.microsoft.com/office/drawing/2014/main" id="{458A2BBC-1836-4ECB-A515-8FC72F95C188}"/>
                </a:ext>
              </a:extLst>
            </p:cNvPr>
            <p:cNvSpPr>
              <a:spLocks noChangeArrowheads="1"/>
            </p:cNvSpPr>
            <p:nvPr/>
          </p:nvSpPr>
          <p:spPr bwMode="auto">
            <a:xfrm>
              <a:off x="912"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43" name="AutoShape 40">
              <a:extLst>
                <a:ext uri="{FF2B5EF4-FFF2-40B4-BE49-F238E27FC236}">
                  <a16:creationId xmlns:a16="http://schemas.microsoft.com/office/drawing/2014/main" id="{CE5332DF-2412-426A-8B10-B7E96246EAE0}"/>
                </a:ext>
              </a:extLst>
            </p:cNvPr>
            <p:cNvSpPr>
              <a:spLocks noChangeArrowheads="1"/>
            </p:cNvSpPr>
            <p:nvPr/>
          </p:nvSpPr>
          <p:spPr bwMode="auto">
            <a:xfrm>
              <a:off x="1320"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dirty="0"/>
                <a:t>T(n/4)</a:t>
              </a:r>
            </a:p>
          </p:txBody>
        </p:sp>
      </p:grpSp>
      <p:grpSp>
        <p:nvGrpSpPr>
          <p:cNvPr id="44" name="Group 41">
            <a:extLst>
              <a:ext uri="{FF2B5EF4-FFF2-40B4-BE49-F238E27FC236}">
                <a16:creationId xmlns:a16="http://schemas.microsoft.com/office/drawing/2014/main" id="{B6530D24-3BD0-4968-B5D0-A11D32714227}"/>
              </a:ext>
            </a:extLst>
          </p:cNvPr>
          <p:cNvGrpSpPr>
            <a:grpSpLocks/>
          </p:cNvGrpSpPr>
          <p:nvPr/>
        </p:nvGrpSpPr>
        <p:grpSpPr bwMode="auto">
          <a:xfrm>
            <a:off x="7050087" y="4529549"/>
            <a:ext cx="1981200" cy="1422400"/>
            <a:chOff x="96" y="1296"/>
            <a:chExt cx="1488" cy="1104"/>
          </a:xfrm>
          <a:solidFill>
            <a:schemeClr val="bg1">
              <a:lumMod val="95000"/>
            </a:schemeClr>
          </a:solidFill>
        </p:grpSpPr>
        <p:sp>
          <p:nvSpPr>
            <p:cNvPr id="45" name="Oval 42">
              <a:extLst>
                <a:ext uri="{FF2B5EF4-FFF2-40B4-BE49-F238E27FC236}">
                  <a16:creationId xmlns:a16="http://schemas.microsoft.com/office/drawing/2014/main" id="{3412185C-ED8A-41B3-B1B9-91C76EDBC132}"/>
                </a:ext>
              </a:extLst>
            </p:cNvPr>
            <p:cNvSpPr>
              <a:spLocks noChangeArrowheads="1"/>
            </p:cNvSpPr>
            <p:nvPr/>
          </p:nvSpPr>
          <p:spPr bwMode="auto">
            <a:xfrm>
              <a:off x="624" y="1296"/>
              <a:ext cx="504" cy="384"/>
            </a:xfrm>
            <a:prstGeom prst="ellipse">
              <a:avLst/>
            </a:prstGeom>
            <a:grp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t>n/2</a:t>
              </a:r>
            </a:p>
          </p:txBody>
        </p:sp>
        <p:cxnSp>
          <p:nvCxnSpPr>
            <p:cNvPr id="46" name="AutoShape 43">
              <a:extLst>
                <a:ext uri="{FF2B5EF4-FFF2-40B4-BE49-F238E27FC236}">
                  <a16:creationId xmlns:a16="http://schemas.microsoft.com/office/drawing/2014/main" id="{8A7B3270-5E19-4845-B61E-450E3D70F881}"/>
                </a:ext>
              </a:extLst>
            </p:cNvPr>
            <p:cNvCxnSpPr>
              <a:cxnSpLocks noChangeShapeType="1"/>
              <a:stCxn id="45" idx="4"/>
              <a:endCxn id="53" idx="0"/>
            </p:cNvCxnSpPr>
            <p:nvPr/>
          </p:nvCxnSpPr>
          <p:spPr bwMode="auto">
            <a:xfrm>
              <a:off x="876" y="1686"/>
              <a:ext cx="576"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 name="AutoShape 44">
              <a:extLst>
                <a:ext uri="{FF2B5EF4-FFF2-40B4-BE49-F238E27FC236}">
                  <a16:creationId xmlns:a16="http://schemas.microsoft.com/office/drawing/2014/main" id="{8E9F89EA-48E5-4452-A7C8-466BF8458B15}"/>
                </a:ext>
              </a:extLst>
            </p:cNvPr>
            <p:cNvCxnSpPr>
              <a:cxnSpLocks noChangeShapeType="1"/>
              <a:stCxn id="45" idx="4"/>
              <a:endCxn id="50" idx="0"/>
            </p:cNvCxnSpPr>
            <p:nvPr/>
          </p:nvCxnSpPr>
          <p:spPr bwMode="auto">
            <a:xfrm flipH="1">
              <a:off x="228" y="1686"/>
              <a:ext cx="64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8" name="AutoShape 45">
              <a:extLst>
                <a:ext uri="{FF2B5EF4-FFF2-40B4-BE49-F238E27FC236}">
                  <a16:creationId xmlns:a16="http://schemas.microsoft.com/office/drawing/2014/main" id="{1DBB9DCA-BF49-4B76-ABD0-25E44598BE07}"/>
                </a:ext>
              </a:extLst>
            </p:cNvPr>
            <p:cNvCxnSpPr>
              <a:cxnSpLocks noChangeShapeType="1"/>
              <a:stCxn id="45" idx="4"/>
              <a:endCxn id="51" idx="0"/>
            </p:cNvCxnSpPr>
            <p:nvPr/>
          </p:nvCxnSpPr>
          <p:spPr bwMode="auto">
            <a:xfrm flipH="1">
              <a:off x="636" y="1686"/>
              <a:ext cx="240"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 name="AutoShape 46">
              <a:extLst>
                <a:ext uri="{FF2B5EF4-FFF2-40B4-BE49-F238E27FC236}">
                  <a16:creationId xmlns:a16="http://schemas.microsoft.com/office/drawing/2014/main" id="{320DD3D9-7F46-4134-92E9-6BF0196040A9}"/>
                </a:ext>
              </a:extLst>
            </p:cNvPr>
            <p:cNvCxnSpPr>
              <a:cxnSpLocks noChangeShapeType="1"/>
              <a:stCxn id="45" idx="4"/>
              <a:endCxn id="52" idx="0"/>
            </p:cNvCxnSpPr>
            <p:nvPr/>
          </p:nvCxnSpPr>
          <p:spPr bwMode="auto">
            <a:xfrm>
              <a:off x="876" y="1686"/>
              <a:ext cx="168" cy="500"/>
            </a:xfrm>
            <a:prstGeom prst="straightConnector1">
              <a:avLst/>
            </a:prstGeom>
            <a:grpFill/>
            <a:ln w="19050">
              <a:solidFill>
                <a:schemeClr val="accent2"/>
              </a:solidFill>
              <a:round/>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 name="AutoShape 47">
              <a:extLst>
                <a:ext uri="{FF2B5EF4-FFF2-40B4-BE49-F238E27FC236}">
                  <a16:creationId xmlns:a16="http://schemas.microsoft.com/office/drawing/2014/main" id="{B9A360FA-A370-41FE-B198-2FFE642CE3F9}"/>
                </a:ext>
              </a:extLst>
            </p:cNvPr>
            <p:cNvSpPr>
              <a:spLocks noChangeArrowheads="1"/>
            </p:cNvSpPr>
            <p:nvPr/>
          </p:nvSpPr>
          <p:spPr bwMode="auto">
            <a:xfrm>
              <a:off x="96"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51" name="AutoShape 48">
              <a:extLst>
                <a:ext uri="{FF2B5EF4-FFF2-40B4-BE49-F238E27FC236}">
                  <a16:creationId xmlns:a16="http://schemas.microsoft.com/office/drawing/2014/main" id="{F48CC402-11E4-4A31-9DAB-FCC6465A8AE4}"/>
                </a:ext>
              </a:extLst>
            </p:cNvPr>
            <p:cNvSpPr>
              <a:spLocks noChangeArrowheads="1"/>
            </p:cNvSpPr>
            <p:nvPr/>
          </p:nvSpPr>
          <p:spPr bwMode="auto">
            <a:xfrm>
              <a:off x="504"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52" name="AutoShape 49">
              <a:extLst>
                <a:ext uri="{FF2B5EF4-FFF2-40B4-BE49-F238E27FC236}">
                  <a16:creationId xmlns:a16="http://schemas.microsoft.com/office/drawing/2014/main" id="{ED441A9F-E0DC-4A32-93C6-93EE20CDE652}"/>
                </a:ext>
              </a:extLst>
            </p:cNvPr>
            <p:cNvSpPr>
              <a:spLocks noChangeArrowheads="1"/>
            </p:cNvSpPr>
            <p:nvPr/>
          </p:nvSpPr>
          <p:spPr bwMode="auto">
            <a:xfrm>
              <a:off x="912"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sp>
          <p:nvSpPr>
            <p:cNvPr id="53" name="AutoShape 50">
              <a:extLst>
                <a:ext uri="{FF2B5EF4-FFF2-40B4-BE49-F238E27FC236}">
                  <a16:creationId xmlns:a16="http://schemas.microsoft.com/office/drawing/2014/main" id="{3D5528FA-CCAE-4C19-9222-821C4448AC53}"/>
                </a:ext>
              </a:extLst>
            </p:cNvPr>
            <p:cNvSpPr>
              <a:spLocks noChangeArrowheads="1"/>
            </p:cNvSpPr>
            <p:nvPr/>
          </p:nvSpPr>
          <p:spPr bwMode="auto">
            <a:xfrm>
              <a:off x="1320" y="2192"/>
              <a:ext cx="264" cy="208"/>
            </a:xfrm>
            <a:prstGeom prst="triangle">
              <a:avLst>
                <a:gd name="adj" fmla="val 50000"/>
              </a:avLst>
            </a:prstGeom>
            <a:grp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1600" b="1"/>
                <a:t>T(n/4)</a:t>
              </a:r>
            </a:p>
          </p:txBody>
        </p:sp>
      </p:grpSp>
    </p:spTree>
    <p:extLst>
      <p:ext uri="{BB962C8B-B14F-4D97-AF65-F5344CB8AC3E}">
        <p14:creationId xmlns:p14="http://schemas.microsoft.com/office/powerpoint/2010/main" val="119553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0115A-D35A-44D6-9654-B1F98FFD403A}"/>
              </a:ext>
            </a:extLst>
          </p:cNvPr>
          <p:cNvSpPr>
            <a:spLocks noGrp="1"/>
          </p:cNvSpPr>
          <p:nvPr>
            <p:ph type="title"/>
          </p:nvPr>
        </p:nvSpPr>
        <p:spPr/>
        <p:txBody>
          <a:bodyPr>
            <a:normAutofit/>
          </a:bodyPr>
          <a:lstStyle/>
          <a:p>
            <a:r>
              <a:rPr lang="en-US" altLang="zh-CN" dirty="0"/>
              <a:t>2.5 </a:t>
            </a:r>
            <a:r>
              <a:rPr lang="en-US" altLang="zh-CN" sz="2800" dirty="0">
                <a:effectLst>
                  <a:outerShdw blurRad="38100" dist="38100" dir="2700000" algn="tl">
                    <a:srgbClr val="C0C0C0"/>
                  </a:outerShdw>
                </a:effectLst>
                <a:latin typeface="黑体" pitchFamily="49" charset="-122"/>
                <a:ea typeface="黑体" pitchFamily="49" charset="-122"/>
              </a:rPr>
              <a:t>Strassen</a:t>
            </a:r>
            <a:r>
              <a:rPr lang="zh-CN" altLang="en-US" sz="2800" dirty="0">
                <a:effectLst>
                  <a:outerShdw blurRad="38100" dist="38100" dir="2700000" algn="tl">
                    <a:srgbClr val="C0C0C0"/>
                  </a:outerShdw>
                </a:effectLst>
                <a:latin typeface="黑体" pitchFamily="49" charset="-122"/>
                <a:ea typeface="黑体" pitchFamily="49" charset="-122"/>
              </a:rPr>
              <a:t>矩阵乘法</a:t>
            </a:r>
            <a:r>
              <a:rPr lang="en-US" altLang="zh-CN" dirty="0"/>
              <a:t> </a:t>
            </a:r>
            <a:endParaRPr lang="zh-CN" altLang="en-US" dirty="0"/>
          </a:p>
        </p:txBody>
      </p:sp>
      <p:sp>
        <p:nvSpPr>
          <p:cNvPr id="3" name="内容占位符 2">
            <a:extLst>
              <a:ext uri="{FF2B5EF4-FFF2-40B4-BE49-F238E27FC236}">
                <a16:creationId xmlns:a16="http://schemas.microsoft.com/office/drawing/2014/main" id="{F5E5DFF1-8AEB-41FA-AC94-D37E8F3C5097}"/>
              </a:ext>
            </a:extLst>
          </p:cNvPr>
          <p:cNvSpPr>
            <a:spLocks noGrp="1"/>
          </p:cNvSpPr>
          <p:nvPr>
            <p:ph idx="1"/>
          </p:nvPr>
        </p:nvSpPr>
        <p:spPr/>
        <p:txBody>
          <a:bodyPr>
            <a:normAutofit lnSpcReduction="10000"/>
          </a:bodyPr>
          <a:lstStyle/>
          <a:p>
            <a:r>
              <a:rPr lang="en-US" altLang="zh-CN" sz="2400" dirty="0">
                <a:cs typeface="楷体_GB2312"/>
              </a:rPr>
              <a:t>2</a:t>
            </a:r>
            <a:r>
              <a:rPr lang="zh-CN" altLang="en-US" sz="2400" dirty="0">
                <a:cs typeface="楷体_GB2312"/>
              </a:rPr>
              <a:t>个</a:t>
            </a:r>
            <a:r>
              <a:rPr lang="en-US" altLang="zh-CN" sz="2400" dirty="0">
                <a:cs typeface="楷体_GB2312"/>
              </a:rPr>
              <a:t>n x n</a:t>
            </a:r>
            <a:r>
              <a:rPr lang="zh-CN" altLang="en-US" sz="2400" dirty="0">
                <a:cs typeface="楷体_GB2312"/>
              </a:rPr>
              <a:t>矩阵</a:t>
            </a:r>
            <a:r>
              <a:rPr lang="en-US" altLang="zh-CN" sz="2400" dirty="0">
                <a:cs typeface="楷体_GB2312"/>
              </a:rPr>
              <a:t>A</a:t>
            </a:r>
            <a:r>
              <a:rPr lang="zh-CN" altLang="en-US" sz="2400" dirty="0">
                <a:cs typeface="楷体_GB2312"/>
              </a:rPr>
              <a:t>、</a:t>
            </a:r>
            <a:r>
              <a:rPr lang="en-US" altLang="zh-CN" sz="2400" dirty="0">
                <a:cs typeface="楷体_GB2312"/>
              </a:rPr>
              <a:t>B</a:t>
            </a:r>
            <a:r>
              <a:rPr lang="zh-CN" altLang="en-US" sz="2400" dirty="0">
                <a:cs typeface="楷体_GB2312"/>
              </a:rPr>
              <a:t>相乘</a:t>
            </a:r>
            <a:endParaRPr lang="en-US" altLang="zh-CN" sz="2400" dirty="0">
              <a:cs typeface="楷体_GB2312"/>
            </a:endParaRPr>
          </a:p>
          <a:p>
            <a:endParaRPr lang="en-US" altLang="zh-CN" dirty="0">
              <a:cs typeface="楷体_GB2312"/>
            </a:endParaRPr>
          </a:p>
          <a:p>
            <a:pPr marL="0" indent="0">
              <a:buNone/>
            </a:pPr>
            <a:endParaRPr lang="en-US" altLang="zh-CN" dirty="0">
              <a:solidFill>
                <a:srgbClr val="000000"/>
              </a:solidFill>
              <a:cs typeface="Times New Roman" pitchFamily="18" charset="0"/>
            </a:endParaRPr>
          </a:p>
          <a:p>
            <a:r>
              <a:rPr lang="en-US" altLang="zh-CN" dirty="0">
                <a:solidFill>
                  <a:srgbClr val="000000"/>
                </a:solidFill>
                <a:cs typeface="Times New Roman" pitchFamily="18" charset="0"/>
              </a:rPr>
              <a:t>A</a:t>
            </a:r>
            <a:r>
              <a:rPr lang="zh-CN" altLang="en-US" dirty="0">
                <a:solidFill>
                  <a:srgbClr val="000000"/>
                </a:solidFill>
                <a:cs typeface="Times New Roman" pitchFamily="18" charset="0"/>
              </a:rPr>
              <a:t>和</a:t>
            </a:r>
            <a:r>
              <a:rPr lang="en-US" altLang="zh-CN" dirty="0">
                <a:solidFill>
                  <a:srgbClr val="000000"/>
                </a:solidFill>
                <a:cs typeface="Times New Roman" pitchFamily="18" charset="0"/>
              </a:rPr>
              <a:t>B</a:t>
            </a:r>
            <a:r>
              <a:rPr lang="zh-CN" altLang="en-US" dirty="0">
                <a:solidFill>
                  <a:srgbClr val="000000"/>
                </a:solidFill>
                <a:cs typeface="Times New Roman" pitchFamily="18" charset="0"/>
              </a:rPr>
              <a:t>的乘积矩阵</a:t>
            </a:r>
            <a:r>
              <a:rPr lang="en-US" altLang="zh-CN" dirty="0">
                <a:solidFill>
                  <a:srgbClr val="000000"/>
                </a:solidFill>
                <a:cs typeface="Times New Roman" pitchFamily="18" charset="0"/>
              </a:rPr>
              <a:t>C</a:t>
            </a:r>
            <a:r>
              <a:rPr lang="zh-CN" altLang="en-US" dirty="0">
                <a:solidFill>
                  <a:srgbClr val="000000"/>
                </a:solidFill>
                <a:cs typeface="Times New Roman" pitchFamily="18" charset="0"/>
              </a:rPr>
              <a:t>中的元素</a:t>
            </a:r>
            <a:r>
              <a:rPr lang="en-US" altLang="zh-CN" dirty="0">
                <a:solidFill>
                  <a:srgbClr val="000000"/>
                </a:solidFill>
                <a:cs typeface="Times New Roman" pitchFamily="18" charset="0"/>
              </a:rPr>
              <a:t>C[</a:t>
            </a:r>
            <a:r>
              <a:rPr lang="en-US" altLang="zh-CN" dirty="0" err="1">
                <a:solidFill>
                  <a:srgbClr val="000000"/>
                </a:solidFill>
                <a:cs typeface="Times New Roman" pitchFamily="18" charset="0"/>
              </a:rPr>
              <a:t>i</a:t>
            </a:r>
            <a:r>
              <a:rPr lang="en-US" altLang="zh-CN" dirty="0">
                <a:solidFill>
                  <a:srgbClr val="000000"/>
                </a:solidFill>
                <a:cs typeface="Times New Roman" pitchFamily="18" charset="0"/>
              </a:rPr>
              <a:t>, j]</a:t>
            </a:r>
            <a:r>
              <a:rPr lang="zh-CN" altLang="en-US" dirty="0">
                <a:solidFill>
                  <a:srgbClr val="000000"/>
                </a:solidFill>
                <a:cs typeface="Times New Roman" pitchFamily="18" charset="0"/>
              </a:rPr>
              <a:t>定义为</a:t>
            </a:r>
            <a:r>
              <a:rPr lang="en-US" altLang="zh-CN" dirty="0">
                <a:solidFill>
                  <a:srgbClr val="000000"/>
                </a:solidFill>
                <a:cs typeface="Times New Roman" pitchFamily="18" charset="0"/>
              </a:rPr>
              <a:t>:</a:t>
            </a:r>
            <a:r>
              <a:rPr lang="zh-CN" altLang="en-US" dirty="0">
                <a:solidFill>
                  <a:srgbClr val="000000"/>
                </a:solidFill>
                <a:cs typeface="Times New Roman" pitchFamily="18" charset="0"/>
              </a:rPr>
              <a:t>　</a:t>
            </a:r>
            <a:endParaRPr lang="en-US" altLang="zh-CN" dirty="0">
              <a:solidFill>
                <a:srgbClr val="000000"/>
              </a:solidFill>
              <a:cs typeface="Times New Roman" pitchFamily="18" charset="0"/>
            </a:endParaRPr>
          </a:p>
          <a:p>
            <a:endParaRPr lang="en-US" altLang="zh-CN" sz="2400" dirty="0">
              <a:cs typeface="楷体_GB2312"/>
            </a:endParaRPr>
          </a:p>
          <a:p>
            <a:pPr marL="0" indent="0">
              <a:buNone/>
            </a:pPr>
            <a:endParaRPr lang="en-US" altLang="zh-CN" dirty="0">
              <a:solidFill>
                <a:srgbClr val="000000"/>
              </a:solidFill>
              <a:cs typeface="Times New Roman" pitchFamily="18" charset="0"/>
            </a:endParaRPr>
          </a:p>
          <a:p>
            <a:r>
              <a:rPr lang="zh-CN" altLang="en-US" dirty="0">
                <a:solidFill>
                  <a:srgbClr val="000000"/>
                </a:solidFill>
                <a:cs typeface="Times New Roman" pitchFamily="18" charset="0"/>
              </a:rPr>
              <a:t>（大）矩阵相乘属于基本数学运算，广泛应用于科学计算等领域</a:t>
            </a:r>
            <a:endParaRPr lang="en-US" altLang="zh-CN" dirty="0">
              <a:solidFill>
                <a:srgbClr val="000000"/>
              </a:solidFill>
              <a:cs typeface="Times New Roman" pitchFamily="18" charset="0"/>
            </a:endParaRPr>
          </a:p>
          <a:p>
            <a:pPr lvl="1"/>
            <a:r>
              <a:rPr lang="en-US" altLang="zh-CN" dirty="0">
                <a:solidFill>
                  <a:srgbClr val="000000"/>
                </a:solidFill>
                <a:cs typeface="Times New Roman" pitchFamily="18" charset="0"/>
              </a:rPr>
              <a:t> </a:t>
            </a:r>
            <a:r>
              <a:rPr lang="zh-CN" altLang="en-US" dirty="0">
                <a:solidFill>
                  <a:srgbClr val="000000"/>
                </a:solidFill>
                <a:cs typeface="Times New Roman" pitchFamily="18" charset="0"/>
              </a:rPr>
              <a:t>图上最短路径、恰好经过</a:t>
            </a:r>
            <a:r>
              <a:rPr lang="en-US" altLang="zh-CN" dirty="0">
                <a:solidFill>
                  <a:srgbClr val="000000"/>
                </a:solidFill>
                <a:cs typeface="Times New Roman" pitchFamily="18" charset="0"/>
              </a:rPr>
              <a:t>K</a:t>
            </a:r>
            <a:r>
              <a:rPr lang="zh-CN" altLang="en-US" dirty="0">
                <a:solidFill>
                  <a:srgbClr val="000000"/>
                </a:solidFill>
                <a:cs typeface="Times New Roman" pitchFamily="18" charset="0"/>
              </a:rPr>
              <a:t>条边互相可达的方案数，</a:t>
            </a:r>
            <a:r>
              <a:rPr lang="en-US" altLang="zh-CN" dirty="0">
                <a:solidFill>
                  <a:srgbClr val="000000"/>
                </a:solidFill>
                <a:cs typeface="Times New Roman" pitchFamily="18" charset="0"/>
              </a:rPr>
              <a:t>DNN</a:t>
            </a:r>
            <a:r>
              <a:rPr lang="zh-CN" altLang="en-US" dirty="0">
                <a:solidFill>
                  <a:srgbClr val="000000"/>
                </a:solidFill>
                <a:cs typeface="Times New Roman" pitchFamily="18" charset="0"/>
              </a:rPr>
              <a:t>训练</a:t>
            </a:r>
            <a:endParaRPr lang="en-US" altLang="zh-CN" dirty="0">
              <a:solidFill>
                <a:srgbClr val="000000"/>
              </a:solidFill>
              <a:cs typeface="Times New Roman" pitchFamily="18" charset="0"/>
            </a:endParaRPr>
          </a:p>
          <a:p>
            <a:r>
              <a:rPr lang="zh-CN" altLang="en-US" dirty="0">
                <a:solidFill>
                  <a:srgbClr val="000000"/>
                </a:solidFill>
                <a:cs typeface="Times New Roman" pitchFamily="18" charset="0"/>
              </a:rPr>
              <a:t>复杂性分析</a:t>
            </a:r>
            <a:endParaRPr lang="en-US" altLang="zh-CN" dirty="0">
              <a:solidFill>
                <a:srgbClr val="000000"/>
              </a:solidFill>
              <a:cs typeface="Times New Roman" pitchFamily="18" charset="0"/>
            </a:endParaRPr>
          </a:p>
          <a:p>
            <a:pPr lvl="1"/>
            <a:r>
              <a:rPr lang="zh-CN" altLang="en-US" dirty="0">
                <a:cs typeface="Times New Roman" pitchFamily="18" charset="0"/>
              </a:rPr>
              <a:t>按上述定义，行列相乘，直接计算</a:t>
            </a:r>
            <a:r>
              <a:rPr lang="en-US" altLang="en-US" dirty="0" err="1">
                <a:cs typeface="Times New Roman" pitchFamily="18" charset="0"/>
              </a:rPr>
              <a:t>A和B的乘积矩阵C，则每计算C的一个元素C</a:t>
            </a:r>
            <a:r>
              <a:rPr lang="en-US" altLang="en-US" dirty="0">
                <a:cs typeface="Times New Roman" pitchFamily="18" charset="0"/>
              </a:rPr>
              <a:t>[</a:t>
            </a:r>
            <a:r>
              <a:rPr lang="en-US" altLang="en-US" dirty="0" err="1">
                <a:cs typeface="Times New Roman" pitchFamily="18" charset="0"/>
              </a:rPr>
              <a:t>i</a:t>
            </a:r>
            <a:r>
              <a:rPr lang="en-US" altLang="en-US" dirty="0">
                <a:cs typeface="Times New Roman" pitchFamily="18" charset="0"/>
              </a:rPr>
              <a:t>][j]，需要做n次乘法和n-1次加法</a:t>
            </a:r>
          </a:p>
          <a:p>
            <a:pPr lvl="1"/>
            <a:r>
              <a:rPr lang="zh-CN" altLang="en-US" dirty="0">
                <a:cs typeface="Times New Roman" pitchFamily="18" charset="0"/>
              </a:rPr>
              <a:t>算出</a:t>
            </a:r>
            <a:r>
              <a:rPr lang="en-US" altLang="en-US" dirty="0">
                <a:cs typeface="Times New Roman" pitchFamily="18" charset="0"/>
              </a:rPr>
              <a:t>矩阵C的</a:t>
            </a:r>
            <a:r>
              <a:rPr lang="en-US" altLang="zh-CN" dirty="0">
                <a:cs typeface="Times New Roman" pitchFamily="18" charset="0"/>
              </a:rPr>
              <a:t>n</a:t>
            </a:r>
            <a:r>
              <a:rPr lang="en-US" altLang="zh-CN" baseline="30000" dirty="0">
                <a:cs typeface="Times New Roman" pitchFamily="18" charset="0"/>
              </a:rPr>
              <a:t>2</a:t>
            </a:r>
            <a:r>
              <a:rPr lang="en-US" altLang="en-US" dirty="0">
                <a:cs typeface="Times New Roman" pitchFamily="18" charset="0"/>
              </a:rPr>
              <a:t> </a:t>
            </a:r>
            <a:r>
              <a:rPr lang="en-US" altLang="en-US" dirty="0" err="1">
                <a:cs typeface="Times New Roman" pitchFamily="18" charset="0"/>
              </a:rPr>
              <a:t>个元素所需的计算时间为</a:t>
            </a:r>
            <a:r>
              <a:rPr lang="en-US" altLang="zh-CN" dirty="0" err="1">
                <a:cs typeface="Times New Roman" pitchFamily="18" charset="0"/>
              </a:rPr>
              <a:t>O</a:t>
            </a:r>
            <a:r>
              <a:rPr lang="en-US" altLang="zh-CN" dirty="0">
                <a:cs typeface="Times New Roman" pitchFamily="18" charset="0"/>
              </a:rPr>
              <a:t>(n</a:t>
            </a:r>
            <a:r>
              <a:rPr lang="en-US" altLang="zh-CN" baseline="30000" dirty="0">
                <a:cs typeface="Times New Roman" pitchFamily="18" charset="0"/>
              </a:rPr>
              <a:t>3</a:t>
            </a:r>
            <a:r>
              <a:rPr lang="en-US" altLang="zh-CN" dirty="0">
                <a:cs typeface="Times New Roman" pitchFamily="18" charset="0"/>
              </a:rPr>
              <a:t>)</a:t>
            </a:r>
            <a:endParaRPr lang="zh-CN" altLang="en-US"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954D1D8C-A96A-4F78-8D3C-2064C8CF09F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A78FCFD-FFE5-430C-8200-6FC170BC0F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ABE95-C7CA-4BD3-8F8E-57CCA79075B1}"/>
              </a:ext>
            </a:extLst>
          </p:cNvPr>
          <p:cNvSpPr>
            <a:spLocks noGrp="1"/>
          </p:cNvSpPr>
          <p:nvPr>
            <p:ph type="sldNum" sz="quarter" idx="12"/>
          </p:nvPr>
        </p:nvSpPr>
        <p:spPr/>
        <p:txBody>
          <a:bodyPr/>
          <a:lstStyle/>
          <a:p>
            <a:fld id="{EEA58A3B-43CE-4AA0-90B5-EB47AFAFEB34}" type="slidenum">
              <a:rPr lang="zh-CN" altLang="en-US" smtClean="0"/>
              <a:pPr/>
              <a:t>50</a:t>
            </a:fld>
            <a:endParaRPr lang="zh-CN" altLang="en-US" dirty="0"/>
          </a:p>
        </p:txBody>
      </p:sp>
      <p:graphicFrame>
        <p:nvGraphicFramePr>
          <p:cNvPr id="7" name="对象 1">
            <a:extLst>
              <a:ext uri="{FF2B5EF4-FFF2-40B4-BE49-F238E27FC236}">
                <a16:creationId xmlns:a16="http://schemas.microsoft.com/office/drawing/2014/main" id="{C7DC4A27-AE1E-4147-91E0-DF0A164CE7E0}"/>
              </a:ext>
            </a:extLst>
          </p:cNvPr>
          <p:cNvGraphicFramePr>
            <a:graphicFrameLocks noChangeAspect="1"/>
          </p:cNvGraphicFramePr>
          <p:nvPr>
            <p:extLst>
              <p:ext uri="{D42A27DB-BD31-4B8C-83A1-F6EECF244321}">
                <p14:modId xmlns:p14="http://schemas.microsoft.com/office/powerpoint/2010/main" val="4037585851"/>
              </p:ext>
            </p:extLst>
          </p:nvPr>
        </p:nvGraphicFramePr>
        <p:xfrm>
          <a:off x="4710514" y="853998"/>
          <a:ext cx="4248150" cy="923925"/>
        </p:xfrm>
        <a:graphic>
          <a:graphicData uri="http://schemas.openxmlformats.org/presentationml/2006/ole">
            <mc:AlternateContent xmlns:mc="http://schemas.openxmlformats.org/markup-compatibility/2006">
              <mc:Choice xmlns:v="urn:schemas-microsoft-com:vml" Requires="v">
                <p:oleObj spid="_x0000_s12592" name="公式" r:id="rId3" imgW="2222500" imgH="482600" progId="Equation.3">
                  <p:embed/>
                </p:oleObj>
              </mc:Choice>
              <mc:Fallback>
                <p:oleObj name="公式" r:id="rId3" imgW="2222500" imgH="482600" progId="Equation.3">
                  <p:embed/>
                  <p:pic>
                    <p:nvPicPr>
                      <p:cNvPr id="54278"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514" y="853998"/>
                        <a:ext cx="42481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2">
            <a:extLst>
              <a:ext uri="{FF2B5EF4-FFF2-40B4-BE49-F238E27FC236}">
                <a16:creationId xmlns:a16="http://schemas.microsoft.com/office/drawing/2014/main" id="{A8FF3F92-3C3F-4373-8397-99DD6C529CA4}"/>
              </a:ext>
            </a:extLst>
          </p:cNvPr>
          <p:cNvSpPr txBox="1">
            <a:spLocks noChangeArrowheads="1"/>
          </p:cNvSpPr>
          <p:nvPr/>
        </p:nvSpPr>
        <p:spPr bwMode="auto">
          <a:xfrm>
            <a:off x="7188601" y="1750935"/>
            <a:ext cx="576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n=2</a:t>
            </a:r>
            <a:endParaRPr lang="zh-CN" altLang="en-US"/>
          </a:p>
        </p:txBody>
      </p:sp>
      <p:graphicFrame>
        <p:nvGraphicFramePr>
          <p:cNvPr id="9" name="Object 5">
            <a:extLst>
              <a:ext uri="{FF2B5EF4-FFF2-40B4-BE49-F238E27FC236}">
                <a16:creationId xmlns:a16="http://schemas.microsoft.com/office/drawing/2014/main" id="{65BE2547-5E6D-4335-9477-8600E5C50B00}"/>
              </a:ext>
            </a:extLst>
          </p:cNvPr>
          <p:cNvGraphicFramePr>
            <a:graphicFrameLocks noChangeAspect="1"/>
          </p:cNvGraphicFramePr>
          <p:nvPr>
            <p:extLst>
              <p:ext uri="{D42A27DB-BD31-4B8C-83A1-F6EECF244321}">
                <p14:modId xmlns:p14="http://schemas.microsoft.com/office/powerpoint/2010/main" val="1667514413"/>
              </p:ext>
            </p:extLst>
          </p:nvPr>
        </p:nvGraphicFramePr>
        <p:xfrm>
          <a:off x="3128881" y="2856202"/>
          <a:ext cx="3239183" cy="792366"/>
        </p:xfrm>
        <a:graphic>
          <a:graphicData uri="http://schemas.openxmlformats.org/presentationml/2006/ole">
            <mc:AlternateContent xmlns:mc="http://schemas.openxmlformats.org/markup-compatibility/2006">
              <mc:Choice xmlns:v="urn:schemas-microsoft-com:vml" Requires="v">
                <p:oleObj spid="_x0000_s12593" name="公式" r:id="rId5" imgW="1688367" imgH="431613" progId="Equation.3">
                  <p:embed/>
                </p:oleObj>
              </mc:Choice>
              <mc:Fallback>
                <p:oleObj name="公式" r:id="rId5" imgW="1688367" imgH="431613" progId="Equation.3">
                  <p:embed/>
                  <p:pic>
                    <p:nvPicPr>
                      <p:cNvPr id="542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881" y="2856202"/>
                        <a:ext cx="3239183" cy="792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01081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8C0A6-9B06-4E65-907C-1226287AA362}"/>
              </a:ext>
            </a:extLst>
          </p:cNvPr>
          <p:cNvSpPr>
            <a:spLocks noGrp="1"/>
          </p:cNvSpPr>
          <p:nvPr>
            <p:ph idx="1"/>
          </p:nvPr>
        </p:nvSpPr>
        <p:spPr/>
        <p:txBody>
          <a:bodyPr/>
          <a:lstStyle/>
          <a:p>
            <a:r>
              <a:rPr lang="zh-CN" altLang="en-US" dirty="0"/>
              <a:t>分治法</a:t>
            </a:r>
            <a:r>
              <a:rPr lang="en-US" altLang="zh-CN" dirty="0"/>
              <a:t>1</a:t>
            </a:r>
          </a:p>
          <a:p>
            <a:pPr lvl="1"/>
            <a:r>
              <a:rPr lang="en-US" altLang="en-US" sz="2400" dirty="0" err="1">
                <a:latin typeface="+mn-lt"/>
                <a:cs typeface="Times New Roman" pitchFamily="18" charset="0"/>
              </a:rPr>
              <a:t>使用与</a:t>
            </a:r>
            <a:r>
              <a:rPr lang="zh-CN" altLang="en-US" sz="2400" dirty="0">
                <a:latin typeface="+mn-lt"/>
                <a:cs typeface="Times New Roman" pitchFamily="18" charset="0"/>
              </a:rPr>
              <a:t>大整数乘</a:t>
            </a:r>
            <a:r>
              <a:rPr lang="en-US" altLang="en-US" sz="2400" dirty="0" err="1">
                <a:latin typeface="+mn-lt"/>
                <a:cs typeface="Times New Roman" pitchFamily="18" charset="0"/>
              </a:rPr>
              <a:t>类似技术</a:t>
            </a:r>
            <a:r>
              <a:rPr lang="en-US" altLang="en-US" sz="2400" dirty="0">
                <a:latin typeface="+mn-lt"/>
                <a:cs typeface="Times New Roman" pitchFamily="18" charset="0"/>
              </a:rPr>
              <a:t>，</a:t>
            </a:r>
            <a:r>
              <a:rPr lang="zh-CN" altLang="en-US" sz="2400" dirty="0">
                <a:latin typeface="+mn-lt"/>
                <a:cs typeface="Times New Roman" pitchFamily="18" charset="0"/>
              </a:rPr>
              <a:t>对</a:t>
            </a:r>
            <a:r>
              <a:rPr lang="en-US" altLang="en-US" sz="2400" dirty="0" err="1">
                <a:latin typeface="+mn-lt"/>
                <a:cs typeface="Times New Roman" pitchFamily="18" charset="0"/>
              </a:rPr>
              <a:t>矩阵A</a:t>
            </a:r>
            <a:r>
              <a:rPr lang="zh-CN" altLang="en-US" sz="2400" dirty="0">
                <a:latin typeface="+mn-lt"/>
                <a:cs typeface="Times New Roman" pitchFamily="18" charset="0"/>
              </a:rPr>
              <a:t>、</a:t>
            </a:r>
            <a:r>
              <a:rPr lang="en-US" altLang="en-US" sz="2400" dirty="0" err="1">
                <a:latin typeface="+mn-lt"/>
                <a:cs typeface="Times New Roman" pitchFamily="18" charset="0"/>
              </a:rPr>
              <a:t>B和C</a:t>
            </a:r>
            <a:r>
              <a:rPr lang="zh-CN" altLang="en-US" sz="2400" dirty="0">
                <a:latin typeface="+mn-lt"/>
                <a:cs typeface="Times New Roman" pitchFamily="18" charset="0"/>
              </a:rPr>
              <a:t>，每个矩阵均</a:t>
            </a:r>
            <a:r>
              <a:rPr lang="en-US" altLang="en-US" sz="2400" dirty="0">
                <a:latin typeface="+mn-lt"/>
                <a:cs typeface="Times New Roman" pitchFamily="18" charset="0"/>
              </a:rPr>
              <a:t>分块成4个大小相等的子矩阵。由此</a:t>
            </a:r>
            <a:r>
              <a:rPr lang="zh-CN" altLang="en-US" sz="2400" dirty="0">
                <a:latin typeface="+mn-lt"/>
                <a:cs typeface="Times New Roman" pitchFamily="18" charset="0"/>
              </a:rPr>
              <a:t>，</a:t>
            </a:r>
            <a:r>
              <a:rPr lang="en-US" altLang="en-US" sz="2400" dirty="0" err="1">
                <a:latin typeface="+mn-lt"/>
                <a:cs typeface="Times New Roman" pitchFamily="18" charset="0"/>
              </a:rPr>
              <a:t>方程C</a:t>
            </a:r>
            <a:r>
              <a:rPr lang="en-US" altLang="en-US" sz="2400" dirty="0">
                <a:latin typeface="+mn-lt"/>
                <a:cs typeface="Times New Roman" pitchFamily="18" charset="0"/>
              </a:rPr>
              <a:t>=</a:t>
            </a:r>
            <a:r>
              <a:rPr lang="en-US" altLang="en-US" sz="2400" dirty="0" err="1">
                <a:latin typeface="+mn-lt"/>
                <a:cs typeface="Times New Roman" pitchFamily="18" charset="0"/>
              </a:rPr>
              <a:t>AB重写为</a:t>
            </a:r>
            <a:endParaRPr lang="en-US" altLang="en-US" sz="2400" dirty="0">
              <a:latin typeface="+mn-lt"/>
              <a:cs typeface="Times New Roman" pitchFamily="18" charset="0"/>
            </a:endParaRPr>
          </a:p>
          <a:p>
            <a:pPr lvl="1"/>
            <a:endParaRPr lang="en-US" altLang="zh-CN" dirty="0">
              <a:latin typeface="+mn-lt"/>
              <a:cs typeface="Times New Roman" pitchFamily="18" charset="0"/>
            </a:endParaRPr>
          </a:p>
          <a:p>
            <a:pPr lvl="1"/>
            <a:endParaRPr lang="en-US" altLang="zh-CN" dirty="0">
              <a:latin typeface="+mn-lt"/>
              <a:cs typeface="Times New Roman" pitchFamily="18" charset="0"/>
            </a:endParaRPr>
          </a:p>
          <a:p>
            <a:pPr lvl="1"/>
            <a:r>
              <a:rPr lang="zh-CN" altLang="en-US" dirty="0">
                <a:latin typeface="+mn-lt"/>
                <a:cs typeface="Times New Roman" pitchFamily="18" charset="0"/>
              </a:rPr>
              <a:t>由此可得</a:t>
            </a:r>
            <a:endParaRPr lang="zh-CN" altLang="en-US" dirty="0">
              <a:latin typeface="+mn-lt"/>
            </a:endParaRPr>
          </a:p>
        </p:txBody>
      </p:sp>
      <p:sp>
        <p:nvSpPr>
          <p:cNvPr id="3" name="日期占位符 2">
            <a:extLst>
              <a:ext uri="{FF2B5EF4-FFF2-40B4-BE49-F238E27FC236}">
                <a16:creationId xmlns:a16="http://schemas.microsoft.com/office/drawing/2014/main" id="{C318F7A2-8403-4E40-8BCF-7771DDDF82AF}"/>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3238887-BE5B-4C80-9631-A6D6B779C975}"/>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2234B8F-BCBE-41E3-87E8-FAD3DCBBD165}"/>
              </a:ext>
            </a:extLst>
          </p:cNvPr>
          <p:cNvSpPr>
            <a:spLocks noGrp="1"/>
          </p:cNvSpPr>
          <p:nvPr>
            <p:ph type="sldNum" sz="quarter" idx="12"/>
          </p:nvPr>
        </p:nvSpPr>
        <p:spPr/>
        <p:txBody>
          <a:bodyPr/>
          <a:lstStyle/>
          <a:p>
            <a:fld id="{EEA58A3B-43CE-4AA0-90B5-EB47AFAFEB34}" type="slidenum">
              <a:rPr lang="zh-CN" altLang="en-US" smtClean="0"/>
              <a:pPr/>
              <a:t>51</a:t>
            </a:fld>
            <a:endParaRPr lang="zh-CN" altLang="en-US" dirty="0"/>
          </a:p>
        </p:txBody>
      </p:sp>
      <p:graphicFrame>
        <p:nvGraphicFramePr>
          <p:cNvPr id="6" name="Object 5">
            <a:extLst>
              <a:ext uri="{FF2B5EF4-FFF2-40B4-BE49-F238E27FC236}">
                <a16:creationId xmlns:a16="http://schemas.microsoft.com/office/drawing/2014/main" id="{3B9AD714-71D2-4FD1-B38A-3A4C03ECF7FF}"/>
              </a:ext>
            </a:extLst>
          </p:cNvPr>
          <p:cNvGraphicFramePr>
            <a:graphicFrameLocks noChangeAspect="1"/>
          </p:cNvGraphicFramePr>
          <p:nvPr>
            <p:extLst>
              <p:ext uri="{D42A27DB-BD31-4B8C-83A1-F6EECF244321}">
                <p14:modId xmlns:p14="http://schemas.microsoft.com/office/powerpoint/2010/main" val="2017548252"/>
              </p:ext>
            </p:extLst>
          </p:nvPr>
        </p:nvGraphicFramePr>
        <p:xfrm>
          <a:off x="2237466" y="1714346"/>
          <a:ext cx="4248150" cy="923925"/>
        </p:xfrm>
        <a:graphic>
          <a:graphicData uri="http://schemas.openxmlformats.org/presentationml/2006/ole">
            <mc:AlternateContent xmlns:mc="http://schemas.openxmlformats.org/markup-compatibility/2006">
              <mc:Choice xmlns:v="urn:schemas-microsoft-com:vml" Requires="v">
                <p:oleObj spid="_x0000_s14069" name="公式" r:id="rId3" imgW="2222500" imgH="482600" progId="Equation.3">
                  <p:embed/>
                </p:oleObj>
              </mc:Choice>
              <mc:Fallback>
                <p:oleObj name="公式" r:id="rId3" imgW="2222500" imgH="482600" progId="Equation.3">
                  <p:embed/>
                  <p:pic>
                    <p:nvPicPr>
                      <p:cNvPr id="5530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466" y="1714346"/>
                        <a:ext cx="42481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11">
            <a:extLst>
              <a:ext uri="{FF2B5EF4-FFF2-40B4-BE49-F238E27FC236}">
                <a16:creationId xmlns:a16="http://schemas.microsoft.com/office/drawing/2014/main" id="{6B31D40F-5405-4CD7-8F4C-094FDAB97F47}"/>
              </a:ext>
            </a:extLst>
          </p:cNvPr>
          <p:cNvGrpSpPr>
            <a:grpSpLocks/>
          </p:cNvGrpSpPr>
          <p:nvPr/>
        </p:nvGrpSpPr>
        <p:grpSpPr bwMode="auto">
          <a:xfrm>
            <a:off x="2237466" y="2875661"/>
            <a:ext cx="4679950" cy="2303462"/>
            <a:chOff x="0" y="0"/>
            <a:chExt cx="858" cy="552"/>
          </a:xfrm>
        </p:grpSpPr>
        <p:graphicFrame>
          <p:nvGraphicFramePr>
            <p:cNvPr id="8" name="Object 12">
              <a:extLst>
                <a:ext uri="{FF2B5EF4-FFF2-40B4-BE49-F238E27FC236}">
                  <a16:creationId xmlns:a16="http://schemas.microsoft.com/office/drawing/2014/main" id="{9C80ABD7-2203-4C0A-8F0F-0052384E7CC4}"/>
                </a:ext>
              </a:extLst>
            </p:cNvPr>
            <p:cNvGraphicFramePr>
              <a:graphicFrameLocks noChangeAspect="1"/>
            </p:cNvGraphicFramePr>
            <p:nvPr/>
          </p:nvGraphicFramePr>
          <p:xfrm>
            <a:off x="0" y="0"/>
            <a:ext cx="822" cy="138"/>
          </p:xfrm>
          <a:graphic>
            <a:graphicData uri="http://schemas.openxmlformats.org/presentationml/2006/ole">
              <mc:AlternateContent xmlns:mc="http://schemas.openxmlformats.org/markup-compatibility/2006">
                <mc:Choice xmlns:v="urn:schemas-microsoft-com:vml" Requires="v">
                  <p:oleObj spid="_x0000_s14070" name="公式" r:id="rId5" imgW="1307532" imgH="215806" progId="Equation.3">
                    <p:embed/>
                  </p:oleObj>
                </mc:Choice>
                <mc:Fallback>
                  <p:oleObj name="公式" r:id="rId5" imgW="1307532" imgH="215806" progId="Equation.3">
                    <p:embed/>
                    <p:pic>
                      <p:nvPicPr>
                        <p:cNvPr id="55309"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2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3">
              <a:extLst>
                <a:ext uri="{FF2B5EF4-FFF2-40B4-BE49-F238E27FC236}">
                  <a16:creationId xmlns:a16="http://schemas.microsoft.com/office/drawing/2014/main" id="{BE188963-DA56-427F-9F5B-C8B1BF1D6B6C}"/>
                </a:ext>
              </a:extLst>
            </p:cNvPr>
            <p:cNvGraphicFramePr>
              <a:graphicFrameLocks noChangeAspect="1"/>
            </p:cNvGraphicFramePr>
            <p:nvPr/>
          </p:nvGraphicFramePr>
          <p:xfrm>
            <a:off x="0" y="138"/>
            <a:ext cx="840" cy="138"/>
          </p:xfrm>
          <a:graphic>
            <a:graphicData uri="http://schemas.openxmlformats.org/presentationml/2006/ole">
              <mc:AlternateContent xmlns:mc="http://schemas.openxmlformats.org/markup-compatibility/2006">
                <mc:Choice xmlns:v="urn:schemas-microsoft-com:vml" Requires="v">
                  <p:oleObj spid="_x0000_s14071" name="公式" r:id="rId7" imgW="1333500" imgH="215900" progId="Equation.3">
                    <p:embed/>
                  </p:oleObj>
                </mc:Choice>
                <mc:Fallback>
                  <p:oleObj name="公式" r:id="rId7" imgW="1333500" imgH="215900" progId="Equation.3">
                    <p:embed/>
                    <p:pic>
                      <p:nvPicPr>
                        <p:cNvPr id="5531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38"/>
                          <a:ext cx="8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4">
              <a:extLst>
                <a:ext uri="{FF2B5EF4-FFF2-40B4-BE49-F238E27FC236}">
                  <a16:creationId xmlns:a16="http://schemas.microsoft.com/office/drawing/2014/main" id="{F6F00CA0-7C5A-433C-92DE-8EAEAA19FA2D}"/>
                </a:ext>
              </a:extLst>
            </p:cNvPr>
            <p:cNvGraphicFramePr>
              <a:graphicFrameLocks noChangeAspect="1"/>
            </p:cNvGraphicFramePr>
            <p:nvPr/>
          </p:nvGraphicFramePr>
          <p:xfrm>
            <a:off x="0" y="276"/>
            <a:ext cx="840" cy="138"/>
          </p:xfrm>
          <a:graphic>
            <a:graphicData uri="http://schemas.openxmlformats.org/presentationml/2006/ole">
              <mc:AlternateContent xmlns:mc="http://schemas.openxmlformats.org/markup-compatibility/2006">
                <mc:Choice xmlns:v="urn:schemas-microsoft-com:vml" Requires="v">
                  <p:oleObj spid="_x0000_s14072" name="公式" r:id="rId9" imgW="1333500" imgH="215900" progId="Equation.3">
                    <p:embed/>
                  </p:oleObj>
                </mc:Choice>
                <mc:Fallback>
                  <p:oleObj name="公式" r:id="rId9" imgW="1333500" imgH="215900" progId="Equation.3">
                    <p:embed/>
                    <p:pic>
                      <p:nvPicPr>
                        <p:cNvPr id="55311"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76"/>
                          <a:ext cx="8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5">
              <a:extLst>
                <a:ext uri="{FF2B5EF4-FFF2-40B4-BE49-F238E27FC236}">
                  <a16:creationId xmlns:a16="http://schemas.microsoft.com/office/drawing/2014/main" id="{5EF46732-D6E8-42A8-A860-C1EBF4EA00CB}"/>
                </a:ext>
              </a:extLst>
            </p:cNvPr>
            <p:cNvGraphicFramePr>
              <a:graphicFrameLocks noChangeAspect="1"/>
            </p:cNvGraphicFramePr>
            <p:nvPr/>
          </p:nvGraphicFramePr>
          <p:xfrm>
            <a:off x="0" y="414"/>
            <a:ext cx="858" cy="138"/>
          </p:xfrm>
          <a:graphic>
            <a:graphicData uri="http://schemas.openxmlformats.org/presentationml/2006/ole">
              <mc:AlternateContent xmlns:mc="http://schemas.openxmlformats.org/markup-compatibility/2006">
                <mc:Choice xmlns:v="urn:schemas-microsoft-com:vml" Requires="v">
                  <p:oleObj spid="_x0000_s14073" name="公式" r:id="rId11" imgW="1358310" imgH="215806" progId="Equation.3">
                    <p:embed/>
                  </p:oleObj>
                </mc:Choice>
                <mc:Fallback>
                  <p:oleObj name="公式" r:id="rId11" imgW="1358310" imgH="215806" progId="Equation.3">
                    <p:embed/>
                    <p:pic>
                      <p:nvPicPr>
                        <p:cNvPr id="55312"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14"/>
                          <a:ext cx="8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 name="Text Box 21">
            <a:extLst>
              <a:ext uri="{FF2B5EF4-FFF2-40B4-BE49-F238E27FC236}">
                <a16:creationId xmlns:a16="http://schemas.microsoft.com/office/drawing/2014/main" id="{AF4C519D-1660-4CCE-968F-75D8FACAB5C6}"/>
              </a:ext>
            </a:extLst>
          </p:cNvPr>
          <p:cNvSpPr txBox="1">
            <a:spLocks noChangeArrowheads="1"/>
          </p:cNvSpPr>
          <p:nvPr/>
        </p:nvSpPr>
        <p:spPr bwMode="auto">
          <a:xfrm>
            <a:off x="2331837" y="5393986"/>
            <a:ext cx="3297238"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a:t>8</a:t>
            </a:r>
            <a:r>
              <a:rPr lang="zh-CN" altLang="en-US" sz="2400"/>
              <a:t>次子矩阵相乘，</a:t>
            </a:r>
            <a:r>
              <a:rPr lang="en-US" altLang="zh-CN" sz="2400"/>
              <a:t>4</a:t>
            </a:r>
            <a:r>
              <a:rPr lang="zh-CN" altLang="en-US" sz="2400"/>
              <a:t>次加</a:t>
            </a:r>
          </a:p>
        </p:txBody>
      </p:sp>
    </p:spTree>
    <p:extLst>
      <p:ext uri="{BB962C8B-B14F-4D97-AF65-F5344CB8AC3E}">
        <p14:creationId xmlns:p14="http://schemas.microsoft.com/office/powerpoint/2010/main" val="1398032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4152D0-1D25-4A2E-A6F3-D27E181184B3}"/>
              </a:ext>
            </a:extLst>
          </p:cNvPr>
          <p:cNvSpPr>
            <a:spLocks noGrp="1"/>
          </p:cNvSpPr>
          <p:nvPr>
            <p:ph idx="1"/>
          </p:nvPr>
        </p:nvSpPr>
        <p:spPr/>
        <p:txBody>
          <a:bodyPr/>
          <a:lstStyle/>
          <a:p>
            <a:r>
              <a:rPr lang="zh-CN" altLang="en-US" dirty="0"/>
              <a:t>复杂度分析</a:t>
            </a:r>
          </a:p>
        </p:txBody>
      </p:sp>
      <p:sp>
        <p:nvSpPr>
          <p:cNvPr id="3" name="日期占位符 2">
            <a:extLst>
              <a:ext uri="{FF2B5EF4-FFF2-40B4-BE49-F238E27FC236}">
                <a16:creationId xmlns:a16="http://schemas.microsoft.com/office/drawing/2014/main" id="{865DEF64-B1E1-49CE-A362-0031F246C453}"/>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3B4D199B-FB49-4B73-944E-D1D39AA3387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5574336-2315-4DDC-9BC0-208C5FE29D7D}"/>
              </a:ext>
            </a:extLst>
          </p:cNvPr>
          <p:cNvSpPr>
            <a:spLocks noGrp="1"/>
          </p:cNvSpPr>
          <p:nvPr>
            <p:ph type="sldNum" sz="quarter" idx="12"/>
          </p:nvPr>
        </p:nvSpPr>
        <p:spPr/>
        <p:txBody>
          <a:bodyPr/>
          <a:lstStyle/>
          <a:p>
            <a:fld id="{EEA58A3B-43CE-4AA0-90B5-EB47AFAFEB34}" type="slidenum">
              <a:rPr lang="zh-CN" altLang="en-US" smtClean="0"/>
              <a:pPr/>
              <a:t>52</a:t>
            </a:fld>
            <a:endParaRPr lang="zh-CN" altLang="en-US" dirty="0"/>
          </a:p>
        </p:txBody>
      </p:sp>
      <p:grpSp>
        <p:nvGrpSpPr>
          <p:cNvPr id="6" name="Group 16">
            <a:extLst>
              <a:ext uri="{FF2B5EF4-FFF2-40B4-BE49-F238E27FC236}">
                <a16:creationId xmlns:a16="http://schemas.microsoft.com/office/drawing/2014/main" id="{E11109B3-50AF-4DFB-BC6C-8BD8CBF032D4}"/>
              </a:ext>
            </a:extLst>
          </p:cNvPr>
          <p:cNvGrpSpPr>
            <a:grpSpLocks/>
          </p:cNvGrpSpPr>
          <p:nvPr/>
        </p:nvGrpSpPr>
        <p:grpSpPr bwMode="auto">
          <a:xfrm>
            <a:off x="858869" y="1967252"/>
            <a:ext cx="7048500" cy="2554287"/>
            <a:chOff x="600" y="1565"/>
            <a:chExt cx="4440" cy="1609"/>
          </a:xfrm>
        </p:grpSpPr>
        <p:sp>
          <p:nvSpPr>
            <p:cNvPr id="7" name="AutoShape 17">
              <a:extLst>
                <a:ext uri="{FF2B5EF4-FFF2-40B4-BE49-F238E27FC236}">
                  <a16:creationId xmlns:a16="http://schemas.microsoft.com/office/drawing/2014/main" id="{2C3AD4F6-74AC-4224-B43D-9A4B91D098BA}"/>
                </a:ext>
              </a:extLst>
            </p:cNvPr>
            <p:cNvSpPr>
              <a:spLocks noChangeArrowheads="1"/>
            </p:cNvSpPr>
            <p:nvPr/>
          </p:nvSpPr>
          <p:spPr bwMode="auto">
            <a:xfrm>
              <a:off x="600" y="1565"/>
              <a:ext cx="4440" cy="1609"/>
            </a:xfrm>
            <a:prstGeom prst="roundRect">
              <a:avLst>
                <a:gd name="adj" fmla="val 16667"/>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zh-CN" altLang="en-US" sz="2400" dirty="0">
                  <a:latin typeface="微软雅黑 Light" panose="020B0502040204020203" pitchFamily="34" charset="-122"/>
                  <a:ea typeface="微软雅黑 Light" panose="020B0502040204020203" pitchFamily="34" charset="-122"/>
                </a:rPr>
                <a:t>复杂度分析</a:t>
              </a:r>
            </a:p>
            <a:p>
              <a:pPr eaLnBrk="0" hangingPunct="0">
                <a:defRPr/>
              </a:pPr>
              <a:endParaRPr lang="zh-CN" altLang="en-US" sz="2400" b="1" dirty="0">
                <a:effectLst>
                  <a:outerShdw blurRad="38100" dist="38100" dir="2700000" algn="tl">
                    <a:srgbClr val="C0C0C0"/>
                  </a:outerShdw>
                </a:effectLst>
                <a:ea typeface="黑体" pitchFamily="49" charset="-122"/>
              </a:endParaRPr>
            </a:p>
            <a:p>
              <a:pPr eaLnBrk="0" hangingPunct="0">
                <a:defRPr/>
              </a:pPr>
              <a:endParaRPr lang="zh-CN" altLang="en-US" sz="2400" b="1" dirty="0"/>
            </a:p>
            <a:p>
              <a:pPr algn="ctr" eaLnBrk="0" hangingPunct="0">
                <a:defRPr/>
              </a:pPr>
              <a:endParaRPr lang="zh-CN" altLang="en-US" sz="2400" dirty="0"/>
            </a:p>
            <a:p>
              <a:pPr algn="ctr" eaLnBrk="0" hangingPunct="0">
                <a:defRPr/>
              </a:pPr>
              <a:r>
                <a:rPr lang="en-US" altLang="zh-CN" sz="2400" dirty="0"/>
                <a:t>T(n)=O(n</a:t>
              </a:r>
              <a:r>
                <a:rPr lang="en-US" altLang="zh-CN" sz="2400" baseline="30000" dirty="0"/>
                <a:t>3</a:t>
              </a:r>
              <a:r>
                <a:rPr lang="en-US" altLang="zh-CN" sz="2400" dirty="0"/>
                <a:t>)</a:t>
              </a:r>
            </a:p>
            <a:p>
              <a:pPr eaLnBrk="0" hangingPunct="0">
                <a:defRPr/>
              </a:pPr>
              <a:r>
                <a:rPr lang="en-US" altLang="zh-CN" sz="2400" b="1" dirty="0">
                  <a:solidFill>
                    <a:srgbClr val="FF0000"/>
                  </a:solidFill>
                  <a:ea typeface="楷体_GB2312" pitchFamily="49" charset="-122"/>
                  <a:sym typeface="Wingdings" pitchFamily="2" charset="2"/>
                </a:rPr>
                <a:t> k=8, m=2</a:t>
              </a:r>
            </a:p>
          </p:txBody>
        </p:sp>
        <p:graphicFrame>
          <p:nvGraphicFramePr>
            <p:cNvPr id="8" name="Object 18">
              <a:extLst>
                <a:ext uri="{FF2B5EF4-FFF2-40B4-BE49-F238E27FC236}">
                  <a16:creationId xmlns:a16="http://schemas.microsoft.com/office/drawing/2014/main" id="{4D947C90-3A64-4FA6-B43C-B1F37D633E97}"/>
                </a:ext>
              </a:extLst>
            </p:cNvPr>
            <p:cNvGraphicFramePr>
              <a:graphicFrameLocks noChangeAspect="1"/>
            </p:cNvGraphicFramePr>
            <p:nvPr/>
          </p:nvGraphicFramePr>
          <p:xfrm>
            <a:off x="1220" y="1797"/>
            <a:ext cx="2822" cy="647"/>
          </p:xfrm>
          <a:graphic>
            <a:graphicData uri="http://schemas.openxmlformats.org/presentationml/2006/ole">
              <mc:AlternateContent xmlns:mc="http://schemas.openxmlformats.org/markup-compatibility/2006">
                <mc:Choice xmlns:v="urn:schemas-microsoft-com:vml" Requires="v">
                  <p:oleObj spid="_x0000_s14489" name="Equation" r:id="rId3" imgW="1993900" imgH="457200" progId="Equation.DSMT4">
                    <p:embed/>
                  </p:oleObj>
                </mc:Choice>
                <mc:Fallback>
                  <p:oleObj name="Equation" r:id="rId3" imgW="1993900" imgH="457200" progId="Equation.DSMT4">
                    <p:embed/>
                    <p:pic>
                      <p:nvPicPr>
                        <p:cNvPr id="56331"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 y="1797"/>
                          <a:ext cx="2822"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TextBox 9">
            <a:extLst>
              <a:ext uri="{FF2B5EF4-FFF2-40B4-BE49-F238E27FC236}">
                <a16:creationId xmlns:a16="http://schemas.microsoft.com/office/drawing/2014/main" id="{8DB92889-0624-49BF-871B-12F58684ABA1}"/>
              </a:ext>
            </a:extLst>
          </p:cNvPr>
          <p:cNvSpPr txBox="1">
            <a:spLocks noChangeArrowheads="1"/>
          </p:cNvSpPr>
          <p:nvPr/>
        </p:nvSpPr>
        <p:spPr bwMode="auto">
          <a:xfrm>
            <a:off x="1622873" y="5188076"/>
            <a:ext cx="6343403" cy="46166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dirty="0"/>
              <a:t>以</a:t>
            </a:r>
            <a:r>
              <a:rPr lang="zh-CN" altLang="en-US" sz="2400" b="1" dirty="0">
                <a:solidFill>
                  <a:srgbClr val="FF0000"/>
                </a:solidFill>
              </a:rPr>
              <a:t>乘法</a:t>
            </a:r>
            <a:r>
              <a:rPr lang="zh-CN" altLang="en-US" sz="2400" dirty="0"/>
              <a:t>次数作为最主要指标，复杂度没有改进</a:t>
            </a:r>
          </a:p>
        </p:txBody>
      </p:sp>
      <p:cxnSp>
        <p:nvCxnSpPr>
          <p:cNvPr id="10" name="直接箭头连接符 10">
            <a:extLst>
              <a:ext uri="{FF2B5EF4-FFF2-40B4-BE49-F238E27FC236}">
                <a16:creationId xmlns:a16="http://schemas.microsoft.com/office/drawing/2014/main" id="{4FCCF1C7-9401-4C11-8A84-85571679F2E6}"/>
              </a:ext>
            </a:extLst>
          </p:cNvPr>
          <p:cNvCxnSpPr>
            <a:cxnSpLocks noChangeShapeType="1"/>
          </p:cNvCxnSpPr>
          <p:nvPr/>
        </p:nvCxnSpPr>
        <p:spPr bwMode="auto">
          <a:xfrm flipV="1">
            <a:off x="2357021" y="3209278"/>
            <a:ext cx="754602" cy="197879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3302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9412-A95A-47B0-B4C1-BA55BCBE5AD1}"/>
              </a:ext>
            </a:extLst>
          </p:cNvPr>
          <p:cNvSpPr>
            <a:spLocks noGrp="1"/>
          </p:cNvSpPr>
          <p:nvPr>
            <p:ph type="title"/>
          </p:nvPr>
        </p:nvSpPr>
        <p:spPr/>
        <p:txBody>
          <a:bodyPr/>
          <a:lstStyle/>
          <a:p>
            <a:r>
              <a:rPr lang="en-US" altLang="zh-CN" dirty="0"/>
              <a:t>Strassen</a:t>
            </a:r>
            <a:r>
              <a:rPr lang="zh-CN" altLang="en-US" dirty="0"/>
              <a:t>矩阵乘：</a:t>
            </a:r>
            <a:r>
              <a:rPr lang="en-US" altLang="zh-CN" dirty="0"/>
              <a:t>Laser</a:t>
            </a:r>
            <a:r>
              <a:rPr lang="zh-CN" altLang="en-US" dirty="0"/>
              <a:t>法</a:t>
            </a:r>
          </a:p>
        </p:txBody>
      </p:sp>
      <p:sp>
        <p:nvSpPr>
          <p:cNvPr id="3" name="内容占位符 2">
            <a:extLst>
              <a:ext uri="{FF2B5EF4-FFF2-40B4-BE49-F238E27FC236}">
                <a16:creationId xmlns:a16="http://schemas.microsoft.com/office/drawing/2014/main" id="{F7660C99-C836-46A7-B8EB-5AF70690BD27}"/>
              </a:ext>
            </a:extLst>
          </p:cNvPr>
          <p:cNvSpPr>
            <a:spLocks noGrp="1"/>
          </p:cNvSpPr>
          <p:nvPr>
            <p:ph idx="1"/>
          </p:nvPr>
        </p:nvSpPr>
        <p:spPr/>
        <p:txBody>
          <a:bodyPr/>
          <a:lstStyle/>
          <a:p>
            <a:r>
              <a:rPr lang="zh-CN" altLang="en-US" sz="2400" dirty="0">
                <a:latin typeface="微软雅黑 Light" panose="020B0502040204020203" pitchFamily="34" charset="-122"/>
                <a:cs typeface="楷体_GB2312"/>
              </a:rPr>
              <a:t>为了降低时间复杂度，必须减少乘法的次数</a:t>
            </a:r>
            <a:endParaRPr lang="zh-CN" altLang="en-US" dirty="0">
              <a:latin typeface="微软雅黑 Light" panose="020B0502040204020203" pitchFamily="34" charset="-122"/>
            </a:endParaRPr>
          </a:p>
        </p:txBody>
      </p:sp>
      <p:sp>
        <p:nvSpPr>
          <p:cNvPr id="4" name="日期占位符 3">
            <a:extLst>
              <a:ext uri="{FF2B5EF4-FFF2-40B4-BE49-F238E27FC236}">
                <a16:creationId xmlns:a16="http://schemas.microsoft.com/office/drawing/2014/main" id="{D4915C59-EF43-4599-A7E1-DE325E7F25CB}"/>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7984006-60FF-43F3-8B60-E637389102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9B8E91-BD54-4522-BD1C-63461A1CCFBA}"/>
              </a:ext>
            </a:extLst>
          </p:cNvPr>
          <p:cNvSpPr>
            <a:spLocks noGrp="1"/>
          </p:cNvSpPr>
          <p:nvPr>
            <p:ph type="sldNum" sz="quarter" idx="12"/>
          </p:nvPr>
        </p:nvSpPr>
        <p:spPr/>
        <p:txBody>
          <a:bodyPr/>
          <a:lstStyle/>
          <a:p>
            <a:fld id="{EEA58A3B-43CE-4AA0-90B5-EB47AFAFEB34}" type="slidenum">
              <a:rPr lang="zh-CN" altLang="en-US" smtClean="0"/>
              <a:pPr/>
              <a:t>53</a:t>
            </a:fld>
            <a:endParaRPr lang="zh-CN" altLang="en-US" dirty="0"/>
          </a:p>
        </p:txBody>
      </p:sp>
      <p:graphicFrame>
        <p:nvGraphicFramePr>
          <p:cNvPr id="7" name="Object 5">
            <a:extLst>
              <a:ext uri="{FF2B5EF4-FFF2-40B4-BE49-F238E27FC236}">
                <a16:creationId xmlns:a16="http://schemas.microsoft.com/office/drawing/2014/main" id="{759F2027-7308-4195-BAA1-9C4AFB400320}"/>
              </a:ext>
            </a:extLst>
          </p:cNvPr>
          <p:cNvGraphicFramePr>
            <a:graphicFrameLocks noChangeAspect="1"/>
          </p:cNvGraphicFramePr>
          <p:nvPr>
            <p:extLst>
              <p:ext uri="{D42A27DB-BD31-4B8C-83A1-F6EECF244321}">
                <p14:modId xmlns:p14="http://schemas.microsoft.com/office/powerpoint/2010/main" val="1476696678"/>
              </p:ext>
            </p:extLst>
          </p:nvPr>
        </p:nvGraphicFramePr>
        <p:xfrm>
          <a:off x="2268537" y="1273176"/>
          <a:ext cx="4248150" cy="923925"/>
        </p:xfrm>
        <a:graphic>
          <a:graphicData uri="http://schemas.openxmlformats.org/presentationml/2006/ole">
            <mc:AlternateContent xmlns:mc="http://schemas.openxmlformats.org/markup-compatibility/2006">
              <mc:Choice xmlns:v="urn:schemas-microsoft-com:vml" Requires="v">
                <p:oleObj spid="_x0000_s55062" name="公式" r:id="rId3" imgW="2222500" imgH="482600" progId="Equation.3">
                  <p:embed/>
                </p:oleObj>
              </mc:Choice>
              <mc:Fallback>
                <p:oleObj name="公式" r:id="rId3" imgW="2222500" imgH="482600" progId="Equation.3">
                  <p:embed/>
                  <p:pic>
                    <p:nvPicPr>
                      <p:cNvPr id="5734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7" y="1273176"/>
                        <a:ext cx="42481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8">
            <a:extLst>
              <a:ext uri="{FF2B5EF4-FFF2-40B4-BE49-F238E27FC236}">
                <a16:creationId xmlns:a16="http://schemas.microsoft.com/office/drawing/2014/main" id="{464EDCAF-41FF-46C0-A270-8FB605401C75}"/>
              </a:ext>
            </a:extLst>
          </p:cNvPr>
          <p:cNvSpPr>
            <a:spLocks noChangeArrowheads="1"/>
          </p:cNvSpPr>
          <p:nvPr/>
        </p:nvSpPr>
        <p:spPr bwMode="auto">
          <a:xfrm>
            <a:off x="-1" y="1357313"/>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9" name="Rectangle 9">
            <a:extLst>
              <a:ext uri="{FF2B5EF4-FFF2-40B4-BE49-F238E27FC236}">
                <a16:creationId xmlns:a16="http://schemas.microsoft.com/office/drawing/2014/main" id="{6F307D13-05B4-4A64-8000-058AFC58B36F}"/>
              </a:ext>
            </a:extLst>
          </p:cNvPr>
          <p:cNvSpPr>
            <a:spLocks noChangeArrowheads="1"/>
          </p:cNvSpPr>
          <p:nvPr/>
        </p:nvSpPr>
        <p:spPr bwMode="auto">
          <a:xfrm>
            <a:off x="-1" y="1585913"/>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10" name="Rectangle 10">
            <a:extLst>
              <a:ext uri="{FF2B5EF4-FFF2-40B4-BE49-F238E27FC236}">
                <a16:creationId xmlns:a16="http://schemas.microsoft.com/office/drawing/2014/main" id="{A97CB6BF-E62B-4CEB-8856-E39D63BE49FC}"/>
              </a:ext>
            </a:extLst>
          </p:cNvPr>
          <p:cNvSpPr>
            <a:spLocks noChangeArrowheads="1"/>
          </p:cNvSpPr>
          <p:nvPr/>
        </p:nvSpPr>
        <p:spPr bwMode="auto">
          <a:xfrm>
            <a:off x="-1" y="180498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11" name="Rectangle 11">
            <a:extLst>
              <a:ext uri="{FF2B5EF4-FFF2-40B4-BE49-F238E27FC236}">
                <a16:creationId xmlns:a16="http://schemas.microsoft.com/office/drawing/2014/main" id="{211E9440-9C19-4913-BA4F-2FE1529E9026}"/>
              </a:ext>
            </a:extLst>
          </p:cNvPr>
          <p:cNvSpPr>
            <a:spLocks noChangeArrowheads="1"/>
          </p:cNvSpPr>
          <p:nvPr/>
        </p:nvSpPr>
        <p:spPr bwMode="auto">
          <a:xfrm>
            <a:off x="-1" y="203358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12" name="Rectangle 12">
            <a:extLst>
              <a:ext uri="{FF2B5EF4-FFF2-40B4-BE49-F238E27FC236}">
                <a16:creationId xmlns:a16="http://schemas.microsoft.com/office/drawing/2014/main" id="{450458B1-B19E-4C85-AFD5-29705EABBEAF}"/>
              </a:ext>
            </a:extLst>
          </p:cNvPr>
          <p:cNvSpPr>
            <a:spLocks noChangeArrowheads="1"/>
          </p:cNvSpPr>
          <p:nvPr/>
        </p:nvSpPr>
        <p:spPr bwMode="auto">
          <a:xfrm>
            <a:off x="-1" y="226218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grpSp>
        <p:nvGrpSpPr>
          <p:cNvPr id="13" name="Group 13">
            <a:extLst>
              <a:ext uri="{FF2B5EF4-FFF2-40B4-BE49-F238E27FC236}">
                <a16:creationId xmlns:a16="http://schemas.microsoft.com/office/drawing/2014/main" id="{C92D0068-74E5-488D-89DD-70FEE7138243}"/>
              </a:ext>
            </a:extLst>
          </p:cNvPr>
          <p:cNvGrpSpPr>
            <a:grpSpLocks/>
          </p:cNvGrpSpPr>
          <p:nvPr/>
        </p:nvGrpSpPr>
        <p:grpSpPr bwMode="auto">
          <a:xfrm>
            <a:off x="322262" y="2497138"/>
            <a:ext cx="3311525" cy="2808288"/>
            <a:chOff x="0" y="1665"/>
            <a:chExt cx="1104" cy="990"/>
          </a:xfrm>
        </p:grpSpPr>
        <p:graphicFrame>
          <p:nvGraphicFramePr>
            <p:cNvPr id="14" name="Object 14">
              <a:extLst>
                <a:ext uri="{FF2B5EF4-FFF2-40B4-BE49-F238E27FC236}">
                  <a16:creationId xmlns:a16="http://schemas.microsoft.com/office/drawing/2014/main" id="{5E4E8806-0CCE-4E7A-B7CA-5EC00423BE5E}"/>
                </a:ext>
              </a:extLst>
            </p:cNvPr>
            <p:cNvGraphicFramePr>
              <a:graphicFrameLocks noChangeAspect="1"/>
            </p:cNvGraphicFramePr>
            <p:nvPr/>
          </p:nvGraphicFramePr>
          <p:xfrm>
            <a:off x="0" y="1665"/>
            <a:ext cx="798" cy="138"/>
          </p:xfrm>
          <a:graphic>
            <a:graphicData uri="http://schemas.openxmlformats.org/presentationml/2006/ole">
              <mc:AlternateContent xmlns:mc="http://schemas.openxmlformats.org/markup-compatibility/2006">
                <mc:Choice xmlns:v="urn:schemas-microsoft-com:vml" Requires="v">
                  <p:oleObj spid="_x0000_s55063" name="公式" r:id="rId5" imgW="1269449" imgH="215806" progId="Equation.3">
                    <p:embed/>
                  </p:oleObj>
                </mc:Choice>
                <mc:Fallback>
                  <p:oleObj name="公式" r:id="rId5" imgW="1269449" imgH="215806" progId="Equation.3">
                    <p:embed/>
                    <p:pic>
                      <p:nvPicPr>
                        <p:cNvPr id="5736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65"/>
                          <a:ext cx="7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5">
              <a:extLst>
                <a:ext uri="{FF2B5EF4-FFF2-40B4-BE49-F238E27FC236}">
                  <a16:creationId xmlns:a16="http://schemas.microsoft.com/office/drawing/2014/main" id="{1972E5A0-A8D3-4A0B-B01B-045DE03C6B70}"/>
                </a:ext>
              </a:extLst>
            </p:cNvPr>
            <p:cNvGraphicFramePr>
              <a:graphicFrameLocks noChangeAspect="1"/>
            </p:cNvGraphicFramePr>
            <p:nvPr/>
          </p:nvGraphicFramePr>
          <p:xfrm>
            <a:off x="0" y="1803"/>
            <a:ext cx="798" cy="138"/>
          </p:xfrm>
          <a:graphic>
            <a:graphicData uri="http://schemas.openxmlformats.org/presentationml/2006/ole">
              <mc:AlternateContent xmlns:mc="http://schemas.openxmlformats.org/markup-compatibility/2006">
                <mc:Choice xmlns:v="urn:schemas-microsoft-com:vml" Requires="v">
                  <p:oleObj spid="_x0000_s55064" name="公式" r:id="rId7" imgW="1269449" imgH="215806" progId="Equation.3">
                    <p:embed/>
                  </p:oleObj>
                </mc:Choice>
                <mc:Fallback>
                  <p:oleObj name="公式" r:id="rId7" imgW="1269449" imgH="215806" progId="Equation.3">
                    <p:embed/>
                    <p:pic>
                      <p:nvPicPr>
                        <p:cNvPr id="57368"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803"/>
                          <a:ext cx="79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6">
              <a:extLst>
                <a:ext uri="{FF2B5EF4-FFF2-40B4-BE49-F238E27FC236}">
                  <a16:creationId xmlns:a16="http://schemas.microsoft.com/office/drawing/2014/main" id="{C39CBC2B-9E2A-4C95-89B0-AC18763AA48B}"/>
                </a:ext>
              </a:extLst>
            </p:cNvPr>
            <p:cNvGraphicFramePr>
              <a:graphicFrameLocks noChangeAspect="1"/>
            </p:cNvGraphicFramePr>
            <p:nvPr/>
          </p:nvGraphicFramePr>
          <p:xfrm>
            <a:off x="0" y="1941"/>
            <a:ext cx="798" cy="144"/>
          </p:xfrm>
          <a:graphic>
            <a:graphicData uri="http://schemas.openxmlformats.org/presentationml/2006/ole">
              <mc:AlternateContent xmlns:mc="http://schemas.openxmlformats.org/markup-compatibility/2006">
                <mc:Choice xmlns:v="urn:schemas-microsoft-com:vml" Requires="v">
                  <p:oleObj spid="_x0000_s55065" name="公式" r:id="rId9" imgW="1270000" imgH="228600" progId="Equation.3">
                    <p:embed/>
                  </p:oleObj>
                </mc:Choice>
                <mc:Fallback>
                  <p:oleObj name="公式" r:id="rId9" imgW="1270000" imgH="228600" progId="Equation.3">
                    <p:embed/>
                    <p:pic>
                      <p:nvPicPr>
                        <p:cNvPr id="57369"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941"/>
                          <a:ext cx="79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7">
              <a:extLst>
                <a:ext uri="{FF2B5EF4-FFF2-40B4-BE49-F238E27FC236}">
                  <a16:creationId xmlns:a16="http://schemas.microsoft.com/office/drawing/2014/main" id="{49EB49C9-9338-41E8-8B9E-9C067DA22DC0}"/>
                </a:ext>
              </a:extLst>
            </p:cNvPr>
            <p:cNvGraphicFramePr>
              <a:graphicFrameLocks noChangeAspect="1"/>
            </p:cNvGraphicFramePr>
            <p:nvPr/>
          </p:nvGraphicFramePr>
          <p:xfrm>
            <a:off x="0" y="2085"/>
            <a:ext cx="810" cy="138"/>
          </p:xfrm>
          <a:graphic>
            <a:graphicData uri="http://schemas.openxmlformats.org/presentationml/2006/ole">
              <mc:AlternateContent xmlns:mc="http://schemas.openxmlformats.org/markup-compatibility/2006">
                <mc:Choice xmlns:v="urn:schemas-microsoft-com:vml" Requires="v">
                  <p:oleObj spid="_x0000_s55066" name="公式" r:id="rId11" imgW="1282700" imgH="215900" progId="Equation.3">
                    <p:embed/>
                  </p:oleObj>
                </mc:Choice>
                <mc:Fallback>
                  <p:oleObj name="公式" r:id="rId11" imgW="1282700" imgH="215900" progId="Equation.3">
                    <p:embed/>
                    <p:pic>
                      <p:nvPicPr>
                        <p:cNvPr id="5737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085"/>
                          <a:ext cx="81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8">
              <a:extLst>
                <a:ext uri="{FF2B5EF4-FFF2-40B4-BE49-F238E27FC236}">
                  <a16:creationId xmlns:a16="http://schemas.microsoft.com/office/drawing/2014/main" id="{BBDCDC68-BC90-4716-9A17-7F6FBB3F2188}"/>
                </a:ext>
              </a:extLst>
            </p:cNvPr>
            <p:cNvGraphicFramePr>
              <a:graphicFrameLocks noChangeAspect="1"/>
            </p:cNvGraphicFramePr>
            <p:nvPr/>
          </p:nvGraphicFramePr>
          <p:xfrm>
            <a:off x="0" y="2223"/>
            <a:ext cx="1098" cy="144"/>
          </p:xfrm>
          <a:graphic>
            <a:graphicData uri="http://schemas.openxmlformats.org/presentationml/2006/ole">
              <mc:AlternateContent xmlns:mc="http://schemas.openxmlformats.org/markup-compatibility/2006">
                <mc:Choice xmlns:v="urn:schemas-microsoft-com:vml" Requires="v">
                  <p:oleObj spid="_x0000_s55067" name="公式" r:id="rId13" imgW="1739900" imgH="228600" progId="Equation.3">
                    <p:embed/>
                  </p:oleObj>
                </mc:Choice>
                <mc:Fallback>
                  <p:oleObj name="公式" r:id="rId13" imgW="1739900" imgH="228600" progId="Equation.3">
                    <p:embed/>
                    <p:pic>
                      <p:nvPicPr>
                        <p:cNvPr id="57371"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223"/>
                          <a:ext cx="109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9">
              <a:extLst>
                <a:ext uri="{FF2B5EF4-FFF2-40B4-BE49-F238E27FC236}">
                  <a16:creationId xmlns:a16="http://schemas.microsoft.com/office/drawing/2014/main" id="{266B05A4-F80A-4BFD-AAB5-029B50C12F95}"/>
                </a:ext>
              </a:extLst>
            </p:cNvPr>
            <p:cNvGraphicFramePr>
              <a:graphicFrameLocks noChangeAspect="1"/>
            </p:cNvGraphicFramePr>
            <p:nvPr/>
          </p:nvGraphicFramePr>
          <p:xfrm>
            <a:off x="0" y="2367"/>
            <a:ext cx="1104" cy="144"/>
          </p:xfrm>
          <a:graphic>
            <a:graphicData uri="http://schemas.openxmlformats.org/presentationml/2006/ole">
              <mc:AlternateContent xmlns:mc="http://schemas.openxmlformats.org/markup-compatibility/2006">
                <mc:Choice xmlns:v="urn:schemas-microsoft-com:vml" Requires="v">
                  <p:oleObj spid="_x0000_s55068" name="公式" r:id="rId15" imgW="1752600" imgH="228600" progId="Equation.3">
                    <p:embed/>
                  </p:oleObj>
                </mc:Choice>
                <mc:Fallback>
                  <p:oleObj name="公式" r:id="rId15" imgW="1752600" imgH="228600" progId="Equation.3">
                    <p:embed/>
                    <p:pic>
                      <p:nvPicPr>
                        <p:cNvPr id="57372"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367"/>
                          <a:ext cx="11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0">
              <a:extLst>
                <a:ext uri="{FF2B5EF4-FFF2-40B4-BE49-F238E27FC236}">
                  <a16:creationId xmlns:a16="http://schemas.microsoft.com/office/drawing/2014/main" id="{300F3DDA-4480-49BA-992D-04D77C5AD5F8}"/>
                </a:ext>
              </a:extLst>
            </p:cNvPr>
            <p:cNvGraphicFramePr>
              <a:graphicFrameLocks noChangeAspect="1"/>
            </p:cNvGraphicFramePr>
            <p:nvPr/>
          </p:nvGraphicFramePr>
          <p:xfrm>
            <a:off x="0" y="2511"/>
            <a:ext cx="1080" cy="144"/>
          </p:xfrm>
          <a:graphic>
            <a:graphicData uri="http://schemas.openxmlformats.org/presentationml/2006/ole">
              <mc:AlternateContent xmlns:mc="http://schemas.openxmlformats.org/markup-compatibility/2006">
                <mc:Choice xmlns:v="urn:schemas-microsoft-com:vml" Requires="v">
                  <p:oleObj spid="_x0000_s55069" name="公式" r:id="rId17" imgW="1714500" imgH="228600" progId="Equation.3">
                    <p:embed/>
                  </p:oleObj>
                </mc:Choice>
                <mc:Fallback>
                  <p:oleObj name="公式" r:id="rId17" imgW="1714500" imgH="228600" progId="Equation.3">
                    <p:embed/>
                    <p:pic>
                      <p:nvPicPr>
                        <p:cNvPr id="57373"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2511"/>
                          <a:ext cx="10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AutoShape 21">
            <a:extLst>
              <a:ext uri="{FF2B5EF4-FFF2-40B4-BE49-F238E27FC236}">
                <a16:creationId xmlns:a16="http://schemas.microsoft.com/office/drawing/2014/main" id="{4EA1AED0-6668-4B36-9478-BE6D10AC681D}"/>
              </a:ext>
            </a:extLst>
          </p:cNvPr>
          <p:cNvSpPr>
            <a:spLocks noChangeArrowheads="1"/>
          </p:cNvSpPr>
          <p:nvPr/>
        </p:nvSpPr>
        <p:spPr bwMode="auto">
          <a:xfrm>
            <a:off x="3779837" y="3792538"/>
            <a:ext cx="576263" cy="288925"/>
          </a:xfrm>
          <a:prstGeom prst="rightArrow">
            <a:avLst>
              <a:gd name="adj1" fmla="val 50000"/>
              <a:gd name="adj2" fmla="val 49863"/>
            </a:avLst>
          </a:prstGeom>
          <a:solidFill>
            <a:schemeClr val="accent2"/>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22" name="Rectangle 23">
            <a:extLst>
              <a:ext uri="{FF2B5EF4-FFF2-40B4-BE49-F238E27FC236}">
                <a16:creationId xmlns:a16="http://schemas.microsoft.com/office/drawing/2014/main" id="{92972E83-76AF-4973-B110-5F2CA36C4E16}"/>
              </a:ext>
            </a:extLst>
          </p:cNvPr>
          <p:cNvSpPr>
            <a:spLocks noChangeArrowheads="1"/>
          </p:cNvSpPr>
          <p:nvPr/>
        </p:nvSpPr>
        <p:spPr bwMode="auto">
          <a:xfrm>
            <a:off x="-1" y="148113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23" name="Rectangle 24">
            <a:extLst>
              <a:ext uri="{FF2B5EF4-FFF2-40B4-BE49-F238E27FC236}">
                <a16:creationId xmlns:a16="http://schemas.microsoft.com/office/drawing/2014/main" id="{6D12003C-1122-488A-9AE2-8C0A7B14FDB4}"/>
              </a:ext>
            </a:extLst>
          </p:cNvPr>
          <p:cNvSpPr>
            <a:spLocks noChangeArrowheads="1"/>
          </p:cNvSpPr>
          <p:nvPr/>
        </p:nvSpPr>
        <p:spPr bwMode="auto">
          <a:xfrm>
            <a:off x="-1" y="1700213"/>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sp>
        <p:nvSpPr>
          <p:cNvPr id="24" name="Rectangle 25">
            <a:extLst>
              <a:ext uri="{FF2B5EF4-FFF2-40B4-BE49-F238E27FC236}">
                <a16:creationId xmlns:a16="http://schemas.microsoft.com/office/drawing/2014/main" id="{8DF1755C-FF6B-4EEF-A4DB-C3439F71F073}"/>
              </a:ext>
            </a:extLst>
          </p:cNvPr>
          <p:cNvSpPr>
            <a:spLocks noChangeArrowheads="1"/>
          </p:cNvSpPr>
          <p:nvPr/>
        </p:nvSpPr>
        <p:spPr bwMode="auto">
          <a:xfrm>
            <a:off x="-1" y="1928813"/>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grpSp>
        <p:nvGrpSpPr>
          <p:cNvPr id="25" name="Group 26">
            <a:extLst>
              <a:ext uri="{FF2B5EF4-FFF2-40B4-BE49-F238E27FC236}">
                <a16:creationId xmlns:a16="http://schemas.microsoft.com/office/drawing/2014/main" id="{82DA0FFF-FA89-4CE9-BF5F-11D1523D9592}"/>
              </a:ext>
            </a:extLst>
          </p:cNvPr>
          <p:cNvGrpSpPr>
            <a:grpSpLocks/>
          </p:cNvGrpSpPr>
          <p:nvPr/>
        </p:nvGrpSpPr>
        <p:grpSpPr bwMode="auto">
          <a:xfrm>
            <a:off x="4714875" y="3071813"/>
            <a:ext cx="3168650" cy="2232025"/>
            <a:chOff x="0" y="1875"/>
            <a:chExt cx="1062" cy="570"/>
          </a:xfrm>
        </p:grpSpPr>
        <p:graphicFrame>
          <p:nvGraphicFramePr>
            <p:cNvPr id="26" name="Object 27">
              <a:extLst>
                <a:ext uri="{FF2B5EF4-FFF2-40B4-BE49-F238E27FC236}">
                  <a16:creationId xmlns:a16="http://schemas.microsoft.com/office/drawing/2014/main" id="{E10F2AC8-05EA-4F39-8428-6EE150EC4393}"/>
                </a:ext>
              </a:extLst>
            </p:cNvPr>
            <p:cNvGraphicFramePr>
              <a:graphicFrameLocks noChangeAspect="1"/>
            </p:cNvGraphicFramePr>
            <p:nvPr/>
          </p:nvGraphicFramePr>
          <p:xfrm>
            <a:off x="0" y="1875"/>
            <a:ext cx="1062" cy="144"/>
          </p:xfrm>
          <a:graphic>
            <a:graphicData uri="http://schemas.openxmlformats.org/presentationml/2006/ole">
              <mc:AlternateContent xmlns:mc="http://schemas.openxmlformats.org/markup-compatibility/2006">
                <mc:Choice xmlns:v="urn:schemas-microsoft-com:vml" Requires="v">
                  <p:oleObj spid="_x0000_s55070" name="公式" r:id="rId19" imgW="1689100" imgH="228600" progId="Equation.3">
                    <p:embed/>
                  </p:oleObj>
                </mc:Choice>
                <mc:Fallback>
                  <p:oleObj name="公式" r:id="rId19" imgW="1689100" imgH="228600" progId="Equation.3">
                    <p:embed/>
                    <p:pic>
                      <p:nvPicPr>
                        <p:cNvPr id="57363"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875"/>
                          <a:ext cx="10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8">
              <a:extLst>
                <a:ext uri="{FF2B5EF4-FFF2-40B4-BE49-F238E27FC236}">
                  <a16:creationId xmlns:a16="http://schemas.microsoft.com/office/drawing/2014/main" id="{275F1D4A-1D93-4AC5-A90D-11B16064AD21}"/>
                </a:ext>
              </a:extLst>
            </p:cNvPr>
            <p:cNvGraphicFramePr>
              <a:graphicFrameLocks noChangeAspect="1"/>
            </p:cNvGraphicFramePr>
            <p:nvPr/>
          </p:nvGraphicFramePr>
          <p:xfrm>
            <a:off x="0" y="2019"/>
            <a:ext cx="606" cy="138"/>
          </p:xfrm>
          <a:graphic>
            <a:graphicData uri="http://schemas.openxmlformats.org/presentationml/2006/ole">
              <mc:AlternateContent xmlns:mc="http://schemas.openxmlformats.org/markup-compatibility/2006">
                <mc:Choice xmlns:v="urn:schemas-microsoft-com:vml" Requires="v">
                  <p:oleObj spid="_x0000_s55071" name="公式" r:id="rId21" imgW="964781" imgH="215806" progId="Equation.3">
                    <p:embed/>
                  </p:oleObj>
                </mc:Choice>
                <mc:Fallback>
                  <p:oleObj name="公式" r:id="rId21" imgW="964781" imgH="215806" progId="Equation.3">
                    <p:embed/>
                    <p:pic>
                      <p:nvPicPr>
                        <p:cNvPr id="57364"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2019"/>
                          <a:ext cx="60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9">
              <a:extLst>
                <a:ext uri="{FF2B5EF4-FFF2-40B4-BE49-F238E27FC236}">
                  <a16:creationId xmlns:a16="http://schemas.microsoft.com/office/drawing/2014/main" id="{AB68D196-EC7A-44BE-9412-9418B37CB9B7}"/>
                </a:ext>
              </a:extLst>
            </p:cNvPr>
            <p:cNvGraphicFramePr>
              <a:graphicFrameLocks noChangeAspect="1"/>
            </p:cNvGraphicFramePr>
            <p:nvPr/>
          </p:nvGraphicFramePr>
          <p:xfrm>
            <a:off x="0" y="2157"/>
            <a:ext cx="618" cy="144"/>
          </p:xfrm>
          <a:graphic>
            <a:graphicData uri="http://schemas.openxmlformats.org/presentationml/2006/ole">
              <mc:AlternateContent xmlns:mc="http://schemas.openxmlformats.org/markup-compatibility/2006">
                <mc:Choice xmlns:v="urn:schemas-microsoft-com:vml" Requires="v">
                  <p:oleObj spid="_x0000_s55072" name="公式" r:id="rId23" imgW="977900" imgH="228600" progId="Equation.3">
                    <p:embed/>
                  </p:oleObj>
                </mc:Choice>
                <mc:Fallback>
                  <p:oleObj name="公式" r:id="rId23" imgW="977900" imgH="228600" progId="Equation.3">
                    <p:embed/>
                    <p:pic>
                      <p:nvPicPr>
                        <p:cNvPr id="57365"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2157"/>
                          <a:ext cx="61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0">
              <a:extLst>
                <a:ext uri="{FF2B5EF4-FFF2-40B4-BE49-F238E27FC236}">
                  <a16:creationId xmlns:a16="http://schemas.microsoft.com/office/drawing/2014/main" id="{5F74259F-F9DB-4D88-98E9-B2C2F974D329}"/>
                </a:ext>
              </a:extLst>
            </p:cNvPr>
            <p:cNvGraphicFramePr>
              <a:graphicFrameLocks noChangeAspect="1"/>
            </p:cNvGraphicFramePr>
            <p:nvPr/>
          </p:nvGraphicFramePr>
          <p:xfrm>
            <a:off x="0" y="2301"/>
            <a:ext cx="1062" cy="144"/>
          </p:xfrm>
          <a:graphic>
            <a:graphicData uri="http://schemas.openxmlformats.org/presentationml/2006/ole">
              <mc:AlternateContent xmlns:mc="http://schemas.openxmlformats.org/markup-compatibility/2006">
                <mc:Choice xmlns:v="urn:schemas-microsoft-com:vml" Requires="v">
                  <p:oleObj spid="_x0000_s55073" name="公式" r:id="rId25" imgW="1689100" imgH="228600" progId="Equation.3">
                    <p:embed/>
                  </p:oleObj>
                </mc:Choice>
                <mc:Fallback>
                  <p:oleObj name="公式" r:id="rId25" imgW="1689100" imgH="228600" progId="Equation.3">
                    <p:embed/>
                    <p:pic>
                      <p:nvPicPr>
                        <p:cNvPr id="57366"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2301"/>
                          <a:ext cx="106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1" name="矩形: 圆角 30">
            <a:extLst>
              <a:ext uri="{FF2B5EF4-FFF2-40B4-BE49-F238E27FC236}">
                <a16:creationId xmlns:a16="http://schemas.microsoft.com/office/drawing/2014/main" id="{61154095-68A3-464E-B6FD-22BB71E2DDDA}"/>
              </a:ext>
            </a:extLst>
          </p:cNvPr>
          <p:cNvSpPr/>
          <p:nvPr/>
        </p:nvSpPr>
        <p:spPr>
          <a:xfrm>
            <a:off x="1401416" y="5524084"/>
            <a:ext cx="6341165" cy="6872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0000"/>
                </a:solidFill>
                <a:ea typeface="微软雅黑 Light" panose="020B0502040204020203" pitchFamily="34" charset="-122"/>
              </a:rPr>
              <a:t>7</a:t>
            </a:r>
            <a:r>
              <a:rPr lang="zh-CN" altLang="en-US" sz="2400" dirty="0">
                <a:solidFill>
                  <a:srgbClr val="FF0000"/>
                </a:solidFill>
                <a:ea typeface="微软雅黑 Light" panose="020B0502040204020203" pitchFamily="34" charset="-122"/>
              </a:rPr>
              <a:t>次乘法</a:t>
            </a:r>
            <a:r>
              <a:rPr lang="en-US" altLang="zh-CN" sz="2400" dirty="0">
                <a:solidFill>
                  <a:srgbClr val="FF0000"/>
                </a:solidFill>
                <a:ea typeface="微软雅黑 Light" panose="020B0502040204020203" pitchFamily="34" charset="-122"/>
              </a:rPr>
              <a:t>, 8</a:t>
            </a:r>
            <a:r>
              <a:rPr lang="zh-CN" altLang="en-US" sz="2400" dirty="0">
                <a:solidFill>
                  <a:srgbClr val="FF0000"/>
                </a:solidFill>
                <a:ea typeface="微软雅黑 Light" panose="020B0502040204020203" pitchFamily="34" charset="-122"/>
              </a:rPr>
              <a:t>次加减法！</a:t>
            </a:r>
            <a:r>
              <a:rPr lang="en-US" altLang="zh-CN" sz="2400" dirty="0">
                <a:solidFill>
                  <a:srgbClr val="FF0000"/>
                </a:solidFill>
                <a:ea typeface="微软雅黑 Light" panose="020B0502040204020203" pitchFamily="34" charset="-122"/>
              </a:rPr>
              <a:t>vs </a:t>
            </a:r>
            <a:r>
              <a:rPr lang="zh-CN" altLang="en-US" sz="2400" dirty="0">
                <a:solidFill>
                  <a:srgbClr val="FF0000"/>
                </a:solidFill>
                <a:ea typeface="微软雅黑 Light" panose="020B0502040204020203" pitchFamily="34" charset="-122"/>
              </a:rPr>
              <a:t>原有：</a:t>
            </a:r>
            <a:r>
              <a:rPr lang="en-US" altLang="zh-CN" sz="2400" dirty="0">
                <a:solidFill>
                  <a:srgbClr val="FF0000"/>
                </a:solidFill>
                <a:ea typeface="微软雅黑 Light" panose="020B0502040204020203" pitchFamily="34" charset="-122"/>
              </a:rPr>
              <a:t>8</a:t>
            </a:r>
            <a:r>
              <a:rPr lang="zh-CN" altLang="en-US" sz="2400" dirty="0">
                <a:solidFill>
                  <a:srgbClr val="FF0000"/>
                </a:solidFill>
                <a:ea typeface="微软雅黑 Light" panose="020B0502040204020203" pitchFamily="34" charset="-122"/>
              </a:rPr>
              <a:t>次乘、</a:t>
            </a:r>
            <a:r>
              <a:rPr lang="en-US" altLang="zh-CN" sz="2400" dirty="0">
                <a:solidFill>
                  <a:srgbClr val="FF0000"/>
                </a:solidFill>
                <a:ea typeface="微软雅黑 Light" panose="020B0502040204020203" pitchFamily="34" charset="-122"/>
              </a:rPr>
              <a:t>4</a:t>
            </a:r>
            <a:r>
              <a:rPr lang="zh-CN" altLang="en-US" sz="2400" dirty="0">
                <a:solidFill>
                  <a:srgbClr val="FF0000"/>
                </a:solidFill>
                <a:ea typeface="微软雅黑 Light" panose="020B0502040204020203" pitchFamily="34" charset="-122"/>
              </a:rPr>
              <a:t>次加</a:t>
            </a:r>
          </a:p>
        </p:txBody>
      </p:sp>
    </p:spTree>
    <p:extLst>
      <p:ext uri="{BB962C8B-B14F-4D97-AF65-F5344CB8AC3E}">
        <p14:creationId xmlns:p14="http://schemas.microsoft.com/office/powerpoint/2010/main" val="12962293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3E83F-6D7A-400C-8C36-E17107B0378D}"/>
              </a:ext>
            </a:extLst>
          </p:cNvPr>
          <p:cNvSpPr>
            <a:spLocks noGrp="1"/>
          </p:cNvSpPr>
          <p:nvPr>
            <p:ph type="title"/>
          </p:nvPr>
        </p:nvSpPr>
        <p:spPr/>
        <p:txBody>
          <a:bodyPr/>
          <a:lstStyle/>
          <a:p>
            <a:r>
              <a:rPr lang="en-US" altLang="zh-CN" dirty="0"/>
              <a:t>Laser</a:t>
            </a:r>
            <a:r>
              <a:rPr lang="zh-CN" altLang="en-US" dirty="0"/>
              <a:t>法复杂度分析</a:t>
            </a:r>
          </a:p>
        </p:txBody>
      </p:sp>
      <p:sp>
        <p:nvSpPr>
          <p:cNvPr id="3" name="内容占位符 2">
            <a:extLst>
              <a:ext uri="{FF2B5EF4-FFF2-40B4-BE49-F238E27FC236}">
                <a16:creationId xmlns:a16="http://schemas.microsoft.com/office/drawing/2014/main" id="{DB6B38BA-22AA-4D94-B297-24F760EF7016}"/>
              </a:ext>
            </a:extLst>
          </p:cNvPr>
          <p:cNvSpPr>
            <a:spLocks noGrp="1"/>
          </p:cNvSpPr>
          <p:nvPr>
            <p:ph idx="1"/>
          </p:nvPr>
        </p:nvSpPr>
        <p:spPr/>
        <p:txBody>
          <a:bodyPr/>
          <a:lstStyle/>
          <a:p>
            <a:r>
              <a:rPr lang="zh-CN" altLang="en-US" dirty="0"/>
              <a:t>有较大改进</a:t>
            </a:r>
          </a:p>
        </p:txBody>
      </p:sp>
      <p:sp>
        <p:nvSpPr>
          <p:cNvPr id="4" name="日期占位符 3">
            <a:extLst>
              <a:ext uri="{FF2B5EF4-FFF2-40B4-BE49-F238E27FC236}">
                <a16:creationId xmlns:a16="http://schemas.microsoft.com/office/drawing/2014/main" id="{A5FF8E61-072C-439A-8ACF-B29D39DF763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50CC1AC-3C35-48A8-A5DE-F25D3AF1DD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F86052-74C1-4E0A-B7DE-12AFC57B3790}"/>
              </a:ext>
            </a:extLst>
          </p:cNvPr>
          <p:cNvSpPr>
            <a:spLocks noGrp="1"/>
          </p:cNvSpPr>
          <p:nvPr>
            <p:ph type="sldNum" sz="quarter" idx="12"/>
          </p:nvPr>
        </p:nvSpPr>
        <p:spPr/>
        <p:txBody>
          <a:bodyPr/>
          <a:lstStyle/>
          <a:p>
            <a:fld id="{EEA58A3B-43CE-4AA0-90B5-EB47AFAFEB34}" type="slidenum">
              <a:rPr lang="zh-CN" altLang="en-US" smtClean="0"/>
              <a:pPr/>
              <a:t>54</a:t>
            </a:fld>
            <a:endParaRPr lang="zh-CN" altLang="en-US" dirty="0"/>
          </a:p>
        </p:txBody>
      </p:sp>
      <p:grpSp>
        <p:nvGrpSpPr>
          <p:cNvPr id="7" name="Group 29">
            <a:extLst>
              <a:ext uri="{FF2B5EF4-FFF2-40B4-BE49-F238E27FC236}">
                <a16:creationId xmlns:a16="http://schemas.microsoft.com/office/drawing/2014/main" id="{533E67C8-8F72-4441-A63A-BB565127786C}"/>
              </a:ext>
            </a:extLst>
          </p:cNvPr>
          <p:cNvGrpSpPr>
            <a:grpSpLocks/>
          </p:cNvGrpSpPr>
          <p:nvPr/>
        </p:nvGrpSpPr>
        <p:grpSpPr bwMode="auto">
          <a:xfrm>
            <a:off x="396875" y="766763"/>
            <a:ext cx="6948488" cy="1452562"/>
            <a:chOff x="722" y="1544"/>
            <a:chExt cx="4377" cy="915"/>
          </a:xfrm>
        </p:grpSpPr>
        <p:sp>
          <p:nvSpPr>
            <p:cNvPr id="8" name="AutoShape 30">
              <a:extLst>
                <a:ext uri="{FF2B5EF4-FFF2-40B4-BE49-F238E27FC236}">
                  <a16:creationId xmlns:a16="http://schemas.microsoft.com/office/drawing/2014/main" id="{9E5994F7-CAA2-4B83-A5CD-CD638E477BA8}"/>
                </a:ext>
              </a:extLst>
            </p:cNvPr>
            <p:cNvSpPr>
              <a:spLocks noChangeArrowheads="1"/>
            </p:cNvSpPr>
            <p:nvPr/>
          </p:nvSpPr>
          <p:spPr bwMode="auto">
            <a:xfrm>
              <a:off x="722" y="1544"/>
              <a:ext cx="4377" cy="579"/>
            </a:xfrm>
            <a:prstGeom prst="roundRect">
              <a:avLst>
                <a:gd name="adj" fmla="val 16667"/>
              </a:avLst>
            </a:prstGeom>
            <a:solidFill>
              <a:schemeClr val="bg1"/>
            </a:solidFill>
            <a:ln>
              <a:noFill/>
            </a:ln>
            <a:effectLst/>
            <a:extLst>
              <a:ext uri="{91240B29-F687-4F45-9708-019B960494DF}">
                <a14:hiddenLine xmlns:a14="http://schemas.microsoft.com/office/drawing/2010/main" w="38100">
                  <a:solidFill>
                    <a:srgbClr val="063DE8"/>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endParaRPr lang="zh-CN" altLang="en-US" sz="2400" b="1" dirty="0">
                <a:effectLst>
                  <a:outerShdw blurRad="38100" dist="38100" dir="2700000" algn="tl">
                    <a:srgbClr val="C0C0C0"/>
                  </a:outerShdw>
                </a:effectLst>
                <a:ea typeface="黑体" pitchFamily="49" charset="-122"/>
              </a:endParaRPr>
            </a:p>
            <a:p>
              <a:pPr eaLnBrk="0" hangingPunct="0">
                <a:defRPr/>
              </a:pPr>
              <a:endParaRPr lang="en-US" altLang="zh-CN" sz="2400" b="1" dirty="0"/>
            </a:p>
          </p:txBody>
        </p:sp>
        <p:graphicFrame>
          <p:nvGraphicFramePr>
            <p:cNvPr id="9" name="Object 31">
              <a:extLst>
                <a:ext uri="{FF2B5EF4-FFF2-40B4-BE49-F238E27FC236}">
                  <a16:creationId xmlns:a16="http://schemas.microsoft.com/office/drawing/2014/main" id="{E0F18FD4-A4ED-49D6-807C-EC4EED08B95C}"/>
                </a:ext>
              </a:extLst>
            </p:cNvPr>
            <p:cNvGraphicFramePr>
              <a:graphicFrameLocks noChangeAspect="1"/>
            </p:cNvGraphicFramePr>
            <p:nvPr>
              <p:extLst>
                <p:ext uri="{D42A27DB-BD31-4B8C-83A1-F6EECF244321}">
                  <p14:modId xmlns:p14="http://schemas.microsoft.com/office/powerpoint/2010/main" val="70950381"/>
                </p:ext>
              </p:extLst>
            </p:nvPr>
          </p:nvGraphicFramePr>
          <p:xfrm>
            <a:off x="1484" y="1812"/>
            <a:ext cx="2840" cy="647"/>
          </p:xfrm>
          <a:graphic>
            <a:graphicData uri="http://schemas.openxmlformats.org/presentationml/2006/ole">
              <mc:AlternateContent xmlns:mc="http://schemas.openxmlformats.org/markup-compatibility/2006">
                <mc:Choice xmlns:v="urn:schemas-microsoft-com:vml" Requires="v">
                  <p:oleObj spid="_x0000_s16688" name="Equation" r:id="rId3" imgW="2006600" imgH="457200" progId="Equation.DSMT4">
                    <p:embed/>
                  </p:oleObj>
                </mc:Choice>
                <mc:Fallback>
                  <p:oleObj name="Equation" r:id="rId3" imgW="2006600" imgH="457200" progId="Equation.DSMT4">
                    <p:embed/>
                    <p:pic>
                      <p:nvPicPr>
                        <p:cNvPr id="58374"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 y="1812"/>
                          <a:ext cx="2840"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32">
            <a:extLst>
              <a:ext uri="{FF2B5EF4-FFF2-40B4-BE49-F238E27FC236}">
                <a16:creationId xmlns:a16="http://schemas.microsoft.com/office/drawing/2014/main" id="{3642F31B-1B7B-4280-B312-5E03B60FD774}"/>
              </a:ext>
            </a:extLst>
          </p:cNvPr>
          <p:cNvGraphicFramePr>
            <a:graphicFrameLocks noChangeAspect="1"/>
          </p:cNvGraphicFramePr>
          <p:nvPr>
            <p:extLst>
              <p:ext uri="{D42A27DB-BD31-4B8C-83A1-F6EECF244321}">
                <p14:modId xmlns:p14="http://schemas.microsoft.com/office/powerpoint/2010/main" val="545497314"/>
              </p:ext>
            </p:extLst>
          </p:nvPr>
        </p:nvGraphicFramePr>
        <p:xfrm>
          <a:off x="1025170" y="2496342"/>
          <a:ext cx="7302084" cy="1866107"/>
        </p:xfrm>
        <a:graphic>
          <a:graphicData uri="http://schemas.openxmlformats.org/presentationml/2006/ole">
            <mc:AlternateContent xmlns:mc="http://schemas.openxmlformats.org/markup-compatibility/2006">
              <mc:Choice xmlns:v="urn:schemas-microsoft-com:vml" Requires="v">
                <p:oleObj spid="_x0000_s16689" name="Equation" r:id="rId5" imgW="3327400" imgH="685800" progId="Equation.DSMT4">
                  <p:embed/>
                </p:oleObj>
              </mc:Choice>
              <mc:Fallback>
                <p:oleObj name="Equation" r:id="rId5" imgW="3327400" imgH="685800" progId="Equation.DSMT4">
                  <p:embed/>
                  <p:pic>
                    <p:nvPicPr>
                      <p:cNvPr id="58371"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170" y="2496342"/>
                        <a:ext cx="7302084" cy="1866107"/>
                      </a:xfrm>
                      <a:prstGeom prst="rect">
                        <a:avLst/>
                      </a:prstGeom>
                      <a:noFill/>
                      <a:ln>
                        <a:noFill/>
                      </a:ln>
                    </p:spPr>
                  </p:pic>
                </p:oleObj>
              </mc:Fallback>
            </mc:AlternateContent>
          </a:graphicData>
        </a:graphic>
      </p:graphicFrame>
      <p:sp>
        <p:nvSpPr>
          <p:cNvPr id="11" name="Rectangle 33">
            <a:extLst>
              <a:ext uri="{FF2B5EF4-FFF2-40B4-BE49-F238E27FC236}">
                <a16:creationId xmlns:a16="http://schemas.microsoft.com/office/drawing/2014/main" id="{7BC81952-34D8-4DBC-AA1A-23F163757E18}"/>
              </a:ext>
            </a:extLst>
          </p:cNvPr>
          <p:cNvSpPr>
            <a:spLocks noChangeArrowheads="1"/>
          </p:cNvSpPr>
          <p:nvPr/>
        </p:nvSpPr>
        <p:spPr bwMode="auto">
          <a:xfrm>
            <a:off x="2429568" y="4490244"/>
            <a:ext cx="46955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b="1" dirty="0">
                <a:solidFill>
                  <a:srgbClr val="FF0000"/>
                </a:solidFill>
                <a:latin typeface="微软雅黑 Light" panose="020B0502040204020203" pitchFamily="34" charset="-122"/>
                <a:ea typeface="微软雅黑 Light" panose="020B0502040204020203" pitchFamily="34" charset="-122"/>
                <a:sym typeface="Wingdings" pitchFamily="2" charset="2"/>
              </a:rPr>
              <a:t></a:t>
            </a:r>
            <a:r>
              <a:rPr lang="zh-CN" altLang="zh-CN" sz="2800" b="1" dirty="0">
                <a:solidFill>
                  <a:srgbClr val="FF0000"/>
                </a:solidFill>
                <a:latin typeface="微软雅黑 Light" panose="020B0502040204020203" pitchFamily="34" charset="-122"/>
                <a:ea typeface="微软雅黑 Light" panose="020B0502040204020203" pitchFamily="34" charset="-122"/>
                <a:sym typeface="Wingdings" pitchFamily="2" charset="2"/>
              </a:rPr>
              <a:t>较大的改进</a:t>
            </a:r>
            <a:r>
              <a:rPr lang="en-US" altLang="zh-CN" sz="2800" b="1" dirty="0">
                <a:solidFill>
                  <a:srgbClr val="FF0000"/>
                </a:solidFill>
                <a:latin typeface="微软雅黑 Light" panose="020B0502040204020203" pitchFamily="34" charset="-122"/>
                <a:ea typeface="微软雅黑 Light" panose="020B0502040204020203" pitchFamily="34" charset="-122"/>
                <a:sym typeface="Wingdings" pitchFamily="2" charset="2"/>
              </a:rPr>
              <a:t>, e.g. n</a:t>
            </a:r>
            <a:r>
              <a:rPr lang="en-US" altLang="zh-CN" sz="2800" b="1">
                <a:solidFill>
                  <a:srgbClr val="FF0000"/>
                </a:solidFill>
                <a:latin typeface="微软雅黑 Light" panose="020B0502040204020203" pitchFamily="34" charset="-122"/>
                <a:ea typeface="微软雅黑 Light" panose="020B0502040204020203" pitchFamily="34" charset="-122"/>
                <a:sym typeface="Wingdings" pitchFamily="2" charset="2"/>
              </a:rPr>
              <a:t>=50,000</a:t>
            </a:r>
            <a:endParaRPr lang="zh-CN" altLang="en-US" sz="2800" b="1" dirty="0">
              <a:solidFill>
                <a:srgbClr val="FF0000"/>
              </a:solidFill>
              <a:latin typeface="微软雅黑 Light" panose="020B0502040204020203" pitchFamily="34" charset="-122"/>
              <a:ea typeface="微软雅黑 Light" panose="020B0502040204020203" pitchFamily="34" charset="-122"/>
              <a:sym typeface="Wingdings" pitchFamily="2" charset="2"/>
            </a:endParaRPr>
          </a:p>
        </p:txBody>
      </p:sp>
      <p:sp>
        <p:nvSpPr>
          <p:cNvPr id="12" name="椭圆 11">
            <a:extLst>
              <a:ext uri="{FF2B5EF4-FFF2-40B4-BE49-F238E27FC236}">
                <a16:creationId xmlns:a16="http://schemas.microsoft.com/office/drawing/2014/main" id="{BB057437-6EE5-4DF4-B481-6D82935B6E56}"/>
              </a:ext>
            </a:extLst>
          </p:cNvPr>
          <p:cNvSpPr/>
          <p:nvPr/>
        </p:nvSpPr>
        <p:spPr>
          <a:xfrm>
            <a:off x="7783069" y="3362102"/>
            <a:ext cx="403934" cy="3975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4226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6778F-64E3-4E0C-85F7-799DA20E20B6}"/>
              </a:ext>
            </a:extLst>
          </p:cNvPr>
          <p:cNvSpPr>
            <a:spLocks noGrp="1"/>
          </p:cNvSpPr>
          <p:nvPr>
            <p:ph type="title"/>
          </p:nvPr>
        </p:nvSpPr>
        <p:spPr/>
        <p:txBody>
          <a:bodyPr/>
          <a:lstStyle/>
          <a:p>
            <a:r>
              <a:rPr lang="zh-CN" altLang="en-US" dirty="0"/>
              <a:t>矩阵乘法的改进</a:t>
            </a:r>
          </a:p>
        </p:txBody>
      </p:sp>
      <p:sp>
        <p:nvSpPr>
          <p:cNvPr id="3" name="内容占位符 2">
            <a:extLst>
              <a:ext uri="{FF2B5EF4-FFF2-40B4-BE49-F238E27FC236}">
                <a16:creationId xmlns:a16="http://schemas.microsoft.com/office/drawing/2014/main" id="{16FCB708-033C-456D-82A8-7E8BDABC0F81}"/>
              </a:ext>
            </a:extLst>
          </p:cNvPr>
          <p:cNvSpPr>
            <a:spLocks noGrp="1"/>
          </p:cNvSpPr>
          <p:nvPr>
            <p:ph idx="1"/>
          </p:nvPr>
        </p:nvSpPr>
        <p:spPr/>
        <p:txBody>
          <a:bodyPr>
            <a:normAutofit lnSpcReduction="10000"/>
          </a:bodyPr>
          <a:lstStyle/>
          <a:p>
            <a:pPr>
              <a:spcBef>
                <a:spcPts val="600"/>
              </a:spcBef>
            </a:pPr>
            <a:r>
              <a:rPr lang="en-US" altLang="zh-CN" sz="2400" b="1" dirty="0">
                <a:solidFill>
                  <a:srgbClr val="FF0000"/>
                </a:solidFill>
                <a:cs typeface="楷体_GB2312"/>
              </a:rPr>
              <a:t>Hopcroft</a:t>
            </a:r>
            <a:r>
              <a:rPr lang="zh-CN" altLang="en-US" sz="2400" dirty="0">
                <a:cs typeface="楷体_GB2312"/>
              </a:rPr>
              <a:t>和</a:t>
            </a:r>
            <a:r>
              <a:rPr lang="en-US" altLang="zh-CN" sz="2400" dirty="0">
                <a:cs typeface="楷体_GB2312"/>
              </a:rPr>
              <a:t>Kerr</a:t>
            </a:r>
            <a:r>
              <a:rPr lang="zh-CN" altLang="en-US" sz="2400" dirty="0">
                <a:cs typeface="楷体_GB2312"/>
              </a:rPr>
              <a:t>证明</a:t>
            </a:r>
            <a:r>
              <a:rPr lang="en-US" altLang="zh-CN" sz="2400" dirty="0">
                <a:cs typeface="楷体_GB2312"/>
              </a:rPr>
              <a:t>(1971)</a:t>
            </a:r>
          </a:p>
          <a:p>
            <a:pPr lvl="1">
              <a:spcBef>
                <a:spcPts val="600"/>
              </a:spcBef>
            </a:pPr>
            <a:r>
              <a:rPr lang="zh-CN" altLang="en-US" dirty="0">
                <a:cs typeface="楷体_GB2312"/>
              </a:rPr>
              <a:t>计算</a:t>
            </a:r>
            <a:r>
              <a:rPr lang="en-US" altLang="zh-CN" dirty="0">
                <a:cs typeface="楷体_GB2312"/>
              </a:rPr>
              <a:t>2</a:t>
            </a:r>
            <a:r>
              <a:rPr lang="zh-CN" altLang="en-US" dirty="0">
                <a:cs typeface="楷体_GB2312"/>
              </a:rPr>
              <a:t>个２</a:t>
            </a:r>
            <a:r>
              <a:rPr lang="en-US" altLang="zh-CN" dirty="0">
                <a:cs typeface="楷体_GB2312"/>
              </a:rPr>
              <a:t>×</a:t>
            </a:r>
            <a:r>
              <a:rPr lang="zh-CN" altLang="en-US" dirty="0">
                <a:cs typeface="楷体_GB2312"/>
              </a:rPr>
              <a:t>２矩阵的乘积，</a:t>
            </a:r>
            <a:r>
              <a:rPr lang="en-US" altLang="zh-CN" dirty="0">
                <a:cs typeface="楷体_GB2312"/>
              </a:rPr>
              <a:t>7</a:t>
            </a:r>
            <a:r>
              <a:rPr lang="zh-CN" altLang="en-US" dirty="0">
                <a:cs typeface="楷体_GB2312"/>
              </a:rPr>
              <a:t>次乘法是必要的</a:t>
            </a:r>
            <a:endParaRPr lang="en-US" altLang="zh-CN" dirty="0">
              <a:cs typeface="楷体_GB2312"/>
            </a:endParaRPr>
          </a:p>
          <a:p>
            <a:pPr lvl="1">
              <a:spcBef>
                <a:spcPts val="600"/>
              </a:spcBef>
            </a:pPr>
            <a:r>
              <a:rPr lang="zh-CN" altLang="en-US" dirty="0">
                <a:cs typeface="楷体_GB2312"/>
              </a:rPr>
              <a:t>要想进一步改进矩阵乘法的时间复杂性，就不能再基于计算</a:t>
            </a:r>
            <a:r>
              <a:rPr lang="en-US" altLang="zh-CN" dirty="0">
                <a:cs typeface="楷体_GB2312"/>
              </a:rPr>
              <a:t>2×2</a:t>
            </a:r>
            <a:r>
              <a:rPr lang="zh-CN" altLang="en-US" dirty="0">
                <a:cs typeface="楷体_GB2312"/>
              </a:rPr>
              <a:t>矩阵的</a:t>
            </a:r>
            <a:r>
              <a:rPr lang="en-US" altLang="zh-CN" dirty="0">
                <a:cs typeface="楷体_GB2312"/>
              </a:rPr>
              <a:t>7</a:t>
            </a:r>
            <a:r>
              <a:rPr lang="zh-CN" altLang="en-US" dirty="0">
                <a:cs typeface="楷体_GB2312"/>
              </a:rPr>
              <a:t>次乘法这样的方法了，或许应当研究３</a:t>
            </a:r>
            <a:r>
              <a:rPr lang="en-US" altLang="zh-CN" dirty="0">
                <a:cs typeface="楷体_GB2312"/>
              </a:rPr>
              <a:t>×</a:t>
            </a:r>
            <a:r>
              <a:rPr lang="zh-CN" altLang="en-US" dirty="0">
                <a:cs typeface="楷体_GB2312"/>
              </a:rPr>
              <a:t>３或５</a:t>
            </a:r>
            <a:r>
              <a:rPr lang="en-US" altLang="zh-CN" dirty="0">
                <a:cs typeface="楷体_GB2312"/>
              </a:rPr>
              <a:t>×</a:t>
            </a:r>
            <a:r>
              <a:rPr lang="zh-CN" altLang="en-US" dirty="0">
                <a:cs typeface="楷体_GB2312"/>
              </a:rPr>
              <a:t>５矩阵的更好算法</a:t>
            </a:r>
            <a:endParaRPr lang="en-US" altLang="zh-CN" dirty="0">
              <a:cs typeface="楷体_GB2312"/>
            </a:endParaRPr>
          </a:p>
          <a:p>
            <a:endParaRPr lang="en-US" altLang="zh-CN" dirty="0">
              <a:ea typeface="楷体_GB2312"/>
            </a:endParaRPr>
          </a:p>
          <a:p>
            <a:endParaRPr lang="en-US" altLang="zh-CN" dirty="0">
              <a:ea typeface="楷体_GB2312"/>
            </a:endParaRPr>
          </a:p>
          <a:p>
            <a:r>
              <a:rPr lang="zh-CN" altLang="en-US" dirty="0"/>
              <a:t>在</a:t>
            </a:r>
            <a:r>
              <a:rPr lang="en-US" altLang="zh-CN" dirty="0"/>
              <a:t>Strassen</a:t>
            </a:r>
            <a:r>
              <a:rPr lang="zh-CN" altLang="en-US" dirty="0"/>
              <a:t>之后又有许多算法改进了矩阵乘法的计算时间复杂性</a:t>
            </a:r>
            <a:endParaRPr lang="en-US" altLang="zh-CN" dirty="0"/>
          </a:p>
          <a:p>
            <a:pPr lvl="1"/>
            <a:r>
              <a:rPr lang="en-US" altLang="zh-CN" dirty="0"/>
              <a:t>2020</a:t>
            </a:r>
            <a:r>
              <a:rPr lang="zh-CN" altLang="en-US" dirty="0"/>
              <a:t>年</a:t>
            </a:r>
            <a:r>
              <a:rPr lang="en-US" altLang="zh-CN" dirty="0"/>
              <a:t>10</a:t>
            </a:r>
            <a:r>
              <a:rPr lang="zh-CN" altLang="en-US" dirty="0"/>
              <a:t>月，美国学者提出矩阵乘新算法，复杂度降至</a:t>
            </a:r>
            <a:endParaRPr lang="en-US" altLang="zh-CN" dirty="0"/>
          </a:p>
          <a:p>
            <a:pPr marL="268287" lvl="1" indent="0">
              <a:spcBef>
                <a:spcPts val="600"/>
              </a:spcBef>
              <a:spcAft>
                <a:spcPts val="600"/>
              </a:spcAft>
              <a:buNone/>
            </a:pPr>
            <a:r>
              <a:rPr lang="en-US" altLang="zh-CN" sz="3200" dirty="0"/>
              <a:t>                 </a:t>
            </a:r>
            <a:r>
              <a:rPr lang="en-US" altLang="zh-CN" sz="3200" b="1" dirty="0">
                <a:solidFill>
                  <a:srgbClr val="FF0000"/>
                </a:solidFill>
                <a:ea typeface="楷体_GB2312"/>
                <a:cs typeface="楷体_GB2312"/>
              </a:rPr>
              <a:t>O(n</a:t>
            </a:r>
            <a:r>
              <a:rPr lang="en-US" altLang="zh-CN" sz="3200" b="1" baseline="30000" dirty="0">
                <a:solidFill>
                  <a:srgbClr val="FF0000"/>
                </a:solidFill>
                <a:ea typeface="楷体_GB2312"/>
                <a:cs typeface="楷体_GB2312"/>
              </a:rPr>
              <a:t>2.3728596</a:t>
            </a:r>
            <a:r>
              <a:rPr lang="en-US" altLang="zh-CN" sz="3200" b="1" dirty="0">
                <a:solidFill>
                  <a:srgbClr val="FF0000"/>
                </a:solidFill>
                <a:ea typeface="楷体_GB2312"/>
                <a:cs typeface="楷体_GB2312"/>
              </a:rPr>
              <a:t>)</a:t>
            </a:r>
            <a:endParaRPr lang="en-US" altLang="zh-CN" sz="3200" dirty="0"/>
          </a:p>
          <a:p>
            <a:pPr lvl="2"/>
            <a:r>
              <a:rPr lang="zh-CN" altLang="en-US" dirty="0"/>
              <a:t>“机器之心”文章：</a:t>
            </a:r>
            <a:r>
              <a:rPr lang="en-US" altLang="zh-CN" dirty="0"/>
              <a:t>”</a:t>
            </a:r>
            <a:r>
              <a:rPr lang="zh-CN" altLang="en-US" dirty="0"/>
              <a:t>哈佛、</a:t>
            </a:r>
            <a:r>
              <a:rPr lang="en-US" altLang="zh-CN" dirty="0"/>
              <a:t>MIT</a:t>
            </a:r>
            <a:r>
              <a:rPr lang="zh-CN" altLang="en-US" dirty="0"/>
              <a:t>学者联手，创下矩阵乘法运算最快纪录</a:t>
            </a:r>
            <a:r>
              <a:rPr lang="en-US" altLang="zh-CN" dirty="0"/>
              <a:t>”</a:t>
            </a:r>
          </a:p>
        </p:txBody>
      </p:sp>
      <p:sp>
        <p:nvSpPr>
          <p:cNvPr id="4" name="日期占位符 3">
            <a:extLst>
              <a:ext uri="{FF2B5EF4-FFF2-40B4-BE49-F238E27FC236}">
                <a16:creationId xmlns:a16="http://schemas.microsoft.com/office/drawing/2014/main" id="{DF01A0D1-E3CB-40A1-AD52-EBA6D69D39A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9B9AAAA-66E0-40E4-B720-58791E8C17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0BD464-5287-4670-8480-D4ACF6BFEFCD}"/>
              </a:ext>
            </a:extLst>
          </p:cNvPr>
          <p:cNvSpPr>
            <a:spLocks noGrp="1"/>
          </p:cNvSpPr>
          <p:nvPr>
            <p:ph type="sldNum" sz="quarter" idx="12"/>
          </p:nvPr>
        </p:nvSpPr>
        <p:spPr/>
        <p:txBody>
          <a:bodyPr/>
          <a:lstStyle/>
          <a:p>
            <a:fld id="{EEA58A3B-43CE-4AA0-90B5-EB47AFAFEB34}" type="slidenum">
              <a:rPr lang="zh-CN" altLang="en-US" smtClean="0"/>
              <a:pPr/>
              <a:t>55</a:t>
            </a:fld>
            <a:endParaRPr lang="zh-CN" altLang="en-US" dirty="0"/>
          </a:p>
        </p:txBody>
      </p:sp>
      <p:graphicFrame>
        <p:nvGraphicFramePr>
          <p:cNvPr id="7" name="对象 1">
            <a:extLst>
              <a:ext uri="{FF2B5EF4-FFF2-40B4-BE49-F238E27FC236}">
                <a16:creationId xmlns:a16="http://schemas.microsoft.com/office/drawing/2014/main" id="{A24BB7A0-A528-48A7-97A8-E23FDC7409FA}"/>
              </a:ext>
            </a:extLst>
          </p:cNvPr>
          <p:cNvGraphicFramePr>
            <a:graphicFrameLocks noChangeAspect="1"/>
          </p:cNvGraphicFramePr>
          <p:nvPr>
            <p:extLst>
              <p:ext uri="{D42A27DB-BD31-4B8C-83A1-F6EECF244321}">
                <p14:modId xmlns:p14="http://schemas.microsoft.com/office/powerpoint/2010/main" val="1104152413"/>
              </p:ext>
            </p:extLst>
          </p:nvPr>
        </p:nvGraphicFramePr>
        <p:xfrm>
          <a:off x="2658061" y="3175725"/>
          <a:ext cx="3660775" cy="639762"/>
        </p:xfrm>
        <a:graphic>
          <a:graphicData uri="http://schemas.openxmlformats.org/presentationml/2006/ole">
            <mc:AlternateContent xmlns:mc="http://schemas.openxmlformats.org/markup-compatibility/2006">
              <mc:Choice xmlns:v="urn:schemas-microsoft-com:vml" Requires="v">
                <p:oleObj spid="_x0000_s17561" name="Equation" r:id="rId3" imgW="1536033" imgH="253890" progId="Equation.DSMT4">
                  <p:embed/>
                </p:oleObj>
              </mc:Choice>
              <mc:Fallback>
                <p:oleObj name="Equation" r:id="rId3" imgW="1536033" imgH="253890" progId="Equation.DSMT4">
                  <p:embed/>
                  <p:pic>
                    <p:nvPicPr>
                      <p:cNvPr id="59396"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061" y="3175725"/>
                        <a:ext cx="36607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863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2501F-1DD5-4A2E-A2A7-A089897E4804}"/>
              </a:ext>
            </a:extLst>
          </p:cNvPr>
          <p:cNvSpPr>
            <a:spLocks noGrp="1"/>
          </p:cNvSpPr>
          <p:nvPr>
            <p:ph type="title"/>
          </p:nvPr>
        </p:nvSpPr>
        <p:spPr/>
        <p:txBody>
          <a:bodyPr/>
          <a:lstStyle/>
          <a:p>
            <a:r>
              <a:rPr lang="zh-CN" altLang="en-US" dirty="0"/>
              <a:t>矩阵乘法的改进</a:t>
            </a:r>
          </a:p>
        </p:txBody>
      </p:sp>
      <p:sp>
        <p:nvSpPr>
          <p:cNvPr id="3" name="内容占位符 2">
            <a:extLst>
              <a:ext uri="{FF2B5EF4-FFF2-40B4-BE49-F238E27FC236}">
                <a16:creationId xmlns:a16="http://schemas.microsoft.com/office/drawing/2014/main" id="{54F69065-F05F-4388-8620-FA50128546A1}"/>
              </a:ext>
            </a:extLst>
          </p:cNvPr>
          <p:cNvSpPr>
            <a:spLocks noGrp="1"/>
          </p:cNvSpPr>
          <p:nvPr>
            <p:ph idx="1"/>
          </p:nvPr>
        </p:nvSpPr>
        <p:spPr/>
        <p:txBody>
          <a:bodyPr>
            <a:normAutofit/>
          </a:bodyPr>
          <a:lstStyle/>
          <a:p>
            <a:r>
              <a:rPr lang="en-US" altLang="zh-CN" dirty="0"/>
              <a:t>2021</a:t>
            </a:r>
            <a:r>
              <a:rPr lang="zh-CN" altLang="en-US" dirty="0"/>
              <a:t>年</a:t>
            </a:r>
            <a:r>
              <a:rPr lang="en-US" altLang="zh-CN" dirty="0"/>
              <a:t>9</a:t>
            </a:r>
            <a:r>
              <a:rPr lang="zh-CN" altLang="en-US" dirty="0"/>
              <a:t>月，“机器之心”文章：</a:t>
            </a:r>
            <a:endParaRPr lang="en-US" altLang="zh-CN" dirty="0"/>
          </a:p>
          <a:p>
            <a:pPr lvl="1"/>
            <a:r>
              <a:rPr lang="zh-CN" altLang="en-US" dirty="0"/>
              <a:t>“矩阵乘法无需相乘，速度提升</a:t>
            </a:r>
            <a:r>
              <a:rPr lang="en-US" altLang="zh-CN" dirty="0"/>
              <a:t>100</a:t>
            </a:r>
            <a:r>
              <a:rPr lang="zh-CN" altLang="en-US" dirty="0"/>
              <a:t>倍，</a:t>
            </a:r>
            <a:r>
              <a:rPr lang="en-US" altLang="zh-CN" dirty="0"/>
              <a:t>MIT</a:t>
            </a:r>
            <a:r>
              <a:rPr lang="zh-CN" altLang="en-US" dirty="0"/>
              <a:t>大佬新研究引发热议”</a:t>
            </a:r>
            <a:endParaRPr lang="en-US" altLang="zh-CN" dirty="0"/>
          </a:p>
          <a:p>
            <a:pPr lvl="1"/>
            <a:r>
              <a:rPr lang="zh-CN" altLang="en-US" dirty="0"/>
              <a:t>国际机器学习顶会</a:t>
            </a:r>
            <a:r>
              <a:rPr lang="en-US" altLang="zh-CN" dirty="0"/>
              <a:t>ICML2021</a:t>
            </a:r>
            <a:r>
              <a:rPr lang="zh-CN" altLang="en-US" dirty="0"/>
              <a:t>录用</a:t>
            </a:r>
            <a:endParaRPr lang="en-US" altLang="zh-CN" dirty="0"/>
          </a:p>
          <a:p>
            <a:r>
              <a:rPr lang="zh-CN" altLang="en-US" dirty="0"/>
              <a:t>原理</a:t>
            </a:r>
            <a:endParaRPr lang="en-US" altLang="zh-CN" dirty="0"/>
          </a:p>
          <a:p>
            <a:pPr lvl="1"/>
            <a:r>
              <a:rPr lang="zh-CN" altLang="en-US" dirty="0"/>
              <a:t>属于高效逼近矩阵乘</a:t>
            </a:r>
            <a:r>
              <a:rPr lang="en-US" altLang="zh-CN" dirty="0"/>
              <a:t>(AMM )</a:t>
            </a:r>
            <a:r>
              <a:rPr lang="zh-CN" altLang="en-US" dirty="0"/>
              <a:t>，近似算法</a:t>
            </a:r>
            <a:endParaRPr lang="en-US" altLang="zh-CN" dirty="0"/>
          </a:p>
          <a:p>
            <a:pPr lvl="1"/>
            <a:r>
              <a:rPr lang="zh-CN" altLang="en-US" dirty="0"/>
              <a:t>运算速度是精确矩阵乘的</a:t>
            </a:r>
            <a:r>
              <a:rPr lang="en-US" altLang="zh-CN" dirty="0"/>
              <a:t>100</a:t>
            </a:r>
            <a:r>
              <a:rPr lang="zh-CN" altLang="en-US" dirty="0"/>
              <a:t>倍，是当前近似方法的</a:t>
            </a:r>
            <a:r>
              <a:rPr lang="en-US" altLang="zh-CN" dirty="0"/>
              <a:t>10</a:t>
            </a:r>
            <a:r>
              <a:rPr lang="zh-CN" altLang="en-US" dirty="0"/>
              <a:t>倍</a:t>
            </a:r>
            <a:endParaRPr lang="en-US" altLang="zh-CN" dirty="0"/>
          </a:p>
          <a:p>
            <a:pPr lvl="1"/>
            <a:r>
              <a:rPr lang="zh-CN" altLang="en-US" dirty="0"/>
              <a:t>需要的乘加运算（</a:t>
            </a:r>
            <a:r>
              <a:rPr lang="en-US" altLang="zh-CN" dirty="0"/>
              <a:t>multiply-adds</a:t>
            </a:r>
            <a:r>
              <a:rPr lang="zh-CN" altLang="en-US" dirty="0"/>
              <a:t>）数目为零</a:t>
            </a:r>
            <a:endParaRPr lang="en-US" altLang="zh-CN" dirty="0"/>
          </a:p>
          <a:p>
            <a:pPr lvl="1"/>
            <a:r>
              <a:rPr lang="zh-CN" altLang="en-US" dirty="0"/>
              <a:t>使用机器学习方法，引入核心操作</a:t>
            </a:r>
            <a:endParaRPr lang="en-US" altLang="zh-CN" dirty="0"/>
          </a:p>
          <a:p>
            <a:pPr lvl="2"/>
            <a:r>
              <a:rPr lang="zh-CN" altLang="en-US" dirty="0"/>
              <a:t>哈希，求平均，</a:t>
            </a:r>
            <a:r>
              <a:rPr lang="en-US" altLang="zh-CN" dirty="0"/>
              <a:t>byte </a:t>
            </a:r>
            <a:r>
              <a:rPr lang="en-US" altLang="zh-CN" dirty="0" err="1"/>
              <a:t>shuffing</a:t>
            </a:r>
            <a:endParaRPr lang="en-US" altLang="zh-CN" dirty="0"/>
          </a:p>
          <a:p>
            <a:r>
              <a:rPr lang="zh-CN" altLang="en-US" dirty="0"/>
              <a:t>进一步提升</a:t>
            </a:r>
            <a:endParaRPr lang="en-US" altLang="zh-CN" dirty="0"/>
          </a:p>
          <a:p>
            <a:pPr lvl="1"/>
            <a:r>
              <a:rPr lang="zh-CN" altLang="en-US" dirty="0"/>
              <a:t>改变计算模式？：</a:t>
            </a:r>
            <a:r>
              <a:rPr lang="zh-CN" altLang="en-US" sz="2400" dirty="0"/>
              <a:t>基于图灵机的计算</a:t>
            </a:r>
            <a:r>
              <a:rPr lang="en-US" altLang="zh-CN" sz="2400" dirty="0">
                <a:sym typeface="Wingdings" pitchFamily="2" charset="2"/>
              </a:rPr>
              <a:t></a:t>
            </a:r>
            <a:r>
              <a:rPr lang="zh-CN" altLang="en-US" sz="2400" dirty="0"/>
              <a:t>量子计算</a:t>
            </a:r>
            <a:r>
              <a:rPr lang="en-US" altLang="zh-CN" sz="2400" dirty="0"/>
              <a:t>, DNA</a:t>
            </a:r>
            <a:r>
              <a:rPr lang="zh-CN" altLang="en-US" sz="2400" dirty="0"/>
              <a:t>计算</a:t>
            </a:r>
            <a:endParaRPr lang="en-US" altLang="zh-CN" dirty="0"/>
          </a:p>
          <a:p>
            <a:endParaRPr lang="zh-CN" altLang="en-US" dirty="0"/>
          </a:p>
        </p:txBody>
      </p:sp>
      <p:sp>
        <p:nvSpPr>
          <p:cNvPr id="4" name="日期占位符 3">
            <a:extLst>
              <a:ext uri="{FF2B5EF4-FFF2-40B4-BE49-F238E27FC236}">
                <a16:creationId xmlns:a16="http://schemas.microsoft.com/office/drawing/2014/main" id="{774F2A17-353E-467C-9EC5-5D411AD6A7B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057EF5B-614C-48F1-9434-7E67916679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FD0FA-92B9-4AE4-90FE-5BC840F3FC37}"/>
              </a:ext>
            </a:extLst>
          </p:cNvPr>
          <p:cNvSpPr>
            <a:spLocks noGrp="1"/>
          </p:cNvSpPr>
          <p:nvPr>
            <p:ph type="sldNum" sz="quarter" idx="12"/>
          </p:nvPr>
        </p:nvSpPr>
        <p:spPr/>
        <p:txBody>
          <a:bodyPr/>
          <a:lstStyle/>
          <a:p>
            <a:fld id="{EEA58A3B-43CE-4AA0-90B5-EB47AFAFEB34}" type="slidenum">
              <a:rPr lang="zh-CN" altLang="en-US" smtClean="0"/>
              <a:pPr/>
              <a:t>56</a:t>
            </a:fld>
            <a:endParaRPr lang="zh-CN" altLang="en-US" dirty="0"/>
          </a:p>
        </p:txBody>
      </p:sp>
    </p:spTree>
    <p:extLst>
      <p:ext uri="{BB962C8B-B14F-4D97-AF65-F5344CB8AC3E}">
        <p14:creationId xmlns:p14="http://schemas.microsoft.com/office/powerpoint/2010/main" val="1869081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1642F-2231-4C88-8785-1F1FD258194A}"/>
              </a:ext>
            </a:extLst>
          </p:cNvPr>
          <p:cNvSpPr>
            <a:spLocks noGrp="1"/>
          </p:cNvSpPr>
          <p:nvPr>
            <p:ph type="title"/>
          </p:nvPr>
        </p:nvSpPr>
        <p:spPr/>
        <p:txBody>
          <a:bodyPr/>
          <a:lstStyle/>
          <a:p>
            <a:r>
              <a:rPr lang="en-US" altLang="zh-CN" dirty="0"/>
              <a:t>John Hopcroft</a:t>
            </a:r>
            <a:r>
              <a:rPr lang="zh-CN" altLang="en-US" dirty="0"/>
              <a:t>与算法渐进分析</a:t>
            </a:r>
          </a:p>
        </p:txBody>
      </p:sp>
      <p:sp>
        <p:nvSpPr>
          <p:cNvPr id="3" name="内容占位符 2">
            <a:extLst>
              <a:ext uri="{FF2B5EF4-FFF2-40B4-BE49-F238E27FC236}">
                <a16:creationId xmlns:a16="http://schemas.microsoft.com/office/drawing/2014/main" id="{DBF1BC6C-A67D-418A-8AAB-F93481F41685}"/>
              </a:ext>
            </a:extLst>
          </p:cNvPr>
          <p:cNvSpPr>
            <a:spLocks noGrp="1"/>
          </p:cNvSpPr>
          <p:nvPr>
            <p:ph idx="1"/>
          </p:nvPr>
        </p:nvSpPr>
        <p:spPr>
          <a:xfrm>
            <a:off x="123432" y="764365"/>
            <a:ext cx="5440184" cy="2373839"/>
          </a:xfrm>
        </p:spPr>
        <p:txBody>
          <a:bodyPr>
            <a:normAutofit/>
          </a:bodyPr>
          <a:lstStyle/>
          <a:p>
            <a:r>
              <a:rPr lang="zh-CN" altLang="en-US" dirty="0"/>
              <a:t>约翰霍普克洛夫特</a:t>
            </a:r>
            <a:endParaRPr lang="en-US" altLang="zh-CN" dirty="0"/>
          </a:p>
          <a:p>
            <a:pPr lvl="1"/>
            <a:r>
              <a:rPr lang="zh-CN" altLang="en-US" dirty="0"/>
              <a:t>美国理论计算机科学家</a:t>
            </a:r>
            <a:endParaRPr lang="en-US" altLang="zh-CN" dirty="0"/>
          </a:p>
          <a:p>
            <a:pPr marL="268287" lvl="1" indent="0">
              <a:buNone/>
            </a:pPr>
            <a:r>
              <a:rPr lang="en-US" altLang="zh-CN" dirty="0"/>
              <a:t>     </a:t>
            </a:r>
            <a:r>
              <a:rPr lang="en-US" altLang="zh-CN" dirty="0">
                <a:solidFill>
                  <a:srgbClr val="0066FF"/>
                </a:solidFill>
              </a:rPr>
              <a:t>Turning Prize Winner (1986)</a:t>
            </a:r>
          </a:p>
          <a:p>
            <a:pPr lvl="1"/>
            <a:r>
              <a:rPr lang="zh-CN" altLang="en-US" dirty="0"/>
              <a:t>将计算机科学萌芽阶段的零散结果总结为具有整体性的系统知识</a:t>
            </a:r>
            <a:endParaRPr lang="en-US" altLang="zh-CN" dirty="0"/>
          </a:p>
          <a:p>
            <a:pPr marL="268287" lvl="1" indent="0">
              <a:buNone/>
            </a:pPr>
            <a:endParaRPr lang="en-US" altLang="zh-CN" dirty="0"/>
          </a:p>
        </p:txBody>
      </p:sp>
      <p:sp>
        <p:nvSpPr>
          <p:cNvPr id="4" name="日期占位符 3">
            <a:extLst>
              <a:ext uri="{FF2B5EF4-FFF2-40B4-BE49-F238E27FC236}">
                <a16:creationId xmlns:a16="http://schemas.microsoft.com/office/drawing/2014/main" id="{C05D6F29-B2A4-4540-BE61-DA81DA5F4F7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509AA35-8453-4AC8-8427-88BFB36803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A7C400-9288-4079-B51E-E6C35D7BE105}"/>
              </a:ext>
            </a:extLst>
          </p:cNvPr>
          <p:cNvSpPr>
            <a:spLocks noGrp="1"/>
          </p:cNvSpPr>
          <p:nvPr>
            <p:ph type="sldNum" sz="quarter" idx="12"/>
          </p:nvPr>
        </p:nvSpPr>
        <p:spPr/>
        <p:txBody>
          <a:bodyPr/>
          <a:lstStyle/>
          <a:p>
            <a:fld id="{EEA58A3B-43CE-4AA0-90B5-EB47AFAFEB34}" type="slidenum">
              <a:rPr lang="zh-CN" altLang="en-US" smtClean="0"/>
              <a:pPr/>
              <a:t>57</a:t>
            </a:fld>
            <a:endParaRPr lang="zh-CN" altLang="en-US" dirty="0"/>
          </a:p>
        </p:txBody>
      </p:sp>
      <p:pic>
        <p:nvPicPr>
          <p:cNvPr id="8" name="图片 7">
            <a:extLst>
              <a:ext uri="{FF2B5EF4-FFF2-40B4-BE49-F238E27FC236}">
                <a16:creationId xmlns:a16="http://schemas.microsoft.com/office/drawing/2014/main" id="{0CE20369-2E98-43B5-B8FC-1A703448EEDF}"/>
              </a:ext>
            </a:extLst>
          </p:cNvPr>
          <p:cNvPicPr>
            <a:picLocks noChangeAspect="1"/>
          </p:cNvPicPr>
          <p:nvPr/>
        </p:nvPicPr>
        <p:blipFill>
          <a:blip r:embed="rId2"/>
          <a:stretch>
            <a:fillRect/>
          </a:stretch>
        </p:blipFill>
        <p:spPr>
          <a:xfrm>
            <a:off x="5628640" y="764362"/>
            <a:ext cx="3449314" cy="1976246"/>
          </a:xfrm>
          <a:prstGeom prst="rect">
            <a:avLst/>
          </a:prstGeom>
        </p:spPr>
      </p:pic>
      <p:sp>
        <p:nvSpPr>
          <p:cNvPr id="10" name="文本框 9">
            <a:extLst>
              <a:ext uri="{FF2B5EF4-FFF2-40B4-BE49-F238E27FC236}">
                <a16:creationId xmlns:a16="http://schemas.microsoft.com/office/drawing/2014/main" id="{DBF6AEB6-B5D4-4408-A589-8E773B37F439}"/>
              </a:ext>
            </a:extLst>
          </p:cNvPr>
          <p:cNvSpPr txBox="1"/>
          <p:nvPr/>
        </p:nvSpPr>
        <p:spPr>
          <a:xfrm>
            <a:off x="6898640" y="2768872"/>
            <a:ext cx="1361270" cy="369332"/>
          </a:xfrm>
          <a:prstGeom prst="rect">
            <a:avLst/>
          </a:prstGeom>
          <a:noFill/>
        </p:spPr>
        <p:txBody>
          <a:bodyPr wrap="none" rtlCol="0">
            <a:spAutoFit/>
          </a:bodyPr>
          <a:lstStyle/>
          <a:p>
            <a:r>
              <a:rPr lang="en-US" altLang="zh-CN" dirty="0"/>
              <a:t>1939.10——</a:t>
            </a:r>
            <a:endParaRPr lang="zh-CN" altLang="en-US" dirty="0"/>
          </a:p>
        </p:txBody>
      </p:sp>
      <p:sp>
        <p:nvSpPr>
          <p:cNvPr id="11" name="内容占位符 2">
            <a:extLst>
              <a:ext uri="{FF2B5EF4-FFF2-40B4-BE49-F238E27FC236}">
                <a16:creationId xmlns:a16="http://schemas.microsoft.com/office/drawing/2014/main" id="{B6F59095-6AD2-49CC-86CB-BADE292E341B}"/>
              </a:ext>
            </a:extLst>
          </p:cNvPr>
          <p:cNvSpPr txBox="1">
            <a:spLocks/>
          </p:cNvSpPr>
          <p:nvPr/>
        </p:nvSpPr>
        <p:spPr>
          <a:xfrm>
            <a:off x="123432" y="2993289"/>
            <a:ext cx="8822448" cy="368440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500"/>
              </a:spcBef>
              <a:buClr>
                <a:srgbClr val="0000FF"/>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mn-cs"/>
              </a:defRPr>
            </a:lvl1pPr>
            <a:lvl2pPr marL="536575" indent="-268288" algn="l" defTabSz="914400" rtl="0" eaLnBrk="1" latinLnBrk="0" hangingPunct="1">
              <a:lnSpc>
                <a:spcPct val="110000"/>
              </a:lnSpc>
              <a:spcBef>
                <a:spcPts val="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mn-cs"/>
              </a:defRPr>
            </a:lvl2pPr>
            <a:lvl3pPr marL="806450" indent="-269875" algn="l" defTabSz="914400" rtl="0" eaLnBrk="1" latinLnBrk="0" hangingPunct="1">
              <a:lnSpc>
                <a:spcPct val="110000"/>
              </a:lnSpc>
              <a:spcBef>
                <a:spcPts val="500"/>
              </a:spcBef>
              <a:buClr>
                <a:srgbClr val="C00000"/>
              </a:buClr>
              <a:buFont typeface="微软雅黑 Light" panose="020B0502040204020203" pitchFamily="34" charset="-122"/>
              <a:buChar char="-"/>
              <a:defRPr sz="2400" kern="1200">
                <a:solidFill>
                  <a:schemeClr val="tx1"/>
                </a:solidFill>
                <a:latin typeface="+mn-lt"/>
                <a:ea typeface="微软雅黑 Light" panose="020B0502040204020203"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b="1" dirty="0"/>
              <a:t>算法及数据结构和分析方面的奠基性成就</a:t>
            </a:r>
            <a:endParaRPr lang="en-US" altLang="zh-CN" b="1" dirty="0"/>
          </a:p>
          <a:p>
            <a:pPr lvl="1"/>
            <a:r>
              <a:rPr lang="zh-CN" altLang="en-US" b="1" dirty="0"/>
              <a:t>提出利用</a:t>
            </a:r>
            <a:r>
              <a:rPr lang="zh-CN" altLang="en-US" b="1" dirty="0">
                <a:solidFill>
                  <a:srgbClr val="FF0000"/>
                </a:solidFill>
              </a:rPr>
              <a:t>渐进分析</a:t>
            </a:r>
            <a:r>
              <a:rPr lang="zh-CN" altLang="en-US" b="1" dirty="0"/>
              <a:t>作为衡量算法性能的主要指标</a:t>
            </a:r>
            <a:endParaRPr lang="en-US" altLang="zh-CN" b="1" dirty="0"/>
          </a:p>
          <a:p>
            <a:endParaRPr lang="en-US" altLang="zh-CN" dirty="0"/>
          </a:p>
          <a:p>
            <a:r>
              <a:rPr lang="zh-CN" altLang="en-US" dirty="0"/>
              <a:t>经典教材</a:t>
            </a:r>
            <a:r>
              <a:rPr lang="en-US" altLang="zh-CN" dirty="0"/>
              <a:t>《The Design and Analysis of Computer Algorithms》</a:t>
            </a:r>
            <a:r>
              <a:rPr lang="zh-CN" altLang="en-US" dirty="0"/>
              <a:t>，深刻影响了计算机科技工作者对算法的理解和应用</a:t>
            </a:r>
            <a:endParaRPr lang="en-US" altLang="zh-CN" dirty="0"/>
          </a:p>
          <a:p>
            <a:r>
              <a:rPr lang="en-US" altLang="zh-CN" dirty="0"/>
              <a:t>Hopcroft-Karp</a:t>
            </a:r>
            <a:r>
              <a:rPr lang="zh-CN" altLang="en-US" dirty="0"/>
              <a:t>算法</a:t>
            </a:r>
            <a:endParaRPr lang="en-US" altLang="zh-CN" dirty="0"/>
          </a:p>
          <a:p>
            <a:pPr lvl="1"/>
            <a:r>
              <a:rPr lang="zh-CN" altLang="en-US" dirty="0"/>
              <a:t>二分图最大匹配，</a:t>
            </a:r>
            <a:r>
              <a:rPr lang="en-US" altLang="zh-CN" dirty="0"/>
              <a:t>O(sqrt(V)*E)</a:t>
            </a:r>
          </a:p>
          <a:p>
            <a:r>
              <a:rPr lang="zh-CN" altLang="en-US" dirty="0"/>
              <a:t>国内多所高校兼职教授</a:t>
            </a:r>
            <a:endParaRPr lang="en-US" altLang="zh-CN" dirty="0"/>
          </a:p>
          <a:p>
            <a:pPr lvl="1"/>
            <a:endParaRPr lang="en-US" altLang="zh-CN" dirty="0"/>
          </a:p>
        </p:txBody>
      </p:sp>
    </p:spTree>
    <p:extLst>
      <p:ext uri="{BB962C8B-B14F-4D97-AF65-F5344CB8AC3E}">
        <p14:creationId xmlns:p14="http://schemas.microsoft.com/office/powerpoint/2010/main" val="2823453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418D4-766C-4617-AE31-3ECDFB595062}"/>
              </a:ext>
            </a:extLst>
          </p:cNvPr>
          <p:cNvSpPr>
            <a:spLocks noGrp="1"/>
          </p:cNvSpPr>
          <p:nvPr>
            <p:ph type="title"/>
          </p:nvPr>
        </p:nvSpPr>
        <p:spPr/>
        <p:txBody>
          <a:bodyPr/>
          <a:lstStyle/>
          <a:p>
            <a:r>
              <a:rPr lang="zh-CN" altLang="en-US" dirty="0"/>
              <a:t>矩阵乘法</a:t>
            </a:r>
            <a:r>
              <a:rPr lang="zh-CN" altLang="en-US" u="sng" dirty="0">
                <a:solidFill>
                  <a:srgbClr val="0066FF"/>
                </a:solidFill>
                <a:highlight>
                  <a:srgbClr val="FFFF00"/>
                </a:highlight>
              </a:rPr>
              <a:t>程序</a:t>
            </a:r>
            <a:r>
              <a:rPr lang="zh-CN" altLang="en-US" dirty="0"/>
              <a:t>的性能提升</a:t>
            </a:r>
            <a:r>
              <a:rPr lang="en-US" altLang="zh-CN" dirty="0"/>
              <a:t>:</a:t>
            </a:r>
            <a:r>
              <a:rPr lang="zh-CN" altLang="en-US" dirty="0"/>
              <a:t>局部性原理</a:t>
            </a:r>
          </a:p>
        </p:txBody>
      </p:sp>
      <p:sp>
        <p:nvSpPr>
          <p:cNvPr id="3" name="内容占位符 2">
            <a:extLst>
              <a:ext uri="{FF2B5EF4-FFF2-40B4-BE49-F238E27FC236}">
                <a16:creationId xmlns:a16="http://schemas.microsoft.com/office/drawing/2014/main" id="{EA02A79F-CE65-4C06-8C30-E9EE5C2687B8}"/>
              </a:ext>
            </a:extLst>
          </p:cNvPr>
          <p:cNvSpPr>
            <a:spLocks noGrp="1"/>
          </p:cNvSpPr>
          <p:nvPr>
            <p:ph idx="1"/>
          </p:nvPr>
        </p:nvSpPr>
        <p:spPr>
          <a:xfrm>
            <a:off x="123432" y="764364"/>
            <a:ext cx="8897136" cy="6150786"/>
          </a:xfrm>
        </p:spPr>
        <p:txBody>
          <a:bodyPr/>
          <a:lstStyle/>
          <a:p>
            <a:r>
              <a:rPr lang="zh-CN" altLang="en-US" dirty="0"/>
              <a:t>编程实现矩阵乘法算法，为保证算法</a:t>
            </a:r>
            <a:r>
              <a:rPr lang="en-US" altLang="zh-CN" dirty="0"/>
              <a:t>/</a:t>
            </a:r>
            <a:r>
              <a:rPr lang="zh-CN" altLang="en-US" dirty="0"/>
              <a:t>程序的运行速度，既要选择高效算法，也要根据</a:t>
            </a:r>
            <a:r>
              <a:rPr lang="zh-CN" altLang="en-US" b="1" dirty="0">
                <a:solidFill>
                  <a:srgbClr val="0066FF"/>
                </a:solidFill>
              </a:rPr>
              <a:t>计组、操作系统、编译原理</a:t>
            </a:r>
            <a:r>
              <a:rPr lang="zh-CN" altLang="en-US" dirty="0"/>
              <a:t>相关知识，如程序局部性（</a:t>
            </a:r>
            <a:r>
              <a:rPr lang="en-US" altLang="zh-CN" b="1" dirty="0">
                <a:solidFill>
                  <a:srgbClr val="FF0000"/>
                </a:solidFill>
              </a:rPr>
              <a:t>locality</a:t>
            </a:r>
            <a:r>
              <a:rPr lang="zh-CN" altLang="en-US" dirty="0"/>
              <a:t>），高效实现程序</a:t>
            </a:r>
            <a:endParaRPr lang="en-US" altLang="zh-CN" dirty="0"/>
          </a:p>
          <a:p>
            <a:r>
              <a:rPr lang="zh-CN" altLang="en-US" dirty="0"/>
              <a:t>例</a:t>
            </a:r>
            <a:r>
              <a:rPr lang="en-US" altLang="zh-CN" dirty="0"/>
              <a:t>. </a:t>
            </a:r>
            <a:r>
              <a:rPr lang="zh-CN" altLang="en-US" dirty="0"/>
              <a:t>对三个</a:t>
            </a:r>
            <a:r>
              <a:rPr lang="en-US" altLang="zh-CN" dirty="0"/>
              <a:t>n</a:t>
            </a:r>
            <a:r>
              <a:rPr lang="en-US" altLang="zh-CN" dirty="0">
                <a:cs typeface="楷体_GB2312"/>
              </a:rPr>
              <a:t> × </a:t>
            </a:r>
            <a:r>
              <a:rPr lang="en-US" altLang="zh-CN" dirty="0"/>
              <a:t>n</a:t>
            </a:r>
            <a:r>
              <a:rPr lang="zh-CN" altLang="en-US" dirty="0"/>
              <a:t>矩阵</a:t>
            </a:r>
            <a:r>
              <a:rPr lang="en-US" altLang="zh-CN" b="1" dirty="0"/>
              <a:t>A</a:t>
            </a:r>
            <a:r>
              <a:rPr lang="zh-CN" altLang="en-US" dirty="0"/>
              <a:t>、</a:t>
            </a:r>
            <a:r>
              <a:rPr lang="en-US" altLang="zh-CN" b="1" dirty="0"/>
              <a:t>B</a:t>
            </a:r>
            <a:r>
              <a:rPr lang="zh-CN" altLang="en-US" dirty="0"/>
              <a:t>、</a:t>
            </a:r>
            <a:r>
              <a:rPr lang="en-US" altLang="zh-CN" b="1" dirty="0"/>
              <a:t>C</a:t>
            </a:r>
            <a:r>
              <a:rPr lang="zh-CN" altLang="en-US" dirty="0"/>
              <a:t>，计算</a:t>
            </a:r>
            <a:r>
              <a:rPr lang="en-US" altLang="zh-CN" b="1" dirty="0"/>
              <a:t>C</a:t>
            </a:r>
            <a:r>
              <a:rPr lang="en-US" altLang="zh-CN" dirty="0"/>
              <a:t>=</a:t>
            </a:r>
            <a:r>
              <a:rPr lang="en-US" altLang="zh-CN" b="1" dirty="0"/>
              <a:t>AB</a:t>
            </a:r>
          </a:p>
          <a:p>
            <a:pPr marL="0" indent="0">
              <a:buNone/>
            </a:pPr>
            <a:endParaRPr lang="en-US" altLang="zh-CN" dirty="0"/>
          </a:p>
          <a:p>
            <a:endParaRPr lang="en-US" altLang="zh-CN" dirty="0"/>
          </a:p>
          <a:p>
            <a:endParaRPr lang="en-US" altLang="zh-CN" dirty="0"/>
          </a:p>
          <a:p>
            <a:endParaRPr lang="en-US" altLang="zh-CN" dirty="0"/>
          </a:p>
          <a:p>
            <a:r>
              <a:rPr lang="zh-CN" altLang="en-US" kern="0" dirty="0">
                <a:effectLst/>
                <a:latin typeface="Times New Roman" panose="02020603050405020304" pitchFamily="18" charset="0"/>
                <a:ea typeface="宋体" panose="02010600030101010101" pitchFamily="2" charset="-122"/>
              </a:rPr>
              <a:t>问题</a:t>
            </a:r>
            <a:endParaRPr lang="en-US" altLang="zh-CN" kern="0" dirty="0">
              <a:latin typeface="Times New Roman" panose="02020603050405020304" pitchFamily="18" charset="0"/>
              <a:ea typeface="宋体" panose="02010600030101010101" pitchFamily="2" charset="-122"/>
            </a:endParaRPr>
          </a:p>
          <a:p>
            <a:pPr lvl="1"/>
            <a:r>
              <a:rPr lang="en-US" altLang="zh-CN" sz="2000" kern="0" dirty="0">
                <a:effectLst/>
                <a:latin typeface="Times New Roman" panose="02020603050405020304" pitchFamily="18" charset="0"/>
                <a:ea typeface="宋体" panose="02010600030101010101" pitchFamily="2" charset="-122"/>
              </a:rPr>
              <a:t>B[k][j]</a:t>
            </a:r>
            <a:r>
              <a:rPr lang="zh-CN" altLang="zh-CN" sz="2000" kern="0" dirty="0">
                <a:effectLst/>
                <a:ea typeface="宋体" panose="02010600030101010101" pitchFamily="2" charset="-122"/>
                <a:cs typeface="宋体" panose="02010600030101010101" pitchFamily="2" charset="-122"/>
              </a:rPr>
              <a:t>读取内存中的数据，是不连续的</a:t>
            </a:r>
            <a:endParaRPr lang="en-US" altLang="zh-CN" sz="2000" kern="0" dirty="0">
              <a:effectLst/>
              <a:ea typeface="宋体" panose="02010600030101010101" pitchFamily="2" charset="-122"/>
              <a:cs typeface="宋体" panose="02010600030101010101" pitchFamily="2" charset="-122"/>
            </a:endParaRPr>
          </a:p>
          <a:p>
            <a:pPr lvl="1"/>
            <a:r>
              <a:rPr lang="zh-CN" altLang="zh-CN" sz="2000" kern="0" dirty="0">
                <a:effectLst/>
                <a:ea typeface="宋体" panose="02010600030101010101" pitchFamily="2" charset="-122"/>
                <a:cs typeface="宋体" panose="02010600030101010101" pitchFamily="2" charset="-122"/>
              </a:rPr>
              <a:t>在</a:t>
            </a:r>
            <a:r>
              <a:rPr lang="zh-CN" altLang="en-US" sz="2000" kern="0" dirty="0">
                <a:effectLst/>
                <a:ea typeface="宋体" panose="02010600030101010101" pitchFamily="2" charset="-122"/>
                <a:cs typeface="宋体" panose="02010600030101010101" pitchFamily="2" charset="-122"/>
              </a:rPr>
              <a:t>最内层</a:t>
            </a:r>
            <a:r>
              <a:rPr lang="zh-CN" altLang="zh-CN" sz="2000" kern="0" dirty="0">
                <a:effectLst/>
                <a:ea typeface="宋体" panose="02010600030101010101" pitchFamily="2" charset="-122"/>
                <a:cs typeface="宋体" panose="02010600030101010101" pitchFamily="2" charset="-122"/>
              </a:rPr>
              <a:t>循环中，随着</a:t>
            </a:r>
            <a:r>
              <a:rPr lang="en-US" altLang="zh-CN" sz="2000" kern="0" dirty="0">
                <a:effectLst/>
                <a:latin typeface="Times New Roman" panose="02020603050405020304" pitchFamily="18" charset="0"/>
                <a:ea typeface="宋体" panose="02010600030101010101" pitchFamily="2" charset="-122"/>
              </a:rPr>
              <a:t>k</a:t>
            </a:r>
            <a:r>
              <a:rPr lang="zh-CN" altLang="zh-CN" sz="2000" kern="0" dirty="0">
                <a:effectLst/>
                <a:ea typeface="宋体" panose="02010600030101010101" pitchFamily="2" charset="-122"/>
                <a:cs typeface="宋体" panose="02010600030101010101" pitchFamily="2" charset="-122"/>
              </a:rPr>
              <a:t>不断加</a:t>
            </a:r>
            <a:r>
              <a:rPr lang="en-US" altLang="zh-CN" sz="2000" kern="0" dirty="0">
                <a:effectLst/>
                <a:latin typeface="Times New Roman" panose="02020603050405020304" pitchFamily="18" charset="0"/>
                <a:ea typeface="宋体" panose="02010600030101010101" pitchFamily="2" charset="-122"/>
              </a:rPr>
              <a:t>1</a:t>
            </a:r>
            <a:r>
              <a:rPr lang="zh-CN" altLang="zh-CN" sz="2000" kern="0" dirty="0">
                <a:effectLst/>
                <a:ea typeface="宋体" panose="02010600030101010101" pitchFamily="2" charset="-122"/>
                <a:cs typeface="宋体" panose="02010600030101010101" pitchFamily="2" charset="-122"/>
              </a:rPr>
              <a:t>，</a:t>
            </a:r>
            <a:r>
              <a:rPr lang="en-US" altLang="zh-CN" sz="2000" kern="0" dirty="0">
                <a:effectLst/>
                <a:latin typeface="Times New Roman" panose="02020603050405020304" pitchFamily="18" charset="0"/>
                <a:ea typeface="宋体" panose="02010600030101010101" pitchFamily="2" charset="-122"/>
              </a:rPr>
              <a:t>B[k][j]</a:t>
            </a:r>
            <a:r>
              <a:rPr lang="zh-CN" altLang="zh-CN" sz="2000" kern="0" dirty="0">
                <a:effectLst/>
                <a:ea typeface="宋体" panose="02010600030101010101" pitchFamily="2" charset="-122"/>
                <a:cs typeface="宋体" panose="02010600030101010101" pitchFamily="2" charset="-122"/>
              </a:rPr>
              <a:t>不断的在内存中跳跃</a:t>
            </a:r>
            <a:r>
              <a:rPr lang="zh-CN" altLang="en-US" sz="2000" kern="0" dirty="0">
                <a:effectLst/>
                <a:ea typeface="宋体" panose="02010600030101010101" pitchFamily="2" charset="-122"/>
                <a:cs typeface="宋体" panose="02010600030101010101" pitchFamily="2" charset="-122"/>
              </a:rPr>
              <a:t>，</a:t>
            </a:r>
            <a:r>
              <a:rPr lang="zh-CN" altLang="zh-CN" sz="2000" kern="0" dirty="0">
                <a:effectLst/>
                <a:ea typeface="宋体" panose="02010600030101010101" pitchFamily="2" charset="-122"/>
                <a:cs typeface="宋体" panose="02010600030101010101" pitchFamily="2" charset="-122"/>
              </a:rPr>
              <a:t>引起缓存</a:t>
            </a:r>
            <a:r>
              <a:rPr lang="en-US" altLang="zh-CN" sz="2000" kern="0" dirty="0">
                <a:effectLst/>
                <a:ea typeface="宋体" panose="02010600030101010101" pitchFamily="2" charset="-122"/>
                <a:cs typeface="宋体" panose="02010600030101010101" pitchFamily="2" charset="-122"/>
              </a:rPr>
              <a:t>cache</a:t>
            </a:r>
            <a:r>
              <a:rPr lang="zh-CN" altLang="zh-CN" sz="2000" kern="0" dirty="0">
                <a:effectLst/>
                <a:ea typeface="宋体" panose="02010600030101010101" pitchFamily="2" charset="-122"/>
                <a:cs typeface="宋体" panose="02010600030101010101" pitchFamily="2" charset="-122"/>
              </a:rPr>
              <a:t>命中率低，循环程序不断的把内存转移至缓存，引起效率降低</a:t>
            </a:r>
            <a:endParaRPr lang="zh-CN" altLang="en-US" sz="2000" dirty="0"/>
          </a:p>
        </p:txBody>
      </p:sp>
      <p:sp>
        <p:nvSpPr>
          <p:cNvPr id="4" name="日期占位符 3">
            <a:extLst>
              <a:ext uri="{FF2B5EF4-FFF2-40B4-BE49-F238E27FC236}">
                <a16:creationId xmlns:a16="http://schemas.microsoft.com/office/drawing/2014/main" id="{A3CC392E-B90E-4EBE-B6F4-1FDAF5E09D4C}"/>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B3294E4-C4B9-4AD9-92C8-7AB61F9A58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01C74-761A-4F42-8962-A14E547673CC}"/>
              </a:ext>
            </a:extLst>
          </p:cNvPr>
          <p:cNvSpPr>
            <a:spLocks noGrp="1"/>
          </p:cNvSpPr>
          <p:nvPr>
            <p:ph type="sldNum" sz="quarter" idx="12"/>
          </p:nvPr>
        </p:nvSpPr>
        <p:spPr/>
        <p:txBody>
          <a:bodyPr/>
          <a:lstStyle/>
          <a:p>
            <a:fld id="{EEA58A3B-43CE-4AA0-90B5-EB47AFAFEB34}" type="slidenum">
              <a:rPr lang="zh-CN" altLang="en-US" smtClean="0"/>
              <a:pPr/>
              <a:t>58</a:t>
            </a:fld>
            <a:endParaRPr lang="zh-CN" altLang="en-US" dirty="0"/>
          </a:p>
        </p:txBody>
      </p:sp>
      <p:pic>
        <p:nvPicPr>
          <p:cNvPr id="7" name="图片 6">
            <a:extLst>
              <a:ext uri="{FF2B5EF4-FFF2-40B4-BE49-F238E27FC236}">
                <a16:creationId xmlns:a16="http://schemas.microsoft.com/office/drawing/2014/main" id="{1D46BAF7-2C22-46CE-8302-50AE5D213F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8022" y="2705882"/>
            <a:ext cx="5180329" cy="1817760"/>
          </a:xfrm>
          <a:prstGeom prst="rect">
            <a:avLst/>
          </a:prstGeom>
          <a:noFill/>
          <a:ln>
            <a:noFill/>
          </a:ln>
        </p:spPr>
      </p:pic>
      <p:sp>
        <p:nvSpPr>
          <p:cNvPr id="8" name="矩形 7">
            <a:extLst>
              <a:ext uri="{FF2B5EF4-FFF2-40B4-BE49-F238E27FC236}">
                <a16:creationId xmlns:a16="http://schemas.microsoft.com/office/drawing/2014/main" id="{AE1C5FC6-C6FD-42FB-A314-B7AD7EE1E2C4}"/>
              </a:ext>
            </a:extLst>
          </p:cNvPr>
          <p:cNvSpPr/>
          <p:nvPr/>
        </p:nvSpPr>
        <p:spPr>
          <a:xfrm>
            <a:off x="7086600" y="1854979"/>
            <a:ext cx="1594580" cy="10177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B[</a:t>
            </a:r>
            <a:r>
              <a:rPr lang="en-US" altLang="zh-CN" sz="2000" dirty="0">
                <a:solidFill>
                  <a:srgbClr val="FF0000"/>
                </a:solidFill>
              </a:rPr>
              <a:t>0</a:t>
            </a:r>
            <a:r>
              <a:rPr lang="en-US" altLang="zh-CN" sz="2000" dirty="0">
                <a:solidFill>
                  <a:schemeClr val="tx1"/>
                </a:solidFill>
              </a:rPr>
              <a:t>,0]</a:t>
            </a:r>
          </a:p>
          <a:p>
            <a:r>
              <a:rPr lang="en-US" altLang="zh-CN" sz="2000" dirty="0">
                <a:solidFill>
                  <a:schemeClr val="tx1"/>
                </a:solidFill>
              </a:rPr>
              <a:t>…</a:t>
            </a:r>
          </a:p>
          <a:p>
            <a:r>
              <a:rPr lang="en-US" altLang="zh-CN" sz="2000" dirty="0">
                <a:solidFill>
                  <a:schemeClr val="tx1"/>
                </a:solidFill>
              </a:rPr>
              <a:t>B[0,n]</a:t>
            </a:r>
            <a:endParaRPr lang="zh-CN" altLang="en-US" sz="2000" dirty="0">
              <a:solidFill>
                <a:schemeClr val="tx1"/>
              </a:solidFill>
            </a:endParaRPr>
          </a:p>
        </p:txBody>
      </p:sp>
      <p:sp>
        <p:nvSpPr>
          <p:cNvPr id="10" name="矩形 9">
            <a:extLst>
              <a:ext uri="{FF2B5EF4-FFF2-40B4-BE49-F238E27FC236}">
                <a16:creationId xmlns:a16="http://schemas.microsoft.com/office/drawing/2014/main" id="{3D1EDA8F-8901-474E-9528-F3F77674C329}"/>
              </a:ext>
            </a:extLst>
          </p:cNvPr>
          <p:cNvSpPr/>
          <p:nvPr/>
        </p:nvSpPr>
        <p:spPr>
          <a:xfrm>
            <a:off x="7086600" y="2872739"/>
            <a:ext cx="1594580" cy="10177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B[</a:t>
            </a:r>
            <a:r>
              <a:rPr lang="en-US" altLang="zh-CN" sz="2000" dirty="0">
                <a:solidFill>
                  <a:srgbClr val="FF0000"/>
                </a:solidFill>
              </a:rPr>
              <a:t>1</a:t>
            </a:r>
            <a:r>
              <a:rPr lang="en-US" altLang="zh-CN" sz="2000" dirty="0">
                <a:solidFill>
                  <a:schemeClr val="tx1"/>
                </a:solidFill>
              </a:rPr>
              <a:t>,0]</a:t>
            </a:r>
          </a:p>
          <a:p>
            <a:r>
              <a:rPr lang="en-US" altLang="zh-CN" sz="2000" dirty="0">
                <a:solidFill>
                  <a:schemeClr val="tx1"/>
                </a:solidFill>
              </a:rPr>
              <a:t>…</a:t>
            </a:r>
          </a:p>
          <a:p>
            <a:r>
              <a:rPr lang="en-US" altLang="zh-CN" sz="2000" dirty="0">
                <a:solidFill>
                  <a:schemeClr val="tx1"/>
                </a:solidFill>
              </a:rPr>
              <a:t>B[1,n]</a:t>
            </a:r>
            <a:endParaRPr lang="zh-CN" altLang="en-US" sz="2000" dirty="0">
              <a:solidFill>
                <a:schemeClr val="tx1"/>
              </a:solidFill>
            </a:endParaRPr>
          </a:p>
        </p:txBody>
      </p:sp>
      <p:sp>
        <p:nvSpPr>
          <p:cNvPr id="11" name="矩形 10">
            <a:extLst>
              <a:ext uri="{FF2B5EF4-FFF2-40B4-BE49-F238E27FC236}">
                <a16:creationId xmlns:a16="http://schemas.microsoft.com/office/drawing/2014/main" id="{44247A92-8945-4F89-8175-5AAD383E8C20}"/>
              </a:ext>
            </a:extLst>
          </p:cNvPr>
          <p:cNvSpPr/>
          <p:nvPr/>
        </p:nvSpPr>
        <p:spPr>
          <a:xfrm>
            <a:off x="7086600" y="4202163"/>
            <a:ext cx="1594580" cy="99721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B[</a:t>
            </a:r>
            <a:r>
              <a:rPr lang="en-US" altLang="zh-CN" sz="2000" dirty="0">
                <a:solidFill>
                  <a:srgbClr val="FF0000"/>
                </a:solidFill>
              </a:rPr>
              <a:t>n-1</a:t>
            </a:r>
            <a:r>
              <a:rPr lang="en-US" altLang="zh-CN" sz="2000" dirty="0">
                <a:solidFill>
                  <a:schemeClr val="tx1"/>
                </a:solidFill>
              </a:rPr>
              <a:t>,0]</a:t>
            </a:r>
          </a:p>
          <a:p>
            <a:r>
              <a:rPr lang="en-US" altLang="zh-CN" sz="2000" dirty="0">
                <a:solidFill>
                  <a:schemeClr val="tx1"/>
                </a:solidFill>
              </a:rPr>
              <a:t>…</a:t>
            </a:r>
          </a:p>
          <a:p>
            <a:r>
              <a:rPr lang="en-US" altLang="zh-CN" sz="2000" dirty="0">
                <a:solidFill>
                  <a:schemeClr val="tx1"/>
                </a:solidFill>
              </a:rPr>
              <a:t>B[n-1,n]</a:t>
            </a:r>
            <a:endParaRPr lang="zh-CN" altLang="en-US" sz="2000" dirty="0">
              <a:solidFill>
                <a:schemeClr val="tx1"/>
              </a:solidFill>
            </a:endParaRPr>
          </a:p>
        </p:txBody>
      </p:sp>
      <p:sp>
        <p:nvSpPr>
          <p:cNvPr id="12" name="矩形 11">
            <a:extLst>
              <a:ext uri="{FF2B5EF4-FFF2-40B4-BE49-F238E27FC236}">
                <a16:creationId xmlns:a16="http://schemas.microsoft.com/office/drawing/2014/main" id="{D517F05F-7C8A-43D7-9F01-60E9CF46069A}"/>
              </a:ext>
            </a:extLst>
          </p:cNvPr>
          <p:cNvSpPr/>
          <p:nvPr/>
        </p:nvSpPr>
        <p:spPr>
          <a:xfrm>
            <a:off x="7087824" y="3890587"/>
            <a:ext cx="1594580" cy="31157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solidFill>
            </a:endParaRPr>
          </a:p>
        </p:txBody>
      </p:sp>
      <p:cxnSp>
        <p:nvCxnSpPr>
          <p:cNvPr id="14" name="直接箭头连接符 13">
            <a:extLst>
              <a:ext uri="{FF2B5EF4-FFF2-40B4-BE49-F238E27FC236}">
                <a16:creationId xmlns:a16="http://schemas.microsoft.com/office/drawing/2014/main" id="{1C9FF053-0F5D-471E-8425-959939336EB3}"/>
              </a:ext>
            </a:extLst>
          </p:cNvPr>
          <p:cNvCxnSpPr/>
          <p:nvPr/>
        </p:nvCxnSpPr>
        <p:spPr>
          <a:xfrm>
            <a:off x="6764456" y="2044371"/>
            <a:ext cx="322144"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21AA4B06-6D70-445E-A988-F52E928028CE}"/>
              </a:ext>
            </a:extLst>
          </p:cNvPr>
          <p:cNvCxnSpPr/>
          <p:nvPr/>
        </p:nvCxnSpPr>
        <p:spPr>
          <a:xfrm>
            <a:off x="6766042" y="3067210"/>
            <a:ext cx="322144"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DD4A4720-CEEF-4F04-9E75-138B25A9EF5E}"/>
              </a:ext>
            </a:extLst>
          </p:cNvPr>
          <p:cNvCxnSpPr/>
          <p:nvPr/>
        </p:nvCxnSpPr>
        <p:spPr>
          <a:xfrm>
            <a:off x="6764456" y="4364075"/>
            <a:ext cx="322144" cy="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42EB400E-2F4B-4B91-86CE-F870ABE02B16}"/>
              </a:ext>
            </a:extLst>
          </p:cNvPr>
          <p:cNvSpPr txBox="1"/>
          <p:nvPr/>
        </p:nvSpPr>
        <p:spPr>
          <a:xfrm>
            <a:off x="6464906" y="1813538"/>
            <a:ext cx="276957" cy="461665"/>
          </a:xfrm>
          <a:prstGeom prst="rect">
            <a:avLst/>
          </a:prstGeom>
          <a:noFill/>
        </p:spPr>
        <p:txBody>
          <a:bodyPr wrap="square" rtlCol="0">
            <a:spAutoFit/>
          </a:bodyPr>
          <a:lstStyle/>
          <a:p>
            <a:r>
              <a:rPr lang="en-US" altLang="zh-CN" sz="2400" b="1" dirty="0">
                <a:solidFill>
                  <a:srgbClr val="FF0000"/>
                </a:solidFill>
              </a:rPr>
              <a:t>k</a:t>
            </a:r>
            <a:endParaRPr lang="zh-CN" altLang="en-US" sz="2400" b="1" dirty="0">
              <a:solidFill>
                <a:srgbClr val="FF0000"/>
              </a:solidFill>
            </a:endParaRPr>
          </a:p>
        </p:txBody>
      </p:sp>
      <p:sp>
        <p:nvSpPr>
          <p:cNvPr id="21" name="矩形: 圆角 20">
            <a:extLst>
              <a:ext uri="{FF2B5EF4-FFF2-40B4-BE49-F238E27FC236}">
                <a16:creationId xmlns:a16="http://schemas.microsoft.com/office/drawing/2014/main" id="{D6489B57-3A35-405B-96E6-B0C5E94C38E0}"/>
              </a:ext>
            </a:extLst>
          </p:cNvPr>
          <p:cNvSpPr/>
          <p:nvPr/>
        </p:nvSpPr>
        <p:spPr>
          <a:xfrm>
            <a:off x="1682320" y="4408464"/>
            <a:ext cx="4306196" cy="5142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kern="0" dirty="0">
                <a:solidFill>
                  <a:srgbClr val="C00000"/>
                </a:solidFill>
                <a:effectLst/>
                <a:ea typeface="宋体" panose="02010600030101010101" pitchFamily="2" charset="-122"/>
                <a:cs typeface="宋体" panose="02010600030101010101" pitchFamily="2" charset="-122"/>
              </a:rPr>
              <a:t>实验：</a:t>
            </a:r>
            <a:r>
              <a:rPr lang="zh-CN" altLang="zh-CN" sz="1800" kern="0" dirty="0">
                <a:solidFill>
                  <a:srgbClr val="C00000"/>
                </a:solidFill>
                <a:effectLst/>
                <a:ea typeface="宋体" panose="02010600030101010101" pitchFamily="2" charset="-122"/>
                <a:cs typeface="宋体" panose="02010600030101010101" pitchFamily="2" charset="-122"/>
              </a:rPr>
              <a:t>两个</a:t>
            </a:r>
            <a:r>
              <a:rPr lang="en-US" altLang="zh-CN" sz="1800" kern="0" dirty="0">
                <a:solidFill>
                  <a:srgbClr val="C00000"/>
                </a:solidFill>
                <a:effectLst/>
                <a:latin typeface="Times New Roman" panose="02020603050405020304" pitchFamily="18" charset="0"/>
                <a:ea typeface="宋体" panose="02010600030101010101" pitchFamily="2" charset="-122"/>
              </a:rPr>
              <a:t>1000</a:t>
            </a:r>
            <a:r>
              <a:rPr lang="zh-CN" altLang="zh-CN" sz="1800" kern="0" dirty="0">
                <a:solidFill>
                  <a:srgbClr val="C00000"/>
                </a:solidFill>
                <a:effectLst/>
                <a:ea typeface="宋体" panose="02010600030101010101" pitchFamily="2" charset="-122"/>
                <a:cs typeface="宋体" panose="02010600030101010101" pitchFamily="2" charset="-122"/>
              </a:rPr>
              <a:t>阶矩阵相乘，用时</a:t>
            </a:r>
            <a:r>
              <a:rPr lang="en-US" altLang="zh-CN" sz="1800" kern="0" dirty="0">
                <a:solidFill>
                  <a:srgbClr val="C00000"/>
                </a:solidFill>
                <a:effectLst/>
                <a:latin typeface="Times New Roman" panose="02020603050405020304" pitchFamily="18" charset="0"/>
                <a:ea typeface="宋体" panose="02010600030101010101" pitchFamily="2" charset="-122"/>
              </a:rPr>
              <a:t>8.5s</a:t>
            </a:r>
            <a:endParaRPr lang="zh-CN" altLang="en-US" dirty="0">
              <a:solidFill>
                <a:srgbClr val="C00000"/>
              </a:solidFill>
            </a:endParaRPr>
          </a:p>
        </p:txBody>
      </p:sp>
    </p:spTree>
    <p:extLst>
      <p:ext uri="{BB962C8B-B14F-4D97-AF65-F5344CB8AC3E}">
        <p14:creationId xmlns:p14="http://schemas.microsoft.com/office/powerpoint/2010/main" val="3424064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3A5F6-FC36-4F71-B891-170AEB1D0EA8}"/>
              </a:ext>
            </a:extLst>
          </p:cNvPr>
          <p:cNvSpPr>
            <a:spLocks noGrp="1"/>
          </p:cNvSpPr>
          <p:nvPr>
            <p:ph type="title"/>
          </p:nvPr>
        </p:nvSpPr>
        <p:spPr/>
        <p:txBody>
          <a:bodyPr/>
          <a:lstStyle/>
          <a:p>
            <a:pPr algn="l"/>
            <a:r>
              <a:rPr lang="zh-CN" altLang="en-US" dirty="0"/>
              <a:t>基于局部性原理的性能提升</a:t>
            </a:r>
            <a:r>
              <a:rPr lang="en-US" altLang="zh-CN" dirty="0"/>
              <a:t>:</a:t>
            </a:r>
            <a:r>
              <a:rPr lang="zh-CN" altLang="en-US" dirty="0"/>
              <a:t>改进</a:t>
            </a:r>
            <a:r>
              <a:rPr lang="en-US" altLang="zh-CN" dirty="0"/>
              <a:t>1</a:t>
            </a:r>
            <a:endParaRPr lang="zh-CN" altLang="en-US" dirty="0"/>
          </a:p>
        </p:txBody>
      </p:sp>
      <p:sp>
        <p:nvSpPr>
          <p:cNvPr id="3" name="内容占位符 2">
            <a:extLst>
              <a:ext uri="{FF2B5EF4-FFF2-40B4-BE49-F238E27FC236}">
                <a16:creationId xmlns:a16="http://schemas.microsoft.com/office/drawing/2014/main" id="{AFE0377C-BDFB-4B6D-95F3-FF90E596BC45}"/>
              </a:ext>
            </a:extLst>
          </p:cNvPr>
          <p:cNvSpPr>
            <a:spLocks noGrp="1"/>
          </p:cNvSpPr>
          <p:nvPr>
            <p:ph idx="1"/>
          </p:nvPr>
        </p:nvSpPr>
        <p:spPr>
          <a:ln>
            <a:noFill/>
          </a:ln>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kern="0" dirty="0">
                <a:cs typeface="宋体" panose="02010600030101010101" pitchFamily="2" charset="-122"/>
              </a:rPr>
              <a:t>在</a:t>
            </a:r>
            <a:r>
              <a:rPr lang="zh-CN" altLang="zh-CN" kern="0" dirty="0">
                <a:effectLst/>
                <a:cs typeface="宋体" panose="02010600030101010101" pitchFamily="2" charset="-122"/>
              </a:rPr>
              <a:t>最内层循环，随着</a:t>
            </a:r>
            <a:r>
              <a:rPr lang="en-US" altLang="zh-CN" kern="0" dirty="0">
                <a:effectLst/>
                <a:cs typeface="宋体" panose="02010600030101010101" pitchFamily="2" charset="-122"/>
              </a:rPr>
              <a:t>j</a:t>
            </a:r>
            <a:r>
              <a:rPr lang="zh-CN" altLang="zh-CN" kern="0" dirty="0">
                <a:effectLst/>
                <a:cs typeface="宋体" panose="02010600030101010101" pitchFamily="2" charset="-122"/>
              </a:rPr>
              <a:t>加</a:t>
            </a:r>
            <a:r>
              <a:rPr lang="en-US" altLang="zh-CN" kern="0" dirty="0">
                <a:effectLst/>
                <a:cs typeface="宋体" panose="02010600030101010101" pitchFamily="2" charset="-122"/>
              </a:rPr>
              <a:t>1</a:t>
            </a:r>
            <a:r>
              <a:rPr lang="zh-CN" altLang="zh-CN" kern="0" dirty="0">
                <a:effectLst/>
                <a:cs typeface="宋体" panose="02010600030101010101" pitchFamily="2" charset="-122"/>
              </a:rPr>
              <a:t>，</a:t>
            </a:r>
            <a:r>
              <a:rPr lang="en-US" altLang="zh-CN" kern="0" dirty="0">
                <a:effectLst/>
                <a:cs typeface="宋体" panose="02010600030101010101" pitchFamily="2" charset="-122"/>
              </a:rPr>
              <a:t>C[</a:t>
            </a:r>
            <a:r>
              <a:rPr lang="en-US" altLang="zh-CN" kern="0" dirty="0" err="1">
                <a:effectLst/>
                <a:cs typeface="宋体" panose="02010600030101010101" pitchFamily="2" charset="-122"/>
              </a:rPr>
              <a:t>i</a:t>
            </a:r>
            <a:r>
              <a:rPr lang="en-US" altLang="zh-CN" kern="0" dirty="0">
                <a:effectLst/>
                <a:cs typeface="宋体" panose="02010600030101010101" pitchFamily="2" charset="-122"/>
              </a:rPr>
              <a:t>][</a:t>
            </a:r>
            <a:r>
              <a:rPr lang="en-US" altLang="zh-CN" kern="0" dirty="0">
                <a:cs typeface="宋体" panose="02010600030101010101" pitchFamily="2" charset="-122"/>
              </a:rPr>
              <a:t>j</a:t>
            </a:r>
            <a:r>
              <a:rPr lang="en-US" altLang="zh-CN" kern="0" dirty="0">
                <a:effectLst/>
                <a:cs typeface="宋体" panose="02010600030101010101" pitchFamily="2" charset="-122"/>
              </a:rPr>
              <a:t>]</a:t>
            </a:r>
            <a:r>
              <a:rPr lang="zh-CN" altLang="zh-CN" kern="0" dirty="0">
                <a:effectLst/>
                <a:cs typeface="宋体" panose="02010600030101010101" pitchFamily="2" charset="-122"/>
              </a:rPr>
              <a:t>和</a:t>
            </a:r>
            <a:r>
              <a:rPr lang="en-US" altLang="zh-CN" kern="0" dirty="0">
                <a:effectLst/>
              </a:rPr>
              <a:t>B[k][j]</a:t>
            </a:r>
            <a:r>
              <a:rPr lang="zh-CN" altLang="zh-CN" kern="0" dirty="0">
                <a:effectLst/>
                <a:cs typeface="宋体" panose="02010600030101010101" pitchFamily="2" charset="-122"/>
              </a:rPr>
              <a:t>都是每次只加</a:t>
            </a:r>
            <a:r>
              <a:rPr lang="en-US" altLang="zh-CN" kern="0" dirty="0">
                <a:effectLst/>
              </a:rPr>
              <a:t>1</a:t>
            </a:r>
            <a:r>
              <a:rPr lang="zh-CN" altLang="zh-CN" kern="0" dirty="0">
                <a:effectLst/>
                <a:cs typeface="宋体" panose="02010600030101010101" pitchFamily="2" charset="-122"/>
              </a:rPr>
              <a:t>，符合空间局部性</a:t>
            </a:r>
            <a:r>
              <a:rPr lang="zh-CN" altLang="zh-CN" kern="0" dirty="0">
                <a:cs typeface="宋体" panose="02010600030101010101" pitchFamily="2" charset="-122"/>
              </a:rPr>
              <a:t>原理，每次内存读取</a:t>
            </a:r>
            <a:r>
              <a:rPr lang="zh-CN" altLang="zh-CN" kern="0" dirty="0">
                <a:effectLst/>
                <a:cs typeface="宋体" panose="02010600030101010101" pitchFamily="2" charset="-122"/>
              </a:rPr>
              <a:t>是</a:t>
            </a:r>
            <a:r>
              <a:rPr lang="zh-CN" altLang="en-US" kern="0" dirty="0">
                <a:effectLst/>
                <a:cs typeface="宋体" panose="02010600030101010101" pitchFamily="2" charset="-122"/>
              </a:rPr>
              <a:t>依次读取</a:t>
            </a:r>
            <a:r>
              <a:rPr lang="en-US" altLang="zh-CN" kern="0" dirty="0">
                <a:effectLst/>
                <a:cs typeface="宋体" panose="02010600030101010101" pitchFamily="2" charset="-122"/>
              </a:rPr>
              <a:t>cache</a:t>
            </a:r>
            <a:r>
              <a:rPr lang="zh-CN" altLang="en-US" kern="0" dirty="0">
                <a:effectLst/>
                <a:cs typeface="宋体" panose="02010600030101010101" pitchFamily="2" charset="-122"/>
              </a:rPr>
              <a:t>、内存中相邻字节内容</a:t>
            </a:r>
            <a:r>
              <a:rPr lang="zh-CN" altLang="zh-CN" kern="0" dirty="0">
                <a:effectLst/>
                <a:cs typeface="宋体" panose="02010600030101010101" pitchFamily="2" charset="-122"/>
              </a:rPr>
              <a:t>，没有大幅度跳跃</a:t>
            </a:r>
            <a:endParaRPr lang="en-US" altLang="zh-CN" kern="0" dirty="0">
              <a:effectLst/>
              <a:cs typeface="宋体" panose="02010600030101010101" pitchFamily="2" charset="-122"/>
            </a:endParaRPr>
          </a:p>
          <a:p>
            <a:r>
              <a:rPr lang="en-US" altLang="zh-CN" kern="0" dirty="0">
                <a:effectLst/>
              </a:rPr>
              <a:t>A[</a:t>
            </a:r>
            <a:r>
              <a:rPr lang="en-US" altLang="zh-CN" kern="0" dirty="0" err="1">
                <a:effectLst/>
              </a:rPr>
              <a:t>i</a:t>
            </a:r>
            <a:r>
              <a:rPr lang="en-US" altLang="zh-CN" kern="0" dirty="0">
                <a:effectLst/>
              </a:rPr>
              <a:t>][k]</a:t>
            </a:r>
            <a:r>
              <a:rPr lang="zh-CN" altLang="zh-CN" kern="0" dirty="0">
                <a:effectLst/>
                <a:cs typeface="宋体" panose="02010600030101010101" pitchFamily="2" charset="-122"/>
              </a:rPr>
              <a:t>在中间层循环是跳跃的，但是中间层执行的没有底层那么多，</a:t>
            </a:r>
            <a:r>
              <a:rPr lang="zh-CN" altLang="en-US" kern="0" dirty="0">
                <a:effectLst/>
                <a:cs typeface="宋体" panose="02010600030101010101" pitchFamily="2" charset="-122"/>
              </a:rPr>
              <a:t>并且将</a:t>
            </a:r>
            <a:r>
              <a:rPr lang="en-US" altLang="zh-CN" kern="0" dirty="0">
                <a:effectLst/>
              </a:rPr>
              <a:t>A[</a:t>
            </a:r>
            <a:r>
              <a:rPr lang="en-US" altLang="zh-CN" kern="0" dirty="0" err="1">
                <a:effectLst/>
              </a:rPr>
              <a:t>i</a:t>
            </a:r>
            <a:r>
              <a:rPr lang="en-US" altLang="zh-CN" kern="0" dirty="0">
                <a:effectLst/>
              </a:rPr>
              <a:t>][k]</a:t>
            </a:r>
            <a:r>
              <a:rPr lang="zh-CN" altLang="zh-CN" kern="0" dirty="0">
                <a:effectLst/>
                <a:cs typeface="宋体" panose="02010600030101010101" pitchFamily="2" charset="-122"/>
              </a:rPr>
              <a:t>赋给了局部变量</a:t>
            </a:r>
            <a:r>
              <a:rPr lang="en-US" altLang="zh-CN" kern="0" dirty="0">
                <a:solidFill>
                  <a:srgbClr val="FF0000"/>
                </a:solidFill>
                <a:effectLst/>
              </a:rPr>
              <a:t>r</a:t>
            </a:r>
            <a:r>
              <a:rPr lang="zh-CN" altLang="zh-CN" kern="0" dirty="0">
                <a:effectLst/>
                <a:cs typeface="宋体" panose="02010600030101010101" pitchFamily="2" charset="-122"/>
              </a:rPr>
              <a:t>，</a:t>
            </a:r>
            <a:r>
              <a:rPr lang="zh-CN" altLang="en-US" kern="0" dirty="0">
                <a:effectLst/>
                <a:cs typeface="宋体" panose="02010600030101010101" pitchFamily="2" charset="-122"/>
              </a:rPr>
              <a:t>程序编译时，</a:t>
            </a:r>
            <a:r>
              <a:rPr lang="en-US" altLang="zh-CN" kern="0" dirty="0">
                <a:effectLst/>
              </a:rPr>
              <a:t>r</a:t>
            </a:r>
            <a:r>
              <a:rPr lang="zh-CN" altLang="en-US" kern="0" dirty="0">
                <a:effectLst/>
              </a:rPr>
              <a:t>存储在</a:t>
            </a:r>
            <a:r>
              <a:rPr lang="en-US" altLang="zh-CN" kern="0" dirty="0">
                <a:effectLst/>
              </a:rPr>
              <a:t>CPU</a:t>
            </a:r>
            <a:r>
              <a:rPr lang="zh-CN" altLang="zh-CN" kern="0" dirty="0">
                <a:effectLst/>
                <a:cs typeface="宋体" panose="02010600030101010101" pitchFamily="2" charset="-122"/>
              </a:rPr>
              <a:t>寄存器</a:t>
            </a:r>
            <a:r>
              <a:rPr lang="zh-CN" altLang="en-US" kern="0" dirty="0">
                <a:effectLst/>
                <a:cs typeface="宋体" panose="02010600030101010101" pitchFamily="2" charset="-122"/>
              </a:rPr>
              <a:t>中（？）</a:t>
            </a:r>
            <a:r>
              <a:rPr lang="zh-CN" altLang="zh-CN" kern="0" dirty="0">
                <a:effectLst/>
                <a:cs typeface="宋体" panose="02010600030101010101" pitchFamily="2" charset="-122"/>
              </a:rPr>
              <a:t>，最</a:t>
            </a:r>
            <a:r>
              <a:rPr lang="zh-CN" altLang="en-US" kern="0" dirty="0">
                <a:effectLst/>
                <a:cs typeface="宋体" panose="02010600030101010101" pitchFamily="2" charset="-122"/>
              </a:rPr>
              <a:t>内</a:t>
            </a:r>
            <a:r>
              <a:rPr lang="zh-CN" altLang="zh-CN" kern="0" dirty="0">
                <a:effectLst/>
                <a:cs typeface="宋体" panose="02010600030101010101" pitchFamily="2" charset="-122"/>
              </a:rPr>
              <a:t>层循环程序读取寄存器的时间几乎可以忽略不计</a:t>
            </a:r>
            <a:endParaRPr lang="zh-CN" altLang="en-US" dirty="0"/>
          </a:p>
        </p:txBody>
      </p:sp>
      <p:sp>
        <p:nvSpPr>
          <p:cNvPr id="4" name="日期占位符 3">
            <a:extLst>
              <a:ext uri="{FF2B5EF4-FFF2-40B4-BE49-F238E27FC236}">
                <a16:creationId xmlns:a16="http://schemas.microsoft.com/office/drawing/2014/main" id="{C90D3AD4-0A00-4DDF-8DD1-ED6D7D5EB08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50043A0F-8156-4ECA-8956-533CEA9132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053960-8548-474B-BA95-C6E533406827}"/>
              </a:ext>
            </a:extLst>
          </p:cNvPr>
          <p:cNvSpPr>
            <a:spLocks noGrp="1"/>
          </p:cNvSpPr>
          <p:nvPr>
            <p:ph type="sldNum" sz="quarter" idx="12"/>
          </p:nvPr>
        </p:nvSpPr>
        <p:spPr/>
        <p:txBody>
          <a:bodyPr/>
          <a:lstStyle/>
          <a:p>
            <a:fld id="{EEA58A3B-43CE-4AA0-90B5-EB47AFAFEB34}" type="slidenum">
              <a:rPr lang="zh-CN" altLang="en-US" smtClean="0"/>
              <a:pPr/>
              <a:t>59</a:t>
            </a:fld>
            <a:endParaRPr lang="zh-CN" altLang="en-US" dirty="0"/>
          </a:p>
        </p:txBody>
      </p:sp>
      <p:pic>
        <p:nvPicPr>
          <p:cNvPr id="7" name="图片 6">
            <a:extLst>
              <a:ext uri="{FF2B5EF4-FFF2-40B4-BE49-F238E27FC236}">
                <a16:creationId xmlns:a16="http://schemas.microsoft.com/office/drawing/2014/main" id="{F57926AF-E2E1-4062-BA11-54A269B9F3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6419" y="890200"/>
            <a:ext cx="5725351" cy="2505510"/>
          </a:xfrm>
          <a:prstGeom prst="rect">
            <a:avLst/>
          </a:prstGeom>
          <a:noFill/>
          <a:ln>
            <a:noFill/>
          </a:ln>
        </p:spPr>
      </p:pic>
      <p:sp>
        <p:nvSpPr>
          <p:cNvPr id="8" name="矩形: 圆角 7">
            <a:extLst>
              <a:ext uri="{FF2B5EF4-FFF2-40B4-BE49-F238E27FC236}">
                <a16:creationId xmlns:a16="http://schemas.microsoft.com/office/drawing/2014/main" id="{29AE6A43-EB3E-4987-9BF8-E26C3D4ED4F9}"/>
              </a:ext>
            </a:extLst>
          </p:cNvPr>
          <p:cNvSpPr/>
          <p:nvPr/>
        </p:nvSpPr>
        <p:spPr>
          <a:xfrm>
            <a:off x="4341181" y="2702884"/>
            <a:ext cx="4273517" cy="52478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kern="0" dirty="0">
                <a:solidFill>
                  <a:srgbClr val="C00000"/>
                </a:solidFill>
                <a:effectLst/>
                <a:ea typeface="宋体" panose="02010600030101010101" pitchFamily="2" charset="-122"/>
                <a:cs typeface="宋体" panose="02010600030101010101" pitchFamily="2" charset="-122"/>
              </a:rPr>
              <a:t>实验：</a:t>
            </a:r>
            <a:r>
              <a:rPr lang="zh-CN" altLang="zh-CN" sz="1800" kern="0" dirty="0">
                <a:solidFill>
                  <a:srgbClr val="C00000"/>
                </a:solidFill>
                <a:effectLst/>
                <a:ea typeface="宋体" panose="02010600030101010101" pitchFamily="2" charset="-122"/>
                <a:cs typeface="宋体" panose="02010600030101010101" pitchFamily="2" charset="-122"/>
              </a:rPr>
              <a:t>两个</a:t>
            </a:r>
            <a:r>
              <a:rPr lang="en-US" altLang="zh-CN" sz="1800" kern="0" dirty="0">
                <a:solidFill>
                  <a:srgbClr val="C00000"/>
                </a:solidFill>
                <a:effectLst/>
                <a:latin typeface="Times New Roman" panose="02020603050405020304" pitchFamily="18" charset="0"/>
                <a:ea typeface="宋体" panose="02010600030101010101" pitchFamily="2" charset="-122"/>
              </a:rPr>
              <a:t>1000</a:t>
            </a:r>
            <a:r>
              <a:rPr lang="zh-CN" altLang="zh-CN" sz="1800" kern="0" dirty="0">
                <a:solidFill>
                  <a:srgbClr val="C00000"/>
                </a:solidFill>
                <a:effectLst/>
                <a:ea typeface="宋体" panose="02010600030101010101" pitchFamily="2" charset="-122"/>
                <a:cs typeface="宋体" panose="02010600030101010101" pitchFamily="2" charset="-122"/>
              </a:rPr>
              <a:t>阶矩阵相乘，用时</a:t>
            </a:r>
            <a:r>
              <a:rPr lang="en-US" altLang="zh-CN" kern="0" dirty="0">
                <a:solidFill>
                  <a:srgbClr val="C00000"/>
                </a:solidFill>
                <a:latin typeface="Times New Roman" panose="02020603050405020304" pitchFamily="18" charset="0"/>
                <a:ea typeface="宋体" panose="02010600030101010101" pitchFamily="2" charset="-122"/>
                <a:cs typeface="宋体" panose="02010600030101010101" pitchFamily="2" charset="-122"/>
              </a:rPr>
              <a:t>1.57</a:t>
            </a:r>
            <a:r>
              <a:rPr lang="en-US" altLang="zh-CN" sz="1800" kern="0" dirty="0">
                <a:solidFill>
                  <a:srgbClr val="C00000"/>
                </a:solidFill>
                <a:effectLst/>
                <a:latin typeface="Times New Roman" panose="02020603050405020304" pitchFamily="18" charset="0"/>
                <a:ea typeface="宋体" panose="02010600030101010101" pitchFamily="2" charset="-122"/>
              </a:rPr>
              <a:t>s</a:t>
            </a:r>
            <a:endParaRPr lang="zh-CN" altLang="en-US" dirty="0">
              <a:solidFill>
                <a:srgbClr val="C00000"/>
              </a:solidFill>
            </a:endParaRPr>
          </a:p>
        </p:txBody>
      </p:sp>
      <p:cxnSp>
        <p:nvCxnSpPr>
          <p:cNvPr id="10" name="直接箭头连接符 9">
            <a:extLst>
              <a:ext uri="{FF2B5EF4-FFF2-40B4-BE49-F238E27FC236}">
                <a16:creationId xmlns:a16="http://schemas.microsoft.com/office/drawing/2014/main" id="{D5A06A7C-3DEC-459D-911A-A3C6A2427C2C}"/>
              </a:ext>
            </a:extLst>
          </p:cNvPr>
          <p:cNvCxnSpPr/>
          <p:nvPr/>
        </p:nvCxnSpPr>
        <p:spPr>
          <a:xfrm flipV="1">
            <a:off x="1384917" y="2041864"/>
            <a:ext cx="514904" cy="1387136"/>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椭圆 10">
            <a:extLst>
              <a:ext uri="{FF2B5EF4-FFF2-40B4-BE49-F238E27FC236}">
                <a16:creationId xmlns:a16="http://schemas.microsoft.com/office/drawing/2014/main" id="{C440226F-E65B-4C87-8B22-82A74313B600}"/>
              </a:ext>
            </a:extLst>
          </p:cNvPr>
          <p:cNvSpPr/>
          <p:nvPr/>
        </p:nvSpPr>
        <p:spPr>
          <a:xfrm>
            <a:off x="3653161" y="2117322"/>
            <a:ext cx="346229" cy="2929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8FF9E1C-C1B2-4257-B389-CC943A6746D2}"/>
              </a:ext>
            </a:extLst>
          </p:cNvPr>
          <p:cNvCxnSpPr>
            <a:cxnSpLocks/>
          </p:cNvCxnSpPr>
          <p:nvPr/>
        </p:nvCxnSpPr>
        <p:spPr>
          <a:xfrm flipH="1" flipV="1">
            <a:off x="3848897" y="2410287"/>
            <a:ext cx="1047138" cy="2871927"/>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326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D3889-8247-4EC1-9442-B203E116BF49}"/>
              </a:ext>
            </a:extLst>
          </p:cNvPr>
          <p:cNvSpPr>
            <a:spLocks noGrp="1"/>
          </p:cNvSpPr>
          <p:nvPr>
            <p:ph type="title"/>
          </p:nvPr>
        </p:nvSpPr>
        <p:spPr/>
        <p:txBody>
          <a:bodyPr/>
          <a:lstStyle/>
          <a:p>
            <a:r>
              <a:rPr lang="zh-CN" altLang="en-US" dirty="0">
                <a:effectLst>
                  <a:outerShdw blurRad="38100" dist="38100" dir="2700000" algn="tl">
                    <a:srgbClr val="C0C0C0"/>
                  </a:outerShdw>
                </a:effectLst>
                <a:ea typeface="黑体" pitchFamily="49" charset="-122"/>
              </a:rPr>
              <a:t>设计思想</a:t>
            </a:r>
            <a:endParaRPr lang="zh-CN" altLang="en-US" dirty="0"/>
          </a:p>
        </p:txBody>
      </p:sp>
      <p:sp>
        <p:nvSpPr>
          <p:cNvPr id="3" name="内容占位符 2">
            <a:extLst>
              <a:ext uri="{FF2B5EF4-FFF2-40B4-BE49-F238E27FC236}">
                <a16:creationId xmlns:a16="http://schemas.microsoft.com/office/drawing/2014/main" id="{8174D7B3-B9CC-45FE-AC13-62FAB5D3B7D2}"/>
              </a:ext>
            </a:extLst>
          </p:cNvPr>
          <p:cNvSpPr>
            <a:spLocks noGrp="1"/>
          </p:cNvSpPr>
          <p:nvPr>
            <p:ph idx="1"/>
          </p:nvPr>
        </p:nvSpPr>
        <p:spPr/>
        <p:txBody>
          <a:bodyPr/>
          <a:lstStyle/>
          <a:p>
            <a:r>
              <a:rPr lang="zh-CN" altLang="en-US" dirty="0">
                <a:latin typeface="Times New Roman" pitchFamily="18" charset="0"/>
              </a:rPr>
              <a:t>各小规模的子问题独立求解</a:t>
            </a:r>
            <a:endParaRPr lang="en-US" altLang="zh-CN" dirty="0">
              <a:latin typeface="Times New Roman" pitchFamily="18" charset="0"/>
            </a:endParaRPr>
          </a:p>
          <a:p>
            <a:r>
              <a:rPr lang="zh-CN" altLang="en-US" dirty="0">
                <a:latin typeface="Times New Roman" pitchFamily="18" charset="0"/>
              </a:rPr>
              <a:t>各子问题的解合并为一个更大规模的问题的解，自底向上逐步求出原问题解</a:t>
            </a:r>
          </a:p>
        </p:txBody>
      </p:sp>
      <p:sp>
        <p:nvSpPr>
          <p:cNvPr id="4" name="日期占位符 3">
            <a:extLst>
              <a:ext uri="{FF2B5EF4-FFF2-40B4-BE49-F238E27FC236}">
                <a16:creationId xmlns:a16="http://schemas.microsoft.com/office/drawing/2014/main" id="{C266620E-F09B-42B5-A030-D11E5E10767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9F568655-74AA-45E0-A636-838F4EF30A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C8D1AF-7ED3-4521-A8EE-1891ABE348C8}"/>
              </a:ext>
            </a:extLst>
          </p:cNvPr>
          <p:cNvSpPr>
            <a:spLocks noGrp="1"/>
          </p:cNvSpPr>
          <p:nvPr>
            <p:ph type="sldNum" sz="quarter" idx="12"/>
          </p:nvPr>
        </p:nvSpPr>
        <p:spPr/>
        <p:txBody>
          <a:bodyPr/>
          <a:lstStyle/>
          <a:p>
            <a:fld id="{EEA58A3B-43CE-4AA0-90B5-EB47AFAFEB34}" type="slidenum">
              <a:rPr lang="zh-CN" altLang="en-US" smtClean="0"/>
              <a:pPr/>
              <a:t>6</a:t>
            </a:fld>
            <a:endParaRPr lang="zh-CN" altLang="en-US" dirty="0"/>
          </a:p>
        </p:txBody>
      </p:sp>
      <p:sp>
        <p:nvSpPr>
          <p:cNvPr id="7" name="Oval 4">
            <a:extLst>
              <a:ext uri="{FF2B5EF4-FFF2-40B4-BE49-F238E27FC236}">
                <a16:creationId xmlns:a16="http://schemas.microsoft.com/office/drawing/2014/main" id="{F931792B-3555-4C35-8C14-71039E44201F}"/>
              </a:ext>
            </a:extLst>
          </p:cNvPr>
          <p:cNvSpPr>
            <a:spLocks noChangeArrowheads="1"/>
          </p:cNvSpPr>
          <p:nvPr/>
        </p:nvSpPr>
        <p:spPr bwMode="auto">
          <a:xfrm>
            <a:off x="4157270" y="2939066"/>
            <a:ext cx="800100" cy="609600"/>
          </a:xfrm>
          <a:prstGeom prst="ellipse">
            <a:avLst/>
          </a:prstGeom>
          <a:solidFill>
            <a:schemeClr val="bg1">
              <a:lumMod val="95000"/>
            </a:schemeClr>
          </a:solidFill>
          <a:ln w="19050">
            <a:solidFill>
              <a:schemeClr val="accent2"/>
            </a:solidFill>
            <a:round/>
            <a:headEnd/>
            <a:tailEnd/>
          </a:ln>
          <a:effectLst/>
        </p:spPr>
        <p:txBody>
          <a:bodyPr wrap="none" anchor="ctr"/>
          <a:lstStyle/>
          <a:p>
            <a:pPr algn="ctr" eaLnBrk="0" hangingPunct="0"/>
            <a:r>
              <a:rPr lang="en-US" altLang="zh-CN" sz="3200">
                <a:latin typeface="Arial Rounded MT Bold" pitchFamily="34" charset="0"/>
              </a:rPr>
              <a:t>n</a:t>
            </a:r>
          </a:p>
        </p:txBody>
      </p:sp>
      <p:cxnSp>
        <p:nvCxnSpPr>
          <p:cNvPr id="8" name="AutoShape 5">
            <a:extLst>
              <a:ext uri="{FF2B5EF4-FFF2-40B4-BE49-F238E27FC236}">
                <a16:creationId xmlns:a16="http://schemas.microsoft.com/office/drawing/2014/main" id="{8DC2AAFE-D024-4F4A-A697-A9870AAB7AFB}"/>
              </a:ext>
            </a:extLst>
          </p:cNvPr>
          <p:cNvCxnSpPr>
            <a:cxnSpLocks noChangeShapeType="1"/>
            <a:stCxn id="7" idx="4"/>
            <a:endCxn id="45" idx="0"/>
          </p:cNvCxnSpPr>
          <p:nvPr/>
        </p:nvCxnSpPr>
        <p:spPr bwMode="auto">
          <a:xfrm>
            <a:off x="4557320" y="3548666"/>
            <a:ext cx="3517107" cy="903287"/>
          </a:xfrm>
          <a:prstGeom prst="straightConnector1">
            <a:avLst/>
          </a:prstGeom>
          <a:noFill/>
          <a:ln w="19050">
            <a:solidFill>
              <a:schemeClr val="accent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AutoShape 6">
            <a:extLst>
              <a:ext uri="{FF2B5EF4-FFF2-40B4-BE49-F238E27FC236}">
                <a16:creationId xmlns:a16="http://schemas.microsoft.com/office/drawing/2014/main" id="{93A01420-C4D1-4C2B-AF13-1A2292D6685E}"/>
              </a:ext>
            </a:extLst>
          </p:cNvPr>
          <p:cNvCxnSpPr>
            <a:cxnSpLocks noChangeShapeType="1"/>
            <a:stCxn id="7" idx="4"/>
            <a:endCxn id="15" idx="0"/>
          </p:cNvCxnSpPr>
          <p:nvPr/>
        </p:nvCxnSpPr>
        <p:spPr bwMode="auto">
          <a:xfrm flipH="1">
            <a:off x="1162452" y="3548666"/>
            <a:ext cx="3394868" cy="903287"/>
          </a:xfrm>
          <a:prstGeom prst="straightConnector1">
            <a:avLst/>
          </a:prstGeom>
          <a:noFill/>
          <a:ln w="19050">
            <a:solidFill>
              <a:schemeClr val="accent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AutoShape 7">
            <a:extLst>
              <a:ext uri="{FF2B5EF4-FFF2-40B4-BE49-F238E27FC236}">
                <a16:creationId xmlns:a16="http://schemas.microsoft.com/office/drawing/2014/main" id="{1D068BE8-9FC4-4CD8-9679-973A454CC753}"/>
              </a:ext>
            </a:extLst>
          </p:cNvPr>
          <p:cNvCxnSpPr>
            <a:cxnSpLocks noChangeShapeType="1"/>
            <a:stCxn id="7" idx="4"/>
            <a:endCxn id="25" idx="0"/>
          </p:cNvCxnSpPr>
          <p:nvPr/>
        </p:nvCxnSpPr>
        <p:spPr bwMode="auto">
          <a:xfrm flipH="1">
            <a:off x="3538940" y="3548666"/>
            <a:ext cx="1018380" cy="903287"/>
          </a:xfrm>
          <a:prstGeom prst="straightConnector1">
            <a:avLst/>
          </a:prstGeom>
          <a:noFill/>
          <a:ln w="19050">
            <a:solidFill>
              <a:schemeClr val="accent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8">
            <a:extLst>
              <a:ext uri="{FF2B5EF4-FFF2-40B4-BE49-F238E27FC236}">
                <a16:creationId xmlns:a16="http://schemas.microsoft.com/office/drawing/2014/main" id="{7223A228-5B4B-4784-9126-7C82347EB0FD}"/>
              </a:ext>
            </a:extLst>
          </p:cNvPr>
          <p:cNvCxnSpPr>
            <a:cxnSpLocks noChangeShapeType="1"/>
            <a:stCxn id="7" idx="4"/>
            <a:endCxn id="35" idx="0"/>
          </p:cNvCxnSpPr>
          <p:nvPr/>
        </p:nvCxnSpPr>
        <p:spPr bwMode="auto">
          <a:xfrm>
            <a:off x="4557320" y="3548666"/>
            <a:ext cx="1286670" cy="903287"/>
          </a:xfrm>
          <a:prstGeom prst="straightConnector1">
            <a:avLst/>
          </a:prstGeom>
          <a:noFill/>
          <a:ln w="19050">
            <a:solidFill>
              <a:schemeClr val="accent2"/>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AutoShape 9">
            <a:extLst>
              <a:ext uri="{FF2B5EF4-FFF2-40B4-BE49-F238E27FC236}">
                <a16:creationId xmlns:a16="http://schemas.microsoft.com/office/drawing/2014/main" id="{EDAFA9B6-E175-4AB4-BE87-C7AD14FFD6CE}"/>
              </a:ext>
            </a:extLst>
          </p:cNvPr>
          <p:cNvSpPr>
            <a:spLocks noChangeArrowheads="1"/>
          </p:cNvSpPr>
          <p:nvPr/>
        </p:nvSpPr>
        <p:spPr bwMode="auto">
          <a:xfrm>
            <a:off x="482207" y="2653316"/>
            <a:ext cx="1295400" cy="1066800"/>
          </a:xfrm>
          <a:prstGeom prst="triangle">
            <a:avLst>
              <a:gd name="adj" fmla="val 50000"/>
            </a:avLst>
          </a:prstGeom>
          <a:solidFill>
            <a:schemeClr val="bg1">
              <a:lumMod val="95000"/>
            </a:schemeClr>
          </a:solidFill>
          <a:ln w="9525">
            <a:solidFill>
              <a:schemeClr val="accent2"/>
            </a:solidFill>
            <a:miter lim="800000"/>
            <a:headEnd/>
            <a:tailEnd/>
          </a:ln>
          <a:effectLst/>
        </p:spPr>
        <p:txBody>
          <a:bodyPr wrap="none" anchor="ctr"/>
          <a:lstStyle/>
          <a:p>
            <a:pPr algn="ctr" eaLnBrk="0" hangingPunct="0"/>
            <a:r>
              <a:rPr lang="en-US" altLang="zh-CN" sz="3200">
                <a:latin typeface="Arial Rounded MT Bold" pitchFamily="34" charset="0"/>
              </a:rPr>
              <a:t>T(n)</a:t>
            </a:r>
          </a:p>
        </p:txBody>
      </p:sp>
      <p:sp>
        <p:nvSpPr>
          <p:cNvPr id="13" name="Text Box 10">
            <a:extLst>
              <a:ext uri="{FF2B5EF4-FFF2-40B4-BE49-F238E27FC236}">
                <a16:creationId xmlns:a16="http://schemas.microsoft.com/office/drawing/2014/main" id="{08B1132E-C269-481C-94C3-3A93694DCF38}"/>
              </a:ext>
            </a:extLst>
          </p:cNvPr>
          <p:cNvSpPr txBox="1">
            <a:spLocks noChangeArrowheads="1"/>
          </p:cNvSpPr>
          <p:nvPr/>
        </p:nvSpPr>
        <p:spPr bwMode="auto">
          <a:xfrm>
            <a:off x="2768207" y="2988278"/>
            <a:ext cx="1066800" cy="579438"/>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3200">
                <a:latin typeface="Arial Rounded MT Bold" pitchFamily="34" charset="0"/>
              </a:rPr>
              <a:t>=</a:t>
            </a:r>
          </a:p>
        </p:txBody>
      </p:sp>
      <p:sp>
        <p:nvSpPr>
          <p:cNvPr id="15" name="Oval 12">
            <a:extLst>
              <a:ext uri="{FF2B5EF4-FFF2-40B4-BE49-F238E27FC236}">
                <a16:creationId xmlns:a16="http://schemas.microsoft.com/office/drawing/2014/main" id="{CBC93116-E997-468C-B395-CEF16B08BD04}"/>
              </a:ext>
            </a:extLst>
          </p:cNvPr>
          <p:cNvSpPr>
            <a:spLocks noChangeArrowheads="1"/>
          </p:cNvSpPr>
          <p:nvPr/>
        </p:nvSpPr>
        <p:spPr bwMode="auto">
          <a:xfrm>
            <a:off x="826695" y="4451953"/>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dirty="0">
                <a:latin typeface="Arial Rounded MT Bold" pitchFamily="34" charset="0"/>
              </a:rPr>
              <a:t>n/2</a:t>
            </a:r>
          </a:p>
        </p:txBody>
      </p:sp>
      <p:cxnSp>
        <p:nvCxnSpPr>
          <p:cNvPr id="16" name="AutoShape 13">
            <a:extLst>
              <a:ext uri="{FF2B5EF4-FFF2-40B4-BE49-F238E27FC236}">
                <a16:creationId xmlns:a16="http://schemas.microsoft.com/office/drawing/2014/main" id="{5939B5CB-E23F-407C-B649-714F36F0DADE}"/>
              </a:ext>
            </a:extLst>
          </p:cNvPr>
          <p:cNvCxnSpPr>
            <a:cxnSpLocks noChangeShapeType="1"/>
            <a:stCxn id="15" idx="4"/>
            <a:endCxn id="23" idx="0"/>
          </p:cNvCxnSpPr>
          <p:nvPr/>
        </p:nvCxnSpPr>
        <p:spPr bwMode="auto">
          <a:xfrm>
            <a:off x="1161657" y="4955191"/>
            <a:ext cx="76676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4">
            <a:extLst>
              <a:ext uri="{FF2B5EF4-FFF2-40B4-BE49-F238E27FC236}">
                <a16:creationId xmlns:a16="http://schemas.microsoft.com/office/drawing/2014/main" id="{E862EF16-06B4-4C56-BCC1-C9AB5F140A01}"/>
              </a:ext>
            </a:extLst>
          </p:cNvPr>
          <p:cNvCxnSpPr>
            <a:cxnSpLocks noChangeShapeType="1"/>
            <a:stCxn id="15" idx="4"/>
            <a:endCxn id="20" idx="0"/>
          </p:cNvCxnSpPr>
          <p:nvPr/>
        </p:nvCxnSpPr>
        <p:spPr bwMode="auto">
          <a:xfrm flipH="1">
            <a:off x="299645" y="4955191"/>
            <a:ext cx="86201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AutoShape 15">
            <a:extLst>
              <a:ext uri="{FF2B5EF4-FFF2-40B4-BE49-F238E27FC236}">
                <a16:creationId xmlns:a16="http://schemas.microsoft.com/office/drawing/2014/main" id="{54E66620-19EF-4304-BDCB-DA959393E527}"/>
              </a:ext>
            </a:extLst>
          </p:cNvPr>
          <p:cNvCxnSpPr>
            <a:cxnSpLocks noChangeShapeType="1"/>
            <a:stCxn id="15" idx="4"/>
            <a:endCxn id="21" idx="0"/>
          </p:cNvCxnSpPr>
          <p:nvPr/>
        </p:nvCxnSpPr>
        <p:spPr bwMode="auto">
          <a:xfrm flipH="1">
            <a:off x="842570" y="4955191"/>
            <a:ext cx="31908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16">
            <a:extLst>
              <a:ext uri="{FF2B5EF4-FFF2-40B4-BE49-F238E27FC236}">
                <a16:creationId xmlns:a16="http://schemas.microsoft.com/office/drawing/2014/main" id="{0E404DB5-0015-4E25-B460-F5C6971668C8}"/>
              </a:ext>
            </a:extLst>
          </p:cNvPr>
          <p:cNvCxnSpPr>
            <a:cxnSpLocks noChangeShapeType="1"/>
            <a:stCxn id="15" idx="4"/>
            <a:endCxn id="22" idx="0"/>
          </p:cNvCxnSpPr>
          <p:nvPr/>
        </p:nvCxnSpPr>
        <p:spPr bwMode="auto">
          <a:xfrm>
            <a:off x="1161657" y="4955191"/>
            <a:ext cx="22383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AutoShape 17">
            <a:extLst>
              <a:ext uri="{FF2B5EF4-FFF2-40B4-BE49-F238E27FC236}">
                <a16:creationId xmlns:a16="http://schemas.microsoft.com/office/drawing/2014/main" id="{20B86BD7-E706-4B04-92C4-09C177B29866}"/>
              </a:ext>
            </a:extLst>
          </p:cNvPr>
          <p:cNvSpPr>
            <a:spLocks noChangeArrowheads="1"/>
          </p:cNvSpPr>
          <p:nvPr/>
        </p:nvSpPr>
        <p:spPr bwMode="auto">
          <a:xfrm>
            <a:off x="123432"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21" name="AutoShape 18">
            <a:extLst>
              <a:ext uri="{FF2B5EF4-FFF2-40B4-BE49-F238E27FC236}">
                <a16:creationId xmlns:a16="http://schemas.microsoft.com/office/drawing/2014/main" id="{A5B5CE49-7BA0-4018-AA43-8B613D142DBC}"/>
              </a:ext>
            </a:extLst>
          </p:cNvPr>
          <p:cNvSpPr>
            <a:spLocks noChangeArrowheads="1"/>
          </p:cNvSpPr>
          <p:nvPr/>
        </p:nvSpPr>
        <p:spPr bwMode="auto">
          <a:xfrm>
            <a:off x="666357"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22" name="AutoShape 19">
            <a:extLst>
              <a:ext uri="{FF2B5EF4-FFF2-40B4-BE49-F238E27FC236}">
                <a16:creationId xmlns:a16="http://schemas.microsoft.com/office/drawing/2014/main" id="{8A8C7267-A072-4E1E-8921-572449C27FA5}"/>
              </a:ext>
            </a:extLst>
          </p:cNvPr>
          <p:cNvSpPr>
            <a:spLocks noChangeArrowheads="1"/>
          </p:cNvSpPr>
          <p:nvPr/>
        </p:nvSpPr>
        <p:spPr bwMode="auto">
          <a:xfrm>
            <a:off x="1209282"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23" name="AutoShape 20">
            <a:extLst>
              <a:ext uri="{FF2B5EF4-FFF2-40B4-BE49-F238E27FC236}">
                <a16:creationId xmlns:a16="http://schemas.microsoft.com/office/drawing/2014/main" id="{DF59E1F3-2019-4AEB-8CF1-53A89654C9C5}"/>
              </a:ext>
            </a:extLst>
          </p:cNvPr>
          <p:cNvSpPr>
            <a:spLocks noChangeArrowheads="1"/>
          </p:cNvSpPr>
          <p:nvPr/>
        </p:nvSpPr>
        <p:spPr bwMode="auto">
          <a:xfrm>
            <a:off x="1753795"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25" name="Oval 22">
            <a:extLst>
              <a:ext uri="{FF2B5EF4-FFF2-40B4-BE49-F238E27FC236}">
                <a16:creationId xmlns:a16="http://schemas.microsoft.com/office/drawing/2014/main" id="{3D9F6F5C-EE56-4225-9F22-4735E766199D}"/>
              </a:ext>
            </a:extLst>
          </p:cNvPr>
          <p:cNvSpPr>
            <a:spLocks noChangeArrowheads="1"/>
          </p:cNvSpPr>
          <p:nvPr/>
        </p:nvSpPr>
        <p:spPr bwMode="auto">
          <a:xfrm>
            <a:off x="3203183" y="4451953"/>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n/2</a:t>
            </a:r>
          </a:p>
        </p:txBody>
      </p:sp>
      <p:cxnSp>
        <p:nvCxnSpPr>
          <p:cNvPr id="26" name="AutoShape 23">
            <a:extLst>
              <a:ext uri="{FF2B5EF4-FFF2-40B4-BE49-F238E27FC236}">
                <a16:creationId xmlns:a16="http://schemas.microsoft.com/office/drawing/2014/main" id="{BD62663C-050C-4F13-AD73-A755A738B782}"/>
              </a:ext>
            </a:extLst>
          </p:cNvPr>
          <p:cNvCxnSpPr>
            <a:cxnSpLocks noChangeShapeType="1"/>
            <a:stCxn id="25" idx="4"/>
            <a:endCxn id="33" idx="0"/>
          </p:cNvCxnSpPr>
          <p:nvPr/>
        </p:nvCxnSpPr>
        <p:spPr bwMode="auto">
          <a:xfrm>
            <a:off x="3538145" y="4955191"/>
            <a:ext cx="76676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24">
            <a:extLst>
              <a:ext uri="{FF2B5EF4-FFF2-40B4-BE49-F238E27FC236}">
                <a16:creationId xmlns:a16="http://schemas.microsoft.com/office/drawing/2014/main" id="{1FB69E50-3657-44FA-8F49-0478D38BCE52}"/>
              </a:ext>
            </a:extLst>
          </p:cNvPr>
          <p:cNvCxnSpPr>
            <a:cxnSpLocks noChangeShapeType="1"/>
            <a:stCxn id="25" idx="4"/>
            <a:endCxn id="30" idx="0"/>
          </p:cNvCxnSpPr>
          <p:nvPr/>
        </p:nvCxnSpPr>
        <p:spPr bwMode="auto">
          <a:xfrm flipH="1">
            <a:off x="2676133" y="4955191"/>
            <a:ext cx="86201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25">
            <a:extLst>
              <a:ext uri="{FF2B5EF4-FFF2-40B4-BE49-F238E27FC236}">
                <a16:creationId xmlns:a16="http://schemas.microsoft.com/office/drawing/2014/main" id="{412CA88F-3C19-438C-B56F-033ADCE6D131}"/>
              </a:ext>
            </a:extLst>
          </p:cNvPr>
          <p:cNvCxnSpPr>
            <a:cxnSpLocks noChangeShapeType="1"/>
            <a:stCxn id="25" idx="4"/>
            <a:endCxn id="31" idx="0"/>
          </p:cNvCxnSpPr>
          <p:nvPr/>
        </p:nvCxnSpPr>
        <p:spPr bwMode="auto">
          <a:xfrm flipH="1">
            <a:off x="3219058" y="4955191"/>
            <a:ext cx="31908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AutoShape 26">
            <a:extLst>
              <a:ext uri="{FF2B5EF4-FFF2-40B4-BE49-F238E27FC236}">
                <a16:creationId xmlns:a16="http://schemas.microsoft.com/office/drawing/2014/main" id="{2E170C59-D0B5-4E36-9A84-AA75C6B3823D}"/>
              </a:ext>
            </a:extLst>
          </p:cNvPr>
          <p:cNvCxnSpPr>
            <a:cxnSpLocks noChangeShapeType="1"/>
            <a:stCxn id="25" idx="4"/>
            <a:endCxn id="32" idx="0"/>
          </p:cNvCxnSpPr>
          <p:nvPr/>
        </p:nvCxnSpPr>
        <p:spPr bwMode="auto">
          <a:xfrm>
            <a:off x="3538145" y="4955191"/>
            <a:ext cx="22383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 name="AutoShape 27">
            <a:extLst>
              <a:ext uri="{FF2B5EF4-FFF2-40B4-BE49-F238E27FC236}">
                <a16:creationId xmlns:a16="http://schemas.microsoft.com/office/drawing/2014/main" id="{59A7DCE3-C116-4EAA-B7E4-2A4D65192BEE}"/>
              </a:ext>
            </a:extLst>
          </p:cNvPr>
          <p:cNvSpPr>
            <a:spLocks noChangeArrowheads="1"/>
          </p:cNvSpPr>
          <p:nvPr/>
        </p:nvSpPr>
        <p:spPr bwMode="auto">
          <a:xfrm>
            <a:off x="2499920"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31" name="AutoShape 28">
            <a:extLst>
              <a:ext uri="{FF2B5EF4-FFF2-40B4-BE49-F238E27FC236}">
                <a16:creationId xmlns:a16="http://schemas.microsoft.com/office/drawing/2014/main" id="{75FB0E4A-1972-4574-BC62-5365E4C2D4BD}"/>
              </a:ext>
            </a:extLst>
          </p:cNvPr>
          <p:cNvSpPr>
            <a:spLocks noChangeArrowheads="1"/>
          </p:cNvSpPr>
          <p:nvPr/>
        </p:nvSpPr>
        <p:spPr bwMode="auto">
          <a:xfrm>
            <a:off x="3042845"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32" name="AutoShape 29">
            <a:extLst>
              <a:ext uri="{FF2B5EF4-FFF2-40B4-BE49-F238E27FC236}">
                <a16:creationId xmlns:a16="http://schemas.microsoft.com/office/drawing/2014/main" id="{3B84B767-5372-4EA2-B418-5D3FC25B6650}"/>
              </a:ext>
            </a:extLst>
          </p:cNvPr>
          <p:cNvSpPr>
            <a:spLocks noChangeArrowheads="1"/>
          </p:cNvSpPr>
          <p:nvPr/>
        </p:nvSpPr>
        <p:spPr bwMode="auto">
          <a:xfrm>
            <a:off x="3585770"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33" name="AutoShape 30">
            <a:extLst>
              <a:ext uri="{FF2B5EF4-FFF2-40B4-BE49-F238E27FC236}">
                <a16:creationId xmlns:a16="http://schemas.microsoft.com/office/drawing/2014/main" id="{3ABDCA4A-8384-4610-A060-0F0B16EF59DA}"/>
              </a:ext>
            </a:extLst>
          </p:cNvPr>
          <p:cNvSpPr>
            <a:spLocks noChangeArrowheads="1"/>
          </p:cNvSpPr>
          <p:nvPr/>
        </p:nvSpPr>
        <p:spPr bwMode="auto">
          <a:xfrm>
            <a:off x="4130283"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35" name="Oval 32">
            <a:extLst>
              <a:ext uri="{FF2B5EF4-FFF2-40B4-BE49-F238E27FC236}">
                <a16:creationId xmlns:a16="http://schemas.microsoft.com/office/drawing/2014/main" id="{BB667370-DA62-4224-9016-D10CA8C00B12}"/>
              </a:ext>
            </a:extLst>
          </p:cNvPr>
          <p:cNvSpPr>
            <a:spLocks noChangeArrowheads="1"/>
          </p:cNvSpPr>
          <p:nvPr/>
        </p:nvSpPr>
        <p:spPr bwMode="auto">
          <a:xfrm>
            <a:off x="5508233" y="4451953"/>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n/2</a:t>
            </a:r>
          </a:p>
        </p:txBody>
      </p:sp>
      <p:cxnSp>
        <p:nvCxnSpPr>
          <p:cNvPr id="36" name="AutoShape 33">
            <a:extLst>
              <a:ext uri="{FF2B5EF4-FFF2-40B4-BE49-F238E27FC236}">
                <a16:creationId xmlns:a16="http://schemas.microsoft.com/office/drawing/2014/main" id="{903EB4DF-4607-4FBB-BC50-0BB7A0726B0E}"/>
              </a:ext>
            </a:extLst>
          </p:cNvPr>
          <p:cNvCxnSpPr>
            <a:cxnSpLocks noChangeShapeType="1"/>
            <a:stCxn id="35" idx="4"/>
            <a:endCxn id="43" idx="0"/>
          </p:cNvCxnSpPr>
          <p:nvPr/>
        </p:nvCxnSpPr>
        <p:spPr bwMode="auto">
          <a:xfrm>
            <a:off x="5843195" y="4955191"/>
            <a:ext cx="76676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AutoShape 34">
            <a:extLst>
              <a:ext uri="{FF2B5EF4-FFF2-40B4-BE49-F238E27FC236}">
                <a16:creationId xmlns:a16="http://schemas.microsoft.com/office/drawing/2014/main" id="{CBC2EFEF-B03B-400A-9BE6-AC88E49F8A8B}"/>
              </a:ext>
            </a:extLst>
          </p:cNvPr>
          <p:cNvCxnSpPr>
            <a:cxnSpLocks noChangeShapeType="1"/>
            <a:stCxn id="35" idx="4"/>
            <a:endCxn id="40" idx="0"/>
          </p:cNvCxnSpPr>
          <p:nvPr/>
        </p:nvCxnSpPr>
        <p:spPr bwMode="auto">
          <a:xfrm flipH="1">
            <a:off x="4981183" y="4955191"/>
            <a:ext cx="86201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AutoShape 35">
            <a:extLst>
              <a:ext uri="{FF2B5EF4-FFF2-40B4-BE49-F238E27FC236}">
                <a16:creationId xmlns:a16="http://schemas.microsoft.com/office/drawing/2014/main" id="{00D7376F-FBEB-452E-9DFA-54E5E66606DC}"/>
              </a:ext>
            </a:extLst>
          </p:cNvPr>
          <p:cNvCxnSpPr>
            <a:cxnSpLocks noChangeShapeType="1"/>
            <a:stCxn id="35" idx="4"/>
            <a:endCxn id="41" idx="0"/>
          </p:cNvCxnSpPr>
          <p:nvPr/>
        </p:nvCxnSpPr>
        <p:spPr bwMode="auto">
          <a:xfrm flipH="1">
            <a:off x="5524108" y="4955191"/>
            <a:ext cx="31908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AutoShape 36">
            <a:extLst>
              <a:ext uri="{FF2B5EF4-FFF2-40B4-BE49-F238E27FC236}">
                <a16:creationId xmlns:a16="http://schemas.microsoft.com/office/drawing/2014/main" id="{D0B41B96-EBDA-44CA-95DF-BD286E0587AA}"/>
              </a:ext>
            </a:extLst>
          </p:cNvPr>
          <p:cNvCxnSpPr>
            <a:cxnSpLocks noChangeShapeType="1"/>
            <a:stCxn id="35" idx="4"/>
            <a:endCxn id="42" idx="0"/>
          </p:cNvCxnSpPr>
          <p:nvPr/>
        </p:nvCxnSpPr>
        <p:spPr bwMode="auto">
          <a:xfrm>
            <a:off x="5843195" y="4955191"/>
            <a:ext cx="22383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 name="AutoShape 37">
            <a:extLst>
              <a:ext uri="{FF2B5EF4-FFF2-40B4-BE49-F238E27FC236}">
                <a16:creationId xmlns:a16="http://schemas.microsoft.com/office/drawing/2014/main" id="{7523FD81-C257-43D8-BED9-CFE108C7B273}"/>
              </a:ext>
            </a:extLst>
          </p:cNvPr>
          <p:cNvSpPr>
            <a:spLocks noChangeArrowheads="1"/>
          </p:cNvSpPr>
          <p:nvPr/>
        </p:nvSpPr>
        <p:spPr bwMode="auto">
          <a:xfrm>
            <a:off x="4804970"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41" name="AutoShape 38">
            <a:extLst>
              <a:ext uri="{FF2B5EF4-FFF2-40B4-BE49-F238E27FC236}">
                <a16:creationId xmlns:a16="http://schemas.microsoft.com/office/drawing/2014/main" id="{C13F69A5-7204-4EBD-B6E0-7A0A9635AF16}"/>
              </a:ext>
            </a:extLst>
          </p:cNvPr>
          <p:cNvSpPr>
            <a:spLocks noChangeArrowheads="1"/>
          </p:cNvSpPr>
          <p:nvPr/>
        </p:nvSpPr>
        <p:spPr bwMode="auto">
          <a:xfrm>
            <a:off x="5347895"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42" name="AutoShape 39">
            <a:extLst>
              <a:ext uri="{FF2B5EF4-FFF2-40B4-BE49-F238E27FC236}">
                <a16:creationId xmlns:a16="http://schemas.microsoft.com/office/drawing/2014/main" id="{02C1CC6F-5F1E-412A-A344-2CAD5C2D87A5}"/>
              </a:ext>
            </a:extLst>
          </p:cNvPr>
          <p:cNvSpPr>
            <a:spLocks noChangeArrowheads="1"/>
          </p:cNvSpPr>
          <p:nvPr/>
        </p:nvSpPr>
        <p:spPr bwMode="auto">
          <a:xfrm>
            <a:off x="5890820"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43" name="AutoShape 40">
            <a:extLst>
              <a:ext uri="{FF2B5EF4-FFF2-40B4-BE49-F238E27FC236}">
                <a16:creationId xmlns:a16="http://schemas.microsoft.com/office/drawing/2014/main" id="{D1A28B57-E631-4681-BF10-C50890EDC7D8}"/>
              </a:ext>
            </a:extLst>
          </p:cNvPr>
          <p:cNvSpPr>
            <a:spLocks noChangeArrowheads="1"/>
          </p:cNvSpPr>
          <p:nvPr/>
        </p:nvSpPr>
        <p:spPr bwMode="auto">
          <a:xfrm>
            <a:off x="6435333"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45" name="Oval 42">
            <a:extLst>
              <a:ext uri="{FF2B5EF4-FFF2-40B4-BE49-F238E27FC236}">
                <a16:creationId xmlns:a16="http://schemas.microsoft.com/office/drawing/2014/main" id="{538F016F-102A-4331-A369-6C0B265325FD}"/>
              </a:ext>
            </a:extLst>
          </p:cNvPr>
          <p:cNvSpPr>
            <a:spLocks noChangeArrowheads="1"/>
          </p:cNvSpPr>
          <p:nvPr/>
        </p:nvSpPr>
        <p:spPr bwMode="auto">
          <a:xfrm>
            <a:off x="7738670" y="4451953"/>
            <a:ext cx="671513" cy="495300"/>
          </a:xfrm>
          <a:prstGeom prst="ellipse">
            <a:avLst/>
          </a:prstGeom>
          <a:solidFill>
            <a:srgbClr val="FF0000"/>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latin typeface="Arial Rounded MT Bold" pitchFamily="34" charset="0"/>
              </a:rPr>
              <a:t>n/2</a:t>
            </a:r>
          </a:p>
        </p:txBody>
      </p:sp>
      <p:cxnSp>
        <p:nvCxnSpPr>
          <p:cNvPr id="46" name="AutoShape 43">
            <a:extLst>
              <a:ext uri="{FF2B5EF4-FFF2-40B4-BE49-F238E27FC236}">
                <a16:creationId xmlns:a16="http://schemas.microsoft.com/office/drawing/2014/main" id="{F0FB1E63-1050-497A-B609-9CAF85C1FECC}"/>
              </a:ext>
            </a:extLst>
          </p:cNvPr>
          <p:cNvCxnSpPr>
            <a:cxnSpLocks noChangeShapeType="1"/>
            <a:stCxn id="45" idx="4"/>
            <a:endCxn id="53" idx="0"/>
          </p:cNvCxnSpPr>
          <p:nvPr/>
        </p:nvCxnSpPr>
        <p:spPr bwMode="auto">
          <a:xfrm>
            <a:off x="8073632" y="4955191"/>
            <a:ext cx="76676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7" name="AutoShape 44">
            <a:extLst>
              <a:ext uri="{FF2B5EF4-FFF2-40B4-BE49-F238E27FC236}">
                <a16:creationId xmlns:a16="http://schemas.microsoft.com/office/drawing/2014/main" id="{4173C9D1-C2F2-4773-97C9-C5C50C955F74}"/>
              </a:ext>
            </a:extLst>
          </p:cNvPr>
          <p:cNvCxnSpPr>
            <a:cxnSpLocks noChangeShapeType="1"/>
            <a:stCxn id="45" idx="4"/>
            <a:endCxn id="50" idx="0"/>
          </p:cNvCxnSpPr>
          <p:nvPr/>
        </p:nvCxnSpPr>
        <p:spPr bwMode="auto">
          <a:xfrm flipH="1">
            <a:off x="7211620" y="4955191"/>
            <a:ext cx="862013"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8" name="AutoShape 45">
            <a:extLst>
              <a:ext uri="{FF2B5EF4-FFF2-40B4-BE49-F238E27FC236}">
                <a16:creationId xmlns:a16="http://schemas.microsoft.com/office/drawing/2014/main" id="{66B2DD3C-1AC0-48E2-A518-3AAB0F7620CD}"/>
              </a:ext>
            </a:extLst>
          </p:cNvPr>
          <p:cNvCxnSpPr>
            <a:cxnSpLocks noChangeShapeType="1"/>
            <a:stCxn id="45" idx="4"/>
            <a:endCxn id="51" idx="0"/>
          </p:cNvCxnSpPr>
          <p:nvPr/>
        </p:nvCxnSpPr>
        <p:spPr bwMode="auto">
          <a:xfrm flipH="1">
            <a:off x="7754545" y="4955191"/>
            <a:ext cx="31908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9" name="AutoShape 46">
            <a:extLst>
              <a:ext uri="{FF2B5EF4-FFF2-40B4-BE49-F238E27FC236}">
                <a16:creationId xmlns:a16="http://schemas.microsoft.com/office/drawing/2014/main" id="{209EA8DD-4FCD-4641-A3D0-585B597F41C6}"/>
              </a:ext>
            </a:extLst>
          </p:cNvPr>
          <p:cNvCxnSpPr>
            <a:cxnSpLocks noChangeShapeType="1"/>
            <a:stCxn id="45" idx="4"/>
            <a:endCxn id="52" idx="0"/>
          </p:cNvCxnSpPr>
          <p:nvPr/>
        </p:nvCxnSpPr>
        <p:spPr bwMode="auto">
          <a:xfrm>
            <a:off x="8073632" y="4955191"/>
            <a:ext cx="223838" cy="642938"/>
          </a:xfrm>
          <a:prstGeom prst="straightConnector1">
            <a:avLst/>
          </a:prstGeom>
          <a:noFill/>
          <a:ln w="254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 name="AutoShape 47">
            <a:extLst>
              <a:ext uri="{FF2B5EF4-FFF2-40B4-BE49-F238E27FC236}">
                <a16:creationId xmlns:a16="http://schemas.microsoft.com/office/drawing/2014/main" id="{61F41B32-EE72-4815-9FAE-FA7FA482082F}"/>
              </a:ext>
            </a:extLst>
          </p:cNvPr>
          <p:cNvSpPr>
            <a:spLocks noChangeArrowheads="1"/>
          </p:cNvSpPr>
          <p:nvPr/>
        </p:nvSpPr>
        <p:spPr bwMode="auto">
          <a:xfrm>
            <a:off x="7035407"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51" name="AutoShape 48">
            <a:extLst>
              <a:ext uri="{FF2B5EF4-FFF2-40B4-BE49-F238E27FC236}">
                <a16:creationId xmlns:a16="http://schemas.microsoft.com/office/drawing/2014/main" id="{90B0C9D0-5463-48E1-A3AD-389E58F844EA}"/>
              </a:ext>
            </a:extLst>
          </p:cNvPr>
          <p:cNvSpPr>
            <a:spLocks noChangeArrowheads="1"/>
          </p:cNvSpPr>
          <p:nvPr/>
        </p:nvSpPr>
        <p:spPr bwMode="auto">
          <a:xfrm>
            <a:off x="7578332"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52" name="AutoShape 49">
            <a:extLst>
              <a:ext uri="{FF2B5EF4-FFF2-40B4-BE49-F238E27FC236}">
                <a16:creationId xmlns:a16="http://schemas.microsoft.com/office/drawing/2014/main" id="{98C98F8C-925A-40F7-BD50-99B30A30B34C}"/>
              </a:ext>
            </a:extLst>
          </p:cNvPr>
          <p:cNvSpPr>
            <a:spLocks noChangeArrowheads="1"/>
          </p:cNvSpPr>
          <p:nvPr/>
        </p:nvSpPr>
        <p:spPr bwMode="auto">
          <a:xfrm>
            <a:off x="8121257" y="5606066"/>
            <a:ext cx="352425"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
        <p:nvSpPr>
          <p:cNvPr id="53" name="AutoShape 50">
            <a:extLst>
              <a:ext uri="{FF2B5EF4-FFF2-40B4-BE49-F238E27FC236}">
                <a16:creationId xmlns:a16="http://schemas.microsoft.com/office/drawing/2014/main" id="{26A70F9A-C6C4-4971-BE28-F0114106F8D8}"/>
              </a:ext>
            </a:extLst>
          </p:cNvPr>
          <p:cNvSpPr>
            <a:spLocks noChangeArrowheads="1"/>
          </p:cNvSpPr>
          <p:nvPr/>
        </p:nvSpPr>
        <p:spPr bwMode="auto">
          <a:xfrm>
            <a:off x="8665770" y="5606066"/>
            <a:ext cx="350838" cy="268288"/>
          </a:xfrm>
          <a:prstGeom prst="triangle">
            <a:avLst>
              <a:gd name="adj" fmla="val 50000"/>
            </a:avLst>
          </a:prstGeom>
          <a:solidFill>
            <a:schemeClr val="bg1">
              <a:lumMod val="95000"/>
            </a:schemeClr>
          </a:solidFill>
          <a:ln w="19050">
            <a:solidFill>
              <a:schemeClr val="accent2"/>
            </a:solidFill>
            <a:miter lim="800000"/>
            <a:headEnd/>
            <a:tailEnd/>
          </a:ln>
          <a:effectLst/>
        </p:spPr>
        <p:txBody>
          <a:bodyPr wrap="none" anchor="ctr"/>
          <a:lstStyle/>
          <a:p>
            <a:pPr algn="ctr" eaLnBrk="0" hangingPunct="0"/>
            <a:r>
              <a:rPr lang="en-US" altLang="zh-CN" sz="1600" b="1">
                <a:latin typeface="Arial Rounded MT Bold" pitchFamily="34" charset="0"/>
              </a:rPr>
              <a:t>T(n/4)</a:t>
            </a:r>
          </a:p>
        </p:txBody>
      </p:sp>
    </p:spTree>
    <p:extLst>
      <p:ext uri="{BB962C8B-B14F-4D97-AF65-F5344CB8AC3E}">
        <p14:creationId xmlns:p14="http://schemas.microsoft.com/office/powerpoint/2010/main" val="2127505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F613A-8B57-47B4-8BAE-CD571874FA5D}"/>
              </a:ext>
            </a:extLst>
          </p:cNvPr>
          <p:cNvSpPr>
            <a:spLocks noGrp="1"/>
          </p:cNvSpPr>
          <p:nvPr>
            <p:ph type="title"/>
          </p:nvPr>
        </p:nvSpPr>
        <p:spPr/>
        <p:txBody>
          <a:bodyPr/>
          <a:lstStyle/>
          <a:p>
            <a:r>
              <a:rPr lang="zh-CN" altLang="en-US" dirty="0"/>
              <a:t>改进</a:t>
            </a:r>
            <a:r>
              <a:rPr lang="en-US" altLang="zh-CN" dirty="0"/>
              <a:t>2</a:t>
            </a:r>
            <a:r>
              <a:rPr lang="zh-CN" altLang="en-US" dirty="0"/>
              <a:t>：</a:t>
            </a:r>
            <a:r>
              <a:rPr lang="zh-CN" altLang="zh-CN" dirty="0"/>
              <a:t>矩阵分块</a:t>
            </a:r>
            <a:endParaRPr lang="zh-CN" altLang="en-US" dirty="0"/>
          </a:p>
        </p:txBody>
      </p:sp>
      <p:sp>
        <p:nvSpPr>
          <p:cNvPr id="3" name="内容占位符 2">
            <a:extLst>
              <a:ext uri="{FF2B5EF4-FFF2-40B4-BE49-F238E27FC236}">
                <a16:creationId xmlns:a16="http://schemas.microsoft.com/office/drawing/2014/main" id="{92B4B63B-5F8C-469F-8F17-AF66EFF9F1D5}"/>
              </a:ext>
            </a:extLst>
          </p:cNvPr>
          <p:cNvSpPr>
            <a:spLocks noGrp="1"/>
          </p:cNvSpPr>
          <p:nvPr>
            <p:ph idx="1"/>
          </p:nvPr>
        </p:nvSpPr>
        <p:spPr/>
        <p:txBody>
          <a:bodyPr/>
          <a:lstStyle/>
          <a:p>
            <a:r>
              <a:rPr lang="zh-CN" altLang="zh-CN" kern="0" dirty="0"/>
              <a:t>矩阵分块，</a:t>
            </a:r>
            <a:r>
              <a:rPr lang="en-US" altLang="zh-CN" kern="0" dirty="0"/>
              <a:t>CPU</a:t>
            </a:r>
            <a:r>
              <a:rPr lang="zh-CN" altLang="en-US" kern="0" dirty="0"/>
              <a:t>可以将一部分内存中的计算结果、数据移入缓存</a:t>
            </a:r>
            <a:r>
              <a:rPr lang="en-US" altLang="zh-CN" kern="0" dirty="0"/>
              <a:t>cache</a:t>
            </a:r>
            <a:r>
              <a:rPr lang="zh-CN" altLang="en-US" kern="0" dirty="0"/>
              <a:t>，提高缓存命中率</a:t>
            </a:r>
            <a:endParaRPr lang="en-US" altLang="zh-CN" kern="0" dirty="0"/>
          </a:p>
        </p:txBody>
      </p:sp>
      <p:sp>
        <p:nvSpPr>
          <p:cNvPr id="4" name="日期占位符 3">
            <a:extLst>
              <a:ext uri="{FF2B5EF4-FFF2-40B4-BE49-F238E27FC236}">
                <a16:creationId xmlns:a16="http://schemas.microsoft.com/office/drawing/2014/main" id="{A9AF88CC-FBC5-4609-8236-F18384B98429}"/>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8F9DEEB-F8DC-4CCC-8B0A-10D08859CB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4A8C60-B61D-4A89-B0EA-11EF57BFCEF8}"/>
              </a:ext>
            </a:extLst>
          </p:cNvPr>
          <p:cNvSpPr>
            <a:spLocks noGrp="1"/>
          </p:cNvSpPr>
          <p:nvPr>
            <p:ph type="sldNum" sz="quarter" idx="12"/>
          </p:nvPr>
        </p:nvSpPr>
        <p:spPr/>
        <p:txBody>
          <a:bodyPr/>
          <a:lstStyle/>
          <a:p>
            <a:fld id="{EEA58A3B-43CE-4AA0-90B5-EB47AFAFEB34}" type="slidenum">
              <a:rPr lang="zh-CN" altLang="en-US" smtClean="0"/>
              <a:pPr/>
              <a:t>60</a:t>
            </a:fld>
            <a:endParaRPr lang="zh-CN" altLang="en-US" dirty="0"/>
          </a:p>
        </p:txBody>
      </p:sp>
      <p:pic>
        <p:nvPicPr>
          <p:cNvPr id="7" name="图片 6">
            <a:extLst>
              <a:ext uri="{FF2B5EF4-FFF2-40B4-BE49-F238E27FC236}">
                <a16:creationId xmlns:a16="http://schemas.microsoft.com/office/drawing/2014/main" id="{A2D55415-9CC6-4331-85CD-D236ECAF13D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0945" y="1767190"/>
            <a:ext cx="5389880" cy="7460615"/>
          </a:xfrm>
          <a:prstGeom prst="rect">
            <a:avLst/>
          </a:prstGeom>
          <a:noFill/>
          <a:ln>
            <a:noFill/>
          </a:ln>
        </p:spPr>
      </p:pic>
      <p:sp>
        <p:nvSpPr>
          <p:cNvPr id="8" name="矩形: 圆角 7">
            <a:extLst>
              <a:ext uri="{FF2B5EF4-FFF2-40B4-BE49-F238E27FC236}">
                <a16:creationId xmlns:a16="http://schemas.microsoft.com/office/drawing/2014/main" id="{5CCA7D07-00F9-4B12-8607-3AB651B88DC7}"/>
              </a:ext>
            </a:extLst>
          </p:cNvPr>
          <p:cNvSpPr/>
          <p:nvPr/>
        </p:nvSpPr>
        <p:spPr>
          <a:xfrm>
            <a:off x="4747051" y="1326743"/>
            <a:ext cx="4273517" cy="52478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kern="0" dirty="0">
                <a:solidFill>
                  <a:srgbClr val="C00000"/>
                </a:solidFill>
                <a:effectLst/>
                <a:ea typeface="宋体" panose="02010600030101010101" pitchFamily="2" charset="-122"/>
                <a:cs typeface="宋体" panose="02010600030101010101" pitchFamily="2" charset="-122"/>
              </a:rPr>
              <a:t>实验：</a:t>
            </a:r>
            <a:r>
              <a:rPr lang="zh-CN" altLang="zh-CN" sz="1800" kern="0" dirty="0">
                <a:solidFill>
                  <a:srgbClr val="C00000"/>
                </a:solidFill>
                <a:effectLst/>
                <a:ea typeface="宋体" panose="02010600030101010101" pitchFamily="2" charset="-122"/>
                <a:cs typeface="宋体" panose="02010600030101010101" pitchFamily="2" charset="-122"/>
              </a:rPr>
              <a:t>两个</a:t>
            </a:r>
            <a:r>
              <a:rPr lang="en-US" altLang="zh-CN" sz="1800" kern="0" dirty="0">
                <a:solidFill>
                  <a:srgbClr val="C00000"/>
                </a:solidFill>
                <a:effectLst/>
                <a:latin typeface="Times New Roman" panose="02020603050405020304" pitchFamily="18" charset="0"/>
                <a:ea typeface="宋体" panose="02010600030101010101" pitchFamily="2" charset="-122"/>
              </a:rPr>
              <a:t>1000</a:t>
            </a:r>
            <a:r>
              <a:rPr lang="zh-CN" altLang="zh-CN" sz="1800" kern="0" dirty="0">
                <a:solidFill>
                  <a:srgbClr val="C00000"/>
                </a:solidFill>
                <a:effectLst/>
                <a:ea typeface="宋体" panose="02010600030101010101" pitchFamily="2" charset="-122"/>
                <a:cs typeface="宋体" panose="02010600030101010101" pitchFamily="2" charset="-122"/>
              </a:rPr>
              <a:t>阶矩阵相乘，用时</a:t>
            </a:r>
            <a:r>
              <a:rPr lang="en-US" altLang="zh-CN" sz="1800" kern="0" dirty="0">
                <a:solidFill>
                  <a:srgbClr val="C00000"/>
                </a:solidFill>
                <a:effectLst/>
                <a:latin typeface="Times New Roman" panose="02020603050405020304" pitchFamily="18" charset="0"/>
                <a:ea typeface="宋体" panose="02010600030101010101" pitchFamily="2" charset="-122"/>
                <a:cs typeface="宋体" panose="02010600030101010101" pitchFamily="2" charset="-122"/>
              </a:rPr>
              <a:t>0.73</a:t>
            </a:r>
            <a:r>
              <a:rPr lang="en-US" altLang="zh-CN" sz="1800" kern="0" dirty="0">
                <a:solidFill>
                  <a:srgbClr val="C00000"/>
                </a:solidFill>
                <a:effectLst/>
                <a:latin typeface="Times New Roman" panose="02020603050405020304" pitchFamily="18" charset="0"/>
                <a:ea typeface="宋体" panose="02010600030101010101" pitchFamily="2" charset="-122"/>
              </a:rPr>
              <a:t>s</a:t>
            </a:r>
            <a:endParaRPr lang="zh-CN" altLang="en-US" dirty="0">
              <a:solidFill>
                <a:srgbClr val="C00000"/>
              </a:solidFill>
            </a:endParaRPr>
          </a:p>
        </p:txBody>
      </p:sp>
    </p:spTree>
    <p:extLst>
      <p:ext uri="{BB962C8B-B14F-4D97-AF65-F5344CB8AC3E}">
        <p14:creationId xmlns:p14="http://schemas.microsoft.com/office/powerpoint/2010/main" val="1644460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2C052A9-BCF8-4C2B-996D-3EDCD7FFF963}"/>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E7D74F44-43E6-44EC-B7B5-C78A3645230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CA5ED4EE-1CB1-4750-A12D-785ED111B91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83DC45C-E40F-4BDD-9F6E-ADCF16DE3F8E}"/>
              </a:ext>
            </a:extLst>
          </p:cNvPr>
          <p:cNvSpPr>
            <a:spLocks noGrp="1"/>
          </p:cNvSpPr>
          <p:nvPr>
            <p:ph type="sldNum" sz="quarter" idx="12"/>
          </p:nvPr>
        </p:nvSpPr>
        <p:spPr/>
        <p:txBody>
          <a:bodyPr/>
          <a:lstStyle/>
          <a:p>
            <a:fld id="{EEA58A3B-43CE-4AA0-90B5-EB47AFAFEB34}" type="slidenum">
              <a:rPr lang="zh-CN" altLang="en-US" smtClean="0"/>
              <a:pPr/>
              <a:t>61</a:t>
            </a:fld>
            <a:endParaRPr lang="zh-CN" altLang="en-US" dirty="0"/>
          </a:p>
        </p:txBody>
      </p:sp>
      <p:pic>
        <p:nvPicPr>
          <p:cNvPr id="6" name="图片 5">
            <a:extLst>
              <a:ext uri="{FF2B5EF4-FFF2-40B4-BE49-F238E27FC236}">
                <a16:creationId xmlns:a16="http://schemas.microsoft.com/office/drawing/2014/main" id="{C20C9693-055E-4066-9687-0D8E1C07DA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92937" y="-955875"/>
            <a:ext cx="5389880" cy="7460615"/>
          </a:xfrm>
          <a:prstGeom prst="rect">
            <a:avLst/>
          </a:prstGeom>
          <a:noFill/>
          <a:ln>
            <a:noFill/>
          </a:ln>
        </p:spPr>
      </p:pic>
    </p:spTree>
    <p:extLst>
      <p:ext uri="{BB962C8B-B14F-4D97-AF65-F5344CB8AC3E}">
        <p14:creationId xmlns:p14="http://schemas.microsoft.com/office/powerpoint/2010/main" val="971355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7050F-DB74-4728-9F29-A0CB544983B3}"/>
              </a:ext>
            </a:extLst>
          </p:cNvPr>
          <p:cNvSpPr>
            <a:spLocks noGrp="1"/>
          </p:cNvSpPr>
          <p:nvPr>
            <p:ph type="title"/>
          </p:nvPr>
        </p:nvSpPr>
        <p:spPr/>
        <p:txBody>
          <a:bodyPr/>
          <a:lstStyle/>
          <a:p>
            <a:r>
              <a:rPr lang="zh-CN" altLang="en-US" dirty="0"/>
              <a:t>矩阵乘的通信成本</a:t>
            </a:r>
          </a:p>
        </p:txBody>
      </p:sp>
      <p:sp>
        <p:nvSpPr>
          <p:cNvPr id="3" name="内容占位符 2">
            <a:extLst>
              <a:ext uri="{FF2B5EF4-FFF2-40B4-BE49-F238E27FC236}">
                <a16:creationId xmlns:a16="http://schemas.microsoft.com/office/drawing/2014/main" id="{CC0299A4-7FC6-48AB-9625-28C5DF352177}"/>
              </a:ext>
            </a:extLst>
          </p:cNvPr>
          <p:cNvSpPr>
            <a:spLocks noGrp="1"/>
          </p:cNvSpPr>
          <p:nvPr>
            <p:ph idx="1"/>
          </p:nvPr>
        </p:nvSpPr>
        <p:spPr/>
        <p:txBody>
          <a:bodyPr/>
          <a:lstStyle/>
          <a:p>
            <a:r>
              <a:rPr lang="zh-CN" altLang="en-US" dirty="0"/>
              <a:t>基于分治的大规模矩阵乘采用分布式计算方法，分解后的各个子矩阵相乘被分派在多个计算节点上同时并行执行，需要考虑节点间的通信成本</a:t>
            </a:r>
            <a:endParaRPr lang="en-US" altLang="zh-CN" dirty="0"/>
          </a:p>
          <a:p>
            <a:pPr lvl="1"/>
            <a:r>
              <a:rPr lang="zh-CN" altLang="en-US" dirty="0"/>
              <a:t>分布式计算</a:t>
            </a:r>
            <a:r>
              <a:rPr lang="en-US" altLang="zh-CN" dirty="0"/>
              <a:t>cost = </a:t>
            </a:r>
            <a:r>
              <a:rPr lang="zh-CN" altLang="en-US" dirty="0"/>
              <a:t>节点上子任务计算</a:t>
            </a:r>
            <a:r>
              <a:rPr lang="en-US" altLang="zh-CN" dirty="0"/>
              <a:t>cost + </a:t>
            </a:r>
            <a:r>
              <a:rPr lang="zh-CN" altLang="en-US" dirty="0"/>
              <a:t>节点间通信</a:t>
            </a:r>
            <a:r>
              <a:rPr lang="en-US" altLang="zh-CN" dirty="0"/>
              <a:t>cost</a:t>
            </a:r>
            <a:endParaRPr lang="zh-CN" altLang="en-US" dirty="0"/>
          </a:p>
        </p:txBody>
      </p:sp>
      <p:sp>
        <p:nvSpPr>
          <p:cNvPr id="4" name="日期占位符 3">
            <a:extLst>
              <a:ext uri="{FF2B5EF4-FFF2-40B4-BE49-F238E27FC236}">
                <a16:creationId xmlns:a16="http://schemas.microsoft.com/office/drawing/2014/main" id="{F72D840B-1D8D-413F-B660-C19B2606738F}"/>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480160E-0AC9-4EEA-B60B-77AF720A4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A0BF39-FFA0-439B-8B9E-20C36B1D9389}"/>
              </a:ext>
            </a:extLst>
          </p:cNvPr>
          <p:cNvSpPr>
            <a:spLocks noGrp="1"/>
          </p:cNvSpPr>
          <p:nvPr>
            <p:ph type="sldNum" sz="quarter" idx="12"/>
          </p:nvPr>
        </p:nvSpPr>
        <p:spPr/>
        <p:txBody>
          <a:bodyPr/>
          <a:lstStyle/>
          <a:p>
            <a:fld id="{EEA58A3B-43CE-4AA0-90B5-EB47AFAFEB34}" type="slidenum">
              <a:rPr lang="zh-CN" altLang="en-US" smtClean="0"/>
              <a:pPr/>
              <a:t>62</a:t>
            </a:fld>
            <a:endParaRPr lang="zh-CN" altLang="en-US" dirty="0"/>
          </a:p>
        </p:txBody>
      </p:sp>
      <p:graphicFrame>
        <p:nvGraphicFramePr>
          <p:cNvPr id="8" name="对象 7">
            <a:extLst>
              <a:ext uri="{FF2B5EF4-FFF2-40B4-BE49-F238E27FC236}">
                <a16:creationId xmlns:a16="http://schemas.microsoft.com/office/drawing/2014/main" id="{663FA81D-3100-477C-911D-067E98730F6A}"/>
              </a:ext>
            </a:extLst>
          </p:cNvPr>
          <p:cNvGraphicFramePr>
            <a:graphicFrameLocks noChangeAspect="1"/>
          </p:cNvGraphicFramePr>
          <p:nvPr>
            <p:extLst>
              <p:ext uri="{D42A27DB-BD31-4B8C-83A1-F6EECF244321}">
                <p14:modId xmlns:p14="http://schemas.microsoft.com/office/powerpoint/2010/main" val="1928579944"/>
              </p:ext>
            </p:extLst>
          </p:nvPr>
        </p:nvGraphicFramePr>
        <p:xfrm>
          <a:off x="3289300" y="2952750"/>
          <a:ext cx="2228850" cy="2982913"/>
        </p:xfrm>
        <a:graphic>
          <a:graphicData uri="http://schemas.openxmlformats.org/presentationml/2006/ole">
            <mc:AlternateContent xmlns:mc="http://schemas.openxmlformats.org/markup-compatibility/2006">
              <mc:Choice xmlns:v="urn:schemas-microsoft-com:vml" Requires="v">
                <p:oleObj spid="_x0000_s18736" name="Acrobat Document" r:id="rId3" imgW="2228811" imgH="2983132" progId="AcroExch.Document.DC">
                  <p:embed/>
                </p:oleObj>
              </mc:Choice>
              <mc:Fallback>
                <p:oleObj name="Acrobat Document" r:id="rId3" imgW="2228811" imgH="2983132" progId="AcroExch.Document.DC">
                  <p:embed/>
                  <p:pic>
                    <p:nvPicPr>
                      <p:cNvPr id="0" name=""/>
                      <p:cNvPicPr/>
                      <p:nvPr/>
                    </p:nvPicPr>
                    <p:blipFill>
                      <a:blip r:embed="rId4"/>
                      <a:stretch>
                        <a:fillRect/>
                      </a:stretch>
                    </p:blipFill>
                    <p:spPr>
                      <a:xfrm>
                        <a:off x="3289300" y="2952750"/>
                        <a:ext cx="2228850" cy="298291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F704959-E6C0-46ED-8B53-24E1EC4B15CA}"/>
              </a:ext>
            </a:extLst>
          </p:cNvPr>
          <p:cNvGraphicFramePr>
            <a:graphicFrameLocks noChangeAspect="1"/>
          </p:cNvGraphicFramePr>
          <p:nvPr>
            <p:extLst>
              <p:ext uri="{D42A27DB-BD31-4B8C-83A1-F6EECF244321}">
                <p14:modId xmlns:p14="http://schemas.microsoft.com/office/powerpoint/2010/main" val="2855264885"/>
              </p:ext>
            </p:extLst>
          </p:nvPr>
        </p:nvGraphicFramePr>
        <p:xfrm>
          <a:off x="780770" y="4508143"/>
          <a:ext cx="1744662" cy="430213"/>
        </p:xfrm>
        <a:graphic>
          <a:graphicData uri="http://schemas.openxmlformats.org/presentationml/2006/ole">
            <mc:AlternateContent xmlns:mc="http://schemas.openxmlformats.org/markup-compatibility/2006">
              <mc:Choice xmlns:v="urn:schemas-microsoft-com:vml" Requires="v">
                <p:oleObj spid="_x0000_s18737" name="包装程序外壳对象" showAsIcon="1" r:id="rId5" imgW="1745280" imgH="430920" progId="Package">
                  <p:embed/>
                </p:oleObj>
              </mc:Choice>
              <mc:Fallback>
                <p:oleObj name="包装程序外壳对象" showAsIcon="1" r:id="rId5" imgW="1745280" imgH="430920" progId="Package">
                  <p:embed/>
                  <p:pic>
                    <p:nvPicPr>
                      <p:cNvPr id="0" name=""/>
                      <p:cNvPicPr/>
                      <p:nvPr/>
                    </p:nvPicPr>
                    <p:blipFill>
                      <a:blip r:embed="rId6"/>
                      <a:stretch>
                        <a:fillRect/>
                      </a:stretch>
                    </p:blipFill>
                    <p:spPr>
                      <a:xfrm>
                        <a:off x="780770" y="4508143"/>
                        <a:ext cx="1744662" cy="430213"/>
                      </a:xfrm>
                      <a:prstGeom prst="rect">
                        <a:avLst/>
                      </a:prstGeom>
                    </p:spPr>
                  </p:pic>
                </p:oleObj>
              </mc:Fallback>
            </mc:AlternateContent>
          </a:graphicData>
        </a:graphic>
      </p:graphicFrame>
    </p:spTree>
    <p:extLst>
      <p:ext uri="{BB962C8B-B14F-4D97-AF65-F5344CB8AC3E}">
        <p14:creationId xmlns:p14="http://schemas.microsoft.com/office/powerpoint/2010/main" val="4087731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01815-10CE-49AD-AFD6-365C358707B5}"/>
              </a:ext>
            </a:extLst>
          </p:cNvPr>
          <p:cNvSpPr>
            <a:spLocks noGrp="1"/>
          </p:cNvSpPr>
          <p:nvPr>
            <p:ph type="title"/>
          </p:nvPr>
        </p:nvSpPr>
        <p:spPr/>
        <p:txBody>
          <a:bodyPr/>
          <a:lstStyle/>
          <a:p>
            <a:r>
              <a:rPr lang="en-US" altLang="zh-CN" dirty="0"/>
              <a:t>2.7 </a:t>
            </a:r>
            <a:r>
              <a:rPr lang="zh-CN" altLang="en-US" dirty="0"/>
              <a:t>合并排序</a:t>
            </a:r>
          </a:p>
        </p:txBody>
      </p:sp>
      <p:sp>
        <p:nvSpPr>
          <p:cNvPr id="3" name="内容占位符 2">
            <a:extLst>
              <a:ext uri="{FF2B5EF4-FFF2-40B4-BE49-F238E27FC236}">
                <a16:creationId xmlns:a16="http://schemas.microsoft.com/office/drawing/2014/main" id="{08585725-2A7D-43E5-B003-848DCCDB9EE4}"/>
              </a:ext>
            </a:extLst>
          </p:cNvPr>
          <p:cNvSpPr>
            <a:spLocks noGrp="1"/>
          </p:cNvSpPr>
          <p:nvPr>
            <p:ph idx="1"/>
          </p:nvPr>
        </p:nvSpPr>
        <p:spPr/>
        <p:txBody>
          <a:bodyPr/>
          <a:lstStyle/>
          <a:p>
            <a:r>
              <a:rPr lang="zh-CN" altLang="en-US" dirty="0"/>
              <a:t>原理</a:t>
            </a:r>
            <a:endParaRPr lang="en-US" altLang="zh-CN" dirty="0"/>
          </a:p>
          <a:p>
            <a:pPr lvl="1"/>
            <a:r>
              <a:rPr lang="zh-CN" altLang="en-US" dirty="0">
                <a:cs typeface="楷体_GB2312"/>
              </a:rPr>
              <a:t>将待排序元素分成大小大致相同的</a:t>
            </a:r>
            <a:r>
              <a:rPr lang="en-US" altLang="zh-CN" dirty="0">
                <a:cs typeface="楷体_GB2312"/>
              </a:rPr>
              <a:t>2</a:t>
            </a:r>
            <a:r>
              <a:rPr lang="zh-CN" altLang="en-US" dirty="0">
                <a:cs typeface="楷体_GB2312"/>
              </a:rPr>
              <a:t>个子集合，分别对</a:t>
            </a:r>
            <a:r>
              <a:rPr lang="en-US" altLang="zh-CN" dirty="0">
                <a:cs typeface="楷体_GB2312"/>
              </a:rPr>
              <a:t>2</a:t>
            </a:r>
            <a:r>
              <a:rPr lang="zh-CN" altLang="en-US" dirty="0">
                <a:cs typeface="楷体_GB2312"/>
              </a:rPr>
              <a:t>个子集合进行排序</a:t>
            </a:r>
            <a:r>
              <a:rPr lang="en-US" altLang="zh-CN" dirty="0">
                <a:cs typeface="楷体_GB2312"/>
              </a:rPr>
              <a:t>; </a:t>
            </a:r>
            <a:r>
              <a:rPr lang="zh-CN" altLang="en-US" dirty="0">
                <a:cs typeface="楷体_GB2312"/>
              </a:rPr>
              <a:t>将排好序的子集合合并成为所要求的排好序的集合</a:t>
            </a:r>
            <a:endParaRPr lang="en-US" altLang="zh-CN" dirty="0">
              <a:cs typeface="楷体_GB2312"/>
            </a:endParaRPr>
          </a:p>
          <a:p>
            <a:r>
              <a:rPr lang="zh-CN" altLang="en-US" dirty="0"/>
              <a:t>递归合并排序</a:t>
            </a:r>
          </a:p>
        </p:txBody>
      </p:sp>
      <p:sp>
        <p:nvSpPr>
          <p:cNvPr id="4" name="日期占位符 3">
            <a:extLst>
              <a:ext uri="{FF2B5EF4-FFF2-40B4-BE49-F238E27FC236}">
                <a16:creationId xmlns:a16="http://schemas.microsoft.com/office/drawing/2014/main" id="{7D8EBF13-C2A4-403E-8CB8-7A08B435E2D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4C20FE4D-5C30-4627-8459-AEE1F78D62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A40251-35E4-40D5-AEF6-FA0C5E6DBBE0}"/>
              </a:ext>
            </a:extLst>
          </p:cNvPr>
          <p:cNvSpPr>
            <a:spLocks noGrp="1"/>
          </p:cNvSpPr>
          <p:nvPr>
            <p:ph type="sldNum" sz="quarter" idx="12"/>
          </p:nvPr>
        </p:nvSpPr>
        <p:spPr/>
        <p:txBody>
          <a:bodyPr/>
          <a:lstStyle/>
          <a:p>
            <a:fld id="{EEA58A3B-43CE-4AA0-90B5-EB47AFAFEB34}" type="slidenum">
              <a:rPr lang="zh-CN" altLang="en-US" smtClean="0"/>
              <a:pPr/>
              <a:t>63</a:t>
            </a:fld>
            <a:endParaRPr lang="zh-CN" altLang="en-US" dirty="0"/>
          </a:p>
        </p:txBody>
      </p:sp>
      <p:sp>
        <p:nvSpPr>
          <p:cNvPr id="7" name="Rectangle 5">
            <a:extLst>
              <a:ext uri="{FF2B5EF4-FFF2-40B4-BE49-F238E27FC236}">
                <a16:creationId xmlns:a16="http://schemas.microsoft.com/office/drawing/2014/main" id="{513B7DB6-F532-49E8-B4C9-8B42C0AA899B}"/>
              </a:ext>
            </a:extLst>
          </p:cNvPr>
          <p:cNvSpPr>
            <a:spLocks noChangeArrowheads="1"/>
          </p:cNvSpPr>
          <p:nvPr/>
        </p:nvSpPr>
        <p:spPr bwMode="auto">
          <a:xfrm>
            <a:off x="179388" y="3059122"/>
            <a:ext cx="8293296" cy="3819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nSpc>
                <a:spcPct val="110000"/>
              </a:lnSpc>
            </a:pPr>
            <a:r>
              <a:rPr kumimoji="1" lang="en-US" altLang="zh-CN" dirty="0">
                <a:ea typeface="微软雅黑 Light" panose="020B0502040204020203" pitchFamily="34" charset="-122"/>
              </a:rPr>
              <a:t>void </a:t>
            </a:r>
            <a:r>
              <a:rPr kumimoji="1" lang="en-US" altLang="zh-CN" b="1" dirty="0" err="1">
                <a:ea typeface="微软雅黑 Light" panose="020B0502040204020203" pitchFamily="34" charset="-122"/>
              </a:rPr>
              <a:t>MergeSort</a:t>
            </a:r>
            <a:r>
              <a:rPr kumimoji="1" lang="en-US" altLang="zh-CN" dirty="0">
                <a:ea typeface="微软雅黑 Light" panose="020B0502040204020203" pitchFamily="34" charset="-122"/>
              </a:rPr>
              <a:t>(Type a[], int left, int right)</a:t>
            </a:r>
          </a:p>
          <a:p>
            <a:pPr>
              <a:lnSpc>
                <a:spcPct val="110000"/>
              </a:lnSpc>
            </a:pPr>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a:t>
            </a:r>
            <a:r>
              <a:rPr lang="en-US" altLang="zh-CN" sz="2400" b="1" dirty="0">
                <a:ea typeface="微软雅黑 Light" panose="020B0502040204020203" pitchFamily="34" charset="-122"/>
                <a:cs typeface="楷体_GB2312"/>
              </a:rPr>
              <a:t>if</a:t>
            </a:r>
            <a:r>
              <a:rPr lang="en-US" altLang="zh-CN" sz="2400" dirty="0">
                <a:ea typeface="微软雅黑 Light" panose="020B0502040204020203" pitchFamily="34" charset="-122"/>
                <a:cs typeface="楷体_GB2312"/>
              </a:rPr>
              <a:t> (left&lt;right) {                  //*</a:t>
            </a:r>
            <a:r>
              <a:rPr lang="zh-CN" altLang="en-US" sz="2400" dirty="0">
                <a:ea typeface="微软雅黑 Light" panose="020B0502040204020203" pitchFamily="34" charset="-122"/>
                <a:cs typeface="楷体_GB2312"/>
              </a:rPr>
              <a:t>至少有</a:t>
            </a:r>
            <a:r>
              <a:rPr lang="en-US" altLang="zh-CN" sz="2400" dirty="0">
                <a:ea typeface="微软雅黑 Light" panose="020B0502040204020203" pitchFamily="34" charset="-122"/>
                <a:cs typeface="楷体_GB2312"/>
              </a:rPr>
              <a:t>2</a:t>
            </a:r>
            <a:r>
              <a:rPr lang="zh-CN" altLang="en-US" sz="2400" dirty="0">
                <a:ea typeface="微软雅黑 Light" panose="020B0502040204020203" pitchFamily="34" charset="-122"/>
                <a:cs typeface="楷体_GB2312"/>
              </a:rPr>
              <a:t>个元素</a:t>
            </a:r>
          </a:p>
          <a:p>
            <a:r>
              <a:rPr lang="zh-CN" altLang="en-US" sz="2400" dirty="0">
                <a:ea typeface="微软雅黑 Light" panose="020B0502040204020203" pitchFamily="34" charset="-122"/>
                <a:cs typeface="楷体_GB2312"/>
              </a:rPr>
              <a:t>      </a:t>
            </a:r>
            <a:r>
              <a:rPr lang="en-US" altLang="zh-CN" sz="2400" dirty="0">
                <a:ea typeface="微软雅黑 Light" panose="020B0502040204020203" pitchFamily="34" charset="-122"/>
                <a:cs typeface="楷体_GB2312"/>
              </a:rPr>
              <a:t>int </a:t>
            </a:r>
            <a:r>
              <a:rPr lang="en-US" altLang="zh-CN" sz="2400" dirty="0" err="1">
                <a:ea typeface="微软雅黑 Light" panose="020B0502040204020203" pitchFamily="34" charset="-122"/>
                <a:cs typeface="楷体_GB2312"/>
              </a:rPr>
              <a:t>i</a:t>
            </a:r>
            <a:r>
              <a:rPr lang="en-US" altLang="zh-CN" sz="2400" dirty="0">
                <a:ea typeface="微软雅黑 Light" panose="020B0502040204020203" pitchFamily="34" charset="-122"/>
                <a:cs typeface="楷体_GB2312"/>
              </a:rPr>
              <a:t>=(</a:t>
            </a:r>
            <a:r>
              <a:rPr lang="en-US" altLang="zh-CN" sz="2400" dirty="0" err="1">
                <a:ea typeface="微软雅黑 Light" panose="020B0502040204020203" pitchFamily="34" charset="-122"/>
                <a:cs typeface="楷体_GB2312"/>
              </a:rPr>
              <a:t>left+right</a:t>
            </a:r>
            <a:r>
              <a:rPr lang="en-US" altLang="zh-CN" sz="2400" dirty="0">
                <a:ea typeface="微软雅黑 Light" panose="020B0502040204020203" pitchFamily="34" charset="-122"/>
                <a:cs typeface="楷体_GB2312"/>
              </a:rPr>
              <a:t>)/2;           //*</a:t>
            </a:r>
            <a:r>
              <a:rPr lang="zh-CN" altLang="en-US" sz="2400" dirty="0">
                <a:ea typeface="微软雅黑 Light" panose="020B0502040204020203" pitchFamily="34" charset="-122"/>
                <a:cs typeface="楷体_GB2312"/>
              </a:rPr>
              <a:t>取中点</a:t>
            </a:r>
          </a:p>
          <a:p>
            <a:r>
              <a:rPr lang="zh-CN" altLang="en-US" sz="2400" dirty="0">
                <a:ea typeface="微软雅黑 Light" panose="020B0502040204020203" pitchFamily="34" charset="-122"/>
                <a:cs typeface="楷体_GB2312"/>
              </a:rPr>
              <a:t>      </a:t>
            </a:r>
            <a:r>
              <a:rPr lang="en-US" altLang="zh-CN" sz="2400" b="1" dirty="0" err="1">
                <a:ea typeface="微软雅黑 Light" panose="020B0502040204020203" pitchFamily="34" charset="-122"/>
                <a:cs typeface="楷体_GB2312"/>
              </a:rPr>
              <a:t>mergeSort</a:t>
            </a:r>
            <a:r>
              <a:rPr lang="en-US" altLang="zh-CN" sz="2400" dirty="0">
                <a:ea typeface="微软雅黑 Light" panose="020B0502040204020203" pitchFamily="34" charset="-122"/>
                <a:cs typeface="楷体_GB2312"/>
              </a:rPr>
              <a:t>(a, left, </a:t>
            </a:r>
            <a:r>
              <a:rPr lang="en-US" altLang="zh-CN" sz="2400" dirty="0" err="1">
                <a:ea typeface="微软雅黑 Light" panose="020B0502040204020203" pitchFamily="34" charset="-122"/>
                <a:cs typeface="楷体_GB2312"/>
              </a:rPr>
              <a:t>i</a:t>
            </a:r>
            <a:r>
              <a:rPr lang="en-US" altLang="zh-CN" sz="2400" dirty="0">
                <a:ea typeface="微软雅黑 Light" panose="020B0502040204020203" pitchFamily="34" charset="-122"/>
                <a:cs typeface="楷体_GB2312"/>
              </a:rPr>
              <a:t>);          //*</a:t>
            </a:r>
            <a:r>
              <a:rPr lang="zh-CN" altLang="en-US" sz="2400" dirty="0">
                <a:ea typeface="微软雅黑 Light" panose="020B0502040204020203" pitchFamily="34" charset="-122"/>
                <a:cs typeface="楷体_GB2312"/>
              </a:rPr>
              <a:t>左子问题求解</a:t>
            </a:r>
          </a:p>
          <a:p>
            <a:r>
              <a:rPr lang="zh-CN" altLang="en-US" sz="2400" dirty="0">
                <a:ea typeface="微软雅黑 Light" panose="020B0502040204020203" pitchFamily="34" charset="-122"/>
                <a:cs typeface="楷体_GB2312"/>
              </a:rPr>
              <a:t>      </a:t>
            </a:r>
            <a:r>
              <a:rPr lang="en-US" altLang="zh-CN" sz="2400" b="1" dirty="0" err="1">
                <a:ea typeface="微软雅黑 Light" panose="020B0502040204020203" pitchFamily="34" charset="-122"/>
                <a:cs typeface="楷体_GB2312"/>
              </a:rPr>
              <a:t>mergeSort</a:t>
            </a:r>
            <a:r>
              <a:rPr lang="en-US" altLang="zh-CN" sz="2400" dirty="0">
                <a:ea typeface="微软雅黑 Light" panose="020B0502040204020203" pitchFamily="34" charset="-122"/>
                <a:cs typeface="楷体_GB2312"/>
              </a:rPr>
              <a:t>(a, i+1, right);    </a:t>
            </a:r>
            <a:r>
              <a:rPr lang="en-US" altLang="zh-CN" sz="2400" dirty="0">
                <a:ea typeface="微软雅黑 Light" panose="020B0502040204020203" pitchFamily="34" charset="-122"/>
              </a:rPr>
              <a:t>//*</a:t>
            </a:r>
            <a:r>
              <a:rPr lang="zh-CN" altLang="en-US" sz="2400" dirty="0">
                <a:ea typeface="微软雅黑 Light" panose="020B0502040204020203" pitchFamily="34" charset="-122"/>
              </a:rPr>
              <a:t>右子问题求解</a:t>
            </a:r>
            <a:endParaRPr lang="zh-CN" altLang="en-US" sz="2400" dirty="0">
              <a:ea typeface="微软雅黑 Light" panose="020B0502040204020203" pitchFamily="34" charset="-122"/>
              <a:cs typeface="楷体_GB2312"/>
            </a:endParaRPr>
          </a:p>
          <a:p>
            <a:r>
              <a:rPr lang="zh-CN" altLang="en-US" sz="2400" dirty="0">
                <a:ea typeface="微软雅黑 Light" panose="020B0502040204020203" pitchFamily="34" charset="-122"/>
                <a:cs typeface="楷体_GB2312"/>
              </a:rPr>
              <a:t>     </a:t>
            </a:r>
            <a:r>
              <a:rPr lang="zh-CN" altLang="en-US" sz="2400" dirty="0">
                <a:solidFill>
                  <a:srgbClr val="FF0000"/>
                </a:solidFill>
                <a:ea typeface="微软雅黑 Light" panose="020B0502040204020203" pitchFamily="34" charset="-122"/>
                <a:cs typeface="楷体_GB2312"/>
              </a:rPr>
              <a:t> </a:t>
            </a:r>
            <a:r>
              <a:rPr lang="en-US" altLang="zh-CN" sz="2800" b="1" dirty="0">
                <a:solidFill>
                  <a:srgbClr val="FF0000"/>
                </a:solidFill>
                <a:ea typeface="微软雅黑 Light" panose="020B0502040204020203" pitchFamily="34" charset="-122"/>
                <a:cs typeface="楷体_GB2312"/>
              </a:rPr>
              <a:t>merge</a:t>
            </a:r>
            <a:r>
              <a:rPr lang="en-US" altLang="zh-CN" sz="2800" dirty="0">
                <a:ea typeface="微软雅黑 Light" panose="020B0502040204020203" pitchFamily="34" charset="-122"/>
                <a:cs typeface="楷体_GB2312"/>
              </a:rPr>
              <a:t>(</a:t>
            </a:r>
            <a:r>
              <a:rPr lang="en-US" altLang="zh-CN" sz="2800" dirty="0">
                <a:solidFill>
                  <a:srgbClr val="C00000"/>
                </a:solidFill>
                <a:ea typeface="微软雅黑 Light" panose="020B0502040204020203" pitchFamily="34" charset="-122"/>
                <a:cs typeface="楷体_GB2312"/>
              </a:rPr>
              <a:t>a</a:t>
            </a:r>
            <a:r>
              <a:rPr lang="en-US" altLang="zh-CN" sz="2800" dirty="0">
                <a:ea typeface="微软雅黑 Light" panose="020B0502040204020203" pitchFamily="34" charset="-122"/>
                <a:cs typeface="楷体_GB2312"/>
              </a:rPr>
              <a:t>, </a:t>
            </a:r>
            <a:r>
              <a:rPr lang="en-US" altLang="zh-CN" sz="2800" dirty="0">
                <a:solidFill>
                  <a:srgbClr val="C00000"/>
                </a:solidFill>
                <a:ea typeface="微软雅黑 Light" panose="020B0502040204020203" pitchFamily="34" charset="-122"/>
                <a:cs typeface="楷体_GB2312"/>
              </a:rPr>
              <a:t>b</a:t>
            </a:r>
            <a:r>
              <a:rPr lang="en-US" altLang="zh-CN" sz="2800" dirty="0">
                <a:ea typeface="微软雅黑 Light" panose="020B0502040204020203" pitchFamily="34" charset="-122"/>
                <a:cs typeface="楷体_GB2312"/>
              </a:rPr>
              <a:t>, </a:t>
            </a:r>
            <a:r>
              <a:rPr lang="en-US" altLang="zh-CN" sz="2800" dirty="0">
                <a:solidFill>
                  <a:srgbClr val="C00000"/>
                </a:solidFill>
                <a:ea typeface="微软雅黑 Light" panose="020B0502040204020203" pitchFamily="34" charset="-122"/>
                <a:cs typeface="楷体_GB2312"/>
              </a:rPr>
              <a:t>left</a:t>
            </a:r>
            <a:r>
              <a:rPr lang="en-US" altLang="zh-CN" sz="2800" dirty="0">
                <a:ea typeface="微软雅黑 Light" panose="020B0502040204020203" pitchFamily="34" charset="-122"/>
                <a:cs typeface="楷体_GB2312"/>
              </a:rPr>
              <a:t>, </a:t>
            </a:r>
            <a:r>
              <a:rPr lang="en-US" altLang="zh-CN" sz="2800" dirty="0" err="1">
                <a:solidFill>
                  <a:srgbClr val="C00000"/>
                </a:solidFill>
                <a:ea typeface="微软雅黑 Light" panose="020B0502040204020203" pitchFamily="34" charset="-122"/>
                <a:cs typeface="楷体_GB2312"/>
              </a:rPr>
              <a:t>i</a:t>
            </a:r>
            <a:r>
              <a:rPr lang="en-US" altLang="zh-CN" sz="2800" dirty="0">
                <a:ea typeface="微软雅黑 Light" panose="020B0502040204020203" pitchFamily="34" charset="-122"/>
                <a:cs typeface="楷体_GB2312"/>
              </a:rPr>
              <a:t>, </a:t>
            </a:r>
            <a:r>
              <a:rPr lang="en-US" altLang="zh-CN" sz="2800" dirty="0">
                <a:solidFill>
                  <a:srgbClr val="C00000"/>
                </a:solidFill>
                <a:ea typeface="微软雅黑 Light" panose="020B0502040204020203" pitchFamily="34" charset="-122"/>
                <a:cs typeface="楷体_GB2312"/>
              </a:rPr>
              <a:t>right</a:t>
            </a:r>
            <a:r>
              <a:rPr lang="en-US" altLang="zh-CN" sz="2800" dirty="0">
                <a:ea typeface="微软雅黑 Light" panose="020B0502040204020203" pitchFamily="34" charset="-122"/>
                <a:cs typeface="楷体_GB2312"/>
              </a:rPr>
              <a:t>);  //</a:t>
            </a:r>
            <a:r>
              <a:rPr lang="zh-CN" altLang="en-US" sz="2400" dirty="0">
                <a:ea typeface="微软雅黑 Light" panose="020B0502040204020203" pitchFamily="34" charset="-122"/>
                <a:cs typeface="楷体_GB2312"/>
              </a:rPr>
              <a:t>合并、</a:t>
            </a:r>
            <a:r>
              <a:rPr lang="en-US" altLang="zh-CN" sz="2400" dirty="0">
                <a:ea typeface="微软雅黑 Light" panose="020B0502040204020203" pitchFamily="34" charset="-122"/>
                <a:cs typeface="楷体_GB2312"/>
              </a:rPr>
              <a:t>copy</a:t>
            </a:r>
            <a:r>
              <a:rPr lang="zh-CN" altLang="en-US" sz="2400" dirty="0">
                <a:ea typeface="微软雅黑 Light" panose="020B0502040204020203" pitchFamily="34" charset="-122"/>
                <a:cs typeface="楷体_GB2312"/>
              </a:rPr>
              <a:t>到数组</a:t>
            </a:r>
            <a:r>
              <a:rPr lang="en-US" altLang="zh-CN" sz="2400" dirty="0">
                <a:ea typeface="微软雅黑 Light" panose="020B0502040204020203" pitchFamily="34" charset="-122"/>
                <a:cs typeface="楷体_GB2312"/>
              </a:rPr>
              <a:t>b, </a:t>
            </a:r>
            <a:r>
              <a:rPr lang="zh-CN" altLang="en-US" sz="2400" dirty="0">
                <a:ea typeface="微软雅黑 Light" panose="020B0502040204020203" pitchFamily="34" charset="-122"/>
                <a:cs typeface="楷体_GB2312"/>
              </a:rPr>
              <a:t>关键 </a:t>
            </a:r>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a:t>
            </a:r>
            <a:r>
              <a:rPr lang="en-US" altLang="zh-CN" sz="2400" b="1" dirty="0">
                <a:ea typeface="微软雅黑 Light" panose="020B0502040204020203" pitchFamily="34" charset="-122"/>
                <a:cs typeface="楷体_GB2312"/>
              </a:rPr>
              <a:t>copy</a:t>
            </a:r>
            <a:r>
              <a:rPr lang="en-US" altLang="zh-CN" sz="2400" dirty="0">
                <a:ea typeface="微软雅黑 Light" panose="020B0502040204020203" pitchFamily="34" charset="-122"/>
                <a:cs typeface="楷体_GB2312"/>
              </a:rPr>
              <a:t>(a, b, left, right);    //</a:t>
            </a:r>
            <a:r>
              <a:rPr lang="zh-CN" altLang="en-US" sz="2400" dirty="0">
                <a:ea typeface="微软雅黑 Light" panose="020B0502040204020203" pitchFamily="34" charset="-122"/>
                <a:cs typeface="楷体_GB2312"/>
              </a:rPr>
              <a:t>复制回数组</a:t>
            </a:r>
            <a:r>
              <a:rPr lang="en-US" altLang="zh-CN" sz="2400" dirty="0">
                <a:ea typeface="微软雅黑 Light" panose="020B0502040204020203" pitchFamily="34" charset="-122"/>
                <a:cs typeface="楷体_GB2312"/>
              </a:rPr>
              <a:t>a</a:t>
            </a:r>
          </a:p>
          <a:p>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a:t>
            </a:r>
          </a:p>
        </p:txBody>
      </p:sp>
      <p:sp>
        <p:nvSpPr>
          <p:cNvPr id="8" name="Rectangle 10">
            <a:extLst>
              <a:ext uri="{FF2B5EF4-FFF2-40B4-BE49-F238E27FC236}">
                <a16:creationId xmlns:a16="http://schemas.microsoft.com/office/drawing/2014/main" id="{D6862224-BE8B-4A07-AF55-822458B6CB78}"/>
              </a:ext>
            </a:extLst>
          </p:cNvPr>
          <p:cNvSpPr>
            <a:spLocks noChangeArrowheads="1"/>
          </p:cNvSpPr>
          <p:nvPr/>
        </p:nvSpPr>
        <p:spPr bwMode="auto">
          <a:xfrm>
            <a:off x="0"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p>
        </p:txBody>
      </p:sp>
      <p:grpSp>
        <p:nvGrpSpPr>
          <p:cNvPr id="9" name="Group 25">
            <a:extLst>
              <a:ext uri="{FF2B5EF4-FFF2-40B4-BE49-F238E27FC236}">
                <a16:creationId xmlns:a16="http://schemas.microsoft.com/office/drawing/2014/main" id="{335C22BC-9D40-497E-95D3-C29F76E66C2D}"/>
              </a:ext>
            </a:extLst>
          </p:cNvPr>
          <p:cNvGrpSpPr>
            <a:grpSpLocks/>
          </p:cNvGrpSpPr>
          <p:nvPr/>
        </p:nvGrpSpPr>
        <p:grpSpPr bwMode="auto">
          <a:xfrm>
            <a:off x="3878655" y="2151000"/>
            <a:ext cx="2592388" cy="358775"/>
            <a:chOff x="3061" y="1480"/>
            <a:chExt cx="1633" cy="226"/>
          </a:xfrm>
        </p:grpSpPr>
        <p:sp>
          <p:nvSpPr>
            <p:cNvPr id="10" name="Rectangle 12">
              <a:extLst>
                <a:ext uri="{FF2B5EF4-FFF2-40B4-BE49-F238E27FC236}">
                  <a16:creationId xmlns:a16="http://schemas.microsoft.com/office/drawing/2014/main" id="{BFB9BB51-5C3A-4BF8-BAE6-077A47EE8911}"/>
                </a:ext>
              </a:extLst>
            </p:cNvPr>
            <p:cNvSpPr>
              <a:spLocks noChangeArrowheads="1"/>
            </p:cNvSpPr>
            <p:nvPr/>
          </p:nvSpPr>
          <p:spPr bwMode="auto">
            <a:xfrm>
              <a:off x="3061"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1" name="Rectangle 13">
              <a:extLst>
                <a:ext uri="{FF2B5EF4-FFF2-40B4-BE49-F238E27FC236}">
                  <a16:creationId xmlns:a16="http://schemas.microsoft.com/office/drawing/2014/main" id="{9F824ADE-121B-4B48-9515-65537BA12366}"/>
                </a:ext>
              </a:extLst>
            </p:cNvPr>
            <p:cNvSpPr>
              <a:spLocks noChangeArrowheads="1"/>
            </p:cNvSpPr>
            <p:nvPr/>
          </p:nvSpPr>
          <p:spPr bwMode="auto">
            <a:xfrm>
              <a:off x="3334"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2" name="Rectangle 14">
              <a:extLst>
                <a:ext uri="{FF2B5EF4-FFF2-40B4-BE49-F238E27FC236}">
                  <a16:creationId xmlns:a16="http://schemas.microsoft.com/office/drawing/2014/main" id="{15C25400-0672-49D1-983E-07DA9ACE2231}"/>
                </a:ext>
              </a:extLst>
            </p:cNvPr>
            <p:cNvSpPr>
              <a:spLocks noChangeArrowheads="1"/>
            </p:cNvSpPr>
            <p:nvPr/>
          </p:nvSpPr>
          <p:spPr bwMode="auto">
            <a:xfrm>
              <a:off x="3605"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3" name="Rectangle 15">
              <a:extLst>
                <a:ext uri="{FF2B5EF4-FFF2-40B4-BE49-F238E27FC236}">
                  <a16:creationId xmlns:a16="http://schemas.microsoft.com/office/drawing/2014/main" id="{2312311A-634C-49E5-A120-8DD4F0D108F3}"/>
                </a:ext>
              </a:extLst>
            </p:cNvPr>
            <p:cNvSpPr>
              <a:spLocks noChangeArrowheads="1"/>
            </p:cNvSpPr>
            <p:nvPr/>
          </p:nvSpPr>
          <p:spPr bwMode="auto">
            <a:xfrm>
              <a:off x="3878"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4" name="Rectangle 16">
              <a:extLst>
                <a:ext uri="{FF2B5EF4-FFF2-40B4-BE49-F238E27FC236}">
                  <a16:creationId xmlns:a16="http://schemas.microsoft.com/office/drawing/2014/main" id="{1530153D-AA42-43EB-8CB0-A1F9AD0BB0D6}"/>
                </a:ext>
              </a:extLst>
            </p:cNvPr>
            <p:cNvSpPr>
              <a:spLocks noChangeArrowheads="1"/>
            </p:cNvSpPr>
            <p:nvPr/>
          </p:nvSpPr>
          <p:spPr bwMode="auto">
            <a:xfrm>
              <a:off x="4149"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5" name="Rectangle 17">
              <a:extLst>
                <a:ext uri="{FF2B5EF4-FFF2-40B4-BE49-F238E27FC236}">
                  <a16:creationId xmlns:a16="http://schemas.microsoft.com/office/drawing/2014/main" id="{7858995D-178D-45EB-AB1E-65FE73CB8293}"/>
                </a:ext>
              </a:extLst>
            </p:cNvPr>
            <p:cNvSpPr>
              <a:spLocks noChangeArrowheads="1"/>
            </p:cNvSpPr>
            <p:nvPr/>
          </p:nvSpPr>
          <p:spPr bwMode="auto">
            <a:xfrm>
              <a:off x="4422" y="1480"/>
              <a:ext cx="272" cy="226"/>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grpSp>
      <p:grpSp>
        <p:nvGrpSpPr>
          <p:cNvPr id="16" name="Group 24">
            <a:extLst>
              <a:ext uri="{FF2B5EF4-FFF2-40B4-BE49-F238E27FC236}">
                <a16:creationId xmlns:a16="http://schemas.microsoft.com/office/drawing/2014/main" id="{F868C978-C40C-4CD3-8D4A-7CA6BD5508D2}"/>
              </a:ext>
            </a:extLst>
          </p:cNvPr>
          <p:cNvGrpSpPr>
            <a:grpSpLocks/>
          </p:cNvGrpSpPr>
          <p:nvPr/>
        </p:nvGrpSpPr>
        <p:grpSpPr bwMode="auto">
          <a:xfrm>
            <a:off x="6471043" y="2151000"/>
            <a:ext cx="2592387" cy="358775"/>
            <a:chOff x="3923" y="1842"/>
            <a:chExt cx="1633" cy="226"/>
          </a:xfrm>
        </p:grpSpPr>
        <p:sp>
          <p:nvSpPr>
            <p:cNvPr id="17" name="Rectangle 18">
              <a:extLst>
                <a:ext uri="{FF2B5EF4-FFF2-40B4-BE49-F238E27FC236}">
                  <a16:creationId xmlns:a16="http://schemas.microsoft.com/office/drawing/2014/main" id="{27DEAE48-D0B5-47E8-BC82-E50F48D2DDCB}"/>
                </a:ext>
              </a:extLst>
            </p:cNvPr>
            <p:cNvSpPr>
              <a:spLocks noChangeArrowheads="1"/>
            </p:cNvSpPr>
            <p:nvPr/>
          </p:nvSpPr>
          <p:spPr bwMode="auto">
            <a:xfrm>
              <a:off x="3923"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8" name="Rectangle 19">
              <a:extLst>
                <a:ext uri="{FF2B5EF4-FFF2-40B4-BE49-F238E27FC236}">
                  <a16:creationId xmlns:a16="http://schemas.microsoft.com/office/drawing/2014/main" id="{5439C658-C4D3-492D-BCF3-5B352BE36CA2}"/>
                </a:ext>
              </a:extLst>
            </p:cNvPr>
            <p:cNvSpPr>
              <a:spLocks noChangeArrowheads="1"/>
            </p:cNvSpPr>
            <p:nvPr/>
          </p:nvSpPr>
          <p:spPr bwMode="auto">
            <a:xfrm>
              <a:off x="4196"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19" name="Rectangle 20">
              <a:extLst>
                <a:ext uri="{FF2B5EF4-FFF2-40B4-BE49-F238E27FC236}">
                  <a16:creationId xmlns:a16="http://schemas.microsoft.com/office/drawing/2014/main" id="{7586DB6D-8163-48E4-A81F-B41AAA6FCBF5}"/>
                </a:ext>
              </a:extLst>
            </p:cNvPr>
            <p:cNvSpPr>
              <a:spLocks noChangeArrowheads="1"/>
            </p:cNvSpPr>
            <p:nvPr/>
          </p:nvSpPr>
          <p:spPr bwMode="auto">
            <a:xfrm>
              <a:off x="4467"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20" name="Rectangle 21">
              <a:extLst>
                <a:ext uri="{FF2B5EF4-FFF2-40B4-BE49-F238E27FC236}">
                  <a16:creationId xmlns:a16="http://schemas.microsoft.com/office/drawing/2014/main" id="{482E191A-FECF-43EE-B22A-57D8256DD643}"/>
                </a:ext>
              </a:extLst>
            </p:cNvPr>
            <p:cNvSpPr>
              <a:spLocks noChangeArrowheads="1"/>
            </p:cNvSpPr>
            <p:nvPr/>
          </p:nvSpPr>
          <p:spPr bwMode="auto">
            <a:xfrm>
              <a:off x="4740"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21" name="Rectangle 22">
              <a:extLst>
                <a:ext uri="{FF2B5EF4-FFF2-40B4-BE49-F238E27FC236}">
                  <a16:creationId xmlns:a16="http://schemas.microsoft.com/office/drawing/2014/main" id="{014298F2-04BF-477A-A6E2-3594B8D8849D}"/>
                </a:ext>
              </a:extLst>
            </p:cNvPr>
            <p:cNvSpPr>
              <a:spLocks noChangeArrowheads="1"/>
            </p:cNvSpPr>
            <p:nvPr/>
          </p:nvSpPr>
          <p:spPr bwMode="auto">
            <a:xfrm>
              <a:off x="5011"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sp>
          <p:nvSpPr>
            <p:cNvPr id="22" name="Rectangle 23">
              <a:extLst>
                <a:ext uri="{FF2B5EF4-FFF2-40B4-BE49-F238E27FC236}">
                  <a16:creationId xmlns:a16="http://schemas.microsoft.com/office/drawing/2014/main" id="{369AABBD-0702-47E9-8BC0-94A9D42DB332}"/>
                </a:ext>
              </a:extLst>
            </p:cNvPr>
            <p:cNvSpPr>
              <a:spLocks noChangeArrowheads="1"/>
            </p:cNvSpPr>
            <p:nvPr/>
          </p:nvSpPr>
          <p:spPr bwMode="auto">
            <a:xfrm>
              <a:off x="5284" y="1842"/>
              <a:ext cx="272" cy="226"/>
            </a:xfrm>
            <a:prstGeom prst="rect">
              <a:avLst/>
            </a:prstGeom>
            <a:noFill/>
            <a:ln w="19050"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p>
          </p:txBody>
        </p:sp>
      </p:grpSp>
      <p:sp>
        <p:nvSpPr>
          <p:cNvPr id="23" name="Line 26">
            <a:extLst>
              <a:ext uri="{FF2B5EF4-FFF2-40B4-BE49-F238E27FC236}">
                <a16:creationId xmlns:a16="http://schemas.microsoft.com/office/drawing/2014/main" id="{42EF6499-CC24-4022-91EC-D143F700753F}"/>
              </a:ext>
            </a:extLst>
          </p:cNvPr>
          <p:cNvSpPr>
            <a:spLocks noChangeShapeType="1"/>
          </p:cNvSpPr>
          <p:nvPr/>
        </p:nvSpPr>
        <p:spPr bwMode="auto">
          <a:xfrm flipV="1">
            <a:off x="6467867" y="2511363"/>
            <a:ext cx="3176" cy="35877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7">
            <a:extLst>
              <a:ext uri="{FF2B5EF4-FFF2-40B4-BE49-F238E27FC236}">
                <a16:creationId xmlns:a16="http://schemas.microsoft.com/office/drawing/2014/main" id="{096BEDD0-2098-4F6A-92F9-124CB88E159D}"/>
              </a:ext>
            </a:extLst>
          </p:cNvPr>
          <p:cNvSpPr txBox="1">
            <a:spLocks noChangeArrowheads="1"/>
          </p:cNvSpPr>
          <p:nvPr/>
        </p:nvSpPr>
        <p:spPr bwMode="auto">
          <a:xfrm>
            <a:off x="6350392" y="285338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err="1"/>
              <a:t>i</a:t>
            </a:r>
            <a:endParaRPr lang="en-US" altLang="zh-CN" dirty="0"/>
          </a:p>
        </p:txBody>
      </p:sp>
      <p:sp>
        <p:nvSpPr>
          <p:cNvPr id="25" name="Line 28">
            <a:extLst>
              <a:ext uri="{FF2B5EF4-FFF2-40B4-BE49-F238E27FC236}">
                <a16:creationId xmlns:a16="http://schemas.microsoft.com/office/drawing/2014/main" id="{AE983FB3-13F7-4A96-880F-44B7A52093FE}"/>
              </a:ext>
            </a:extLst>
          </p:cNvPr>
          <p:cNvSpPr>
            <a:spLocks noChangeShapeType="1"/>
          </p:cNvSpPr>
          <p:nvPr/>
        </p:nvSpPr>
        <p:spPr bwMode="auto">
          <a:xfrm flipV="1">
            <a:off x="3878655" y="2509775"/>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9">
            <a:extLst>
              <a:ext uri="{FF2B5EF4-FFF2-40B4-BE49-F238E27FC236}">
                <a16:creationId xmlns:a16="http://schemas.microsoft.com/office/drawing/2014/main" id="{CF9272CA-8F56-4C9B-8DBD-9918AE318460}"/>
              </a:ext>
            </a:extLst>
          </p:cNvPr>
          <p:cNvSpPr txBox="1">
            <a:spLocks noChangeArrowheads="1"/>
          </p:cNvSpPr>
          <p:nvPr/>
        </p:nvSpPr>
        <p:spPr bwMode="auto">
          <a:xfrm>
            <a:off x="3593108" y="2790679"/>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t>left</a:t>
            </a:r>
          </a:p>
        </p:txBody>
      </p:sp>
      <p:sp>
        <p:nvSpPr>
          <p:cNvPr id="27" name="Line 30">
            <a:extLst>
              <a:ext uri="{FF2B5EF4-FFF2-40B4-BE49-F238E27FC236}">
                <a16:creationId xmlns:a16="http://schemas.microsoft.com/office/drawing/2014/main" id="{757AFBF6-9CE3-4A93-BA30-AC34379DF727}"/>
              </a:ext>
            </a:extLst>
          </p:cNvPr>
          <p:cNvSpPr>
            <a:spLocks noChangeShapeType="1"/>
          </p:cNvSpPr>
          <p:nvPr/>
        </p:nvSpPr>
        <p:spPr bwMode="auto">
          <a:xfrm flipV="1">
            <a:off x="9063430" y="2509775"/>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31">
            <a:extLst>
              <a:ext uri="{FF2B5EF4-FFF2-40B4-BE49-F238E27FC236}">
                <a16:creationId xmlns:a16="http://schemas.microsoft.com/office/drawing/2014/main" id="{D3705A60-3896-43A4-8AFD-0023B7F1FCDB}"/>
              </a:ext>
            </a:extLst>
          </p:cNvPr>
          <p:cNvSpPr txBox="1">
            <a:spLocks noChangeArrowheads="1"/>
          </p:cNvSpPr>
          <p:nvPr/>
        </p:nvSpPr>
        <p:spPr bwMode="auto">
          <a:xfrm>
            <a:off x="8571306" y="281211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right</a:t>
            </a:r>
          </a:p>
        </p:txBody>
      </p:sp>
      <p:sp>
        <p:nvSpPr>
          <p:cNvPr id="29" name="Text Box 33">
            <a:extLst>
              <a:ext uri="{FF2B5EF4-FFF2-40B4-BE49-F238E27FC236}">
                <a16:creationId xmlns:a16="http://schemas.microsoft.com/office/drawing/2014/main" id="{1E471E6B-F493-4440-AE35-B07EE9AA7488}"/>
              </a:ext>
            </a:extLst>
          </p:cNvPr>
          <p:cNvSpPr txBox="1">
            <a:spLocks noChangeArrowheads="1"/>
          </p:cNvSpPr>
          <p:nvPr/>
        </p:nvSpPr>
        <p:spPr bwMode="auto">
          <a:xfrm>
            <a:off x="1622826" y="2155080"/>
            <a:ext cx="23070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dirty="0">
                <a:solidFill>
                  <a:srgbClr val="C00000"/>
                </a:solidFill>
              </a:rPr>
              <a:t>a[0:n-1 ]=a[left: right]</a:t>
            </a:r>
          </a:p>
        </p:txBody>
      </p:sp>
      <p:sp>
        <p:nvSpPr>
          <p:cNvPr id="31" name="TextBox 1">
            <a:extLst>
              <a:ext uri="{FF2B5EF4-FFF2-40B4-BE49-F238E27FC236}">
                <a16:creationId xmlns:a16="http://schemas.microsoft.com/office/drawing/2014/main" id="{F136E55E-4601-4C7D-8DE5-2142BE5740E1}"/>
              </a:ext>
            </a:extLst>
          </p:cNvPr>
          <p:cNvSpPr txBox="1"/>
          <p:nvPr/>
        </p:nvSpPr>
        <p:spPr>
          <a:xfrm>
            <a:off x="1785938" y="6361113"/>
            <a:ext cx="2519362" cy="368300"/>
          </a:xfrm>
          <a:prstGeom prst="rect">
            <a:avLst/>
          </a:prstGeom>
          <a:solidFill>
            <a:schemeClr val="bg1">
              <a:lumMod val="95000"/>
            </a:schemeClr>
          </a:solidFill>
        </p:spPr>
        <p:txBody>
          <a:bodyPr wrap="none">
            <a:spAutoFit/>
          </a:bodyPr>
          <a:lstStyle/>
          <a:p>
            <a:pPr>
              <a:defRPr/>
            </a:pPr>
            <a:r>
              <a:rPr lang="zh-CN" altLang="en-US" dirty="0">
                <a:solidFill>
                  <a:srgbClr val="C00000"/>
                </a:solidFill>
              </a:rPr>
              <a:t>源数组</a:t>
            </a:r>
            <a:r>
              <a:rPr lang="en-US" altLang="zh-CN" dirty="0">
                <a:solidFill>
                  <a:srgbClr val="C00000"/>
                </a:solidFill>
              </a:rPr>
              <a:t>a</a:t>
            </a:r>
            <a:r>
              <a:rPr lang="zh-CN" altLang="en-US" dirty="0"/>
              <a:t>，</a:t>
            </a:r>
            <a:r>
              <a:rPr lang="zh-CN" altLang="en-US" dirty="0">
                <a:solidFill>
                  <a:srgbClr val="C00000"/>
                </a:solidFill>
              </a:rPr>
              <a:t>目标数组</a:t>
            </a:r>
            <a:r>
              <a:rPr lang="en-US" altLang="zh-CN" dirty="0">
                <a:solidFill>
                  <a:srgbClr val="C00000"/>
                </a:solidFill>
              </a:rPr>
              <a:t>b</a:t>
            </a:r>
            <a:r>
              <a:rPr lang="zh-CN" altLang="en-US" dirty="0"/>
              <a:t>，</a:t>
            </a:r>
          </a:p>
        </p:txBody>
      </p:sp>
      <p:cxnSp>
        <p:nvCxnSpPr>
          <p:cNvPr id="32" name="直接箭头连接符 3">
            <a:extLst>
              <a:ext uri="{FF2B5EF4-FFF2-40B4-BE49-F238E27FC236}">
                <a16:creationId xmlns:a16="http://schemas.microsoft.com/office/drawing/2014/main" id="{694C7290-8A7F-454F-8EAC-F0CCAEAA9EA2}"/>
              </a:ext>
            </a:extLst>
          </p:cNvPr>
          <p:cNvCxnSpPr>
            <a:cxnSpLocks noChangeShapeType="1"/>
          </p:cNvCxnSpPr>
          <p:nvPr/>
        </p:nvCxnSpPr>
        <p:spPr bwMode="auto">
          <a:xfrm>
            <a:off x="1785938" y="5661025"/>
            <a:ext cx="482600" cy="700088"/>
          </a:xfrm>
          <a:prstGeom prst="straightConnector1">
            <a:avLst/>
          </a:prstGeom>
          <a:noFill/>
          <a:ln w="19050" algn="ctr">
            <a:solidFill>
              <a:srgbClr val="FF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1">
            <a:extLst>
              <a:ext uri="{FF2B5EF4-FFF2-40B4-BE49-F238E27FC236}">
                <a16:creationId xmlns:a16="http://schemas.microsoft.com/office/drawing/2014/main" id="{87225F89-DA11-4191-BB8E-943C3E591E32}"/>
              </a:ext>
            </a:extLst>
          </p:cNvPr>
          <p:cNvCxnSpPr>
            <a:cxnSpLocks noChangeShapeType="1"/>
          </p:cNvCxnSpPr>
          <p:nvPr/>
        </p:nvCxnSpPr>
        <p:spPr bwMode="auto">
          <a:xfrm>
            <a:off x="2187615" y="5661025"/>
            <a:ext cx="1160423" cy="792163"/>
          </a:xfrm>
          <a:prstGeom prst="straightConnector1">
            <a:avLst/>
          </a:prstGeom>
          <a:noFill/>
          <a:ln w="19050" algn="ctr">
            <a:solidFill>
              <a:srgbClr val="FF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圆角 34">
            <a:extLst>
              <a:ext uri="{FF2B5EF4-FFF2-40B4-BE49-F238E27FC236}">
                <a16:creationId xmlns:a16="http://schemas.microsoft.com/office/drawing/2014/main" id="{09C82E2B-35C2-4DD6-8F39-22A1ED2A1A75}"/>
              </a:ext>
            </a:extLst>
          </p:cNvPr>
          <p:cNvSpPr/>
          <p:nvPr/>
        </p:nvSpPr>
        <p:spPr>
          <a:xfrm>
            <a:off x="6788544" y="3995034"/>
            <a:ext cx="2182937" cy="710075"/>
          </a:xfrm>
          <a:prstGeom prst="roundRect">
            <a:avLst>
              <a:gd name="adj" fmla="val 9472"/>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a typeface="微软雅黑 Light" panose="020B0502040204020203" pitchFamily="34" charset="-122"/>
              </a:rPr>
              <a:t>排序递归，但其中合并过程非递归</a:t>
            </a:r>
          </a:p>
        </p:txBody>
      </p:sp>
    </p:spTree>
    <p:extLst>
      <p:ext uri="{BB962C8B-B14F-4D97-AF65-F5344CB8AC3E}">
        <p14:creationId xmlns:p14="http://schemas.microsoft.com/office/powerpoint/2010/main" val="277115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EF231FC-C700-41AD-A5D2-EA86706C62F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18AB7095-3F51-48F4-892C-92FCCE01606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8AA0B1A-AFCA-4074-A56F-2719557522AD}"/>
              </a:ext>
            </a:extLst>
          </p:cNvPr>
          <p:cNvSpPr>
            <a:spLocks noGrp="1"/>
          </p:cNvSpPr>
          <p:nvPr>
            <p:ph type="sldNum" sz="quarter" idx="12"/>
          </p:nvPr>
        </p:nvSpPr>
        <p:spPr/>
        <p:txBody>
          <a:bodyPr/>
          <a:lstStyle/>
          <a:p>
            <a:fld id="{EEA58A3B-43CE-4AA0-90B5-EB47AFAFEB34}" type="slidenum">
              <a:rPr lang="zh-CN" altLang="en-US" smtClean="0"/>
              <a:pPr/>
              <a:t>64</a:t>
            </a:fld>
            <a:endParaRPr lang="zh-CN" altLang="en-US" dirty="0"/>
          </a:p>
        </p:txBody>
      </p:sp>
      <p:graphicFrame>
        <p:nvGraphicFramePr>
          <p:cNvPr id="6" name="Group 2">
            <a:extLst>
              <a:ext uri="{FF2B5EF4-FFF2-40B4-BE49-F238E27FC236}">
                <a16:creationId xmlns:a16="http://schemas.microsoft.com/office/drawing/2014/main" id="{87B4DC99-105D-4197-806A-BF6BFFF2FABA}"/>
              </a:ext>
            </a:extLst>
          </p:cNvPr>
          <p:cNvGraphicFramePr>
            <a:graphicFrameLocks noGrp="1"/>
          </p:cNvGraphicFramePr>
          <p:nvPr/>
        </p:nvGraphicFramePr>
        <p:xfrm>
          <a:off x="477838" y="723900"/>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249">
            <a:extLst>
              <a:ext uri="{FF2B5EF4-FFF2-40B4-BE49-F238E27FC236}">
                <a16:creationId xmlns:a16="http://schemas.microsoft.com/office/drawing/2014/main" id="{AC2B9A37-E064-4C01-9285-4F5A08463D99}"/>
              </a:ext>
            </a:extLst>
          </p:cNvPr>
          <p:cNvGraphicFramePr>
            <a:graphicFrameLocks noGrp="1"/>
          </p:cNvGraphicFramePr>
          <p:nvPr/>
        </p:nvGraphicFramePr>
        <p:xfrm>
          <a:off x="4897438" y="723900"/>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8" name="Text Box 34">
            <a:extLst>
              <a:ext uri="{FF2B5EF4-FFF2-40B4-BE49-F238E27FC236}">
                <a16:creationId xmlns:a16="http://schemas.microsoft.com/office/drawing/2014/main" id="{4999F62B-4870-4AB7-AEE9-DA555C6B3D64}"/>
              </a:ext>
            </a:extLst>
          </p:cNvPr>
          <p:cNvSpPr txBox="1">
            <a:spLocks noChangeArrowheads="1"/>
          </p:cNvSpPr>
          <p:nvPr/>
        </p:nvSpPr>
        <p:spPr bwMode="auto">
          <a:xfrm>
            <a:off x="1643063" y="250827"/>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输入序列</a:t>
            </a:r>
          </a:p>
        </p:txBody>
      </p:sp>
      <p:sp>
        <p:nvSpPr>
          <p:cNvPr id="9" name="Text Box 35">
            <a:extLst>
              <a:ext uri="{FF2B5EF4-FFF2-40B4-BE49-F238E27FC236}">
                <a16:creationId xmlns:a16="http://schemas.microsoft.com/office/drawing/2014/main" id="{2EB8EB85-2116-488B-ADA5-D70E5EB8F54B}"/>
              </a:ext>
            </a:extLst>
          </p:cNvPr>
          <p:cNvSpPr txBox="1">
            <a:spLocks noChangeArrowheads="1"/>
          </p:cNvSpPr>
          <p:nvPr/>
        </p:nvSpPr>
        <p:spPr bwMode="auto">
          <a:xfrm>
            <a:off x="6327816" y="24815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输出序列</a:t>
            </a:r>
          </a:p>
        </p:txBody>
      </p:sp>
      <p:graphicFrame>
        <p:nvGraphicFramePr>
          <p:cNvPr id="10" name="Group 36">
            <a:extLst>
              <a:ext uri="{FF2B5EF4-FFF2-40B4-BE49-F238E27FC236}">
                <a16:creationId xmlns:a16="http://schemas.microsoft.com/office/drawing/2014/main" id="{A0F4B6E1-4FBC-483E-8E65-F53580104C3B}"/>
              </a:ext>
            </a:extLst>
          </p:cNvPr>
          <p:cNvGraphicFramePr>
            <a:graphicFrameLocks noGrp="1"/>
          </p:cNvGraphicFramePr>
          <p:nvPr/>
        </p:nvGraphicFramePr>
        <p:xfrm>
          <a:off x="2535238" y="723900"/>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 name="Line 48">
            <a:extLst>
              <a:ext uri="{FF2B5EF4-FFF2-40B4-BE49-F238E27FC236}">
                <a16:creationId xmlns:a16="http://schemas.microsoft.com/office/drawing/2014/main" id="{F7840CA4-6BC8-45FD-892C-6DE0A09A4E40}"/>
              </a:ext>
            </a:extLst>
          </p:cNvPr>
          <p:cNvSpPr>
            <a:spLocks noChangeShapeType="1"/>
          </p:cNvSpPr>
          <p:nvPr/>
        </p:nvSpPr>
        <p:spPr bwMode="auto">
          <a:xfrm>
            <a:off x="2535238" y="723900"/>
            <a:ext cx="0" cy="63341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12" name="Group 49">
            <a:extLst>
              <a:ext uri="{FF2B5EF4-FFF2-40B4-BE49-F238E27FC236}">
                <a16:creationId xmlns:a16="http://schemas.microsoft.com/office/drawing/2014/main" id="{3E68BCEA-43A5-4BF4-9A20-69DC4E2F845C}"/>
              </a:ext>
            </a:extLst>
          </p:cNvPr>
          <p:cNvGraphicFramePr>
            <a:graphicFrameLocks noGrp="1"/>
          </p:cNvGraphicFramePr>
          <p:nvPr/>
        </p:nvGraphicFramePr>
        <p:xfrm>
          <a:off x="152400" y="2614613"/>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61">
            <a:extLst>
              <a:ext uri="{FF2B5EF4-FFF2-40B4-BE49-F238E27FC236}">
                <a16:creationId xmlns:a16="http://schemas.microsoft.com/office/drawing/2014/main" id="{9178FCA2-C826-4148-9F79-863D2AA85B83}"/>
              </a:ext>
            </a:extLst>
          </p:cNvPr>
          <p:cNvGraphicFramePr>
            <a:graphicFrameLocks noGrp="1"/>
          </p:cNvGraphicFramePr>
          <p:nvPr/>
        </p:nvGraphicFramePr>
        <p:xfrm>
          <a:off x="4876800" y="2614613"/>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Line 73">
            <a:extLst>
              <a:ext uri="{FF2B5EF4-FFF2-40B4-BE49-F238E27FC236}">
                <a16:creationId xmlns:a16="http://schemas.microsoft.com/office/drawing/2014/main" id="{1BD509E2-0FB7-4477-B8B1-7E2DA7D1F568}"/>
              </a:ext>
            </a:extLst>
          </p:cNvPr>
          <p:cNvSpPr>
            <a:spLocks noChangeShapeType="1"/>
          </p:cNvSpPr>
          <p:nvPr/>
        </p:nvSpPr>
        <p:spPr bwMode="auto">
          <a:xfrm flipH="1">
            <a:off x="914399" y="1344317"/>
            <a:ext cx="1620827" cy="1270296"/>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5" name="Line 74">
            <a:extLst>
              <a:ext uri="{FF2B5EF4-FFF2-40B4-BE49-F238E27FC236}">
                <a16:creationId xmlns:a16="http://schemas.microsoft.com/office/drawing/2014/main" id="{C1C35088-A5CA-4628-B9E4-40679089513B}"/>
              </a:ext>
            </a:extLst>
          </p:cNvPr>
          <p:cNvSpPr>
            <a:spLocks noChangeShapeType="1"/>
          </p:cNvSpPr>
          <p:nvPr/>
        </p:nvSpPr>
        <p:spPr bwMode="auto">
          <a:xfrm>
            <a:off x="2552581" y="1355725"/>
            <a:ext cx="2857619" cy="1258888"/>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6" name="Line 75">
            <a:extLst>
              <a:ext uri="{FF2B5EF4-FFF2-40B4-BE49-F238E27FC236}">
                <a16:creationId xmlns:a16="http://schemas.microsoft.com/office/drawing/2014/main" id="{429C2103-C68C-4A35-B2DD-D3A8003D6F13}"/>
              </a:ext>
            </a:extLst>
          </p:cNvPr>
          <p:cNvSpPr>
            <a:spLocks noChangeShapeType="1"/>
          </p:cNvSpPr>
          <p:nvPr/>
        </p:nvSpPr>
        <p:spPr bwMode="auto">
          <a:xfrm>
            <a:off x="11430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7" name="Line 76">
            <a:extLst>
              <a:ext uri="{FF2B5EF4-FFF2-40B4-BE49-F238E27FC236}">
                <a16:creationId xmlns:a16="http://schemas.microsoft.com/office/drawing/2014/main" id="{3786BD0C-93B3-496D-82DE-7540759DA865}"/>
              </a:ext>
            </a:extLst>
          </p:cNvPr>
          <p:cNvSpPr>
            <a:spLocks noChangeShapeType="1"/>
          </p:cNvSpPr>
          <p:nvPr/>
        </p:nvSpPr>
        <p:spPr bwMode="auto">
          <a:xfrm>
            <a:off x="5867400" y="2614613"/>
            <a:ext cx="0" cy="633412"/>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18" name="Group 77">
            <a:extLst>
              <a:ext uri="{FF2B5EF4-FFF2-40B4-BE49-F238E27FC236}">
                <a16:creationId xmlns:a16="http://schemas.microsoft.com/office/drawing/2014/main" id="{AE0178F0-A4EB-4586-BEFC-CF6E38EBCFD4}"/>
              </a:ext>
            </a:extLst>
          </p:cNvPr>
          <p:cNvGraphicFramePr>
            <a:graphicFrameLocks noGrp="1"/>
          </p:cNvGraphicFramePr>
          <p:nvPr/>
        </p:nvGraphicFramePr>
        <p:xfrm>
          <a:off x="228600" y="4243388"/>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85">
            <a:extLst>
              <a:ext uri="{FF2B5EF4-FFF2-40B4-BE49-F238E27FC236}">
                <a16:creationId xmlns:a16="http://schemas.microsoft.com/office/drawing/2014/main" id="{009EA2E2-77C8-4F35-9A73-7AF40DF5C96C}"/>
              </a:ext>
            </a:extLst>
          </p:cNvPr>
          <p:cNvGraphicFramePr>
            <a:graphicFrameLocks noGrp="1"/>
          </p:cNvGraphicFramePr>
          <p:nvPr/>
        </p:nvGraphicFramePr>
        <p:xfrm>
          <a:off x="2438400" y="4243388"/>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0" name="Line 93">
            <a:extLst>
              <a:ext uri="{FF2B5EF4-FFF2-40B4-BE49-F238E27FC236}">
                <a16:creationId xmlns:a16="http://schemas.microsoft.com/office/drawing/2014/main" id="{4C1DDD87-64AA-4394-9103-08D6E62522AF}"/>
              </a:ext>
            </a:extLst>
          </p:cNvPr>
          <p:cNvSpPr>
            <a:spLocks noChangeShapeType="1"/>
          </p:cNvSpPr>
          <p:nvPr/>
        </p:nvSpPr>
        <p:spPr bwMode="auto">
          <a:xfrm>
            <a:off x="685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1" name="Line 94">
            <a:extLst>
              <a:ext uri="{FF2B5EF4-FFF2-40B4-BE49-F238E27FC236}">
                <a16:creationId xmlns:a16="http://schemas.microsoft.com/office/drawing/2014/main" id="{5F6E195A-7F69-4264-9BE8-85EBD3CE8801}"/>
              </a:ext>
            </a:extLst>
          </p:cNvPr>
          <p:cNvSpPr>
            <a:spLocks noChangeShapeType="1"/>
          </p:cNvSpPr>
          <p:nvPr/>
        </p:nvSpPr>
        <p:spPr bwMode="auto">
          <a:xfrm flipH="1">
            <a:off x="4572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2" name="Line 95">
            <a:extLst>
              <a:ext uri="{FF2B5EF4-FFF2-40B4-BE49-F238E27FC236}">
                <a16:creationId xmlns:a16="http://schemas.microsoft.com/office/drawing/2014/main" id="{2045AF59-00AA-41B5-8ACE-51FFED9E245F}"/>
              </a:ext>
            </a:extLst>
          </p:cNvPr>
          <p:cNvSpPr>
            <a:spLocks noChangeShapeType="1"/>
          </p:cNvSpPr>
          <p:nvPr/>
        </p:nvSpPr>
        <p:spPr bwMode="auto">
          <a:xfrm>
            <a:off x="11430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3" name="Group 96">
            <a:extLst>
              <a:ext uri="{FF2B5EF4-FFF2-40B4-BE49-F238E27FC236}">
                <a16:creationId xmlns:a16="http://schemas.microsoft.com/office/drawing/2014/main" id="{47549D0B-60AE-454C-BD11-287566C8FCB3}"/>
              </a:ext>
            </a:extLst>
          </p:cNvPr>
          <p:cNvGraphicFramePr>
            <a:graphicFrameLocks noGrp="1"/>
          </p:cNvGraphicFramePr>
          <p:nvPr/>
        </p:nvGraphicFramePr>
        <p:xfrm>
          <a:off x="3048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 name="Group 102">
            <a:extLst>
              <a:ext uri="{FF2B5EF4-FFF2-40B4-BE49-F238E27FC236}">
                <a16:creationId xmlns:a16="http://schemas.microsoft.com/office/drawing/2014/main" id="{CB403B3C-AE04-497A-9D7C-BA2CAC282C6E}"/>
              </a:ext>
            </a:extLst>
          </p:cNvPr>
          <p:cNvGraphicFramePr>
            <a:graphicFrameLocks noGrp="1"/>
          </p:cNvGraphicFramePr>
          <p:nvPr/>
        </p:nvGraphicFramePr>
        <p:xfrm>
          <a:off x="11430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5" name="Line 108">
            <a:extLst>
              <a:ext uri="{FF2B5EF4-FFF2-40B4-BE49-F238E27FC236}">
                <a16:creationId xmlns:a16="http://schemas.microsoft.com/office/drawing/2014/main" id="{3A76BA7C-FA39-4A18-9ADF-C34248E146D9}"/>
              </a:ext>
            </a:extLst>
          </p:cNvPr>
          <p:cNvSpPr>
            <a:spLocks noChangeShapeType="1"/>
          </p:cNvSpPr>
          <p:nvPr/>
        </p:nvSpPr>
        <p:spPr bwMode="auto">
          <a:xfrm flipH="1">
            <a:off x="457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6" name="Line 109">
            <a:extLst>
              <a:ext uri="{FF2B5EF4-FFF2-40B4-BE49-F238E27FC236}">
                <a16:creationId xmlns:a16="http://schemas.microsoft.com/office/drawing/2014/main" id="{40CB12D0-E0D0-4D06-9683-5F6C4C02916C}"/>
              </a:ext>
            </a:extLst>
          </p:cNvPr>
          <p:cNvSpPr>
            <a:spLocks noChangeShapeType="1"/>
          </p:cNvSpPr>
          <p:nvPr/>
        </p:nvSpPr>
        <p:spPr bwMode="auto">
          <a:xfrm>
            <a:off x="685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7" name="Group 110">
            <a:extLst>
              <a:ext uri="{FF2B5EF4-FFF2-40B4-BE49-F238E27FC236}">
                <a16:creationId xmlns:a16="http://schemas.microsoft.com/office/drawing/2014/main" id="{BF91BE6B-C6F8-49CE-B33D-FA9C54F05D43}"/>
              </a:ext>
            </a:extLst>
          </p:cNvPr>
          <p:cNvGraphicFramePr>
            <a:graphicFrameLocks noGrp="1"/>
          </p:cNvGraphicFramePr>
          <p:nvPr/>
        </p:nvGraphicFramePr>
        <p:xfrm>
          <a:off x="1371600" y="4243388"/>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8" name="Line 118">
            <a:extLst>
              <a:ext uri="{FF2B5EF4-FFF2-40B4-BE49-F238E27FC236}">
                <a16:creationId xmlns:a16="http://schemas.microsoft.com/office/drawing/2014/main" id="{65647846-CA78-4B76-A8E5-C0CEB0D48E90}"/>
              </a:ext>
            </a:extLst>
          </p:cNvPr>
          <p:cNvSpPr>
            <a:spLocks noChangeShapeType="1"/>
          </p:cNvSpPr>
          <p:nvPr/>
        </p:nvSpPr>
        <p:spPr bwMode="auto">
          <a:xfrm flipV="1">
            <a:off x="609600" y="4815068"/>
            <a:ext cx="1447800" cy="1055507"/>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9" name="Line 119">
            <a:extLst>
              <a:ext uri="{FF2B5EF4-FFF2-40B4-BE49-F238E27FC236}">
                <a16:creationId xmlns:a16="http://schemas.microsoft.com/office/drawing/2014/main" id="{A5087800-6B8A-48F2-A135-EA8213D99D11}"/>
              </a:ext>
            </a:extLst>
          </p:cNvPr>
          <p:cNvSpPr>
            <a:spLocks noChangeShapeType="1"/>
          </p:cNvSpPr>
          <p:nvPr/>
        </p:nvSpPr>
        <p:spPr bwMode="auto">
          <a:xfrm flipV="1">
            <a:off x="1447801" y="4815067"/>
            <a:ext cx="152398" cy="105550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0" name="Group 120">
            <a:extLst>
              <a:ext uri="{FF2B5EF4-FFF2-40B4-BE49-F238E27FC236}">
                <a16:creationId xmlns:a16="http://schemas.microsoft.com/office/drawing/2014/main" id="{EE7DD398-E4A1-4E8A-8E9E-93A45E8121B8}"/>
              </a:ext>
            </a:extLst>
          </p:cNvPr>
          <p:cNvGraphicFramePr>
            <a:graphicFrameLocks noGrp="1"/>
          </p:cNvGraphicFramePr>
          <p:nvPr/>
        </p:nvGraphicFramePr>
        <p:xfrm>
          <a:off x="24384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1" name="Group 126">
            <a:extLst>
              <a:ext uri="{FF2B5EF4-FFF2-40B4-BE49-F238E27FC236}">
                <a16:creationId xmlns:a16="http://schemas.microsoft.com/office/drawing/2014/main" id="{0A0B357F-6A28-48F4-90BA-B03DD331F19E}"/>
              </a:ext>
            </a:extLst>
          </p:cNvPr>
          <p:cNvGraphicFramePr>
            <a:graphicFrameLocks noGrp="1"/>
          </p:cNvGraphicFramePr>
          <p:nvPr/>
        </p:nvGraphicFramePr>
        <p:xfrm>
          <a:off x="32766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Line 132">
            <a:extLst>
              <a:ext uri="{FF2B5EF4-FFF2-40B4-BE49-F238E27FC236}">
                <a16:creationId xmlns:a16="http://schemas.microsoft.com/office/drawing/2014/main" id="{653ED0B9-A77B-4756-AD6B-E30CA9E069DE}"/>
              </a:ext>
            </a:extLst>
          </p:cNvPr>
          <p:cNvSpPr>
            <a:spLocks noChangeShapeType="1"/>
          </p:cNvSpPr>
          <p:nvPr/>
        </p:nvSpPr>
        <p:spPr bwMode="auto">
          <a:xfrm flipH="1">
            <a:off x="25908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3" name="Line 133">
            <a:extLst>
              <a:ext uri="{FF2B5EF4-FFF2-40B4-BE49-F238E27FC236}">
                <a16:creationId xmlns:a16="http://schemas.microsoft.com/office/drawing/2014/main" id="{CF9B371D-E49E-4276-A8D1-664CB43885DA}"/>
              </a:ext>
            </a:extLst>
          </p:cNvPr>
          <p:cNvSpPr>
            <a:spLocks noChangeShapeType="1"/>
          </p:cNvSpPr>
          <p:nvPr/>
        </p:nvSpPr>
        <p:spPr bwMode="auto">
          <a:xfrm>
            <a:off x="28194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4" name="Line 134">
            <a:extLst>
              <a:ext uri="{FF2B5EF4-FFF2-40B4-BE49-F238E27FC236}">
                <a16:creationId xmlns:a16="http://schemas.microsoft.com/office/drawing/2014/main" id="{27862734-CA4C-41E7-844F-4917B870A86C}"/>
              </a:ext>
            </a:extLst>
          </p:cNvPr>
          <p:cNvSpPr>
            <a:spLocks noChangeShapeType="1"/>
          </p:cNvSpPr>
          <p:nvPr/>
        </p:nvSpPr>
        <p:spPr bwMode="auto">
          <a:xfrm flipV="1">
            <a:off x="2743200" y="4800227"/>
            <a:ext cx="1176336" cy="107034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5" name="Line 135">
            <a:extLst>
              <a:ext uri="{FF2B5EF4-FFF2-40B4-BE49-F238E27FC236}">
                <a16:creationId xmlns:a16="http://schemas.microsoft.com/office/drawing/2014/main" id="{2DCBAEC6-0CCC-4636-9854-69986944E484}"/>
              </a:ext>
            </a:extLst>
          </p:cNvPr>
          <p:cNvSpPr>
            <a:spLocks noChangeShapeType="1"/>
          </p:cNvSpPr>
          <p:nvPr/>
        </p:nvSpPr>
        <p:spPr bwMode="auto">
          <a:xfrm flipH="1" flipV="1">
            <a:off x="3538537" y="4800227"/>
            <a:ext cx="42863" cy="107034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6" name="Line 136">
            <a:extLst>
              <a:ext uri="{FF2B5EF4-FFF2-40B4-BE49-F238E27FC236}">
                <a16:creationId xmlns:a16="http://schemas.microsoft.com/office/drawing/2014/main" id="{6FD155C3-4AA3-4702-B3FF-CB69D571834A}"/>
              </a:ext>
            </a:extLst>
          </p:cNvPr>
          <p:cNvSpPr>
            <a:spLocks noChangeShapeType="1"/>
          </p:cNvSpPr>
          <p:nvPr/>
        </p:nvSpPr>
        <p:spPr bwMode="auto">
          <a:xfrm>
            <a:off x="28194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7" name="Group 137">
            <a:extLst>
              <a:ext uri="{FF2B5EF4-FFF2-40B4-BE49-F238E27FC236}">
                <a16:creationId xmlns:a16="http://schemas.microsoft.com/office/drawing/2014/main" id="{A83567D0-26A7-4523-91C1-ED14E421DC6A}"/>
              </a:ext>
            </a:extLst>
          </p:cNvPr>
          <p:cNvGraphicFramePr>
            <a:graphicFrameLocks noGrp="1"/>
          </p:cNvGraphicFramePr>
          <p:nvPr/>
        </p:nvGraphicFramePr>
        <p:xfrm>
          <a:off x="3352800" y="4243388"/>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38" name="Group 145">
            <a:extLst>
              <a:ext uri="{FF2B5EF4-FFF2-40B4-BE49-F238E27FC236}">
                <a16:creationId xmlns:a16="http://schemas.microsoft.com/office/drawing/2014/main" id="{C9ABA076-6561-446F-BAAD-B2F3A3774BE5}"/>
              </a:ext>
            </a:extLst>
          </p:cNvPr>
          <p:cNvGraphicFramePr>
            <a:graphicFrameLocks noGrp="1"/>
          </p:cNvGraphicFramePr>
          <p:nvPr/>
        </p:nvGraphicFramePr>
        <p:xfrm>
          <a:off x="2362200" y="2614613"/>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39" name="Line 157">
            <a:extLst>
              <a:ext uri="{FF2B5EF4-FFF2-40B4-BE49-F238E27FC236}">
                <a16:creationId xmlns:a16="http://schemas.microsoft.com/office/drawing/2014/main" id="{56FC6821-C5DB-4164-A53B-EF2E4144AC56}"/>
              </a:ext>
            </a:extLst>
          </p:cNvPr>
          <p:cNvSpPr>
            <a:spLocks noChangeShapeType="1"/>
          </p:cNvSpPr>
          <p:nvPr/>
        </p:nvSpPr>
        <p:spPr bwMode="auto">
          <a:xfrm flipV="1">
            <a:off x="1828799" y="3173040"/>
            <a:ext cx="1371597" cy="107034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0" name="Line 158">
            <a:extLst>
              <a:ext uri="{FF2B5EF4-FFF2-40B4-BE49-F238E27FC236}">
                <a16:creationId xmlns:a16="http://schemas.microsoft.com/office/drawing/2014/main" id="{488F3B69-C241-444C-92AA-AF7E1A4E730C}"/>
              </a:ext>
            </a:extLst>
          </p:cNvPr>
          <p:cNvSpPr>
            <a:spLocks noChangeShapeType="1"/>
          </p:cNvSpPr>
          <p:nvPr/>
        </p:nvSpPr>
        <p:spPr bwMode="auto">
          <a:xfrm flipH="1" flipV="1">
            <a:off x="3505196" y="3173038"/>
            <a:ext cx="228604" cy="1070349"/>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41" name="Group 159">
            <a:extLst>
              <a:ext uri="{FF2B5EF4-FFF2-40B4-BE49-F238E27FC236}">
                <a16:creationId xmlns:a16="http://schemas.microsoft.com/office/drawing/2014/main" id="{D8D4830B-D78E-4330-854A-EC4EAC5B9AAB}"/>
              </a:ext>
            </a:extLst>
          </p:cNvPr>
          <p:cNvGraphicFramePr>
            <a:graphicFrameLocks noGrp="1"/>
          </p:cNvGraphicFramePr>
          <p:nvPr/>
        </p:nvGraphicFramePr>
        <p:xfrm>
          <a:off x="7010400" y="2614613"/>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42" name="Line 171">
            <a:extLst>
              <a:ext uri="{FF2B5EF4-FFF2-40B4-BE49-F238E27FC236}">
                <a16:creationId xmlns:a16="http://schemas.microsoft.com/office/drawing/2014/main" id="{FF0A6474-DD6B-42BD-B794-ADC5D21F22A3}"/>
              </a:ext>
            </a:extLst>
          </p:cNvPr>
          <p:cNvSpPr>
            <a:spLocks noChangeShapeType="1"/>
          </p:cNvSpPr>
          <p:nvPr/>
        </p:nvSpPr>
        <p:spPr bwMode="auto">
          <a:xfrm flipV="1">
            <a:off x="3352801" y="1282325"/>
            <a:ext cx="2759010" cy="133228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3" name="Line 172">
            <a:extLst>
              <a:ext uri="{FF2B5EF4-FFF2-40B4-BE49-F238E27FC236}">
                <a16:creationId xmlns:a16="http://schemas.microsoft.com/office/drawing/2014/main" id="{D4249522-CDBC-4AA6-BFD7-B25B43BFF253}"/>
              </a:ext>
            </a:extLst>
          </p:cNvPr>
          <p:cNvSpPr>
            <a:spLocks noChangeShapeType="1"/>
          </p:cNvSpPr>
          <p:nvPr/>
        </p:nvSpPr>
        <p:spPr bwMode="auto">
          <a:xfrm flipH="1" flipV="1">
            <a:off x="7259624" y="1282325"/>
            <a:ext cx="741375" cy="133228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44" name="Group 173">
            <a:extLst>
              <a:ext uri="{FF2B5EF4-FFF2-40B4-BE49-F238E27FC236}">
                <a16:creationId xmlns:a16="http://schemas.microsoft.com/office/drawing/2014/main" id="{F5B08482-DBAC-4584-93B4-BF06335C5A33}"/>
              </a:ext>
            </a:extLst>
          </p:cNvPr>
          <p:cNvGraphicFramePr>
            <a:graphicFrameLocks noGrp="1"/>
          </p:cNvGraphicFramePr>
          <p:nvPr/>
        </p:nvGraphicFramePr>
        <p:xfrm>
          <a:off x="4953000" y="4243388"/>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45" name="Group 181">
            <a:extLst>
              <a:ext uri="{FF2B5EF4-FFF2-40B4-BE49-F238E27FC236}">
                <a16:creationId xmlns:a16="http://schemas.microsoft.com/office/drawing/2014/main" id="{82B75F83-FA28-4030-92F7-58A4CF5F9D9F}"/>
              </a:ext>
            </a:extLst>
          </p:cNvPr>
          <p:cNvGraphicFramePr>
            <a:graphicFrameLocks noGrp="1"/>
          </p:cNvGraphicFramePr>
          <p:nvPr/>
        </p:nvGraphicFramePr>
        <p:xfrm>
          <a:off x="7162800" y="4243388"/>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6" name="Line 189">
            <a:extLst>
              <a:ext uri="{FF2B5EF4-FFF2-40B4-BE49-F238E27FC236}">
                <a16:creationId xmlns:a16="http://schemas.microsoft.com/office/drawing/2014/main" id="{F4772972-9226-4124-8EB7-0D0341DF1807}"/>
              </a:ext>
            </a:extLst>
          </p:cNvPr>
          <p:cNvSpPr>
            <a:spLocks noChangeShapeType="1"/>
          </p:cNvSpPr>
          <p:nvPr/>
        </p:nvSpPr>
        <p:spPr bwMode="auto">
          <a:xfrm>
            <a:off x="54102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7" name="Line 190">
            <a:extLst>
              <a:ext uri="{FF2B5EF4-FFF2-40B4-BE49-F238E27FC236}">
                <a16:creationId xmlns:a16="http://schemas.microsoft.com/office/drawing/2014/main" id="{0750B6DA-B957-4039-B519-A57F5E26A87A}"/>
              </a:ext>
            </a:extLst>
          </p:cNvPr>
          <p:cNvSpPr>
            <a:spLocks noChangeShapeType="1"/>
          </p:cNvSpPr>
          <p:nvPr/>
        </p:nvSpPr>
        <p:spPr bwMode="auto">
          <a:xfrm flipH="1">
            <a:off x="5181600" y="3248025"/>
            <a:ext cx="6858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8" name="Line 191">
            <a:extLst>
              <a:ext uri="{FF2B5EF4-FFF2-40B4-BE49-F238E27FC236}">
                <a16:creationId xmlns:a16="http://schemas.microsoft.com/office/drawing/2014/main" id="{901589E4-8E80-4F3D-81D7-EA55EC395782}"/>
              </a:ext>
            </a:extLst>
          </p:cNvPr>
          <p:cNvSpPr>
            <a:spLocks noChangeShapeType="1"/>
          </p:cNvSpPr>
          <p:nvPr/>
        </p:nvSpPr>
        <p:spPr bwMode="auto">
          <a:xfrm>
            <a:off x="5867400" y="3248025"/>
            <a:ext cx="1600200" cy="9953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49" name="Group 192">
            <a:extLst>
              <a:ext uri="{FF2B5EF4-FFF2-40B4-BE49-F238E27FC236}">
                <a16:creationId xmlns:a16="http://schemas.microsoft.com/office/drawing/2014/main" id="{9D580851-B2BB-47DA-B15A-316481168A46}"/>
              </a:ext>
            </a:extLst>
          </p:cNvPr>
          <p:cNvGraphicFramePr>
            <a:graphicFrameLocks noGrp="1"/>
          </p:cNvGraphicFramePr>
          <p:nvPr/>
        </p:nvGraphicFramePr>
        <p:xfrm>
          <a:off x="50292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0" name="Group 198">
            <a:extLst>
              <a:ext uri="{FF2B5EF4-FFF2-40B4-BE49-F238E27FC236}">
                <a16:creationId xmlns:a16="http://schemas.microsoft.com/office/drawing/2014/main" id="{A4DDDA46-F52D-4E8B-91A7-D5488001F24E}"/>
              </a:ext>
            </a:extLst>
          </p:cNvPr>
          <p:cNvGraphicFramePr>
            <a:graphicFrameLocks noGrp="1"/>
          </p:cNvGraphicFramePr>
          <p:nvPr/>
        </p:nvGraphicFramePr>
        <p:xfrm>
          <a:off x="58674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1" name="Line 204">
            <a:extLst>
              <a:ext uri="{FF2B5EF4-FFF2-40B4-BE49-F238E27FC236}">
                <a16:creationId xmlns:a16="http://schemas.microsoft.com/office/drawing/2014/main" id="{8A80F68D-14E0-4FAD-B558-DB56248B80FB}"/>
              </a:ext>
            </a:extLst>
          </p:cNvPr>
          <p:cNvSpPr>
            <a:spLocks noChangeShapeType="1"/>
          </p:cNvSpPr>
          <p:nvPr/>
        </p:nvSpPr>
        <p:spPr bwMode="auto">
          <a:xfrm flipH="1">
            <a:off x="51816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2" name="Line 205">
            <a:extLst>
              <a:ext uri="{FF2B5EF4-FFF2-40B4-BE49-F238E27FC236}">
                <a16:creationId xmlns:a16="http://schemas.microsoft.com/office/drawing/2014/main" id="{9099F37A-AA11-45B8-AC48-2E853F4F92B4}"/>
              </a:ext>
            </a:extLst>
          </p:cNvPr>
          <p:cNvSpPr>
            <a:spLocks noChangeShapeType="1"/>
          </p:cNvSpPr>
          <p:nvPr/>
        </p:nvSpPr>
        <p:spPr bwMode="auto">
          <a:xfrm>
            <a:off x="54102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53" name="Group 206">
            <a:extLst>
              <a:ext uri="{FF2B5EF4-FFF2-40B4-BE49-F238E27FC236}">
                <a16:creationId xmlns:a16="http://schemas.microsoft.com/office/drawing/2014/main" id="{0EF4440C-3057-4F58-94AD-152DD2586C80}"/>
              </a:ext>
            </a:extLst>
          </p:cNvPr>
          <p:cNvGraphicFramePr>
            <a:graphicFrameLocks noGrp="1"/>
          </p:cNvGraphicFramePr>
          <p:nvPr/>
        </p:nvGraphicFramePr>
        <p:xfrm>
          <a:off x="6096000" y="4243388"/>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54" name="Line 214">
            <a:extLst>
              <a:ext uri="{FF2B5EF4-FFF2-40B4-BE49-F238E27FC236}">
                <a16:creationId xmlns:a16="http://schemas.microsoft.com/office/drawing/2014/main" id="{F15A3592-C2F8-4670-9948-B51F49F21DCB}"/>
              </a:ext>
            </a:extLst>
          </p:cNvPr>
          <p:cNvSpPr>
            <a:spLocks noChangeShapeType="1"/>
          </p:cNvSpPr>
          <p:nvPr/>
        </p:nvSpPr>
        <p:spPr bwMode="auto">
          <a:xfrm flipV="1">
            <a:off x="5334001" y="4815067"/>
            <a:ext cx="990599" cy="105550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5" name="Line 215">
            <a:extLst>
              <a:ext uri="{FF2B5EF4-FFF2-40B4-BE49-F238E27FC236}">
                <a16:creationId xmlns:a16="http://schemas.microsoft.com/office/drawing/2014/main" id="{59DB2029-715C-4D70-9F60-F8D8F3F5C780}"/>
              </a:ext>
            </a:extLst>
          </p:cNvPr>
          <p:cNvSpPr>
            <a:spLocks noChangeShapeType="1"/>
          </p:cNvSpPr>
          <p:nvPr/>
        </p:nvSpPr>
        <p:spPr bwMode="auto">
          <a:xfrm flipV="1">
            <a:off x="6172201" y="4800227"/>
            <a:ext cx="631824" cy="107034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56" name="Group 216">
            <a:extLst>
              <a:ext uri="{FF2B5EF4-FFF2-40B4-BE49-F238E27FC236}">
                <a16:creationId xmlns:a16="http://schemas.microsoft.com/office/drawing/2014/main" id="{DDBD8A06-9FAE-4411-8862-0A087A8E5D5B}"/>
              </a:ext>
            </a:extLst>
          </p:cNvPr>
          <p:cNvGraphicFramePr>
            <a:graphicFrameLocks noGrp="1"/>
          </p:cNvGraphicFramePr>
          <p:nvPr/>
        </p:nvGraphicFramePr>
        <p:xfrm>
          <a:off x="71628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57" name="Group 222">
            <a:extLst>
              <a:ext uri="{FF2B5EF4-FFF2-40B4-BE49-F238E27FC236}">
                <a16:creationId xmlns:a16="http://schemas.microsoft.com/office/drawing/2014/main" id="{E95EE304-A91D-4F04-A257-9AEAF433E85A}"/>
              </a:ext>
            </a:extLst>
          </p:cNvPr>
          <p:cNvGraphicFramePr>
            <a:graphicFrameLocks noGrp="1"/>
          </p:cNvGraphicFramePr>
          <p:nvPr/>
        </p:nvGraphicFramePr>
        <p:xfrm>
          <a:off x="8001000" y="5870575"/>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8" name="Line 228">
            <a:extLst>
              <a:ext uri="{FF2B5EF4-FFF2-40B4-BE49-F238E27FC236}">
                <a16:creationId xmlns:a16="http://schemas.microsoft.com/office/drawing/2014/main" id="{67F92009-0DEA-4B0B-A175-BF35263A3132}"/>
              </a:ext>
            </a:extLst>
          </p:cNvPr>
          <p:cNvSpPr>
            <a:spLocks noChangeShapeType="1"/>
          </p:cNvSpPr>
          <p:nvPr/>
        </p:nvSpPr>
        <p:spPr bwMode="auto">
          <a:xfrm flipH="1">
            <a:off x="7315200" y="4875213"/>
            <a:ext cx="228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9" name="Line 229">
            <a:extLst>
              <a:ext uri="{FF2B5EF4-FFF2-40B4-BE49-F238E27FC236}">
                <a16:creationId xmlns:a16="http://schemas.microsoft.com/office/drawing/2014/main" id="{590F190D-32C2-47BB-99A5-460287566DE9}"/>
              </a:ext>
            </a:extLst>
          </p:cNvPr>
          <p:cNvSpPr>
            <a:spLocks noChangeShapeType="1"/>
          </p:cNvSpPr>
          <p:nvPr/>
        </p:nvSpPr>
        <p:spPr bwMode="auto">
          <a:xfrm>
            <a:off x="7543800" y="4875213"/>
            <a:ext cx="609600" cy="995362"/>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0" name="Line 230">
            <a:extLst>
              <a:ext uri="{FF2B5EF4-FFF2-40B4-BE49-F238E27FC236}">
                <a16:creationId xmlns:a16="http://schemas.microsoft.com/office/drawing/2014/main" id="{C49F6528-0E24-461D-9817-60316229B335}"/>
              </a:ext>
            </a:extLst>
          </p:cNvPr>
          <p:cNvSpPr>
            <a:spLocks noChangeShapeType="1"/>
          </p:cNvSpPr>
          <p:nvPr/>
        </p:nvSpPr>
        <p:spPr bwMode="auto">
          <a:xfrm flipV="1">
            <a:off x="7467600" y="4815067"/>
            <a:ext cx="1191418" cy="105550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1" name="Line 231">
            <a:extLst>
              <a:ext uri="{FF2B5EF4-FFF2-40B4-BE49-F238E27FC236}">
                <a16:creationId xmlns:a16="http://schemas.microsoft.com/office/drawing/2014/main" id="{9FD0DAF5-E59F-45F3-9F20-6AA59D743C5B}"/>
              </a:ext>
            </a:extLst>
          </p:cNvPr>
          <p:cNvSpPr>
            <a:spLocks noChangeShapeType="1"/>
          </p:cNvSpPr>
          <p:nvPr/>
        </p:nvSpPr>
        <p:spPr bwMode="auto">
          <a:xfrm flipH="1" flipV="1">
            <a:off x="8283574" y="4800226"/>
            <a:ext cx="22225" cy="1070348"/>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2" name="Line 232">
            <a:extLst>
              <a:ext uri="{FF2B5EF4-FFF2-40B4-BE49-F238E27FC236}">
                <a16:creationId xmlns:a16="http://schemas.microsoft.com/office/drawing/2014/main" id="{AB9B2EC9-E75F-4FC0-BD05-3C56903ABCEC}"/>
              </a:ext>
            </a:extLst>
          </p:cNvPr>
          <p:cNvSpPr>
            <a:spLocks noChangeShapeType="1"/>
          </p:cNvSpPr>
          <p:nvPr/>
        </p:nvSpPr>
        <p:spPr bwMode="auto">
          <a:xfrm>
            <a:off x="7543800" y="4243388"/>
            <a:ext cx="0" cy="631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63" name="Group 233">
            <a:extLst>
              <a:ext uri="{FF2B5EF4-FFF2-40B4-BE49-F238E27FC236}">
                <a16:creationId xmlns:a16="http://schemas.microsoft.com/office/drawing/2014/main" id="{F20E5A7D-F169-4397-BE60-CAD87F3A2789}"/>
              </a:ext>
            </a:extLst>
          </p:cNvPr>
          <p:cNvGraphicFramePr>
            <a:graphicFrameLocks noGrp="1"/>
          </p:cNvGraphicFramePr>
          <p:nvPr/>
        </p:nvGraphicFramePr>
        <p:xfrm>
          <a:off x="8077200" y="4243388"/>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64" name="Line 241">
            <a:extLst>
              <a:ext uri="{FF2B5EF4-FFF2-40B4-BE49-F238E27FC236}">
                <a16:creationId xmlns:a16="http://schemas.microsoft.com/office/drawing/2014/main" id="{10E8C132-722C-47CC-9BFD-D758214E095B}"/>
              </a:ext>
            </a:extLst>
          </p:cNvPr>
          <p:cNvSpPr>
            <a:spLocks noChangeShapeType="1"/>
          </p:cNvSpPr>
          <p:nvPr/>
        </p:nvSpPr>
        <p:spPr bwMode="auto">
          <a:xfrm flipV="1">
            <a:off x="6553200" y="3173038"/>
            <a:ext cx="1219194" cy="107035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5" name="Line 242">
            <a:extLst>
              <a:ext uri="{FF2B5EF4-FFF2-40B4-BE49-F238E27FC236}">
                <a16:creationId xmlns:a16="http://schemas.microsoft.com/office/drawing/2014/main" id="{5D949E87-6190-44D0-A4DA-C57C44339598}"/>
              </a:ext>
            </a:extLst>
          </p:cNvPr>
          <p:cNvSpPr>
            <a:spLocks noChangeShapeType="1"/>
          </p:cNvSpPr>
          <p:nvPr/>
        </p:nvSpPr>
        <p:spPr bwMode="auto">
          <a:xfrm flipH="1" flipV="1">
            <a:off x="8229594" y="3173036"/>
            <a:ext cx="228606" cy="1070351"/>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6" name="Text Box 243">
            <a:extLst>
              <a:ext uri="{FF2B5EF4-FFF2-40B4-BE49-F238E27FC236}">
                <a16:creationId xmlns:a16="http://schemas.microsoft.com/office/drawing/2014/main" id="{93530DE3-59B7-4BA2-A79B-647E59423932}"/>
              </a:ext>
            </a:extLst>
          </p:cNvPr>
          <p:cNvSpPr txBox="1">
            <a:spLocks noChangeArrowheads="1"/>
          </p:cNvSpPr>
          <p:nvPr/>
        </p:nvSpPr>
        <p:spPr bwMode="auto">
          <a:xfrm>
            <a:off x="2289812" y="1648124"/>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solidFill>
                  <a:srgbClr val="FF3300"/>
                </a:solidFill>
                <a:latin typeface="+mn-lt"/>
                <a:ea typeface="微软雅黑 Light" panose="020B0502040204020203" pitchFamily="34" charset="-122"/>
              </a:rPr>
              <a:t>分解</a:t>
            </a:r>
          </a:p>
        </p:txBody>
      </p:sp>
      <p:sp>
        <p:nvSpPr>
          <p:cNvPr id="67" name="Line 244">
            <a:extLst>
              <a:ext uri="{FF2B5EF4-FFF2-40B4-BE49-F238E27FC236}">
                <a16:creationId xmlns:a16="http://schemas.microsoft.com/office/drawing/2014/main" id="{B1649AC7-2A57-4DA4-9801-ACEA18E58367}"/>
              </a:ext>
            </a:extLst>
          </p:cNvPr>
          <p:cNvSpPr>
            <a:spLocks noChangeShapeType="1"/>
          </p:cNvSpPr>
          <p:nvPr/>
        </p:nvSpPr>
        <p:spPr bwMode="auto">
          <a:xfrm>
            <a:off x="1801416" y="1890573"/>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8" name="Line 245">
            <a:extLst>
              <a:ext uri="{FF2B5EF4-FFF2-40B4-BE49-F238E27FC236}">
                <a16:creationId xmlns:a16="http://schemas.microsoft.com/office/drawing/2014/main" id="{F0120093-6580-4843-8038-BD90FEC4E52C}"/>
              </a:ext>
            </a:extLst>
          </p:cNvPr>
          <p:cNvSpPr>
            <a:spLocks noChangeShapeType="1"/>
          </p:cNvSpPr>
          <p:nvPr/>
        </p:nvSpPr>
        <p:spPr bwMode="auto">
          <a:xfrm>
            <a:off x="3105150" y="1871261"/>
            <a:ext cx="457200" cy="0"/>
          </a:xfrm>
          <a:prstGeom prst="line">
            <a:avLst/>
          </a:prstGeom>
          <a:noFill/>
          <a:ln w="381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9" name="Text Box 246">
            <a:extLst>
              <a:ext uri="{FF2B5EF4-FFF2-40B4-BE49-F238E27FC236}">
                <a16:creationId xmlns:a16="http://schemas.microsoft.com/office/drawing/2014/main" id="{1BE8B1B3-F75F-4667-A4BF-ECA16D2A90AC}"/>
              </a:ext>
            </a:extLst>
          </p:cNvPr>
          <p:cNvSpPr txBox="1">
            <a:spLocks noChangeArrowheads="1"/>
          </p:cNvSpPr>
          <p:nvPr/>
        </p:nvSpPr>
        <p:spPr bwMode="auto">
          <a:xfrm>
            <a:off x="6114157" y="1655266"/>
            <a:ext cx="800219"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solidFill>
                  <a:srgbClr val="0066FF"/>
                </a:solidFill>
                <a:latin typeface="+mn-lt"/>
                <a:ea typeface="微软雅黑 Light" panose="020B0502040204020203" pitchFamily="34" charset="-122"/>
              </a:rPr>
              <a:t>合并</a:t>
            </a:r>
          </a:p>
        </p:txBody>
      </p:sp>
      <p:sp>
        <p:nvSpPr>
          <p:cNvPr id="70" name="Line 247">
            <a:extLst>
              <a:ext uri="{FF2B5EF4-FFF2-40B4-BE49-F238E27FC236}">
                <a16:creationId xmlns:a16="http://schemas.microsoft.com/office/drawing/2014/main" id="{21BAD414-2AB2-40A5-B7F4-7B2A75754020}"/>
              </a:ext>
            </a:extLst>
          </p:cNvPr>
          <p:cNvSpPr>
            <a:spLocks noChangeShapeType="1"/>
          </p:cNvSpPr>
          <p:nvPr/>
        </p:nvSpPr>
        <p:spPr bwMode="auto">
          <a:xfrm>
            <a:off x="5029200" y="1875595"/>
            <a:ext cx="990600" cy="1587"/>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66FF"/>
              </a:solidFill>
              <a:ea typeface="微软雅黑 Light" panose="020B0502040204020203" pitchFamily="34" charset="-122"/>
            </a:endParaRPr>
          </a:p>
        </p:txBody>
      </p:sp>
      <p:sp>
        <p:nvSpPr>
          <p:cNvPr id="71" name="Line 248">
            <a:extLst>
              <a:ext uri="{FF2B5EF4-FFF2-40B4-BE49-F238E27FC236}">
                <a16:creationId xmlns:a16="http://schemas.microsoft.com/office/drawing/2014/main" id="{764CF5EE-502F-42E4-832B-80B36FD46760}"/>
              </a:ext>
            </a:extLst>
          </p:cNvPr>
          <p:cNvSpPr>
            <a:spLocks noChangeShapeType="1"/>
          </p:cNvSpPr>
          <p:nvPr/>
        </p:nvSpPr>
        <p:spPr bwMode="auto">
          <a:xfrm>
            <a:off x="6916723" y="1871261"/>
            <a:ext cx="685800" cy="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66FF"/>
              </a:solidFill>
              <a:ea typeface="微软雅黑 Light" panose="020B0502040204020203" pitchFamily="34" charset="-122"/>
            </a:endParaRPr>
          </a:p>
        </p:txBody>
      </p:sp>
      <p:sp>
        <p:nvSpPr>
          <p:cNvPr id="72" name="AutoShape 10">
            <a:hlinkClick r:id="" action="ppaction://hlinkshowjump?jump=lastslideviewed" highlightClick="1"/>
            <a:extLst>
              <a:ext uri="{FF2B5EF4-FFF2-40B4-BE49-F238E27FC236}">
                <a16:creationId xmlns:a16="http://schemas.microsoft.com/office/drawing/2014/main" id="{40C558A7-49ED-4E88-9567-436E4E08FC50}"/>
              </a:ext>
            </a:extLst>
          </p:cNvPr>
          <p:cNvSpPr>
            <a:spLocks noChangeArrowheads="1"/>
          </p:cNvSpPr>
          <p:nvPr/>
        </p:nvSpPr>
        <p:spPr bwMode="auto">
          <a:xfrm>
            <a:off x="8659018" y="6288840"/>
            <a:ext cx="360363" cy="215900"/>
          </a:xfrm>
          <a:prstGeom prst="actionButtonBackPrevious">
            <a:avLst/>
          </a:prstGeom>
          <a:solidFill>
            <a:schemeClr val="bg1">
              <a:lumMod val="85000"/>
            </a:schemeClr>
          </a:solidFill>
          <a:ln>
            <a:noFill/>
          </a:ln>
          <a:effectLst/>
        </p:spPr>
        <p:txBody>
          <a:bodyPr wrap="none" anchor="ctr"/>
          <a:lstStyle/>
          <a:p>
            <a:pPr eaLnBrk="0" hangingPunct="0"/>
            <a:endParaRPr lang="zh-CN" altLang="en-US">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815008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30EE570-565A-4D9C-890F-1BBC8057D863}"/>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EDE7FE16-5B69-4A9F-94D7-86696C09D85A}"/>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D122A2B9-CCD3-4CA4-A322-F5B16DE46D57}"/>
              </a:ext>
            </a:extLst>
          </p:cNvPr>
          <p:cNvSpPr>
            <a:spLocks noGrp="1"/>
          </p:cNvSpPr>
          <p:nvPr>
            <p:ph type="sldNum" sz="quarter" idx="12"/>
          </p:nvPr>
        </p:nvSpPr>
        <p:spPr/>
        <p:txBody>
          <a:bodyPr/>
          <a:lstStyle/>
          <a:p>
            <a:fld id="{EEA58A3B-43CE-4AA0-90B5-EB47AFAFEB34}" type="slidenum">
              <a:rPr lang="zh-CN" altLang="en-US" smtClean="0"/>
              <a:pPr/>
              <a:t>65</a:t>
            </a:fld>
            <a:endParaRPr lang="zh-CN" altLang="en-US" dirty="0"/>
          </a:p>
        </p:txBody>
      </p:sp>
      <p:sp>
        <p:nvSpPr>
          <p:cNvPr id="6" name="TextBox 113">
            <a:extLst>
              <a:ext uri="{FF2B5EF4-FFF2-40B4-BE49-F238E27FC236}">
                <a16:creationId xmlns:a16="http://schemas.microsoft.com/office/drawing/2014/main" id="{6911CBBC-700B-4EA5-81D8-63F5DEC52A5B}"/>
              </a:ext>
            </a:extLst>
          </p:cNvPr>
          <p:cNvSpPr txBox="1">
            <a:spLocks noChangeArrowheads="1"/>
          </p:cNvSpPr>
          <p:nvPr/>
        </p:nvSpPr>
        <p:spPr bwMode="auto">
          <a:xfrm>
            <a:off x="481013" y="2222500"/>
            <a:ext cx="3549650" cy="3397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cs typeface="楷体_GB2312"/>
              </a:rPr>
              <a:t> </a:t>
            </a:r>
            <a:endParaRPr lang="zh-CN" altLang="en-US" sz="1600">
              <a:latin typeface="+mn-lt"/>
              <a:ea typeface="微软雅黑 Light" panose="020B0502040204020203" pitchFamily="34" charset="-122"/>
            </a:endParaRPr>
          </a:p>
        </p:txBody>
      </p:sp>
      <p:sp>
        <p:nvSpPr>
          <p:cNvPr id="7" name="TextBox 18">
            <a:extLst>
              <a:ext uri="{FF2B5EF4-FFF2-40B4-BE49-F238E27FC236}">
                <a16:creationId xmlns:a16="http://schemas.microsoft.com/office/drawing/2014/main" id="{DC2462C0-59D8-4478-B8CA-84A24F62A4EB}"/>
              </a:ext>
            </a:extLst>
          </p:cNvPr>
          <p:cNvSpPr txBox="1">
            <a:spLocks noChangeArrowheads="1"/>
          </p:cNvSpPr>
          <p:nvPr/>
        </p:nvSpPr>
        <p:spPr bwMode="auto">
          <a:xfrm>
            <a:off x="4043967" y="2221498"/>
            <a:ext cx="3927203"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cs typeface="楷体_GB2312"/>
              </a:rPr>
              <a:t> //</a:t>
            </a:r>
            <a:r>
              <a:rPr lang="zh-CN" altLang="en-US" sz="1600" dirty="0">
                <a:latin typeface="+mn-lt"/>
                <a:ea typeface="微软雅黑 Light" panose="020B0502040204020203" pitchFamily="34" charset="-122"/>
                <a:cs typeface="楷体_GB2312"/>
              </a:rPr>
              <a:t>当左、右子段都还有未搜索比较的元素</a:t>
            </a:r>
            <a:endParaRPr lang="zh-CN" altLang="en-US" sz="1600" dirty="0">
              <a:latin typeface="+mn-lt"/>
              <a:ea typeface="微软雅黑 Light" panose="020B0502040204020203" pitchFamily="34" charset="-122"/>
            </a:endParaRPr>
          </a:p>
        </p:txBody>
      </p:sp>
      <p:sp>
        <p:nvSpPr>
          <p:cNvPr id="8" name="矩形 112">
            <a:extLst>
              <a:ext uri="{FF2B5EF4-FFF2-40B4-BE49-F238E27FC236}">
                <a16:creationId xmlns:a16="http://schemas.microsoft.com/office/drawing/2014/main" id="{1F5CFB23-6042-43E9-96F4-4FC1EB4595DF}"/>
              </a:ext>
            </a:extLst>
          </p:cNvPr>
          <p:cNvSpPr>
            <a:spLocks noChangeArrowheads="1"/>
          </p:cNvSpPr>
          <p:nvPr/>
        </p:nvSpPr>
        <p:spPr bwMode="auto">
          <a:xfrm>
            <a:off x="942975" y="2565400"/>
            <a:ext cx="3773488" cy="647700"/>
          </a:xfrm>
          <a:prstGeom prst="rect">
            <a:avLst/>
          </a:prstGeom>
          <a:solidFill>
            <a:srgbClr val="FFFF99"/>
          </a:solidFill>
          <a:ln w="9525" algn="ctr">
            <a:solidFill>
              <a:srgbClr val="FFFF00"/>
            </a:solidFill>
            <a:round/>
            <a:headEnd/>
            <a:tailEnd/>
          </a:ln>
        </p:spPr>
        <p:txBody>
          <a:bodyPr/>
          <a:lstStyle/>
          <a:p>
            <a:pPr eaLnBrk="0" hangingPunct="0"/>
            <a:endParaRPr lang="zh-CN" altLang="en-US">
              <a:ea typeface="微软雅黑 Light" panose="020B0502040204020203" pitchFamily="34" charset="-122"/>
            </a:endParaRPr>
          </a:p>
        </p:txBody>
      </p:sp>
      <p:sp>
        <p:nvSpPr>
          <p:cNvPr id="9" name="Rectangle 5">
            <a:extLst>
              <a:ext uri="{FF2B5EF4-FFF2-40B4-BE49-F238E27FC236}">
                <a16:creationId xmlns:a16="http://schemas.microsoft.com/office/drawing/2014/main" id="{11C5DF14-044D-4D14-8C2A-517BD429AC60}"/>
              </a:ext>
            </a:extLst>
          </p:cNvPr>
          <p:cNvSpPr>
            <a:spLocks noChangeArrowheads="1"/>
          </p:cNvSpPr>
          <p:nvPr/>
        </p:nvSpPr>
        <p:spPr bwMode="auto">
          <a:xfrm>
            <a:off x="0" y="14288"/>
            <a:ext cx="95408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10000"/>
              </a:lnSpc>
              <a:defRPr/>
            </a:pPr>
            <a:r>
              <a:rPr kumimoji="1" lang="en-US" altLang="zh-CN" dirty="0">
                <a:ea typeface="微软雅黑 Light" panose="020B0502040204020203" pitchFamily="34" charset="-122"/>
              </a:rPr>
              <a:t>void </a:t>
            </a:r>
            <a:r>
              <a:rPr kumimoji="1" lang="en-US" altLang="zh-CN" b="1" dirty="0">
                <a:ea typeface="微软雅黑 Light" panose="020B0502040204020203" pitchFamily="34" charset="-122"/>
              </a:rPr>
              <a:t>Merge</a:t>
            </a:r>
            <a:r>
              <a:rPr kumimoji="1" lang="en-US" altLang="zh-CN" dirty="0">
                <a:ea typeface="微软雅黑 Light" panose="020B0502040204020203" pitchFamily="34" charset="-122"/>
              </a:rPr>
              <a:t>(Type c[ ], Type d[ ],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a:t>
            </a:r>
            <a:r>
              <a:rPr kumimoji="1" lang="en-US" altLang="zh-CN" i="1" dirty="0">
                <a:ea typeface="微软雅黑 Light" panose="020B0502040204020203" pitchFamily="34" charset="-122"/>
              </a:rPr>
              <a:t>l</a:t>
            </a:r>
            <a:r>
              <a:rPr kumimoji="1" lang="en-US" altLang="zh-CN" dirty="0">
                <a:ea typeface="微软雅黑 Light" panose="020B0502040204020203" pitchFamily="34" charset="-122"/>
              </a:rPr>
              <a:t>,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m, </a:t>
            </a:r>
            <a:r>
              <a:rPr kumimoji="1" lang="en-US" altLang="zh-CN" dirty="0" err="1">
                <a:ea typeface="微软雅黑 Light" panose="020B0502040204020203" pitchFamily="34" charset="-122"/>
              </a:rPr>
              <a:t>int</a:t>
            </a:r>
            <a:r>
              <a:rPr kumimoji="1" lang="en-US" altLang="zh-CN" dirty="0">
                <a:ea typeface="微软雅黑 Light" panose="020B0502040204020203" pitchFamily="34" charset="-122"/>
              </a:rPr>
              <a:t> r)</a:t>
            </a:r>
          </a:p>
          <a:p>
            <a:pPr>
              <a:lnSpc>
                <a:spcPct val="110000"/>
              </a:lnSpc>
              <a:defRPr/>
            </a:pPr>
            <a:r>
              <a:rPr kumimoji="1" lang="en-US" altLang="zh-CN" dirty="0">
                <a:ea typeface="微软雅黑 Light" panose="020B0502040204020203" pitchFamily="34" charset="-122"/>
              </a:rPr>
              <a:t>// </a:t>
            </a:r>
            <a:r>
              <a:rPr kumimoji="1" lang="zh-CN" altLang="en-US" dirty="0">
                <a:ea typeface="微软雅黑 Light" panose="020B0502040204020203" pitchFamily="34" charset="-122"/>
              </a:rPr>
              <a:t>合并已经排好序（递增）的源</a:t>
            </a:r>
            <a:r>
              <a:rPr kumimoji="1" lang="en-US" altLang="zh-CN" dirty="0">
                <a:solidFill>
                  <a:srgbClr val="FF0000"/>
                </a:solidFill>
                <a:ea typeface="微软雅黑 Light" panose="020B0502040204020203" pitchFamily="34" charset="-122"/>
              </a:rPr>
              <a:t>c[</a:t>
            </a:r>
            <a:r>
              <a:rPr kumimoji="1" lang="en-US" altLang="zh-CN" i="1" dirty="0">
                <a:solidFill>
                  <a:srgbClr val="FF0000"/>
                </a:solidFill>
                <a:ea typeface="微软雅黑 Light" panose="020B0502040204020203" pitchFamily="34" charset="-122"/>
              </a:rPr>
              <a:t>l</a:t>
            </a:r>
            <a:r>
              <a:rPr kumimoji="1" lang="en-US" altLang="zh-CN" dirty="0">
                <a:solidFill>
                  <a:srgbClr val="FF0000"/>
                </a:solidFill>
                <a:ea typeface="微软雅黑 Light" panose="020B0502040204020203" pitchFamily="34" charset="-122"/>
              </a:rPr>
              <a:t> : m]</a:t>
            </a:r>
            <a:r>
              <a:rPr kumimoji="1" lang="zh-CN" altLang="en-US" dirty="0">
                <a:ea typeface="微软雅黑 Light" panose="020B0502040204020203" pitchFamily="34" charset="-122"/>
              </a:rPr>
              <a:t>、</a:t>
            </a:r>
            <a:r>
              <a:rPr kumimoji="1" lang="en-US" altLang="zh-CN" dirty="0">
                <a:solidFill>
                  <a:srgbClr val="0066FF"/>
                </a:solidFill>
                <a:ea typeface="微软雅黑 Light" panose="020B0502040204020203" pitchFamily="34" charset="-122"/>
              </a:rPr>
              <a:t>c[m+1: r]</a:t>
            </a:r>
            <a:r>
              <a:rPr kumimoji="1" lang="zh-CN" altLang="en-US" dirty="0">
                <a:ea typeface="微软雅黑 Light" panose="020B0502040204020203" pitchFamily="34" charset="-122"/>
              </a:rPr>
              <a:t>到目标数组</a:t>
            </a:r>
            <a:r>
              <a:rPr kumimoji="1" lang="en-US" altLang="zh-CN" dirty="0">
                <a:ea typeface="微软雅黑 Light" panose="020B0502040204020203" pitchFamily="34" charset="-122"/>
              </a:rPr>
              <a:t>d </a:t>
            </a:r>
          </a:p>
          <a:p>
            <a:pPr>
              <a:lnSpc>
                <a:spcPct val="110000"/>
              </a:lnSpc>
              <a:defRPr/>
            </a:pPr>
            <a:r>
              <a:rPr lang="en-US" altLang="zh-CN" sz="2400" dirty="0">
                <a:ea typeface="微软雅黑 Light" panose="020B0502040204020203" pitchFamily="34" charset="-122"/>
              </a:rPr>
              <a:t>   {</a:t>
            </a:r>
          </a:p>
          <a:p>
            <a:pPr>
              <a:defRPr/>
            </a:pPr>
            <a:r>
              <a:rPr lang="en-US" altLang="zh-CN" sz="2400" dirty="0">
                <a:ea typeface="微软雅黑 Light" panose="020B0502040204020203" pitchFamily="34" charset="-122"/>
              </a:rPr>
              <a:t>      </a:t>
            </a:r>
            <a:r>
              <a:rPr lang="en-US" altLang="zh-CN" sz="2400" dirty="0" err="1">
                <a:ea typeface="微软雅黑 Light" panose="020B0502040204020203" pitchFamily="34" charset="-122"/>
              </a:rPr>
              <a:t>int</a:t>
            </a:r>
            <a:r>
              <a:rPr lang="en-US" altLang="zh-CN" sz="2400" dirty="0">
                <a:ea typeface="微软雅黑 Light" panose="020B0502040204020203" pitchFamily="34" charset="-122"/>
              </a:rPr>
              <a:t> i=</a:t>
            </a:r>
            <a:r>
              <a:rPr lang="en-US" altLang="zh-CN" sz="2400" i="1" dirty="0">
                <a:ea typeface="微软雅黑 Light" panose="020B0502040204020203" pitchFamily="34" charset="-122"/>
              </a:rPr>
              <a:t>l</a:t>
            </a:r>
            <a:r>
              <a:rPr lang="en-US" altLang="zh-CN" sz="2400" dirty="0">
                <a:ea typeface="微软雅黑 Light" panose="020B0502040204020203" pitchFamily="34" charset="-122"/>
              </a:rPr>
              <a:t>,   </a:t>
            </a:r>
            <a:r>
              <a:rPr lang="en-US" altLang="zh-CN" sz="1600" dirty="0">
                <a:ea typeface="微软雅黑 Light" panose="020B0502040204020203" pitchFamily="34" charset="-122"/>
              </a:rPr>
              <a:t>//</a:t>
            </a:r>
            <a:r>
              <a:rPr lang="zh-CN" altLang="en-US" sz="1600" dirty="0">
                <a:ea typeface="微软雅黑 Light" panose="020B0502040204020203" pitchFamily="34" charset="-122"/>
              </a:rPr>
              <a:t>左子段的搜索比较指针的起点</a:t>
            </a:r>
            <a:endParaRPr lang="en-US" altLang="zh-CN" sz="1600" dirty="0">
              <a:ea typeface="微软雅黑 Light" panose="020B0502040204020203" pitchFamily="34" charset="-122"/>
            </a:endParaRPr>
          </a:p>
          <a:p>
            <a:pPr>
              <a:defRPr/>
            </a:pPr>
            <a:r>
              <a:rPr lang="en-US" altLang="zh-CN" sz="2400" dirty="0">
                <a:ea typeface="微软雅黑 Light" panose="020B0502040204020203" pitchFamily="34" charset="-122"/>
              </a:rPr>
              <a:t>      j=m+1, </a:t>
            </a:r>
            <a:r>
              <a:rPr lang="en-US" altLang="zh-CN" sz="1600" dirty="0">
                <a:ea typeface="微软雅黑 Light" panose="020B0502040204020203" pitchFamily="34" charset="-122"/>
              </a:rPr>
              <a:t>//</a:t>
            </a:r>
            <a:r>
              <a:rPr lang="zh-CN" altLang="en-US" sz="1600" dirty="0">
                <a:ea typeface="微软雅黑 Light" panose="020B0502040204020203" pitchFamily="34" charset="-122"/>
              </a:rPr>
              <a:t>右子段的搜索比较指针的起点</a:t>
            </a:r>
            <a:endParaRPr lang="en-US" altLang="zh-CN" sz="1600" dirty="0">
              <a:ea typeface="微软雅黑 Light" panose="020B0502040204020203" pitchFamily="34" charset="-122"/>
            </a:endParaRPr>
          </a:p>
          <a:p>
            <a:pPr>
              <a:defRPr/>
            </a:pPr>
            <a:r>
              <a:rPr lang="en-US" altLang="zh-CN" sz="2400" dirty="0">
                <a:ea typeface="微软雅黑 Light" panose="020B0502040204020203" pitchFamily="34" charset="-122"/>
              </a:rPr>
              <a:t>      k=</a:t>
            </a:r>
            <a:r>
              <a:rPr lang="en-US" altLang="zh-CN" sz="2400" i="1" dirty="0">
                <a:ea typeface="微软雅黑 Light" panose="020B0502040204020203" pitchFamily="34" charset="-122"/>
              </a:rPr>
              <a:t>l</a:t>
            </a:r>
            <a:r>
              <a:rPr lang="en-US" altLang="zh-CN" sz="2400" dirty="0">
                <a:ea typeface="微软雅黑 Light" panose="020B0502040204020203" pitchFamily="34" charset="-122"/>
              </a:rPr>
              <a:t>;      </a:t>
            </a:r>
            <a:r>
              <a:rPr lang="en-US" altLang="zh-CN" sz="1600" dirty="0">
                <a:ea typeface="微软雅黑 Light" panose="020B0502040204020203" pitchFamily="34" charset="-122"/>
              </a:rPr>
              <a:t>//</a:t>
            </a:r>
            <a:r>
              <a:rPr lang="zh-CN" altLang="en-US" sz="1600" dirty="0">
                <a:ea typeface="微软雅黑 Light" panose="020B0502040204020203" pitchFamily="34" charset="-122"/>
              </a:rPr>
              <a:t>目标数组</a:t>
            </a:r>
            <a:r>
              <a:rPr lang="en-US" altLang="zh-CN" sz="1600" dirty="0">
                <a:ea typeface="微软雅黑 Light" panose="020B0502040204020203" pitchFamily="34" charset="-122"/>
              </a:rPr>
              <a:t>d</a:t>
            </a:r>
            <a:r>
              <a:rPr lang="zh-CN" altLang="en-US" sz="1600" dirty="0">
                <a:ea typeface="微软雅黑 Light" panose="020B0502040204020203" pitchFamily="34" charset="-122"/>
              </a:rPr>
              <a:t>的指针起点，符合递增顺序的</a:t>
            </a:r>
            <a:r>
              <a:rPr lang="en-US" altLang="zh-CN" sz="1600" dirty="0">
                <a:ea typeface="微软雅黑 Light" panose="020B0502040204020203" pitchFamily="34" charset="-122"/>
              </a:rPr>
              <a:t>c[ ]</a:t>
            </a:r>
            <a:r>
              <a:rPr lang="zh-CN" altLang="en-US" sz="1600" dirty="0">
                <a:ea typeface="微软雅黑 Light" panose="020B0502040204020203" pitchFamily="34" charset="-122"/>
              </a:rPr>
              <a:t>中的元素被拷贝至</a:t>
            </a:r>
            <a:r>
              <a:rPr lang="en-US" altLang="zh-CN" sz="1600" dirty="0">
                <a:ea typeface="微软雅黑 Light" panose="020B0502040204020203" pitchFamily="34" charset="-122"/>
              </a:rPr>
              <a:t>d[k]</a:t>
            </a:r>
          </a:p>
          <a:p>
            <a:pPr>
              <a:defRPr/>
            </a:pPr>
            <a:r>
              <a:rPr lang="en-US" altLang="zh-CN" sz="2400" dirty="0">
                <a:ea typeface="微软雅黑 Light" panose="020B0502040204020203" pitchFamily="34" charset="-122"/>
              </a:rPr>
              <a:t>      while (( i&lt;=m) &amp;&amp; (j&lt;=r)    </a:t>
            </a:r>
            <a:endParaRPr lang="en-US" altLang="zh-CN" dirty="0">
              <a:ea typeface="微软雅黑 Light" panose="020B0502040204020203" pitchFamily="34" charset="-122"/>
            </a:endParaRPr>
          </a:p>
          <a:p>
            <a:pPr>
              <a:defRPr/>
            </a:pPr>
            <a:r>
              <a:rPr lang="en-US" altLang="zh-CN" sz="2400" dirty="0">
                <a:ea typeface="微软雅黑 Light" panose="020B0502040204020203" pitchFamily="34" charset="-122"/>
              </a:rPr>
              <a:t>           if (c[i] &lt;=c[j]) d[k++]=c[i++];   </a:t>
            </a:r>
            <a:endParaRPr lang="en-US" altLang="zh-CN" dirty="0">
              <a:ea typeface="微软雅黑 Light" panose="020B0502040204020203" pitchFamily="34" charset="-122"/>
            </a:endParaRPr>
          </a:p>
          <a:p>
            <a:pPr>
              <a:defRPr/>
            </a:pPr>
            <a:r>
              <a:rPr lang="en-US" altLang="zh-CN" sz="2400" dirty="0">
                <a:ea typeface="微软雅黑 Light" panose="020B0502040204020203" pitchFamily="34" charset="-122"/>
              </a:rPr>
              <a:t>           else d[k++]=c[j++];</a:t>
            </a:r>
          </a:p>
          <a:p>
            <a:pPr>
              <a:defRPr/>
            </a:pPr>
            <a:r>
              <a:rPr lang="en-US" altLang="zh-CN" sz="2400" dirty="0">
                <a:ea typeface="微软雅黑 Light" panose="020B0502040204020203" pitchFamily="34" charset="-122"/>
              </a:rPr>
              <a:t>      </a:t>
            </a:r>
          </a:p>
          <a:p>
            <a:pPr>
              <a:defRPr/>
            </a:pPr>
            <a:r>
              <a:rPr lang="en-US" altLang="zh-CN" sz="2400" dirty="0">
                <a:ea typeface="微软雅黑 Light" panose="020B0502040204020203" pitchFamily="34" charset="-122"/>
              </a:rPr>
              <a:t>     if (</a:t>
            </a:r>
            <a:r>
              <a:rPr lang="en-US" altLang="zh-CN" sz="2400" dirty="0" err="1">
                <a:ea typeface="微软雅黑 Light" panose="020B0502040204020203" pitchFamily="34" charset="-122"/>
              </a:rPr>
              <a:t>i</a:t>
            </a:r>
            <a:r>
              <a:rPr lang="en-US" altLang="zh-CN" sz="2400" dirty="0">
                <a:ea typeface="微软雅黑 Light" panose="020B0502040204020203" pitchFamily="34" charset="-122"/>
              </a:rPr>
              <a:t>&gt;m) </a:t>
            </a:r>
            <a:r>
              <a:rPr lang="en-US" altLang="zh-CN" sz="2400" dirty="0">
                <a:solidFill>
                  <a:srgbClr val="FFC000"/>
                </a:solidFill>
                <a:ea typeface="微软雅黑 Light" panose="020B0502040204020203" pitchFamily="34" charset="-122"/>
              </a:rPr>
              <a:t>for (int q=j; q&lt;=r; q++) d[k++]=c[q];</a:t>
            </a:r>
          </a:p>
          <a:p>
            <a:pPr>
              <a:defRPr/>
            </a:pPr>
            <a:r>
              <a:rPr lang="en-US" altLang="zh-CN" sz="2400" dirty="0">
                <a:ea typeface="微软雅黑 Light" panose="020B0502040204020203" pitchFamily="34" charset="-122"/>
              </a:rPr>
              <a:t>      else </a:t>
            </a:r>
            <a:r>
              <a:rPr lang="en-US" altLang="zh-CN" sz="2400" dirty="0">
                <a:solidFill>
                  <a:srgbClr val="00B050"/>
                </a:solidFill>
                <a:ea typeface="微软雅黑 Light" panose="020B0502040204020203" pitchFamily="34" charset="-122"/>
              </a:rPr>
              <a:t>for (int q=i; q&lt;=m; q++) d[k++]=c[q];</a:t>
            </a:r>
          </a:p>
          <a:p>
            <a:pPr>
              <a:defRPr/>
            </a:pPr>
            <a:r>
              <a:rPr lang="en-US" altLang="zh-CN" sz="2400" dirty="0">
                <a:ea typeface="微软雅黑 Light" panose="020B0502040204020203" pitchFamily="34" charset="-122"/>
              </a:rPr>
              <a:t>   }</a:t>
            </a:r>
          </a:p>
        </p:txBody>
      </p:sp>
      <p:grpSp>
        <p:nvGrpSpPr>
          <p:cNvPr id="10" name="Group 25">
            <a:extLst>
              <a:ext uri="{FF2B5EF4-FFF2-40B4-BE49-F238E27FC236}">
                <a16:creationId xmlns:a16="http://schemas.microsoft.com/office/drawing/2014/main" id="{FD0DDEC2-7EC3-410A-8B7B-0671E1488E49}"/>
              </a:ext>
            </a:extLst>
          </p:cNvPr>
          <p:cNvGrpSpPr>
            <a:grpSpLocks/>
          </p:cNvGrpSpPr>
          <p:nvPr/>
        </p:nvGrpSpPr>
        <p:grpSpPr bwMode="auto">
          <a:xfrm>
            <a:off x="3814763" y="4787900"/>
            <a:ext cx="2592387" cy="358775"/>
            <a:chOff x="3061" y="1480"/>
            <a:chExt cx="1633" cy="226"/>
          </a:xfrm>
        </p:grpSpPr>
        <p:sp>
          <p:nvSpPr>
            <p:cNvPr id="11" name="Rectangle 12">
              <a:extLst>
                <a:ext uri="{FF2B5EF4-FFF2-40B4-BE49-F238E27FC236}">
                  <a16:creationId xmlns:a16="http://schemas.microsoft.com/office/drawing/2014/main" id="{A30AFB46-63D9-46CB-A691-4EF7F5BDD669}"/>
                </a:ext>
              </a:extLst>
            </p:cNvPr>
            <p:cNvSpPr>
              <a:spLocks noChangeArrowheads="1"/>
            </p:cNvSpPr>
            <p:nvPr/>
          </p:nvSpPr>
          <p:spPr bwMode="auto">
            <a:xfrm>
              <a:off x="3061"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2" name="Rectangle 13">
              <a:extLst>
                <a:ext uri="{FF2B5EF4-FFF2-40B4-BE49-F238E27FC236}">
                  <a16:creationId xmlns:a16="http://schemas.microsoft.com/office/drawing/2014/main" id="{62D55FA9-1581-44F3-BA29-19C7B9AD68D3}"/>
                </a:ext>
              </a:extLst>
            </p:cNvPr>
            <p:cNvSpPr>
              <a:spLocks noChangeArrowheads="1"/>
            </p:cNvSpPr>
            <p:nvPr/>
          </p:nvSpPr>
          <p:spPr bwMode="auto">
            <a:xfrm>
              <a:off x="3334"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3" name="Rectangle 14">
              <a:extLst>
                <a:ext uri="{FF2B5EF4-FFF2-40B4-BE49-F238E27FC236}">
                  <a16:creationId xmlns:a16="http://schemas.microsoft.com/office/drawing/2014/main" id="{B2DC976A-6F6B-46F4-88E9-AA6884475DDD}"/>
                </a:ext>
              </a:extLst>
            </p:cNvPr>
            <p:cNvSpPr>
              <a:spLocks noChangeArrowheads="1"/>
            </p:cNvSpPr>
            <p:nvPr/>
          </p:nvSpPr>
          <p:spPr bwMode="auto">
            <a:xfrm>
              <a:off x="3605"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4" name="Rectangle 15">
              <a:extLst>
                <a:ext uri="{FF2B5EF4-FFF2-40B4-BE49-F238E27FC236}">
                  <a16:creationId xmlns:a16="http://schemas.microsoft.com/office/drawing/2014/main" id="{2F70D042-F518-4F60-B5B1-132157883032}"/>
                </a:ext>
              </a:extLst>
            </p:cNvPr>
            <p:cNvSpPr>
              <a:spLocks noChangeArrowheads="1"/>
            </p:cNvSpPr>
            <p:nvPr/>
          </p:nvSpPr>
          <p:spPr bwMode="auto">
            <a:xfrm>
              <a:off x="3878"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5" name="Rectangle 16">
              <a:extLst>
                <a:ext uri="{FF2B5EF4-FFF2-40B4-BE49-F238E27FC236}">
                  <a16:creationId xmlns:a16="http://schemas.microsoft.com/office/drawing/2014/main" id="{7FF040A0-F5F9-4826-9570-F4026C5170FB}"/>
                </a:ext>
              </a:extLst>
            </p:cNvPr>
            <p:cNvSpPr>
              <a:spLocks noChangeArrowheads="1"/>
            </p:cNvSpPr>
            <p:nvPr/>
          </p:nvSpPr>
          <p:spPr bwMode="auto">
            <a:xfrm>
              <a:off x="4149"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6" name="Rectangle 17">
              <a:extLst>
                <a:ext uri="{FF2B5EF4-FFF2-40B4-BE49-F238E27FC236}">
                  <a16:creationId xmlns:a16="http://schemas.microsoft.com/office/drawing/2014/main" id="{A52524FD-2EA3-458D-8898-98EB4D58E275}"/>
                </a:ext>
              </a:extLst>
            </p:cNvPr>
            <p:cNvSpPr>
              <a:spLocks noChangeArrowheads="1"/>
            </p:cNvSpPr>
            <p:nvPr/>
          </p:nvSpPr>
          <p:spPr bwMode="auto">
            <a:xfrm>
              <a:off x="4422" y="1480"/>
              <a:ext cx="272" cy="226"/>
            </a:xfrm>
            <a:prstGeom prst="rect">
              <a:avLst/>
            </a:prstGeom>
            <a:noFill/>
            <a:ln w="2857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grpSp>
      <p:grpSp>
        <p:nvGrpSpPr>
          <p:cNvPr id="17" name="Group 24">
            <a:extLst>
              <a:ext uri="{FF2B5EF4-FFF2-40B4-BE49-F238E27FC236}">
                <a16:creationId xmlns:a16="http://schemas.microsoft.com/office/drawing/2014/main" id="{411072A2-AD56-4780-928F-DA8025C43843}"/>
              </a:ext>
            </a:extLst>
          </p:cNvPr>
          <p:cNvGrpSpPr>
            <a:grpSpLocks/>
          </p:cNvGrpSpPr>
          <p:nvPr/>
        </p:nvGrpSpPr>
        <p:grpSpPr bwMode="auto">
          <a:xfrm>
            <a:off x="6407150" y="4787900"/>
            <a:ext cx="2592388" cy="358775"/>
            <a:chOff x="3923" y="1842"/>
            <a:chExt cx="1633" cy="226"/>
          </a:xfrm>
        </p:grpSpPr>
        <p:sp>
          <p:nvSpPr>
            <p:cNvPr id="18" name="Rectangle 18">
              <a:extLst>
                <a:ext uri="{FF2B5EF4-FFF2-40B4-BE49-F238E27FC236}">
                  <a16:creationId xmlns:a16="http://schemas.microsoft.com/office/drawing/2014/main" id="{B9B57693-C53D-45B0-8230-BD1253AE861C}"/>
                </a:ext>
              </a:extLst>
            </p:cNvPr>
            <p:cNvSpPr>
              <a:spLocks noChangeArrowheads="1"/>
            </p:cNvSpPr>
            <p:nvPr/>
          </p:nvSpPr>
          <p:spPr bwMode="auto">
            <a:xfrm>
              <a:off x="3923"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sp>
          <p:nvSpPr>
            <p:cNvPr id="19" name="Rectangle 19">
              <a:extLst>
                <a:ext uri="{FF2B5EF4-FFF2-40B4-BE49-F238E27FC236}">
                  <a16:creationId xmlns:a16="http://schemas.microsoft.com/office/drawing/2014/main" id="{540A5196-18BD-4886-87BF-469A613F2F6A}"/>
                </a:ext>
              </a:extLst>
            </p:cNvPr>
            <p:cNvSpPr>
              <a:spLocks noChangeArrowheads="1"/>
            </p:cNvSpPr>
            <p:nvPr/>
          </p:nvSpPr>
          <p:spPr bwMode="auto">
            <a:xfrm>
              <a:off x="4196"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sp>
          <p:nvSpPr>
            <p:cNvPr id="20" name="Rectangle 20">
              <a:extLst>
                <a:ext uri="{FF2B5EF4-FFF2-40B4-BE49-F238E27FC236}">
                  <a16:creationId xmlns:a16="http://schemas.microsoft.com/office/drawing/2014/main" id="{B0FE32B5-F584-4C68-9055-8FA7D942C26E}"/>
                </a:ext>
              </a:extLst>
            </p:cNvPr>
            <p:cNvSpPr>
              <a:spLocks noChangeArrowheads="1"/>
            </p:cNvSpPr>
            <p:nvPr/>
          </p:nvSpPr>
          <p:spPr bwMode="auto">
            <a:xfrm>
              <a:off x="4467"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sp>
          <p:nvSpPr>
            <p:cNvPr id="21" name="Rectangle 21">
              <a:extLst>
                <a:ext uri="{FF2B5EF4-FFF2-40B4-BE49-F238E27FC236}">
                  <a16:creationId xmlns:a16="http://schemas.microsoft.com/office/drawing/2014/main" id="{D54D1329-0964-4335-B6F3-415E9B71B77B}"/>
                </a:ext>
              </a:extLst>
            </p:cNvPr>
            <p:cNvSpPr>
              <a:spLocks noChangeArrowheads="1"/>
            </p:cNvSpPr>
            <p:nvPr/>
          </p:nvSpPr>
          <p:spPr bwMode="auto">
            <a:xfrm>
              <a:off x="4740"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sp>
          <p:nvSpPr>
            <p:cNvPr id="22" name="Rectangle 22">
              <a:extLst>
                <a:ext uri="{FF2B5EF4-FFF2-40B4-BE49-F238E27FC236}">
                  <a16:creationId xmlns:a16="http://schemas.microsoft.com/office/drawing/2014/main" id="{AAE92244-645A-4644-9699-3DE031294CBF}"/>
                </a:ext>
              </a:extLst>
            </p:cNvPr>
            <p:cNvSpPr>
              <a:spLocks noChangeArrowheads="1"/>
            </p:cNvSpPr>
            <p:nvPr/>
          </p:nvSpPr>
          <p:spPr bwMode="auto">
            <a:xfrm>
              <a:off x="5011"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sp>
          <p:nvSpPr>
            <p:cNvPr id="23" name="Rectangle 23">
              <a:extLst>
                <a:ext uri="{FF2B5EF4-FFF2-40B4-BE49-F238E27FC236}">
                  <a16:creationId xmlns:a16="http://schemas.microsoft.com/office/drawing/2014/main" id="{A1D90318-588D-497A-A213-0EBC990F6C5A}"/>
                </a:ext>
              </a:extLst>
            </p:cNvPr>
            <p:cNvSpPr>
              <a:spLocks noChangeArrowheads="1"/>
            </p:cNvSpPr>
            <p:nvPr/>
          </p:nvSpPr>
          <p:spPr bwMode="auto">
            <a:xfrm>
              <a:off x="5284" y="1842"/>
              <a:ext cx="272" cy="226"/>
            </a:xfrm>
            <a:prstGeom prst="rect">
              <a:avLst/>
            </a:prstGeom>
            <a:noFill/>
            <a:ln w="19050" algn="ctr">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defRPr/>
              </a:pPr>
              <a:endParaRPr lang="zh-CN" altLang="en-US">
                <a:ea typeface="微软雅黑 Light" panose="020B0502040204020203" pitchFamily="34" charset="-122"/>
              </a:endParaRPr>
            </a:p>
          </p:txBody>
        </p:sp>
      </p:grpSp>
      <p:sp>
        <p:nvSpPr>
          <p:cNvPr id="24" name="Text Box 27">
            <a:extLst>
              <a:ext uri="{FF2B5EF4-FFF2-40B4-BE49-F238E27FC236}">
                <a16:creationId xmlns:a16="http://schemas.microsoft.com/office/drawing/2014/main" id="{ED427A1C-7D89-4E40-9025-7522315818A1}"/>
              </a:ext>
            </a:extLst>
          </p:cNvPr>
          <p:cNvSpPr txBox="1">
            <a:spLocks noChangeArrowheads="1"/>
          </p:cNvSpPr>
          <p:nvPr/>
        </p:nvSpPr>
        <p:spPr bwMode="auto">
          <a:xfrm>
            <a:off x="5888038" y="4421188"/>
            <a:ext cx="369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m</a:t>
            </a:r>
          </a:p>
        </p:txBody>
      </p:sp>
      <p:sp>
        <p:nvSpPr>
          <p:cNvPr id="25" name="Line 28">
            <a:extLst>
              <a:ext uri="{FF2B5EF4-FFF2-40B4-BE49-F238E27FC236}">
                <a16:creationId xmlns:a16="http://schemas.microsoft.com/office/drawing/2014/main" id="{B7C81C14-9A6C-4A9A-8E6A-314BA5BC8FFC}"/>
              </a:ext>
            </a:extLst>
          </p:cNvPr>
          <p:cNvSpPr>
            <a:spLocks noChangeShapeType="1"/>
          </p:cNvSpPr>
          <p:nvPr/>
        </p:nvSpPr>
        <p:spPr bwMode="auto">
          <a:xfrm flipH="1" flipV="1">
            <a:off x="3905250" y="5154613"/>
            <a:ext cx="0" cy="39211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6" name="Text Box 29">
            <a:extLst>
              <a:ext uri="{FF2B5EF4-FFF2-40B4-BE49-F238E27FC236}">
                <a16:creationId xmlns:a16="http://schemas.microsoft.com/office/drawing/2014/main" id="{0E10CB87-0F3D-484C-81E6-47A2D46F7D32}"/>
              </a:ext>
            </a:extLst>
          </p:cNvPr>
          <p:cNvSpPr txBox="1">
            <a:spLocks noChangeArrowheads="1"/>
          </p:cNvSpPr>
          <p:nvPr/>
        </p:nvSpPr>
        <p:spPr bwMode="auto">
          <a:xfrm>
            <a:off x="3711575" y="4440238"/>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i="1">
                <a:latin typeface="+mn-lt"/>
                <a:ea typeface="微软雅黑 Light" panose="020B0502040204020203" pitchFamily="34" charset="-122"/>
              </a:rPr>
              <a:t>l</a:t>
            </a:r>
          </a:p>
        </p:txBody>
      </p:sp>
      <p:sp>
        <p:nvSpPr>
          <p:cNvPr id="27" name="Line 30">
            <a:extLst>
              <a:ext uri="{FF2B5EF4-FFF2-40B4-BE49-F238E27FC236}">
                <a16:creationId xmlns:a16="http://schemas.microsoft.com/office/drawing/2014/main" id="{701442A6-88A8-45BB-B8B8-D978E9A73497}"/>
              </a:ext>
            </a:extLst>
          </p:cNvPr>
          <p:cNvSpPr>
            <a:spLocks noChangeShapeType="1"/>
          </p:cNvSpPr>
          <p:nvPr/>
        </p:nvSpPr>
        <p:spPr bwMode="auto">
          <a:xfrm flipV="1">
            <a:off x="8999538" y="5146675"/>
            <a:ext cx="0" cy="217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8" name="Text Box 31">
            <a:extLst>
              <a:ext uri="{FF2B5EF4-FFF2-40B4-BE49-F238E27FC236}">
                <a16:creationId xmlns:a16="http://schemas.microsoft.com/office/drawing/2014/main" id="{A78BE396-F9AE-4E83-AC08-FBA8A7713577}"/>
              </a:ext>
            </a:extLst>
          </p:cNvPr>
          <p:cNvSpPr txBox="1">
            <a:spLocks noChangeArrowheads="1"/>
          </p:cNvSpPr>
          <p:nvPr/>
        </p:nvSpPr>
        <p:spPr bwMode="auto">
          <a:xfrm>
            <a:off x="8567738" y="4430713"/>
            <a:ext cx="2664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r</a:t>
            </a:r>
          </a:p>
        </p:txBody>
      </p:sp>
      <p:sp>
        <p:nvSpPr>
          <p:cNvPr id="29" name="Line 26">
            <a:extLst>
              <a:ext uri="{FF2B5EF4-FFF2-40B4-BE49-F238E27FC236}">
                <a16:creationId xmlns:a16="http://schemas.microsoft.com/office/drawing/2014/main" id="{FFD65283-F43E-47E0-80E5-57BB64F06F07}"/>
              </a:ext>
            </a:extLst>
          </p:cNvPr>
          <p:cNvSpPr>
            <a:spLocks noChangeShapeType="1"/>
          </p:cNvSpPr>
          <p:nvPr/>
        </p:nvSpPr>
        <p:spPr bwMode="auto">
          <a:xfrm flipH="1" flipV="1">
            <a:off x="6537325" y="5138738"/>
            <a:ext cx="0" cy="40005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0" name="Text Box 27">
            <a:extLst>
              <a:ext uri="{FF2B5EF4-FFF2-40B4-BE49-F238E27FC236}">
                <a16:creationId xmlns:a16="http://schemas.microsoft.com/office/drawing/2014/main" id="{D5D802ED-CB46-42B4-AD1E-9004C3CC8B6A}"/>
              </a:ext>
            </a:extLst>
          </p:cNvPr>
          <p:cNvSpPr txBox="1">
            <a:spLocks noChangeArrowheads="1"/>
          </p:cNvSpPr>
          <p:nvPr/>
        </p:nvSpPr>
        <p:spPr bwMode="auto">
          <a:xfrm>
            <a:off x="6310313" y="4418013"/>
            <a:ext cx="6014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m+1</a:t>
            </a:r>
          </a:p>
        </p:txBody>
      </p:sp>
      <p:sp>
        <p:nvSpPr>
          <p:cNvPr id="31" name="TextBox 1">
            <a:extLst>
              <a:ext uri="{FF2B5EF4-FFF2-40B4-BE49-F238E27FC236}">
                <a16:creationId xmlns:a16="http://schemas.microsoft.com/office/drawing/2014/main" id="{E158F49F-C2BA-4112-9A6A-4104AB3FEAF6}"/>
              </a:ext>
            </a:extLst>
          </p:cNvPr>
          <p:cNvSpPr txBox="1">
            <a:spLocks noChangeArrowheads="1"/>
          </p:cNvSpPr>
          <p:nvPr/>
        </p:nvSpPr>
        <p:spPr bwMode="auto">
          <a:xfrm>
            <a:off x="3281363" y="4789488"/>
            <a:ext cx="476412"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c[ ]</a:t>
            </a:r>
            <a:endParaRPr lang="zh-CN" altLang="en-US">
              <a:latin typeface="+mn-lt"/>
              <a:ea typeface="微软雅黑 Light" panose="020B0502040204020203" pitchFamily="34" charset="-122"/>
            </a:endParaRPr>
          </a:p>
        </p:txBody>
      </p:sp>
      <p:sp>
        <p:nvSpPr>
          <p:cNvPr id="32" name="Text Box 29">
            <a:extLst>
              <a:ext uri="{FF2B5EF4-FFF2-40B4-BE49-F238E27FC236}">
                <a16:creationId xmlns:a16="http://schemas.microsoft.com/office/drawing/2014/main" id="{1E3EC18D-F6C0-426B-8603-226E6161EC0F}"/>
              </a:ext>
            </a:extLst>
          </p:cNvPr>
          <p:cNvSpPr txBox="1">
            <a:spLocks noChangeArrowheads="1"/>
          </p:cNvSpPr>
          <p:nvPr/>
        </p:nvSpPr>
        <p:spPr bwMode="auto">
          <a:xfrm>
            <a:off x="3814763" y="5386388"/>
            <a:ext cx="2365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a:t>
            </a:r>
          </a:p>
        </p:txBody>
      </p:sp>
      <p:sp>
        <p:nvSpPr>
          <p:cNvPr id="33" name="Text Box 29">
            <a:extLst>
              <a:ext uri="{FF2B5EF4-FFF2-40B4-BE49-F238E27FC236}">
                <a16:creationId xmlns:a16="http://schemas.microsoft.com/office/drawing/2014/main" id="{AB089E18-0A24-4697-BDFD-C813C3047C07}"/>
              </a:ext>
            </a:extLst>
          </p:cNvPr>
          <p:cNvSpPr txBox="1">
            <a:spLocks noChangeArrowheads="1"/>
          </p:cNvSpPr>
          <p:nvPr/>
        </p:nvSpPr>
        <p:spPr bwMode="auto">
          <a:xfrm>
            <a:off x="6538913" y="5351463"/>
            <a:ext cx="2391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a:t>
            </a:r>
          </a:p>
        </p:txBody>
      </p:sp>
      <p:cxnSp>
        <p:nvCxnSpPr>
          <p:cNvPr id="34" name="直接箭头连接符 3">
            <a:extLst>
              <a:ext uri="{FF2B5EF4-FFF2-40B4-BE49-F238E27FC236}">
                <a16:creationId xmlns:a16="http://schemas.microsoft.com/office/drawing/2014/main" id="{06D39889-32CE-4884-AE14-530E490CEA78}"/>
              </a:ext>
            </a:extLst>
          </p:cNvPr>
          <p:cNvCxnSpPr>
            <a:cxnSpLocks noChangeShapeType="1"/>
          </p:cNvCxnSpPr>
          <p:nvPr/>
        </p:nvCxnSpPr>
        <p:spPr bwMode="auto">
          <a:xfrm>
            <a:off x="3905250" y="5364163"/>
            <a:ext cx="2211388"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67">
            <a:extLst>
              <a:ext uri="{FF2B5EF4-FFF2-40B4-BE49-F238E27FC236}">
                <a16:creationId xmlns:a16="http://schemas.microsoft.com/office/drawing/2014/main" id="{A7E546E2-3450-413F-8FEA-777BCA817D74}"/>
              </a:ext>
            </a:extLst>
          </p:cNvPr>
          <p:cNvCxnSpPr>
            <a:cxnSpLocks noChangeShapeType="1"/>
          </p:cNvCxnSpPr>
          <p:nvPr/>
        </p:nvCxnSpPr>
        <p:spPr bwMode="auto">
          <a:xfrm flipV="1">
            <a:off x="6537325" y="5359400"/>
            <a:ext cx="2292350" cy="4763"/>
          </a:xfrm>
          <a:prstGeom prst="straightConnector1">
            <a:avLst/>
          </a:prstGeom>
          <a:noFill/>
          <a:ln w="9525" algn="ctr">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6" name="Group 25">
            <a:extLst>
              <a:ext uri="{FF2B5EF4-FFF2-40B4-BE49-F238E27FC236}">
                <a16:creationId xmlns:a16="http://schemas.microsoft.com/office/drawing/2014/main" id="{EED4C98A-0EB3-4EDF-B8DD-94E7F68FDACC}"/>
              </a:ext>
            </a:extLst>
          </p:cNvPr>
          <p:cNvGrpSpPr>
            <a:grpSpLocks/>
          </p:cNvGrpSpPr>
          <p:nvPr/>
        </p:nvGrpSpPr>
        <p:grpSpPr bwMode="auto">
          <a:xfrm>
            <a:off x="3810000" y="6070600"/>
            <a:ext cx="2592388" cy="358775"/>
            <a:chOff x="3061" y="1480"/>
            <a:chExt cx="1633" cy="226"/>
          </a:xfrm>
        </p:grpSpPr>
        <p:sp>
          <p:nvSpPr>
            <p:cNvPr id="37" name="Rectangle 12">
              <a:extLst>
                <a:ext uri="{FF2B5EF4-FFF2-40B4-BE49-F238E27FC236}">
                  <a16:creationId xmlns:a16="http://schemas.microsoft.com/office/drawing/2014/main" id="{55E0B4D2-C63D-4BE3-B829-B5E278DC4D71}"/>
                </a:ext>
              </a:extLst>
            </p:cNvPr>
            <p:cNvSpPr>
              <a:spLocks noChangeArrowheads="1"/>
            </p:cNvSpPr>
            <p:nvPr/>
          </p:nvSpPr>
          <p:spPr bwMode="auto">
            <a:xfrm>
              <a:off x="3061"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38" name="Rectangle 13">
              <a:extLst>
                <a:ext uri="{FF2B5EF4-FFF2-40B4-BE49-F238E27FC236}">
                  <a16:creationId xmlns:a16="http://schemas.microsoft.com/office/drawing/2014/main" id="{573AF41E-2222-4BED-B782-0A07FA372DD4}"/>
                </a:ext>
              </a:extLst>
            </p:cNvPr>
            <p:cNvSpPr>
              <a:spLocks noChangeArrowheads="1"/>
            </p:cNvSpPr>
            <p:nvPr/>
          </p:nvSpPr>
          <p:spPr bwMode="auto">
            <a:xfrm>
              <a:off x="3334"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39" name="Rectangle 14">
              <a:extLst>
                <a:ext uri="{FF2B5EF4-FFF2-40B4-BE49-F238E27FC236}">
                  <a16:creationId xmlns:a16="http://schemas.microsoft.com/office/drawing/2014/main" id="{943316F5-9412-4A05-8B86-99F1AAE03985}"/>
                </a:ext>
              </a:extLst>
            </p:cNvPr>
            <p:cNvSpPr>
              <a:spLocks noChangeArrowheads="1"/>
            </p:cNvSpPr>
            <p:nvPr/>
          </p:nvSpPr>
          <p:spPr bwMode="auto">
            <a:xfrm>
              <a:off x="3605"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0" name="Rectangle 15">
              <a:extLst>
                <a:ext uri="{FF2B5EF4-FFF2-40B4-BE49-F238E27FC236}">
                  <a16:creationId xmlns:a16="http://schemas.microsoft.com/office/drawing/2014/main" id="{E30B1A61-3D0B-4133-B930-8A43E9CC6C18}"/>
                </a:ext>
              </a:extLst>
            </p:cNvPr>
            <p:cNvSpPr>
              <a:spLocks noChangeArrowheads="1"/>
            </p:cNvSpPr>
            <p:nvPr/>
          </p:nvSpPr>
          <p:spPr bwMode="auto">
            <a:xfrm>
              <a:off x="3878"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1" name="Rectangle 16">
              <a:extLst>
                <a:ext uri="{FF2B5EF4-FFF2-40B4-BE49-F238E27FC236}">
                  <a16:creationId xmlns:a16="http://schemas.microsoft.com/office/drawing/2014/main" id="{1987DEE9-96EE-4BB0-AF6E-EAF8135CBCB0}"/>
                </a:ext>
              </a:extLst>
            </p:cNvPr>
            <p:cNvSpPr>
              <a:spLocks noChangeArrowheads="1"/>
            </p:cNvSpPr>
            <p:nvPr/>
          </p:nvSpPr>
          <p:spPr bwMode="auto">
            <a:xfrm>
              <a:off x="4149"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2" name="Rectangle 17">
              <a:extLst>
                <a:ext uri="{FF2B5EF4-FFF2-40B4-BE49-F238E27FC236}">
                  <a16:creationId xmlns:a16="http://schemas.microsoft.com/office/drawing/2014/main" id="{EE3949F0-CCEE-4780-B03A-EEE81872976B}"/>
                </a:ext>
              </a:extLst>
            </p:cNvPr>
            <p:cNvSpPr>
              <a:spLocks noChangeArrowheads="1"/>
            </p:cNvSpPr>
            <p:nvPr/>
          </p:nvSpPr>
          <p:spPr bwMode="auto">
            <a:xfrm>
              <a:off x="4422" y="1480"/>
              <a:ext cx="272" cy="226"/>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grpSp>
      <p:grpSp>
        <p:nvGrpSpPr>
          <p:cNvPr id="43" name="Group 24">
            <a:extLst>
              <a:ext uri="{FF2B5EF4-FFF2-40B4-BE49-F238E27FC236}">
                <a16:creationId xmlns:a16="http://schemas.microsoft.com/office/drawing/2014/main" id="{834C572F-F74D-4C8D-8F85-7D7A08CF4862}"/>
              </a:ext>
            </a:extLst>
          </p:cNvPr>
          <p:cNvGrpSpPr>
            <a:grpSpLocks/>
          </p:cNvGrpSpPr>
          <p:nvPr/>
        </p:nvGrpSpPr>
        <p:grpSpPr bwMode="auto">
          <a:xfrm>
            <a:off x="6402388" y="6070600"/>
            <a:ext cx="2592387" cy="358775"/>
            <a:chOff x="3923" y="1842"/>
            <a:chExt cx="1633" cy="226"/>
          </a:xfrm>
        </p:grpSpPr>
        <p:sp>
          <p:nvSpPr>
            <p:cNvPr id="44" name="Rectangle 18">
              <a:extLst>
                <a:ext uri="{FF2B5EF4-FFF2-40B4-BE49-F238E27FC236}">
                  <a16:creationId xmlns:a16="http://schemas.microsoft.com/office/drawing/2014/main" id="{5938CCFB-4884-45C3-A0B1-8BE28E4E7F54}"/>
                </a:ext>
              </a:extLst>
            </p:cNvPr>
            <p:cNvSpPr>
              <a:spLocks noChangeArrowheads="1"/>
            </p:cNvSpPr>
            <p:nvPr/>
          </p:nvSpPr>
          <p:spPr bwMode="auto">
            <a:xfrm>
              <a:off x="3923"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5" name="Rectangle 19">
              <a:extLst>
                <a:ext uri="{FF2B5EF4-FFF2-40B4-BE49-F238E27FC236}">
                  <a16:creationId xmlns:a16="http://schemas.microsoft.com/office/drawing/2014/main" id="{2ABC9472-79DE-416D-AF32-4E424474BBD0}"/>
                </a:ext>
              </a:extLst>
            </p:cNvPr>
            <p:cNvSpPr>
              <a:spLocks noChangeArrowheads="1"/>
            </p:cNvSpPr>
            <p:nvPr/>
          </p:nvSpPr>
          <p:spPr bwMode="auto">
            <a:xfrm>
              <a:off x="4196"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6" name="Rectangle 20">
              <a:extLst>
                <a:ext uri="{FF2B5EF4-FFF2-40B4-BE49-F238E27FC236}">
                  <a16:creationId xmlns:a16="http://schemas.microsoft.com/office/drawing/2014/main" id="{456D29E6-38CF-43B2-85B1-439028F627F9}"/>
                </a:ext>
              </a:extLst>
            </p:cNvPr>
            <p:cNvSpPr>
              <a:spLocks noChangeArrowheads="1"/>
            </p:cNvSpPr>
            <p:nvPr/>
          </p:nvSpPr>
          <p:spPr bwMode="auto">
            <a:xfrm>
              <a:off x="4467"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7" name="Rectangle 21">
              <a:extLst>
                <a:ext uri="{FF2B5EF4-FFF2-40B4-BE49-F238E27FC236}">
                  <a16:creationId xmlns:a16="http://schemas.microsoft.com/office/drawing/2014/main" id="{06B112E0-C67A-41D4-BAAB-FE953CC94D4B}"/>
                </a:ext>
              </a:extLst>
            </p:cNvPr>
            <p:cNvSpPr>
              <a:spLocks noChangeArrowheads="1"/>
            </p:cNvSpPr>
            <p:nvPr/>
          </p:nvSpPr>
          <p:spPr bwMode="auto">
            <a:xfrm>
              <a:off x="4740"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8" name="Rectangle 22">
              <a:extLst>
                <a:ext uri="{FF2B5EF4-FFF2-40B4-BE49-F238E27FC236}">
                  <a16:creationId xmlns:a16="http://schemas.microsoft.com/office/drawing/2014/main" id="{1A4D4E93-E961-4ED0-8240-00DF4F442BB2}"/>
                </a:ext>
              </a:extLst>
            </p:cNvPr>
            <p:cNvSpPr>
              <a:spLocks noChangeArrowheads="1"/>
            </p:cNvSpPr>
            <p:nvPr/>
          </p:nvSpPr>
          <p:spPr bwMode="auto">
            <a:xfrm>
              <a:off x="5011"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49" name="Rectangle 23">
              <a:extLst>
                <a:ext uri="{FF2B5EF4-FFF2-40B4-BE49-F238E27FC236}">
                  <a16:creationId xmlns:a16="http://schemas.microsoft.com/office/drawing/2014/main" id="{79ABB8A4-4B92-4AC9-8BCD-0C4BA81D3D57}"/>
                </a:ext>
              </a:extLst>
            </p:cNvPr>
            <p:cNvSpPr>
              <a:spLocks noChangeArrowheads="1"/>
            </p:cNvSpPr>
            <p:nvPr/>
          </p:nvSpPr>
          <p:spPr bwMode="auto">
            <a:xfrm>
              <a:off x="5284"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grpSp>
      <p:sp>
        <p:nvSpPr>
          <p:cNvPr id="50" name="Text Box 27">
            <a:extLst>
              <a:ext uri="{FF2B5EF4-FFF2-40B4-BE49-F238E27FC236}">
                <a16:creationId xmlns:a16="http://schemas.microsoft.com/office/drawing/2014/main" id="{95889397-B871-46CB-A60A-B3FFDF3510D1}"/>
              </a:ext>
            </a:extLst>
          </p:cNvPr>
          <p:cNvSpPr txBox="1">
            <a:spLocks noChangeArrowheads="1"/>
          </p:cNvSpPr>
          <p:nvPr/>
        </p:nvSpPr>
        <p:spPr bwMode="auto">
          <a:xfrm>
            <a:off x="5935663" y="5784850"/>
            <a:ext cx="369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m</a:t>
            </a:r>
          </a:p>
        </p:txBody>
      </p:sp>
      <p:sp>
        <p:nvSpPr>
          <p:cNvPr id="51" name="Line 28">
            <a:extLst>
              <a:ext uri="{FF2B5EF4-FFF2-40B4-BE49-F238E27FC236}">
                <a16:creationId xmlns:a16="http://schemas.microsoft.com/office/drawing/2014/main" id="{5312A654-95D8-4FA4-A06E-F855EDCFC194}"/>
              </a:ext>
            </a:extLst>
          </p:cNvPr>
          <p:cNvSpPr>
            <a:spLocks noChangeShapeType="1"/>
          </p:cNvSpPr>
          <p:nvPr/>
        </p:nvSpPr>
        <p:spPr bwMode="auto">
          <a:xfrm flipH="1" flipV="1">
            <a:off x="3954463" y="6429375"/>
            <a:ext cx="0" cy="207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2" name="Text Box 29">
            <a:extLst>
              <a:ext uri="{FF2B5EF4-FFF2-40B4-BE49-F238E27FC236}">
                <a16:creationId xmlns:a16="http://schemas.microsoft.com/office/drawing/2014/main" id="{318C0D03-A5D5-4D16-9DBF-1226721F5089}"/>
              </a:ext>
            </a:extLst>
          </p:cNvPr>
          <p:cNvSpPr txBox="1">
            <a:spLocks noChangeArrowheads="1"/>
          </p:cNvSpPr>
          <p:nvPr/>
        </p:nvSpPr>
        <p:spPr bwMode="auto">
          <a:xfrm>
            <a:off x="3775075" y="5776913"/>
            <a:ext cx="2365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i="1">
                <a:latin typeface="+mn-lt"/>
                <a:ea typeface="微软雅黑 Light" panose="020B0502040204020203" pitchFamily="34" charset="-122"/>
              </a:rPr>
              <a:t>l</a:t>
            </a:r>
          </a:p>
        </p:txBody>
      </p:sp>
      <p:sp>
        <p:nvSpPr>
          <p:cNvPr id="53" name="Text Box 31">
            <a:extLst>
              <a:ext uri="{FF2B5EF4-FFF2-40B4-BE49-F238E27FC236}">
                <a16:creationId xmlns:a16="http://schemas.microsoft.com/office/drawing/2014/main" id="{D8881CE1-9600-48AD-93E4-E031F81D1413}"/>
              </a:ext>
            </a:extLst>
          </p:cNvPr>
          <p:cNvSpPr txBox="1">
            <a:spLocks noChangeArrowheads="1"/>
          </p:cNvSpPr>
          <p:nvPr/>
        </p:nvSpPr>
        <p:spPr bwMode="auto">
          <a:xfrm>
            <a:off x="8574088" y="5778500"/>
            <a:ext cx="2664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r</a:t>
            </a:r>
          </a:p>
        </p:txBody>
      </p:sp>
      <p:sp>
        <p:nvSpPr>
          <p:cNvPr id="54" name="Text Box 27">
            <a:extLst>
              <a:ext uri="{FF2B5EF4-FFF2-40B4-BE49-F238E27FC236}">
                <a16:creationId xmlns:a16="http://schemas.microsoft.com/office/drawing/2014/main" id="{7A64321F-C69E-4DD7-A2BE-398A2974936B}"/>
              </a:ext>
            </a:extLst>
          </p:cNvPr>
          <p:cNvSpPr txBox="1">
            <a:spLocks noChangeArrowheads="1"/>
          </p:cNvSpPr>
          <p:nvPr/>
        </p:nvSpPr>
        <p:spPr bwMode="auto">
          <a:xfrm>
            <a:off x="6346825" y="5788025"/>
            <a:ext cx="6014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m+1</a:t>
            </a:r>
          </a:p>
        </p:txBody>
      </p:sp>
      <p:sp>
        <p:nvSpPr>
          <p:cNvPr id="55" name="TextBox 89">
            <a:extLst>
              <a:ext uri="{FF2B5EF4-FFF2-40B4-BE49-F238E27FC236}">
                <a16:creationId xmlns:a16="http://schemas.microsoft.com/office/drawing/2014/main" id="{C9994D1E-1361-4E0C-877C-087412F12C68}"/>
              </a:ext>
            </a:extLst>
          </p:cNvPr>
          <p:cNvSpPr txBox="1">
            <a:spLocks noChangeArrowheads="1"/>
          </p:cNvSpPr>
          <p:nvPr/>
        </p:nvSpPr>
        <p:spPr bwMode="auto">
          <a:xfrm>
            <a:off x="3276600" y="6073775"/>
            <a:ext cx="500458"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d[ ]</a:t>
            </a:r>
            <a:endParaRPr lang="zh-CN" altLang="en-US">
              <a:latin typeface="+mn-lt"/>
              <a:ea typeface="微软雅黑 Light" panose="020B0502040204020203" pitchFamily="34" charset="-122"/>
            </a:endParaRPr>
          </a:p>
        </p:txBody>
      </p:sp>
      <p:cxnSp>
        <p:nvCxnSpPr>
          <p:cNvPr id="56" name="直接箭头连接符 90">
            <a:extLst>
              <a:ext uri="{FF2B5EF4-FFF2-40B4-BE49-F238E27FC236}">
                <a16:creationId xmlns:a16="http://schemas.microsoft.com/office/drawing/2014/main" id="{0C8A348D-CD1F-4863-81A3-EC4830F6F561}"/>
              </a:ext>
            </a:extLst>
          </p:cNvPr>
          <p:cNvCxnSpPr>
            <a:cxnSpLocks noChangeShapeType="1"/>
          </p:cNvCxnSpPr>
          <p:nvPr/>
        </p:nvCxnSpPr>
        <p:spPr bwMode="auto">
          <a:xfrm>
            <a:off x="3954463" y="6589713"/>
            <a:ext cx="230505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 Box 29">
            <a:extLst>
              <a:ext uri="{FF2B5EF4-FFF2-40B4-BE49-F238E27FC236}">
                <a16:creationId xmlns:a16="http://schemas.microsoft.com/office/drawing/2014/main" id="{ECB1A30E-8F62-4384-BF5C-0F15317458B9}"/>
              </a:ext>
            </a:extLst>
          </p:cNvPr>
          <p:cNvSpPr txBox="1">
            <a:spLocks noChangeArrowheads="1"/>
          </p:cNvSpPr>
          <p:nvPr/>
        </p:nvSpPr>
        <p:spPr bwMode="auto">
          <a:xfrm>
            <a:off x="3838575" y="6532563"/>
            <a:ext cx="3000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rPr>
              <a:t>k</a:t>
            </a:r>
          </a:p>
        </p:txBody>
      </p:sp>
      <p:sp>
        <p:nvSpPr>
          <p:cNvPr id="58" name="TextBox 17">
            <a:extLst>
              <a:ext uri="{FF2B5EF4-FFF2-40B4-BE49-F238E27FC236}">
                <a16:creationId xmlns:a16="http://schemas.microsoft.com/office/drawing/2014/main" id="{46163033-A087-40AD-B59E-557D870C44CB}"/>
              </a:ext>
            </a:extLst>
          </p:cNvPr>
          <p:cNvSpPr txBox="1">
            <a:spLocks noChangeArrowheads="1"/>
          </p:cNvSpPr>
          <p:nvPr/>
        </p:nvSpPr>
        <p:spPr bwMode="auto">
          <a:xfrm>
            <a:off x="4625975" y="2565400"/>
            <a:ext cx="4518025" cy="830263"/>
          </a:xfrm>
          <a:prstGeom prst="rect">
            <a:avLst/>
          </a:prstGeom>
          <a:solidFill>
            <a:schemeClr val="bg1">
              <a:lumMod val="9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600" dirty="0">
                <a:latin typeface="+mn-lt"/>
                <a:ea typeface="微软雅黑 Light" panose="020B0502040204020203" pitchFamily="34" charset="-122"/>
                <a:cs typeface="楷体_GB2312"/>
              </a:rPr>
              <a:t>//</a:t>
            </a:r>
            <a:r>
              <a:rPr lang="zh-CN" altLang="en-US" sz="1600" dirty="0">
                <a:latin typeface="+mn-lt"/>
                <a:ea typeface="微软雅黑 Light" panose="020B0502040204020203" pitchFamily="34" charset="-122"/>
                <a:cs typeface="楷体_GB2312"/>
              </a:rPr>
              <a:t>左子段比较元素</a:t>
            </a:r>
            <a:r>
              <a:rPr lang="en-US" altLang="zh-CN" sz="1600" dirty="0">
                <a:latin typeface="+mn-lt"/>
                <a:ea typeface="微软雅黑 Light" panose="020B0502040204020203" pitchFamily="34" charset="-122"/>
                <a:cs typeface="楷体_GB2312"/>
              </a:rPr>
              <a:t>c[i]</a:t>
            </a:r>
            <a:r>
              <a:rPr lang="zh-CN" altLang="en-US" sz="1600" dirty="0">
                <a:latin typeface="+mn-lt"/>
                <a:ea typeface="微软雅黑 Light" panose="020B0502040204020203" pitchFamily="34" charset="-122"/>
                <a:cs typeface="楷体_GB2312"/>
              </a:rPr>
              <a:t>小于右子段比较元素</a:t>
            </a:r>
            <a:r>
              <a:rPr lang="en-US" altLang="zh-CN" sz="1600" dirty="0">
                <a:latin typeface="+mn-lt"/>
                <a:ea typeface="微软雅黑 Light" panose="020B0502040204020203" pitchFamily="34" charset="-122"/>
                <a:cs typeface="楷体_GB2312"/>
              </a:rPr>
              <a:t>c[j]</a:t>
            </a:r>
            <a:r>
              <a:rPr lang="zh-CN" altLang="en-US" sz="1600" dirty="0">
                <a:latin typeface="+mn-lt"/>
                <a:ea typeface="微软雅黑 Light" panose="020B0502040204020203" pitchFamily="34" charset="-122"/>
                <a:cs typeface="楷体_GB2312"/>
              </a:rPr>
              <a:t>，左子段元素</a:t>
            </a:r>
            <a:r>
              <a:rPr lang="en-US" altLang="zh-CN" sz="1600" dirty="0">
                <a:latin typeface="+mn-lt"/>
                <a:ea typeface="微软雅黑 Light" panose="020B0502040204020203" pitchFamily="34" charset="-122"/>
                <a:cs typeface="楷体_GB2312"/>
              </a:rPr>
              <a:t>c[i]</a:t>
            </a:r>
            <a:r>
              <a:rPr lang="zh-CN" altLang="en-US" sz="1600" dirty="0">
                <a:latin typeface="+mn-lt"/>
                <a:ea typeface="微软雅黑 Light" panose="020B0502040204020203" pitchFamily="34" charset="-122"/>
                <a:cs typeface="楷体_GB2312"/>
              </a:rPr>
              <a:t>移至</a:t>
            </a:r>
            <a:r>
              <a:rPr lang="en-US" altLang="zh-CN" sz="1600" dirty="0">
                <a:latin typeface="+mn-lt"/>
                <a:ea typeface="微软雅黑 Light" panose="020B0502040204020203" pitchFamily="34" charset="-122"/>
                <a:cs typeface="楷体_GB2312"/>
              </a:rPr>
              <a:t>d[k]</a:t>
            </a:r>
            <a:r>
              <a:rPr lang="zh-CN" altLang="en-US" sz="1600" dirty="0">
                <a:latin typeface="+mn-lt"/>
                <a:ea typeface="微软雅黑 Light" panose="020B0502040204020203" pitchFamily="34" charset="-122"/>
                <a:cs typeface="楷体_GB2312"/>
              </a:rPr>
              <a:t>，指针</a:t>
            </a:r>
            <a:r>
              <a:rPr lang="en-US" altLang="zh-CN" sz="1600" dirty="0" err="1">
                <a:latin typeface="+mn-lt"/>
                <a:ea typeface="微软雅黑 Light" panose="020B0502040204020203" pitchFamily="34" charset="-122"/>
                <a:cs typeface="楷体_GB2312"/>
              </a:rPr>
              <a:t>i</a:t>
            </a:r>
            <a:r>
              <a:rPr lang="zh-CN" altLang="en-US" sz="1600" dirty="0">
                <a:latin typeface="+mn-lt"/>
                <a:ea typeface="微软雅黑 Light" panose="020B0502040204020203" pitchFamily="34" charset="-122"/>
                <a:cs typeface="楷体_GB2312"/>
              </a:rPr>
              <a:t>、</a:t>
            </a:r>
            <a:r>
              <a:rPr lang="en-US" altLang="zh-CN" sz="1600" dirty="0">
                <a:latin typeface="+mn-lt"/>
                <a:ea typeface="微软雅黑 Light" panose="020B0502040204020203" pitchFamily="34" charset="-122"/>
                <a:cs typeface="楷体_GB2312"/>
              </a:rPr>
              <a:t>k</a:t>
            </a:r>
            <a:r>
              <a:rPr lang="zh-CN" altLang="en-US" sz="1600" dirty="0">
                <a:latin typeface="+mn-lt"/>
                <a:ea typeface="微软雅黑 Light" panose="020B0502040204020203" pitchFamily="34" charset="-122"/>
                <a:cs typeface="楷体_GB2312"/>
              </a:rPr>
              <a:t>后移</a:t>
            </a:r>
            <a:r>
              <a:rPr lang="en-US" altLang="zh-CN" sz="1600" dirty="0">
                <a:latin typeface="+mn-lt"/>
                <a:ea typeface="微软雅黑 Light" panose="020B0502040204020203" pitchFamily="34" charset="-122"/>
                <a:cs typeface="楷体_GB2312"/>
              </a:rPr>
              <a:t>; </a:t>
            </a:r>
          </a:p>
          <a:p>
            <a:pPr>
              <a:defRPr/>
            </a:pPr>
            <a:r>
              <a:rPr lang="zh-CN" altLang="en-US" sz="1600" dirty="0">
                <a:latin typeface="+mn-lt"/>
                <a:ea typeface="微软雅黑 Light" panose="020B0502040204020203" pitchFamily="34" charset="-122"/>
                <a:cs typeface="楷体_GB2312"/>
              </a:rPr>
              <a:t>否则，右子段元素</a:t>
            </a:r>
            <a:r>
              <a:rPr lang="en-US" altLang="zh-CN" sz="1600" dirty="0">
                <a:latin typeface="+mn-lt"/>
                <a:ea typeface="微软雅黑 Light" panose="020B0502040204020203" pitchFamily="34" charset="-122"/>
                <a:cs typeface="楷体_GB2312"/>
              </a:rPr>
              <a:t>c[j]</a:t>
            </a:r>
            <a:r>
              <a:rPr lang="zh-CN" altLang="en-US" sz="1600" dirty="0">
                <a:latin typeface="+mn-lt"/>
                <a:ea typeface="微软雅黑 Light" panose="020B0502040204020203" pitchFamily="34" charset="-122"/>
                <a:cs typeface="楷体_GB2312"/>
              </a:rPr>
              <a:t>移至</a:t>
            </a:r>
            <a:r>
              <a:rPr lang="en-US" altLang="zh-CN" sz="1600" dirty="0">
                <a:latin typeface="+mn-lt"/>
                <a:ea typeface="微软雅黑 Light" panose="020B0502040204020203" pitchFamily="34" charset="-122"/>
                <a:cs typeface="楷体_GB2312"/>
              </a:rPr>
              <a:t>d[k]</a:t>
            </a:r>
            <a:r>
              <a:rPr lang="zh-CN" altLang="en-US" sz="1600" dirty="0">
                <a:latin typeface="+mn-lt"/>
                <a:ea typeface="微软雅黑 Light" panose="020B0502040204020203" pitchFamily="34" charset="-122"/>
                <a:cs typeface="楷体_GB2312"/>
              </a:rPr>
              <a:t>，指针</a:t>
            </a:r>
            <a:r>
              <a:rPr lang="en-US" altLang="zh-CN" sz="1600" dirty="0">
                <a:latin typeface="+mn-lt"/>
                <a:ea typeface="微软雅黑 Light" panose="020B0502040204020203" pitchFamily="34" charset="-122"/>
                <a:cs typeface="楷体_GB2312"/>
              </a:rPr>
              <a:t>j</a:t>
            </a:r>
            <a:r>
              <a:rPr lang="zh-CN" altLang="en-US" sz="1600" dirty="0">
                <a:latin typeface="+mn-lt"/>
                <a:ea typeface="微软雅黑 Light" panose="020B0502040204020203" pitchFamily="34" charset="-122"/>
                <a:cs typeface="楷体_GB2312"/>
              </a:rPr>
              <a:t>、</a:t>
            </a:r>
            <a:r>
              <a:rPr lang="en-US" altLang="zh-CN" sz="1600" dirty="0">
                <a:latin typeface="+mn-lt"/>
                <a:ea typeface="微软雅黑 Light" panose="020B0502040204020203" pitchFamily="34" charset="-122"/>
                <a:cs typeface="楷体_GB2312"/>
              </a:rPr>
              <a:t>k</a:t>
            </a:r>
            <a:r>
              <a:rPr lang="zh-CN" altLang="en-US" sz="1600" dirty="0">
                <a:latin typeface="+mn-lt"/>
                <a:ea typeface="微软雅黑 Light" panose="020B0502040204020203" pitchFamily="34" charset="-122"/>
                <a:cs typeface="楷体_GB2312"/>
              </a:rPr>
              <a:t>后移</a:t>
            </a:r>
            <a:endParaRPr lang="zh-CN" altLang="en-US" sz="1600" dirty="0">
              <a:latin typeface="+mn-lt"/>
              <a:ea typeface="微软雅黑 Light" panose="020B0502040204020203" pitchFamily="34" charset="-122"/>
            </a:endParaRPr>
          </a:p>
        </p:txBody>
      </p:sp>
      <p:sp>
        <p:nvSpPr>
          <p:cNvPr id="59" name="TextBox 102">
            <a:extLst>
              <a:ext uri="{FF2B5EF4-FFF2-40B4-BE49-F238E27FC236}">
                <a16:creationId xmlns:a16="http://schemas.microsoft.com/office/drawing/2014/main" id="{FFCFF9C8-D461-40DC-9B5E-1D4412B0D4FC}"/>
              </a:ext>
            </a:extLst>
          </p:cNvPr>
          <p:cNvSpPr txBox="1">
            <a:spLocks noChangeArrowheads="1"/>
          </p:cNvSpPr>
          <p:nvPr/>
        </p:nvSpPr>
        <p:spPr bwMode="auto">
          <a:xfrm>
            <a:off x="6052782" y="3412333"/>
            <a:ext cx="2941993" cy="1077912"/>
          </a:xfrm>
          <a:prstGeom prst="rect">
            <a:avLst/>
          </a:prstGeom>
          <a:solidFill>
            <a:schemeClr val="bg1">
              <a:lumMod val="95000"/>
            </a:schemeClr>
          </a:solidFill>
          <a:ln w="9525">
            <a:solidFill>
              <a:srgbClr val="C0000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1600" dirty="0">
                <a:latin typeface="+mn-lt"/>
                <a:ea typeface="微软雅黑 Light" panose="020B0502040204020203" pitchFamily="34" charset="-122"/>
                <a:cs typeface="楷体_GB2312"/>
              </a:rPr>
              <a:t>//</a:t>
            </a:r>
            <a:r>
              <a:rPr lang="zh-CN" altLang="en-US" sz="1600" dirty="0">
                <a:latin typeface="+mn-lt"/>
                <a:ea typeface="微软雅黑 Light" panose="020B0502040204020203" pitchFamily="34" charset="-122"/>
                <a:cs typeface="楷体_GB2312"/>
              </a:rPr>
              <a:t>左子段搜索结束</a:t>
            </a:r>
            <a:r>
              <a:rPr lang="en-US" altLang="zh-CN" sz="1600" dirty="0">
                <a:latin typeface="+mn-lt"/>
                <a:ea typeface="微软雅黑 Light" panose="020B0502040204020203" pitchFamily="34" charset="-122"/>
                <a:cs typeface="楷体_GB2312"/>
              </a:rPr>
              <a:t>(i&gt;m)</a:t>
            </a:r>
            <a:r>
              <a:rPr lang="zh-CN" altLang="en-US" sz="1600" dirty="0">
                <a:latin typeface="+mn-lt"/>
                <a:ea typeface="微软雅黑 Light" panose="020B0502040204020203" pitchFamily="34" charset="-122"/>
                <a:cs typeface="楷体_GB2312"/>
              </a:rPr>
              <a:t>，如果右子段还有没有处理的</a:t>
            </a:r>
            <a:r>
              <a:rPr lang="zh-CN" altLang="en-US" sz="1600" b="1" dirty="0">
                <a:solidFill>
                  <a:srgbClr val="FF0000"/>
                </a:solidFill>
                <a:latin typeface="+mn-lt"/>
                <a:ea typeface="微软雅黑 Light" panose="020B0502040204020203" pitchFamily="34" charset="-122"/>
                <a:cs typeface="楷体_GB2312"/>
              </a:rPr>
              <a:t>大</a:t>
            </a:r>
            <a:r>
              <a:rPr lang="zh-CN" altLang="en-US" sz="1600" dirty="0">
                <a:latin typeface="+mn-lt"/>
                <a:ea typeface="微软雅黑 Light" panose="020B0502040204020203" pitchFamily="34" charset="-122"/>
                <a:cs typeface="楷体_GB2312"/>
              </a:rPr>
              <a:t>元素</a:t>
            </a:r>
            <a:r>
              <a:rPr lang="en-US" altLang="zh-CN" sz="1600" dirty="0">
                <a:latin typeface="+mn-lt"/>
                <a:ea typeface="微软雅黑 Light" panose="020B0502040204020203" pitchFamily="34" charset="-122"/>
                <a:cs typeface="楷体_GB2312"/>
              </a:rPr>
              <a:t>(j&lt;=r)</a:t>
            </a:r>
            <a:r>
              <a:rPr lang="zh-CN" altLang="en-US" sz="1600" dirty="0">
                <a:latin typeface="+mn-lt"/>
                <a:ea typeface="微软雅黑 Light" panose="020B0502040204020203" pitchFamily="34" charset="-122"/>
                <a:cs typeface="楷体_GB2312"/>
              </a:rPr>
              <a:t>，将右子段剩余大元素移至</a:t>
            </a:r>
            <a:r>
              <a:rPr lang="en-US" altLang="zh-CN" sz="1600" dirty="0">
                <a:latin typeface="+mn-lt"/>
                <a:ea typeface="微软雅黑 Light" panose="020B0502040204020203" pitchFamily="34" charset="-122"/>
                <a:cs typeface="楷体_GB2312"/>
              </a:rPr>
              <a:t>d[]</a:t>
            </a:r>
            <a:endParaRPr lang="zh-CN" altLang="en-US" sz="1600" dirty="0">
              <a:latin typeface="+mn-lt"/>
              <a:ea typeface="微软雅黑 Light" panose="020B0502040204020203" pitchFamily="34" charset="-122"/>
            </a:endParaRPr>
          </a:p>
        </p:txBody>
      </p:sp>
      <p:sp>
        <p:nvSpPr>
          <p:cNvPr id="60" name="TextBox 103">
            <a:extLst>
              <a:ext uri="{FF2B5EF4-FFF2-40B4-BE49-F238E27FC236}">
                <a16:creationId xmlns:a16="http://schemas.microsoft.com/office/drawing/2014/main" id="{6137F000-A16C-4FFA-BFBD-B0B9CDF5649E}"/>
              </a:ext>
            </a:extLst>
          </p:cNvPr>
          <p:cNvSpPr txBox="1">
            <a:spLocks noChangeArrowheads="1"/>
          </p:cNvSpPr>
          <p:nvPr/>
        </p:nvSpPr>
        <p:spPr bwMode="auto">
          <a:xfrm>
            <a:off x="133350" y="5032375"/>
            <a:ext cx="2843213" cy="10763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cs typeface="楷体_GB2312"/>
              </a:rPr>
              <a:t>//</a:t>
            </a:r>
            <a:r>
              <a:rPr lang="zh-CN" altLang="en-US" sz="1600" dirty="0">
                <a:latin typeface="+mn-lt"/>
                <a:ea typeface="微软雅黑 Light" panose="020B0502040204020203" pitchFamily="34" charset="-122"/>
                <a:cs typeface="楷体_GB2312"/>
              </a:rPr>
              <a:t>右子段搜索结束</a:t>
            </a:r>
            <a:r>
              <a:rPr lang="en-US" altLang="zh-CN" sz="1600" dirty="0">
                <a:latin typeface="+mn-lt"/>
                <a:ea typeface="微软雅黑 Light" panose="020B0502040204020203" pitchFamily="34" charset="-122"/>
                <a:cs typeface="楷体_GB2312"/>
              </a:rPr>
              <a:t>(j&gt;r)</a:t>
            </a:r>
            <a:r>
              <a:rPr lang="zh-CN" altLang="en-US" sz="1600" dirty="0">
                <a:latin typeface="+mn-lt"/>
                <a:ea typeface="微软雅黑 Light" panose="020B0502040204020203" pitchFamily="34" charset="-122"/>
                <a:cs typeface="楷体_GB2312"/>
              </a:rPr>
              <a:t>，如果左子段还有没有处理的大元素</a:t>
            </a:r>
            <a:r>
              <a:rPr lang="en-US" altLang="zh-CN" sz="1600" dirty="0">
                <a:latin typeface="+mn-lt"/>
                <a:ea typeface="微软雅黑 Light" panose="020B0502040204020203" pitchFamily="34" charset="-122"/>
                <a:cs typeface="楷体_GB2312"/>
              </a:rPr>
              <a:t>(i&lt;=m)</a:t>
            </a:r>
            <a:r>
              <a:rPr lang="zh-CN" altLang="en-US" sz="1600" dirty="0">
                <a:latin typeface="+mn-lt"/>
                <a:ea typeface="微软雅黑 Light" panose="020B0502040204020203" pitchFamily="34" charset="-122"/>
                <a:cs typeface="楷体_GB2312"/>
              </a:rPr>
              <a:t>，将左子段剩余大元素移至</a:t>
            </a:r>
            <a:r>
              <a:rPr lang="en-US" altLang="zh-CN" sz="1600" dirty="0">
                <a:latin typeface="+mn-lt"/>
                <a:ea typeface="微软雅黑 Light" panose="020B0502040204020203" pitchFamily="34" charset="-122"/>
                <a:cs typeface="楷体_GB2312"/>
              </a:rPr>
              <a:t>d[ ]</a:t>
            </a:r>
            <a:endParaRPr lang="zh-CN" altLang="en-US" sz="1600" dirty="0">
              <a:latin typeface="+mn-lt"/>
              <a:ea typeface="微软雅黑 Light" panose="020B0502040204020203" pitchFamily="34" charset="-122"/>
            </a:endParaRPr>
          </a:p>
        </p:txBody>
      </p:sp>
      <p:cxnSp>
        <p:nvCxnSpPr>
          <p:cNvPr id="61" name="直接箭头连接符 26">
            <a:extLst>
              <a:ext uri="{FF2B5EF4-FFF2-40B4-BE49-F238E27FC236}">
                <a16:creationId xmlns:a16="http://schemas.microsoft.com/office/drawing/2014/main" id="{50414ED6-7F88-45AB-897E-BF07A2F9AE79}"/>
              </a:ext>
            </a:extLst>
          </p:cNvPr>
          <p:cNvCxnSpPr>
            <a:cxnSpLocks noChangeShapeType="1"/>
            <a:stCxn id="60" idx="0"/>
          </p:cNvCxnSpPr>
          <p:nvPr/>
        </p:nvCxnSpPr>
        <p:spPr bwMode="auto">
          <a:xfrm flipV="1">
            <a:off x="1554957" y="4402327"/>
            <a:ext cx="1292622" cy="630048"/>
          </a:xfrm>
          <a:prstGeom prst="straightConnector1">
            <a:avLst/>
          </a:prstGeom>
          <a:noFill/>
          <a:ln w="28575" algn="ctr">
            <a:solidFill>
              <a:srgbClr val="92D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任意多边形 43008">
            <a:extLst>
              <a:ext uri="{FF2B5EF4-FFF2-40B4-BE49-F238E27FC236}">
                <a16:creationId xmlns:a16="http://schemas.microsoft.com/office/drawing/2014/main" id="{6A017C16-3D3E-47D2-8C7A-B537D085F86B}"/>
              </a:ext>
            </a:extLst>
          </p:cNvPr>
          <p:cNvSpPr>
            <a:spLocks/>
          </p:cNvSpPr>
          <p:nvPr/>
        </p:nvSpPr>
        <p:spPr bwMode="auto">
          <a:xfrm>
            <a:off x="1252538" y="4003675"/>
            <a:ext cx="1946275" cy="482600"/>
          </a:xfrm>
          <a:custGeom>
            <a:avLst/>
            <a:gdLst>
              <a:gd name="T0" fmla="*/ 0 w 1945170"/>
              <a:gd name="T1" fmla="*/ 0 h 483651"/>
              <a:gd name="T2" fmla="*/ 1767644 w 1945170"/>
              <a:gd name="T3" fmla="*/ 70257 h 483651"/>
              <a:gd name="T4" fmla="*/ 0 60000 65536"/>
              <a:gd name="T5" fmla="*/ 0 60000 65536"/>
            </a:gdLst>
            <a:ahLst/>
            <a:cxnLst>
              <a:cxn ang="T4">
                <a:pos x="T0" y="T1"/>
              </a:cxn>
              <a:cxn ang="T5">
                <a:pos x="T2" y="T3"/>
              </a:cxn>
            </a:cxnLst>
            <a:rect l="0" t="0" r="r" b="b"/>
            <a:pathLst>
              <a:path w="1945170" h="483651">
                <a:moveTo>
                  <a:pt x="0" y="0"/>
                </a:moveTo>
                <a:cubicBezTo>
                  <a:pt x="1219764" y="405836"/>
                  <a:pt x="2439528" y="811672"/>
                  <a:pt x="1740746" y="74507"/>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ea typeface="微软雅黑 Light" panose="020B0502040204020203" pitchFamily="34" charset="-122"/>
            </a:endParaRPr>
          </a:p>
        </p:txBody>
      </p:sp>
      <p:cxnSp>
        <p:nvCxnSpPr>
          <p:cNvPr id="63" name="直接连接符 43011">
            <a:extLst>
              <a:ext uri="{FF2B5EF4-FFF2-40B4-BE49-F238E27FC236}">
                <a16:creationId xmlns:a16="http://schemas.microsoft.com/office/drawing/2014/main" id="{4264E30B-D509-457A-A440-F6E75BC0DC8A}"/>
              </a:ext>
            </a:extLst>
          </p:cNvPr>
          <p:cNvCxnSpPr>
            <a:cxnSpLocks noChangeShapeType="1"/>
          </p:cNvCxnSpPr>
          <p:nvPr/>
        </p:nvCxnSpPr>
        <p:spPr bwMode="auto">
          <a:xfrm flipV="1">
            <a:off x="1028700" y="4388785"/>
            <a:ext cx="4477982" cy="27085"/>
          </a:xfrm>
          <a:prstGeom prst="line">
            <a:avLst/>
          </a:prstGeom>
          <a:noFill/>
          <a:ln w="28575"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矩形 43013">
            <a:extLst>
              <a:ext uri="{FF2B5EF4-FFF2-40B4-BE49-F238E27FC236}">
                <a16:creationId xmlns:a16="http://schemas.microsoft.com/office/drawing/2014/main" id="{34EA2327-E4EC-4EA3-889F-6D501F80B369}"/>
              </a:ext>
            </a:extLst>
          </p:cNvPr>
          <p:cNvSpPr>
            <a:spLocks noChangeArrowheads="1"/>
          </p:cNvSpPr>
          <p:nvPr/>
        </p:nvSpPr>
        <p:spPr bwMode="auto">
          <a:xfrm>
            <a:off x="434052" y="3646488"/>
            <a:ext cx="5618730" cy="83185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65" name="下箭头 43014">
            <a:extLst>
              <a:ext uri="{FF2B5EF4-FFF2-40B4-BE49-F238E27FC236}">
                <a16:creationId xmlns:a16="http://schemas.microsoft.com/office/drawing/2014/main" id="{499B6CE4-34FA-4689-884D-0950E04D14C1}"/>
              </a:ext>
            </a:extLst>
          </p:cNvPr>
          <p:cNvSpPr>
            <a:spLocks noChangeArrowheads="1"/>
          </p:cNvSpPr>
          <p:nvPr/>
        </p:nvSpPr>
        <p:spPr bwMode="auto">
          <a:xfrm>
            <a:off x="3403600" y="5322888"/>
            <a:ext cx="223838" cy="549275"/>
          </a:xfrm>
          <a:prstGeom prst="downArrow">
            <a:avLst>
              <a:gd name="adj1" fmla="val 50000"/>
              <a:gd name="adj2" fmla="val 50009"/>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66" name="TextBox 102">
            <a:extLst>
              <a:ext uri="{FF2B5EF4-FFF2-40B4-BE49-F238E27FC236}">
                <a16:creationId xmlns:a16="http://schemas.microsoft.com/office/drawing/2014/main" id="{66040091-7A75-4342-91F1-FDB6C83AFAB6}"/>
              </a:ext>
            </a:extLst>
          </p:cNvPr>
          <p:cNvSpPr txBox="1">
            <a:spLocks noChangeArrowheads="1"/>
          </p:cNvSpPr>
          <p:nvPr/>
        </p:nvSpPr>
        <p:spPr bwMode="auto">
          <a:xfrm>
            <a:off x="6948272" y="281892"/>
            <a:ext cx="2022475" cy="1077218"/>
          </a:xfrm>
          <a:prstGeom prst="rect">
            <a:avLst/>
          </a:prstGeom>
          <a:solidFill>
            <a:srgbClr val="FFC000"/>
          </a:solidFill>
          <a:ln w="9525">
            <a:solidFill>
              <a:srgbClr val="C0000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dirty="0">
                <a:latin typeface="+mn-lt"/>
                <a:ea typeface="微软雅黑 Light" panose="020B0502040204020203" pitchFamily="34" charset="-122"/>
                <a:cs typeface="楷体_GB2312"/>
              </a:rPr>
              <a:t>当</a:t>
            </a:r>
            <a:r>
              <a:rPr lang="en-US" altLang="zh-CN" sz="1600" dirty="0" err="1">
                <a:latin typeface="+mn-lt"/>
                <a:ea typeface="微软雅黑 Light" panose="020B0502040204020203" pitchFamily="34" charset="-122"/>
                <a:cs typeface="楷体_GB2312"/>
              </a:rPr>
              <a:t>i</a:t>
            </a:r>
            <a:r>
              <a:rPr lang="en-US" altLang="zh-CN" sz="1600" dirty="0">
                <a:latin typeface="+mn-lt"/>
                <a:ea typeface="微软雅黑 Light" panose="020B0502040204020203" pitchFamily="34" charset="-122"/>
                <a:cs typeface="楷体_GB2312"/>
              </a:rPr>
              <a:t>&gt;m(</a:t>
            </a:r>
            <a:r>
              <a:rPr lang="zh-CN" altLang="en-US" sz="1600" dirty="0">
                <a:latin typeface="+mn-lt"/>
                <a:ea typeface="微软雅黑 Light" panose="020B0502040204020203" pitchFamily="34" charset="-122"/>
                <a:cs typeface="楷体_GB2312"/>
              </a:rPr>
              <a:t>左子段搜索比较完毕</a:t>
            </a:r>
            <a:r>
              <a:rPr lang="en-US" altLang="zh-CN" sz="1600" dirty="0">
                <a:latin typeface="+mn-lt"/>
                <a:ea typeface="微软雅黑 Light" panose="020B0502040204020203" pitchFamily="34" charset="-122"/>
                <a:cs typeface="楷体_GB2312"/>
              </a:rPr>
              <a:t>)</a:t>
            </a:r>
            <a:r>
              <a:rPr lang="zh-CN" altLang="en-US" sz="1600" dirty="0">
                <a:latin typeface="+mn-lt"/>
                <a:ea typeface="微软雅黑 Light" panose="020B0502040204020203" pitchFamily="34" charset="-122"/>
                <a:cs typeface="楷体_GB2312"/>
              </a:rPr>
              <a:t>，或</a:t>
            </a:r>
            <a:r>
              <a:rPr lang="en-US" altLang="zh-CN" sz="1600" dirty="0">
                <a:latin typeface="+mn-lt"/>
                <a:ea typeface="微软雅黑 Light" panose="020B0502040204020203" pitchFamily="34" charset="-122"/>
                <a:cs typeface="楷体_GB2312"/>
              </a:rPr>
              <a:t>j&gt;r(</a:t>
            </a:r>
            <a:r>
              <a:rPr lang="zh-CN" altLang="en-US" sz="1600" dirty="0">
                <a:latin typeface="+mn-lt"/>
                <a:ea typeface="微软雅黑 Light" panose="020B0502040204020203" pitchFamily="34" charset="-122"/>
                <a:cs typeface="楷体_GB2312"/>
              </a:rPr>
              <a:t>右子段搜索比较完毕</a:t>
            </a:r>
            <a:r>
              <a:rPr lang="en-US" altLang="zh-CN" sz="1600" dirty="0">
                <a:latin typeface="+mn-lt"/>
                <a:ea typeface="微软雅黑 Light" panose="020B0502040204020203" pitchFamily="34" charset="-122"/>
                <a:cs typeface="楷体_GB2312"/>
              </a:rPr>
              <a:t>)</a:t>
            </a:r>
            <a:r>
              <a:rPr lang="zh-CN" altLang="en-US" sz="1600" dirty="0">
                <a:latin typeface="+mn-lt"/>
                <a:ea typeface="微软雅黑 Light" panose="020B0502040204020203" pitchFamily="34" charset="-122"/>
                <a:cs typeface="楷体_GB2312"/>
              </a:rPr>
              <a:t>时，跳出</a:t>
            </a:r>
            <a:r>
              <a:rPr lang="en-US" altLang="zh-CN" sz="1600" dirty="0">
                <a:latin typeface="+mn-lt"/>
                <a:ea typeface="微软雅黑 Light" panose="020B0502040204020203" pitchFamily="34" charset="-122"/>
                <a:cs typeface="楷体_GB2312"/>
              </a:rPr>
              <a:t>while</a:t>
            </a:r>
            <a:r>
              <a:rPr lang="zh-CN" altLang="en-US" sz="1600" dirty="0">
                <a:latin typeface="+mn-lt"/>
                <a:ea typeface="微软雅黑 Light" panose="020B0502040204020203" pitchFamily="34" charset="-122"/>
                <a:cs typeface="楷体_GB2312"/>
              </a:rPr>
              <a:t>循环</a:t>
            </a:r>
            <a:endParaRPr lang="zh-CN" altLang="en-US" sz="1600" dirty="0">
              <a:latin typeface="+mn-lt"/>
              <a:ea typeface="微软雅黑 Light" panose="020B0502040204020203" pitchFamily="34" charset="-122"/>
            </a:endParaRPr>
          </a:p>
        </p:txBody>
      </p:sp>
      <p:cxnSp>
        <p:nvCxnSpPr>
          <p:cNvPr id="67" name="直接箭头连接符 2">
            <a:extLst>
              <a:ext uri="{FF2B5EF4-FFF2-40B4-BE49-F238E27FC236}">
                <a16:creationId xmlns:a16="http://schemas.microsoft.com/office/drawing/2014/main" id="{CCCA1086-152D-4D76-A151-BD249D245255}"/>
              </a:ext>
            </a:extLst>
          </p:cNvPr>
          <p:cNvCxnSpPr>
            <a:cxnSpLocks noChangeShapeType="1"/>
            <a:stCxn id="66" idx="1"/>
          </p:cNvCxnSpPr>
          <p:nvPr/>
        </p:nvCxnSpPr>
        <p:spPr bwMode="auto">
          <a:xfrm flipH="1">
            <a:off x="1042989" y="820501"/>
            <a:ext cx="5905283" cy="140358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4">
            <a:extLst>
              <a:ext uri="{FF2B5EF4-FFF2-40B4-BE49-F238E27FC236}">
                <a16:creationId xmlns:a16="http://schemas.microsoft.com/office/drawing/2014/main" id="{50F14C08-9B71-4FE2-BCBB-26A29AA47235}"/>
              </a:ext>
            </a:extLst>
          </p:cNvPr>
          <p:cNvSpPr txBox="1"/>
          <p:nvPr/>
        </p:nvSpPr>
        <p:spPr>
          <a:xfrm>
            <a:off x="4679950" y="5492750"/>
            <a:ext cx="1053494" cy="369332"/>
          </a:xfrm>
          <a:prstGeom prst="rect">
            <a:avLst/>
          </a:prstGeom>
          <a:solidFill>
            <a:schemeClr val="bg1">
              <a:lumMod val="95000"/>
            </a:schemeClr>
          </a:solidFill>
        </p:spPr>
        <p:txBody>
          <a:bodyPr wrap="none">
            <a:spAutoFit/>
          </a:bodyPr>
          <a:lstStyle/>
          <a:p>
            <a:pPr>
              <a:defRPr/>
            </a:pPr>
            <a:r>
              <a:rPr lang="en-US" altLang="zh-CN" dirty="0">
                <a:solidFill>
                  <a:srgbClr val="C00000"/>
                </a:solidFill>
                <a:ea typeface="微软雅黑 Light" panose="020B0502040204020203" pitchFamily="34" charset="-122"/>
              </a:rPr>
              <a:t>c[i] &lt;=c[j]</a:t>
            </a:r>
            <a:endParaRPr lang="zh-CN" altLang="en-US" dirty="0">
              <a:solidFill>
                <a:srgbClr val="C00000"/>
              </a:solidFill>
              <a:ea typeface="微软雅黑 Light" panose="020B0502040204020203" pitchFamily="34" charset="-122"/>
            </a:endParaRPr>
          </a:p>
        </p:txBody>
      </p:sp>
      <p:cxnSp>
        <p:nvCxnSpPr>
          <p:cNvPr id="69" name="直接箭头连接符 3">
            <a:extLst>
              <a:ext uri="{FF2B5EF4-FFF2-40B4-BE49-F238E27FC236}">
                <a16:creationId xmlns:a16="http://schemas.microsoft.com/office/drawing/2014/main" id="{CD82C0DD-6065-4F73-AF4B-E98CC454B03B}"/>
              </a:ext>
            </a:extLst>
          </p:cNvPr>
          <p:cNvCxnSpPr>
            <a:cxnSpLocks noChangeShapeType="1"/>
            <a:stCxn id="13" idx="2"/>
            <a:endCxn id="38" idx="0"/>
          </p:cNvCxnSpPr>
          <p:nvPr/>
        </p:nvCxnSpPr>
        <p:spPr bwMode="auto">
          <a:xfrm flipH="1">
            <a:off x="4459288" y="5146675"/>
            <a:ext cx="434975" cy="923925"/>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69">
            <a:extLst>
              <a:ext uri="{FF2B5EF4-FFF2-40B4-BE49-F238E27FC236}">
                <a16:creationId xmlns:a16="http://schemas.microsoft.com/office/drawing/2014/main" id="{7D0F1BCC-CEF7-4E21-A7E8-AD5559A8DDF8}"/>
              </a:ext>
            </a:extLst>
          </p:cNvPr>
          <p:cNvSpPr txBox="1"/>
          <p:nvPr/>
        </p:nvSpPr>
        <p:spPr>
          <a:xfrm>
            <a:off x="7085991" y="5444330"/>
            <a:ext cx="885179" cy="369332"/>
          </a:xfrm>
          <a:prstGeom prst="rect">
            <a:avLst/>
          </a:prstGeom>
          <a:solidFill>
            <a:schemeClr val="bg1">
              <a:lumMod val="95000"/>
            </a:schemeClr>
          </a:solidFill>
        </p:spPr>
        <p:txBody>
          <a:bodyPr wrap="none">
            <a:spAutoFit/>
          </a:bodyPr>
          <a:lstStyle/>
          <a:p>
            <a:pPr>
              <a:defRPr/>
            </a:pPr>
            <a:r>
              <a:rPr lang="en-US" altLang="zh-CN" dirty="0">
                <a:solidFill>
                  <a:srgbClr val="0066FF"/>
                </a:solidFill>
                <a:ea typeface="微软雅黑 Light" panose="020B0502040204020203" pitchFamily="34" charset="-122"/>
              </a:rPr>
              <a:t>c[j]&lt;c[i]</a:t>
            </a:r>
            <a:endParaRPr lang="zh-CN" altLang="en-US" dirty="0">
              <a:solidFill>
                <a:srgbClr val="0066FF"/>
              </a:solidFill>
              <a:ea typeface="微软雅黑 Light" panose="020B0502040204020203" pitchFamily="34" charset="-122"/>
            </a:endParaRPr>
          </a:p>
        </p:txBody>
      </p:sp>
      <p:cxnSp>
        <p:nvCxnSpPr>
          <p:cNvPr id="71" name="直接箭头连接符 70">
            <a:extLst>
              <a:ext uri="{FF2B5EF4-FFF2-40B4-BE49-F238E27FC236}">
                <a16:creationId xmlns:a16="http://schemas.microsoft.com/office/drawing/2014/main" id="{7FFBA0D0-86B7-41BF-B2B0-336AC7A3BFC1}"/>
              </a:ext>
            </a:extLst>
          </p:cNvPr>
          <p:cNvCxnSpPr>
            <a:endCxn id="45" idx="0"/>
          </p:cNvCxnSpPr>
          <p:nvPr/>
        </p:nvCxnSpPr>
        <p:spPr bwMode="auto">
          <a:xfrm flipH="1">
            <a:off x="7051675" y="5135563"/>
            <a:ext cx="50800" cy="935037"/>
          </a:xfrm>
          <a:prstGeom prst="straightConnector1">
            <a:avLst/>
          </a:prstGeom>
          <a:solidFill>
            <a:schemeClr val="accent1"/>
          </a:solidFill>
          <a:ln w="38100" cap="flat" cmpd="sng" algn="ctr">
            <a:solidFill>
              <a:srgbClr val="0066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23530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1B64C-F2A3-4545-91BA-1C6043FCBF7B}"/>
              </a:ext>
            </a:extLst>
          </p:cNvPr>
          <p:cNvSpPr>
            <a:spLocks noGrp="1"/>
          </p:cNvSpPr>
          <p:nvPr>
            <p:ph type="title"/>
          </p:nvPr>
        </p:nvSpPr>
        <p:spPr/>
        <p:txBody>
          <a:bodyPr/>
          <a:lstStyle/>
          <a:p>
            <a:r>
              <a:rPr lang="zh-CN" altLang="en-US" dirty="0"/>
              <a:t>核心过程</a:t>
            </a:r>
            <a:r>
              <a:rPr lang="en-US" altLang="zh-CN" dirty="0"/>
              <a:t>merge</a:t>
            </a:r>
            <a:endParaRPr lang="zh-CN" altLang="en-US" dirty="0"/>
          </a:p>
        </p:txBody>
      </p:sp>
      <p:sp>
        <p:nvSpPr>
          <p:cNvPr id="4" name="日期占位符 3">
            <a:extLst>
              <a:ext uri="{FF2B5EF4-FFF2-40B4-BE49-F238E27FC236}">
                <a16:creationId xmlns:a16="http://schemas.microsoft.com/office/drawing/2014/main" id="{48CAC605-178A-4A8A-8F30-009362FC378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4868D6B-D971-452C-AABB-30CE88E7E4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01B7FE-FFA1-423F-ABE7-89EE18E934FC}"/>
              </a:ext>
            </a:extLst>
          </p:cNvPr>
          <p:cNvSpPr>
            <a:spLocks noGrp="1"/>
          </p:cNvSpPr>
          <p:nvPr>
            <p:ph type="sldNum" sz="quarter" idx="12"/>
          </p:nvPr>
        </p:nvSpPr>
        <p:spPr/>
        <p:txBody>
          <a:bodyPr/>
          <a:lstStyle/>
          <a:p>
            <a:fld id="{EEA58A3B-43CE-4AA0-90B5-EB47AFAFEB34}" type="slidenum">
              <a:rPr lang="zh-CN" altLang="en-US" smtClean="0"/>
              <a:pPr/>
              <a:t>66</a:t>
            </a:fld>
            <a:endParaRPr lang="zh-CN" altLang="en-US" dirty="0"/>
          </a:p>
        </p:txBody>
      </p:sp>
      <p:grpSp>
        <p:nvGrpSpPr>
          <p:cNvPr id="7" name="Group 6">
            <a:extLst>
              <a:ext uri="{FF2B5EF4-FFF2-40B4-BE49-F238E27FC236}">
                <a16:creationId xmlns:a16="http://schemas.microsoft.com/office/drawing/2014/main" id="{586D9FA4-AAE5-4F73-AAFF-D76A992AAEFE}"/>
              </a:ext>
            </a:extLst>
          </p:cNvPr>
          <p:cNvGrpSpPr>
            <a:grpSpLocks/>
          </p:cNvGrpSpPr>
          <p:nvPr/>
        </p:nvGrpSpPr>
        <p:grpSpPr bwMode="auto">
          <a:xfrm>
            <a:off x="692250" y="868266"/>
            <a:ext cx="6113463" cy="463550"/>
            <a:chOff x="366" y="1244"/>
            <a:chExt cx="3851" cy="292"/>
          </a:xfrm>
        </p:grpSpPr>
        <p:sp>
          <p:nvSpPr>
            <p:cNvPr id="8" name="Text Box 7">
              <a:extLst>
                <a:ext uri="{FF2B5EF4-FFF2-40B4-BE49-F238E27FC236}">
                  <a16:creationId xmlns:a16="http://schemas.microsoft.com/office/drawing/2014/main" id="{0A885758-4ADF-4913-9299-7C25A3899ECC}"/>
                </a:ext>
              </a:extLst>
            </p:cNvPr>
            <p:cNvSpPr txBox="1">
              <a:spLocks noChangeArrowheads="1"/>
            </p:cNvSpPr>
            <p:nvPr/>
          </p:nvSpPr>
          <p:spPr bwMode="auto">
            <a:xfrm>
              <a:off x="366" y="1286"/>
              <a:ext cx="756" cy="250"/>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2000">
                  <a:latin typeface="+mn-lt"/>
                  <a:ea typeface="微软雅黑 Light" panose="020B0502040204020203" pitchFamily="34" charset="-122"/>
                  <a:cs typeface="楷体_GB2312"/>
                </a:rPr>
                <a:t>初始序列</a:t>
              </a:r>
            </a:p>
          </p:txBody>
        </p:sp>
        <p:sp>
          <p:nvSpPr>
            <p:cNvPr id="9" name="Text Box 8">
              <a:extLst>
                <a:ext uri="{FF2B5EF4-FFF2-40B4-BE49-F238E27FC236}">
                  <a16:creationId xmlns:a16="http://schemas.microsoft.com/office/drawing/2014/main" id="{A205612F-5229-49B0-BBCC-513D9455C5D7}"/>
                </a:ext>
              </a:extLst>
            </p:cNvPr>
            <p:cNvSpPr txBox="1">
              <a:spLocks noChangeArrowheads="1"/>
            </p:cNvSpPr>
            <p:nvPr/>
          </p:nvSpPr>
          <p:spPr bwMode="auto">
            <a:xfrm>
              <a:off x="1374" y="1244"/>
              <a:ext cx="2843" cy="29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dirty="0">
                  <a:latin typeface="+mn-lt"/>
                  <a:ea typeface="微软雅黑 Light" panose="020B0502040204020203" pitchFamily="34" charset="-122"/>
                </a:rPr>
                <a:t>[49]  [38]  [65]  [97]  [76]  [13]  [27]</a:t>
              </a:r>
            </a:p>
          </p:txBody>
        </p:sp>
      </p:grpSp>
      <p:sp>
        <p:nvSpPr>
          <p:cNvPr id="11" name="Freeform 10">
            <a:extLst>
              <a:ext uri="{FF2B5EF4-FFF2-40B4-BE49-F238E27FC236}">
                <a16:creationId xmlns:a16="http://schemas.microsoft.com/office/drawing/2014/main" id="{48858A81-2902-4922-8A1A-9C498EAC0013}"/>
              </a:ext>
            </a:extLst>
          </p:cNvPr>
          <p:cNvSpPr>
            <a:spLocks/>
          </p:cNvSpPr>
          <p:nvPr/>
        </p:nvSpPr>
        <p:spPr bwMode="auto">
          <a:xfrm>
            <a:off x="2531279" y="1324108"/>
            <a:ext cx="822006" cy="500063"/>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2" name="Freeform 11">
            <a:extLst>
              <a:ext uri="{FF2B5EF4-FFF2-40B4-BE49-F238E27FC236}">
                <a16:creationId xmlns:a16="http://schemas.microsoft.com/office/drawing/2014/main" id="{F9AE8AD3-BE62-43B7-BCCC-E171984D3F3C}"/>
              </a:ext>
            </a:extLst>
          </p:cNvPr>
          <p:cNvSpPr>
            <a:spLocks/>
          </p:cNvSpPr>
          <p:nvPr/>
        </p:nvSpPr>
        <p:spPr bwMode="auto">
          <a:xfrm>
            <a:off x="3824478" y="1313324"/>
            <a:ext cx="826843" cy="500063"/>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3" name="Freeform 12">
            <a:extLst>
              <a:ext uri="{FF2B5EF4-FFF2-40B4-BE49-F238E27FC236}">
                <a16:creationId xmlns:a16="http://schemas.microsoft.com/office/drawing/2014/main" id="{BD744F37-0E10-4750-80C7-A27435511483}"/>
              </a:ext>
            </a:extLst>
          </p:cNvPr>
          <p:cNvSpPr>
            <a:spLocks/>
          </p:cNvSpPr>
          <p:nvPr/>
        </p:nvSpPr>
        <p:spPr bwMode="auto">
          <a:xfrm>
            <a:off x="5122515" y="1288904"/>
            <a:ext cx="767056" cy="500063"/>
          </a:xfrm>
          <a:custGeom>
            <a:avLst/>
            <a:gdLst>
              <a:gd name="T0" fmla="*/ 0 w 570"/>
              <a:gd name="T1" fmla="*/ 18 h 315"/>
              <a:gd name="T2" fmla="*/ 306 w 570"/>
              <a:gd name="T3" fmla="*/ 312 h 315"/>
              <a:gd name="T4" fmla="*/ 570 w 570"/>
              <a:gd name="T5" fmla="*/ 0 h 315"/>
              <a:gd name="T6" fmla="*/ 0 60000 65536"/>
              <a:gd name="T7" fmla="*/ 0 60000 65536"/>
              <a:gd name="T8" fmla="*/ 0 60000 65536"/>
            </a:gdLst>
            <a:ahLst/>
            <a:cxnLst>
              <a:cxn ang="T6">
                <a:pos x="T0" y="T1"/>
              </a:cxn>
              <a:cxn ang="T7">
                <a:pos x="T2" y="T3"/>
              </a:cxn>
              <a:cxn ang="T8">
                <a:pos x="T4" y="T5"/>
              </a:cxn>
            </a:cxnLst>
            <a:rect l="0" t="0" r="r" b="b"/>
            <a:pathLst>
              <a:path w="570" h="315">
                <a:moveTo>
                  <a:pt x="0" y="18"/>
                </a:moveTo>
                <a:cubicBezTo>
                  <a:pt x="105" y="166"/>
                  <a:pt x="211" y="315"/>
                  <a:pt x="306" y="312"/>
                </a:cubicBezTo>
                <a:cubicBezTo>
                  <a:pt x="401" y="309"/>
                  <a:pt x="525" y="53"/>
                  <a:pt x="570"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4" name="Line 13">
            <a:extLst>
              <a:ext uri="{FF2B5EF4-FFF2-40B4-BE49-F238E27FC236}">
                <a16:creationId xmlns:a16="http://schemas.microsoft.com/office/drawing/2014/main" id="{5E716708-292D-4939-A472-D321E5EBB72E}"/>
              </a:ext>
            </a:extLst>
          </p:cNvPr>
          <p:cNvSpPr>
            <a:spLocks noChangeShapeType="1"/>
          </p:cNvSpPr>
          <p:nvPr/>
        </p:nvSpPr>
        <p:spPr bwMode="auto">
          <a:xfrm flipH="1">
            <a:off x="2974693" y="1832349"/>
            <a:ext cx="1" cy="2667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5" name="Line 14">
            <a:extLst>
              <a:ext uri="{FF2B5EF4-FFF2-40B4-BE49-F238E27FC236}">
                <a16:creationId xmlns:a16="http://schemas.microsoft.com/office/drawing/2014/main" id="{1C1253DC-3D2B-4D76-81B8-C412A3422817}"/>
              </a:ext>
            </a:extLst>
          </p:cNvPr>
          <p:cNvSpPr>
            <a:spLocks noChangeShapeType="1"/>
          </p:cNvSpPr>
          <p:nvPr/>
        </p:nvSpPr>
        <p:spPr bwMode="auto">
          <a:xfrm>
            <a:off x="4269733" y="1820769"/>
            <a:ext cx="0" cy="2667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6" name="Line 15">
            <a:extLst>
              <a:ext uri="{FF2B5EF4-FFF2-40B4-BE49-F238E27FC236}">
                <a16:creationId xmlns:a16="http://schemas.microsoft.com/office/drawing/2014/main" id="{B0707A43-9047-47B7-A6F6-7130A196849A}"/>
              </a:ext>
            </a:extLst>
          </p:cNvPr>
          <p:cNvSpPr>
            <a:spLocks noChangeShapeType="1"/>
          </p:cNvSpPr>
          <p:nvPr/>
        </p:nvSpPr>
        <p:spPr bwMode="auto">
          <a:xfrm>
            <a:off x="5524260" y="1780049"/>
            <a:ext cx="0" cy="2667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7" name="Line 16">
            <a:extLst>
              <a:ext uri="{FF2B5EF4-FFF2-40B4-BE49-F238E27FC236}">
                <a16:creationId xmlns:a16="http://schemas.microsoft.com/office/drawing/2014/main" id="{3607FF66-643C-4579-A33C-2953D5F53B0C}"/>
              </a:ext>
            </a:extLst>
          </p:cNvPr>
          <p:cNvSpPr>
            <a:spLocks noChangeShapeType="1"/>
          </p:cNvSpPr>
          <p:nvPr/>
        </p:nvSpPr>
        <p:spPr bwMode="auto">
          <a:xfrm>
            <a:off x="6409482" y="1313324"/>
            <a:ext cx="0" cy="70485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nvGrpSpPr>
          <p:cNvPr id="18" name="Group 17">
            <a:extLst>
              <a:ext uri="{FF2B5EF4-FFF2-40B4-BE49-F238E27FC236}">
                <a16:creationId xmlns:a16="http://schemas.microsoft.com/office/drawing/2014/main" id="{ABA779FC-3A7C-4E78-8111-A9171B25429C}"/>
              </a:ext>
            </a:extLst>
          </p:cNvPr>
          <p:cNvGrpSpPr>
            <a:grpSpLocks/>
          </p:cNvGrpSpPr>
          <p:nvPr/>
        </p:nvGrpSpPr>
        <p:grpSpPr bwMode="auto">
          <a:xfrm>
            <a:off x="670025" y="2049369"/>
            <a:ext cx="6156325" cy="461963"/>
            <a:chOff x="352" y="1988"/>
            <a:chExt cx="3878" cy="291"/>
          </a:xfrm>
        </p:grpSpPr>
        <p:sp>
          <p:nvSpPr>
            <p:cNvPr id="19" name="Text Box 18">
              <a:extLst>
                <a:ext uri="{FF2B5EF4-FFF2-40B4-BE49-F238E27FC236}">
                  <a16:creationId xmlns:a16="http://schemas.microsoft.com/office/drawing/2014/main" id="{8B9A4B0E-DA2B-4AA1-A375-AABE6E043529}"/>
                </a:ext>
              </a:extLst>
            </p:cNvPr>
            <p:cNvSpPr txBox="1">
              <a:spLocks noChangeArrowheads="1"/>
            </p:cNvSpPr>
            <p:nvPr/>
          </p:nvSpPr>
          <p:spPr bwMode="auto">
            <a:xfrm>
              <a:off x="1484" y="1988"/>
              <a:ext cx="2746" cy="29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a:latin typeface="+mn-lt"/>
                  <a:ea typeface="微软雅黑 Light" panose="020B0502040204020203" pitchFamily="34" charset="-122"/>
                </a:rPr>
                <a:t>[38  49]     [65  97]    [13  76]   [27]</a:t>
              </a:r>
            </a:p>
          </p:txBody>
        </p:sp>
        <p:sp>
          <p:nvSpPr>
            <p:cNvPr id="20" name="Text Box 19">
              <a:extLst>
                <a:ext uri="{FF2B5EF4-FFF2-40B4-BE49-F238E27FC236}">
                  <a16:creationId xmlns:a16="http://schemas.microsoft.com/office/drawing/2014/main" id="{A9246A20-6C4D-4055-A8A5-1FF4B1D19803}"/>
                </a:ext>
              </a:extLst>
            </p:cNvPr>
            <p:cNvSpPr txBox="1">
              <a:spLocks noChangeArrowheads="1"/>
            </p:cNvSpPr>
            <p:nvPr/>
          </p:nvSpPr>
          <p:spPr bwMode="auto">
            <a:xfrm>
              <a:off x="352" y="2012"/>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a:latin typeface="+mn-lt"/>
                  <a:ea typeface="微软雅黑 Light" panose="020B0502040204020203" pitchFamily="34" charset="-122"/>
                  <a:cs typeface="楷体_GB2312"/>
                </a:rPr>
                <a:t>第一步</a:t>
              </a:r>
            </a:p>
          </p:txBody>
        </p:sp>
      </p:grpSp>
      <p:grpSp>
        <p:nvGrpSpPr>
          <p:cNvPr id="21" name="Group 20">
            <a:extLst>
              <a:ext uri="{FF2B5EF4-FFF2-40B4-BE49-F238E27FC236}">
                <a16:creationId xmlns:a16="http://schemas.microsoft.com/office/drawing/2014/main" id="{75E45D5D-3370-4086-AE11-8743895E3D7C}"/>
              </a:ext>
            </a:extLst>
          </p:cNvPr>
          <p:cNvGrpSpPr>
            <a:grpSpLocks/>
          </p:cNvGrpSpPr>
          <p:nvPr/>
        </p:nvGrpSpPr>
        <p:grpSpPr bwMode="auto">
          <a:xfrm>
            <a:off x="641450" y="3135216"/>
            <a:ext cx="6094413" cy="468313"/>
            <a:chOff x="334" y="2672"/>
            <a:chExt cx="3839" cy="295"/>
          </a:xfrm>
        </p:grpSpPr>
        <p:sp>
          <p:nvSpPr>
            <p:cNvPr id="22" name="Text Box 21">
              <a:extLst>
                <a:ext uri="{FF2B5EF4-FFF2-40B4-BE49-F238E27FC236}">
                  <a16:creationId xmlns:a16="http://schemas.microsoft.com/office/drawing/2014/main" id="{D63FD2CE-498C-4F6B-88FF-B8C4D8203F14}"/>
                </a:ext>
              </a:extLst>
            </p:cNvPr>
            <p:cNvSpPr txBox="1">
              <a:spLocks noChangeArrowheads="1"/>
            </p:cNvSpPr>
            <p:nvPr/>
          </p:nvSpPr>
          <p:spPr bwMode="auto">
            <a:xfrm>
              <a:off x="334" y="2736"/>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a:latin typeface="+mn-lt"/>
                  <a:ea typeface="微软雅黑 Light" panose="020B0502040204020203" pitchFamily="34" charset="-122"/>
                  <a:cs typeface="楷体_GB2312"/>
                </a:rPr>
                <a:t>第二步</a:t>
              </a:r>
            </a:p>
          </p:txBody>
        </p:sp>
        <p:sp>
          <p:nvSpPr>
            <p:cNvPr id="23" name="Text Box 22">
              <a:extLst>
                <a:ext uri="{FF2B5EF4-FFF2-40B4-BE49-F238E27FC236}">
                  <a16:creationId xmlns:a16="http://schemas.microsoft.com/office/drawing/2014/main" id="{412CBF6B-544B-40C2-BA96-0A4756BE7F4F}"/>
                </a:ext>
              </a:extLst>
            </p:cNvPr>
            <p:cNvSpPr txBox="1">
              <a:spLocks noChangeArrowheads="1"/>
            </p:cNvSpPr>
            <p:nvPr/>
          </p:nvSpPr>
          <p:spPr bwMode="auto">
            <a:xfrm>
              <a:off x="1622" y="2672"/>
              <a:ext cx="2551" cy="29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a:latin typeface="+mn-lt"/>
                  <a:ea typeface="微软雅黑 Light" panose="020B0502040204020203" pitchFamily="34" charset="-122"/>
                </a:rPr>
                <a:t>[38  49  65  97]         [13  27  76]</a:t>
              </a:r>
            </a:p>
          </p:txBody>
        </p:sp>
      </p:grpSp>
      <p:sp>
        <p:nvSpPr>
          <p:cNvPr id="25" name="Freeform 24">
            <a:extLst>
              <a:ext uri="{FF2B5EF4-FFF2-40B4-BE49-F238E27FC236}">
                <a16:creationId xmlns:a16="http://schemas.microsoft.com/office/drawing/2014/main" id="{B5D8D45D-7109-4A77-BE40-DB3A776F18C6}"/>
              </a:ext>
            </a:extLst>
          </p:cNvPr>
          <p:cNvSpPr>
            <a:spLocks/>
          </p:cNvSpPr>
          <p:nvPr/>
        </p:nvSpPr>
        <p:spPr bwMode="auto">
          <a:xfrm>
            <a:off x="2974693" y="2460217"/>
            <a:ext cx="1469982" cy="404813"/>
          </a:xfrm>
          <a:custGeom>
            <a:avLst/>
            <a:gdLst>
              <a:gd name="T0" fmla="*/ 0 w 1152"/>
              <a:gd name="T1" fmla="*/ 18 h 255"/>
              <a:gd name="T2" fmla="*/ 582 w 1152"/>
              <a:gd name="T3" fmla="*/ 252 h 255"/>
              <a:gd name="T4" fmla="*/ 1152 w 1152"/>
              <a:gd name="T5" fmla="*/ 0 h 255"/>
              <a:gd name="T6" fmla="*/ 0 60000 65536"/>
              <a:gd name="T7" fmla="*/ 0 60000 65536"/>
              <a:gd name="T8" fmla="*/ 0 60000 65536"/>
            </a:gdLst>
            <a:ahLst/>
            <a:cxnLst>
              <a:cxn ang="T6">
                <a:pos x="T0" y="T1"/>
              </a:cxn>
              <a:cxn ang="T7">
                <a:pos x="T2" y="T3"/>
              </a:cxn>
              <a:cxn ang="T8">
                <a:pos x="T4" y="T5"/>
              </a:cxn>
            </a:cxnLst>
            <a:rect l="0" t="0" r="r" b="b"/>
            <a:pathLst>
              <a:path w="1152" h="255">
                <a:moveTo>
                  <a:pt x="0" y="18"/>
                </a:moveTo>
                <a:cubicBezTo>
                  <a:pt x="195" y="136"/>
                  <a:pt x="390" y="255"/>
                  <a:pt x="582" y="252"/>
                </a:cubicBezTo>
                <a:cubicBezTo>
                  <a:pt x="774" y="249"/>
                  <a:pt x="963" y="124"/>
                  <a:pt x="1152"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6" name="Freeform 25">
            <a:extLst>
              <a:ext uri="{FF2B5EF4-FFF2-40B4-BE49-F238E27FC236}">
                <a16:creationId xmlns:a16="http://schemas.microsoft.com/office/drawing/2014/main" id="{BDC62E6E-0E92-4B88-B91B-0D92443EF03C}"/>
              </a:ext>
            </a:extLst>
          </p:cNvPr>
          <p:cNvSpPr>
            <a:spLocks/>
          </p:cNvSpPr>
          <p:nvPr/>
        </p:nvSpPr>
        <p:spPr bwMode="auto">
          <a:xfrm>
            <a:off x="5276008" y="2519906"/>
            <a:ext cx="1133473" cy="336550"/>
          </a:xfrm>
          <a:custGeom>
            <a:avLst/>
            <a:gdLst>
              <a:gd name="T0" fmla="*/ 0 w 804"/>
              <a:gd name="T1" fmla="*/ 0 h 212"/>
              <a:gd name="T2" fmla="*/ 414 w 804"/>
              <a:gd name="T3" fmla="*/ 210 h 212"/>
              <a:gd name="T4" fmla="*/ 804 w 804"/>
              <a:gd name="T5" fmla="*/ 12 h 212"/>
              <a:gd name="T6" fmla="*/ 0 60000 65536"/>
              <a:gd name="T7" fmla="*/ 0 60000 65536"/>
              <a:gd name="T8" fmla="*/ 0 60000 65536"/>
            </a:gdLst>
            <a:ahLst/>
            <a:cxnLst>
              <a:cxn ang="T6">
                <a:pos x="T0" y="T1"/>
              </a:cxn>
              <a:cxn ang="T7">
                <a:pos x="T2" y="T3"/>
              </a:cxn>
              <a:cxn ang="T8">
                <a:pos x="T4" y="T5"/>
              </a:cxn>
            </a:cxnLst>
            <a:rect l="0" t="0" r="r" b="b"/>
            <a:pathLst>
              <a:path w="804" h="212">
                <a:moveTo>
                  <a:pt x="0" y="0"/>
                </a:moveTo>
                <a:cubicBezTo>
                  <a:pt x="140" y="104"/>
                  <a:pt x="280" y="208"/>
                  <a:pt x="414" y="210"/>
                </a:cubicBezTo>
                <a:cubicBezTo>
                  <a:pt x="548" y="212"/>
                  <a:pt x="676" y="112"/>
                  <a:pt x="804" y="12"/>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7" name="Line 26">
            <a:extLst>
              <a:ext uri="{FF2B5EF4-FFF2-40B4-BE49-F238E27FC236}">
                <a16:creationId xmlns:a16="http://schemas.microsoft.com/office/drawing/2014/main" id="{FC06ACF9-6526-4C3F-950A-306A3A0AEC39}"/>
              </a:ext>
            </a:extLst>
          </p:cNvPr>
          <p:cNvSpPr>
            <a:spLocks noChangeShapeType="1"/>
          </p:cNvSpPr>
          <p:nvPr/>
        </p:nvSpPr>
        <p:spPr bwMode="auto">
          <a:xfrm>
            <a:off x="3702163" y="2869792"/>
            <a:ext cx="0" cy="2286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8" name="Line 27">
            <a:extLst>
              <a:ext uri="{FF2B5EF4-FFF2-40B4-BE49-F238E27FC236}">
                <a16:creationId xmlns:a16="http://schemas.microsoft.com/office/drawing/2014/main" id="{607AC289-8B1D-4A3C-B720-2E11EB63AA9C}"/>
              </a:ext>
            </a:extLst>
          </p:cNvPr>
          <p:cNvSpPr>
            <a:spLocks noChangeShapeType="1"/>
          </p:cNvSpPr>
          <p:nvPr/>
        </p:nvSpPr>
        <p:spPr bwMode="auto">
          <a:xfrm>
            <a:off x="5874591" y="2856456"/>
            <a:ext cx="0" cy="2286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nvGrpSpPr>
          <p:cNvPr id="29" name="Group 28">
            <a:extLst>
              <a:ext uri="{FF2B5EF4-FFF2-40B4-BE49-F238E27FC236}">
                <a16:creationId xmlns:a16="http://schemas.microsoft.com/office/drawing/2014/main" id="{68F222E0-C8F0-43A9-9DAE-BC2A6DA82EB0}"/>
              </a:ext>
            </a:extLst>
          </p:cNvPr>
          <p:cNvGrpSpPr>
            <a:grpSpLocks/>
          </p:cNvGrpSpPr>
          <p:nvPr/>
        </p:nvGrpSpPr>
        <p:grpSpPr bwMode="auto">
          <a:xfrm>
            <a:off x="666850" y="4338547"/>
            <a:ext cx="5932488" cy="461963"/>
            <a:chOff x="350" y="3430"/>
            <a:chExt cx="3737" cy="291"/>
          </a:xfrm>
        </p:grpSpPr>
        <p:sp>
          <p:nvSpPr>
            <p:cNvPr id="30" name="Text Box 29">
              <a:extLst>
                <a:ext uri="{FF2B5EF4-FFF2-40B4-BE49-F238E27FC236}">
                  <a16:creationId xmlns:a16="http://schemas.microsoft.com/office/drawing/2014/main" id="{63C2857F-B9F0-4011-A728-9D03C9BBD3D1}"/>
                </a:ext>
              </a:extLst>
            </p:cNvPr>
            <p:cNvSpPr txBox="1">
              <a:spLocks noChangeArrowheads="1"/>
            </p:cNvSpPr>
            <p:nvPr/>
          </p:nvSpPr>
          <p:spPr bwMode="auto">
            <a:xfrm>
              <a:off x="350" y="3450"/>
              <a:ext cx="548" cy="23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a:latin typeface="+mn-lt"/>
                  <a:ea typeface="微软雅黑 Light" panose="020B0502040204020203" pitchFamily="34" charset="-122"/>
                  <a:cs typeface="楷体_GB2312"/>
                </a:rPr>
                <a:t>第三步</a:t>
              </a:r>
            </a:p>
          </p:txBody>
        </p:sp>
        <p:sp>
          <p:nvSpPr>
            <p:cNvPr id="31" name="Text Box 30">
              <a:extLst>
                <a:ext uri="{FF2B5EF4-FFF2-40B4-BE49-F238E27FC236}">
                  <a16:creationId xmlns:a16="http://schemas.microsoft.com/office/drawing/2014/main" id="{1A04AB20-46BC-4EAC-B5E4-F536F93FB986}"/>
                </a:ext>
              </a:extLst>
            </p:cNvPr>
            <p:cNvSpPr txBox="1">
              <a:spLocks noChangeArrowheads="1"/>
            </p:cNvSpPr>
            <p:nvPr/>
          </p:nvSpPr>
          <p:spPr bwMode="auto">
            <a:xfrm>
              <a:off x="1916" y="3430"/>
              <a:ext cx="2171" cy="29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dirty="0">
                  <a:latin typeface="+mn-lt"/>
                  <a:ea typeface="微软雅黑 Light" panose="020B0502040204020203" pitchFamily="34" charset="-122"/>
                </a:rPr>
                <a:t>[13  27  38  49  65   76  97]</a:t>
              </a:r>
            </a:p>
          </p:txBody>
        </p:sp>
      </p:grpSp>
      <p:grpSp>
        <p:nvGrpSpPr>
          <p:cNvPr id="32" name="Group 31">
            <a:extLst>
              <a:ext uri="{FF2B5EF4-FFF2-40B4-BE49-F238E27FC236}">
                <a16:creationId xmlns:a16="http://schemas.microsoft.com/office/drawing/2014/main" id="{3B56AF35-C824-4E6A-B9E3-A2B6C2776141}"/>
              </a:ext>
            </a:extLst>
          </p:cNvPr>
          <p:cNvGrpSpPr>
            <a:grpSpLocks/>
          </p:cNvGrpSpPr>
          <p:nvPr/>
        </p:nvGrpSpPr>
        <p:grpSpPr bwMode="auto">
          <a:xfrm>
            <a:off x="3477528" y="3545862"/>
            <a:ext cx="2397063" cy="673100"/>
            <a:chOff x="2496" y="2896"/>
            <a:chExt cx="2008" cy="424"/>
          </a:xfrm>
        </p:grpSpPr>
        <p:sp>
          <p:nvSpPr>
            <p:cNvPr id="33" name="Freeform 32">
              <a:extLst>
                <a:ext uri="{FF2B5EF4-FFF2-40B4-BE49-F238E27FC236}">
                  <a16:creationId xmlns:a16="http://schemas.microsoft.com/office/drawing/2014/main" id="{BDC3BF4A-EEF3-4AC1-BF11-5545C80CD72E}"/>
                </a:ext>
              </a:extLst>
            </p:cNvPr>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4" name="Line 33">
              <a:extLst>
                <a:ext uri="{FF2B5EF4-FFF2-40B4-BE49-F238E27FC236}">
                  <a16:creationId xmlns:a16="http://schemas.microsoft.com/office/drawing/2014/main" id="{3711D577-3E68-4E9B-ABAD-EF3E2D92948A}"/>
                </a:ext>
              </a:extLst>
            </p:cNvPr>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sp>
        <p:nvSpPr>
          <p:cNvPr id="35" name="任意多边形 2">
            <a:extLst>
              <a:ext uri="{FF2B5EF4-FFF2-40B4-BE49-F238E27FC236}">
                <a16:creationId xmlns:a16="http://schemas.microsoft.com/office/drawing/2014/main" id="{06D46AE8-7E41-4BE3-ADC6-94128F4A8F07}"/>
              </a:ext>
            </a:extLst>
          </p:cNvPr>
          <p:cNvSpPr/>
          <p:nvPr/>
        </p:nvSpPr>
        <p:spPr bwMode="auto">
          <a:xfrm>
            <a:off x="2322172" y="2997345"/>
            <a:ext cx="5218734" cy="1349324"/>
          </a:xfrm>
          <a:custGeom>
            <a:avLst/>
            <a:gdLst>
              <a:gd name="connsiteX0" fmla="*/ 124039 w 6064710"/>
              <a:gd name="connsiteY0" fmla="*/ 59857 h 975653"/>
              <a:gd name="connsiteX1" fmla="*/ 2614146 w 6064710"/>
              <a:gd name="connsiteY1" fmla="*/ 68021 h 975653"/>
              <a:gd name="connsiteX2" fmla="*/ 2646803 w 6064710"/>
              <a:gd name="connsiteY2" fmla="*/ 76185 h 975653"/>
              <a:gd name="connsiteX3" fmla="*/ 2818253 w 6064710"/>
              <a:gd name="connsiteY3" fmla="*/ 84350 h 975653"/>
              <a:gd name="connsiteX4" fmla="*/ 2850910 w 6064710"/>
              <a:gd name="connsiteY4" fmla="*/ 92514 h 975653"/>
              <a:gd name="connsiteX5" fmla="*/ 3340767 w 6064710"/>
              <a:gd name="connsiteY5" fmla="*/ 108842 h 975653"/>
              <a:gd name="connsiteX6" fmla="*/ 4540917 w 6064710"/>
              <a:gd name="connsiteY6" fmla="*/ 100678 h 975653"/>
              <a:gd name="connsiteX7" fmla="*/ 4704203 w 6064710"/>
              <a:gd name="connsiteY7" fmla="*/ 92514 h 975653"/>
              <a:gd name="connsiteX8" fmla="*/ 4753189 w 6064710"/>
              <a:gd name="connsiteY8" fmla="*/ 84350 h 975653"/>
              <a:gd name="connsiteX9" fmla="*/ 4818503 w 6064710"/>
              <a:gd name="connsiteY9" fmla="*/ 76185 h 975653"/>
              <a:gd name="connsiteX10" fmla="*/ 5414496 w 6064710"/>
              <a:gd name="connsiteY10" fmla="*/ 51692 h 975653"/>
              <a:gd name="connsiteX11" fmla="*/ 5463482 w 6064710"/>
              <a:gd name="connsiteY11" fmla="*/ 35364 h 975653"/>
              <a:gd name="connsiteX12" fmla="*/ 5496139 w 6064710"/>
              <a:gd name="connsiteY12" fmla="*/ 27200 h 975653"/>
              <a:gd name="connsiteX13" fmla="*/ 5896189 w 6064710"/>
              <a:gd name="connsiteY13" fmla="*/ 59857 h 975653"/>
              <a:gd name="connsiteX14" fmla="*/ 5912517 w 6064710"/>
              <a:gd name="connsiteY14" fmla="*/ 92514 h 975653"/>
              <a:gd name="connsiteX15" fmla="*/ 5953339 w 6064710"/>
              <a:gd name="connsiteY15" fmla="*/ 182321 h 975653"/>
              <a:gd name="connsiteX16" fmla="*/ 5969667 w 6064710"/>
              <a:gd name="connsiteY16" fmla="*/ 214978 h 975653"/>
              <a:gd name="connsiteX17" fmla="*/ 5994160 w 6064710"/>
              <a:gd name="connsiteY17" fmla="*/ 239471 h 975653"/>
              <a:gd name="connsiteX18" fmla="*/ 6010489 w 6064710"/>
              <a:gd name="connsiteY18" fmla="*/ 263964 h 975653"/>
              <a:gd name="connsiteX19" fmla="*/ 6026817 w 6064710"/>
              <a:gd name="connsiteY19" fmla="*/ 337442 h 975653"/>
              <a:gd name="connsiteX20" fmla="*/ 6034982 w 6064710"/>
              <a:gd name="connsiteY20" fmla="*/ 361935 h 975653"/>
              <a:gd name="connsiteX21" fmla="*/ 6051310 w 6064710"/>
              <a:gd name="connsiteY21" fmla="*/ 427250 h 975653"/>
              <a:gd name="connsiteX22" fmla="*/ 6010489 w 6064710"/>
              <a:gd name="connsiteY22" fmla="*/ 810971 h 975653"/>
              <a:gd name="connsiteX23" fmla="*/ 5985996 w 6064710"/>
              <a:gd name="connsiteY23" fmla="*/ 827300 h 975653"/>
              <a:gd name="connsiteX24" fmla="*/ 5961503 w 6064710"/>
              <a:gd name="connsiteY24" fmla="*/ 835464 h 975653"/>
              <a:gd name="connsiteX25" fmla="*/ 5643096 w 6064710"/>
              <a:gd name="connsiteY25" fmla="*/ 819135 h 975653"/>
              <a:gd name="connsiteX26" fmla="*/ 5618603 w 6064710"/>
              <a:gd name="connsiteY26" fmla="*/ 802807 h 975653"/>
              <a:gd name="connsiteX27" fmla="*/ 5496139 w 6064710"/>
              <a:gd name="connsiteY27" fmla="*/ 778314 h 975653"/>
              <a:gd name="connsiteX28" fmla="*/ 5455317 w 6064710"/>
              <a:gd name="connsiteY28" fmla="*/ 745657 h 975653"/>
              <a:gd name="connsiteX29" fmla="*/ 5422660 w 6064710"/>
              <a:gd name="connsiteY29" fmla="*/ 737492 h 975653"/>
              <a:gd name="connsiteX30" fmla="*/ 5243046 w 6064710"/>
              <a:gd name="connsiteY30" fmla="*/ 745657 h 975653"/>
              <a:gd name="connsiteX31" fmla="*/ 5087924 w 6064710"/>
              <a:gd name="connsiteY31" fmla="*/ 761985 h 975653"/>
              <a:gd name="connsiteX32" fmla="*/ 5063432 w 6064710"/>
              <a:gd name="connsiteY32" fmla="*/ 778314 h 975653"/>
              <a:gd name="connsiteX33" fmla="*/ 4981789 w 6064710"/>
              <a:gd name="connsiteY33" fmla="*/ 794642 h 975653"/>
              <a:gd name="connsiteX34" fmla="*/ 4957296 w 6064710"/>
              <a:gd name="connsiteY34" fmla="*/ 802807 h 975653"/>
              <a:gd name="connsiteX35" fmla="*/ 4932803 w 6064710"/>
              <a:gd name="connsiteY35" fmla="*/ 819135 h 975653"/>
              <a:gd name="connsiteX36" fmla="*/ 4753189 w 6064710"/>
              <a:gd name="connsiteY36" fmla="*/ 827300 h 975653"/>
              <a:gd name="connsiteX37" fmla="*/ 4671546 w 6064710"/>
              <a:gd name="connsiteY37" fmla="*/ 851792 h 975653"/>
              <a:gd name="connsiteX38" fmla="*/ 4483767 w 6064710"/>
              <a:gd name="connsiteY38" fmla="*/ 859957 h 975653"/>
              <a:gd name="connsiteX39" fmla="*/ 4459274 w 6064710"/>
              <a:gd name="connsiteY39" fmla="*/ 884450 h 975653"/>
              <a:gd name="connsiteX40" fmla="*/ 4230674 w 6064710"/>
              <a:gd name="connsiteY40" fmla="*/ 908942 h 975653"/>
              <a:gd name="connsiteX41" fmla="*/ 3642846 w 6064710"/>
              <a:gd name="connsiteY41" fmla="*/ 908942 h 975653"/>
              <a:gd name="connsiteX42" fmla="*/ 3610189 w 6064710"/>
              <a:gd name="connsiteY42" fmla="*/ 917107 h 975653"/>
              <a:gd name="connsiteX43" fmla="*/ 3479560 w 6064710"/>
              <a:gd name="connsiteY43" fmla="*/ 925271 h 975653"/>
              <a:gd name="connsiteX44" fmla="*/ 3226467 w 6064710"/>
              <a:gd name="connsiteY44" fmla="*/ 925271 h 975653"/>
              <a:gd name="connsiteX45" fmla="*/ 2793760 w 6064710"/>
              <a:gd name="connsiteY45" fmla="*/ 917107 h 975653"/>
              <a:gd name="connsiteX46" fmla="*/ 2761103 w 6064710"/>
              <a:gd name="connsiteY46" fmla="*/ 908942 h 975653"/>
              <a:gd name="connsiteX47" fmla="*/ 2736610 w 6064710"/>
              <a:gd name="connsiteY47" fmla="*/ 900778 h 975653"/>
              <a:gd name="connsiteX48" fmla="*/ 2654967 w 6064710"/>
              <a:gd name="connsiteY48" fmla="*/ 892614 h 975653"/>
              <a:gd name="connsiteX49" fmla="*/ 2361053 w 6064710"/>
              <a:gd name="connsiteY49" fmla="*/ 868121 h 975653"/>
              <a:gd name="connsiteX50" fmla="*/ 2328396 w 6064710"/>
              <a:gd name="connsiteY50" fmla="*/ 859957 h 975653"/>
              <a:gd name="connsiteX51" fmla="*/ 1969167 w 6064710"/>
              <a:gd name="connsiteY51" fmla="*/ 868121 h 975653"/>
              <a:gd name="connsiteX52" fmla="*/ 1944674 w 6064710"/>
              <a:gd name="connsiteY52" fmla="*/ 876285 h 975653"/>
              <a:gd name="connsiteX53" fmla="*/ 1879360 w 6064710"/>
              <a:gd name="connsiteY53" fmla="*/ 892614 h 975653"/>
              <a:gd name="connsiteX54" fmla="*/ 1756896 w 6064710"/>
              <a:gd name="connsiteY54" fmla="*/ 900778 h 975653"/>
              <a:gd name="connsiteX55" fmla="*/ 1667089 w 6064710"/>
              <a:gd name="connsiteY55" fmla="*/ 917107 h 975653"/>
              <a:gd name="connsiteX56" fmla="*/ 1642596 w 6064710"/>
              <a:gd name="connsiteY56" fmla="*/ 925271 h 975653"/>
              <a:gd name="connsiteX57" fmla="*/ 1520132 w 6064710"/>
              <a:gd name="connsiteY57" fmla="*/ 933435 h 975653"/>
              <a:gd name="connsiteX58" fmla="*/ 785346 w 6064710"/>
              <a:gd name="connsiteY58" fmla="*/ 933435 h 975653"/>
              <a:gd name="connsiteX59" fmla="*/ 760853 w 6064710"/>
              <a:gd name="connsiteY59" fmla="*/ 917107 h 975653"/>
              <a:gd name="connsiteX60" fmla="*/ 589403 w 6064710"/>
              <a:gd name="connsiteY60" fmla="*/ 900778 h 975653"/>
              <a:gd name="connsiteX61" fmla="*/ 499596 w 6064710"/>
              <a:gd name="connsiteY61" fmla="*/ 876285 h 975653"/>
              <a:gd name="connsiteX62" fmla="*/ 417953 w 6064710"/>
              <a:gd name="connsiteY62" fmla="*/ 843628 h 975653"/>
              <a:gd name="connsiteX63" fmla="*/ 189353 w 6064710"/>
              <a:gd name="connsiteY63" fmla="*/ 835464 h 975653"/>
              <a:gd name="connsiteX64" fmla="*/ 115874 w 6064710"/>
              <a:gd name="connsiteY64" fmla="*/ 802807 h 975653"/>
              <a:gd name="connsiteX65" fmla="*/ 107710 w 6064710"/>
              <a:gd name="connsiteY65" fmla="*/ 761985 h 975653"/>
              <a:gd name="connsiteX66" fmla="*/ 66889 w 6064710"/>
              <a:gd name="connsiteY66" fmla="*/ 713000 h 975653"/>
              <a:gd name="connsiteX67" fmla="*/ 42396 w 6064710"/>
              <a:gd name="connsiteY67" fmla="*/ 664014 h 975653"/>
              <a:gd name="connsiteX68" fmla="*/ 34232 w 6064710"/>
              <a:gd name="connsiteY68" fmla="*/ 631357 h 975653"/>
              <a:gd name="connsiteX69" fmla="*/ 17903 w 6064710"/>
              <a:gd name="connsiteY69" fmla="*/ 541550 h 975653"/>
              <a:gd name="connsiteX70" fmla="*/ 1574 w 6064710"/>
              <a:gd name="connsiteY70" fmla="*/ 517057 h 975653"/>
              <a:gd name="connsiteX71" fmla="*/ 9739 w 6064710"/>
              <a:gd name="connsiteY71" fmla="*/ 255800 h 975653"/>
              <a:gd name="connsiteX72" fmla="*/ 58724 w 6064710"/>
              <a:gd name="connsiteY72" fmla="*/ 239471 h 975653"/>
              <a:gd name="connsiteX73" fmla="*/ 91382 w 6064710"/>
              <a:gd name="connsiteY73" fmla="*/ 214978 h 975653"/>
              <a:gd name="connsiteX74" fmla="*/ 181189 w 6064710"/>
              <a:gd name="connsiteY74" fmla="*/ 174157 h 975653"/>
              <a:gd name="connsiteX75" fmla="*/ 205682 w 6064710"/>
              <a:gd name="connsiteY75" fmla="*/ 157828 h 975653"/>
              <a:gd name="connsiteX76" fmla="*/ 230174 w 6064710"/>
              <a:gd name="connsiteY76" fmla="*/ 108842 h 975653"/>
              <a:gd name="connsiteX77" fmla="*/ 213846 w 6064710"/>
              <a:gd name="connsiteY77" fmla="*/ 35364 h 97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64710" h="975653">
                <a:moveTo>
                  <a:pt x="124039" y="59857"/>
                </a:moveTo>
                <a:lnTo>
                  <a:pt x="2614146" y="68021"/>
                </a:lnTo>
                <a:cubicBezTo>
                  <a:pt x="2625366" y="68094"/>
                  <a:pt x="2635618" y="75290"/>
                  <a:pt x="2646803" y="76185"/>
                </a:cubicBezTo>
                <a:cubicBezTo>
                  <a:pt x="2703836" y="80748"/>
                  <a:pt x="2761103" y="81628"/>
                  <a:pt x="2818253" y="84350"/>
                </a:cubicBezTo>
                <a:cubicBezTo>
                  <a:pt x="2829139" y="87071"/>
                  <a:pt x="2839695" y="92146"/>
                  <a:pt x="2850910" y="92514"/>
                </a:cubicBezTo>
                <a:cubicBezTo>
                  <a:pt x="3348917" y="108842"/>
                  <a:pt x="3167756" y="51174"/>
                  <a:pt x="3340767" y="108842"/>
                </a:cubicBezTo>
                <a:lnTo>
                  <a:pt x="4540917" y="100678"/>
                </a:lnTo>
                <a:cubicBezTo>
                  <a:pt x="4595410" y="100025"/>
                  <a:pt x="4649867" y="96694"/>
                  <a:pt x="4704203" y="92514"/>
                </a:cubicBezTo>
                <a:cubicBezTo>
                  <a:pt x="4720708" y="91244"/>
                  <a:pt x="4736802" y="86691"/>
                  <a:pt x="4753189" y="84350"/>
                </a:cubicBezTo>
                <a:cubicBezTo>
                  <a:pt x="4774909" y="81247"/>
                  <a:pt x="4796732" y="78907"/>
                  <a:pt x="4818503" y="76185"/>
                </a:cubicBezTo>
                <a:cubicBezTo>
                  <a:pt x="5026040" y="7009"/>
                  <a:pt x="4784670" y="84841"/>
                  <a:pt x="5414496" y="51692"/>
                </a:cubicBezTo>
                <a:cubicBezTo>
                  <a:pt x="5431684" y="50787"/>
                  <a:pt x="5446784" y="39538"/>
                  <a:pt x="5463482" y="35364"/>
                </a:cubicBezTo>
                <a:lnTo>
                  <a:pt x="5496139" y="27200"/>
                </a:lnTo>
                <a:cubicBezTo>
                  <a:pt x="5527470" y="27881"/>
                  <a:pt x="5815961" y="-52463"/>
                  <a:pt x="5896189" y="59857"/>
                </a:cubicBezTo>
                <a:cubicBezTo>
                  <a:pt x="5903263" y="69761"/>
                  <a:pt x="5907074" y="81628"/>
                  <a:pt x="5912517" y="92514"/>
                </a:cubicBezTo>
                <a:cubicBezTo>
                  <a:pt x="5929288" y="176361"/>
                  <a:pt x="5906257" y="88154"/>
                  <a:pt x="5953339" y="182321"/>
                </a:cubicBezTo>
                <a:cubicBezTo>
                  <a:pt x="5958782" y="193207"/>
                  <a:pt x="5962593" y="205074"/>
                  <a:pt x="5969667" y="214978"/>
                </a:cubicBezTo>
                <a:cubicBezTo>
                  <a:pt x="5976378" y="224373"/>
                  <a:pt x="5986768" y="230601"/>
                  <a:pt x="5994160" y="239471"/>
                </a:cubicBezTo>
                <a:cubicBezTo>
                  <a:pt x="6000442" y="247009"/>
                  <a:pt x="6005046" y="255800"/>
                  <a:pt x="6010489" y="263964"/>
                </a:cubicBezTo>
                <a:cubicBezTo>
                  <a:pt x="6028869" y="319107"/>
                  <a:pt x="6007656" y="251220"/>
                  <a:pt x="6026817" y="337442"/>
                </a:cubicBezTo>
                <a:cubicBezTo>
                  <a:pt x="6028684" y="345843"/>
                  <a:pt x="6032718" y="353632"/>
                  <a:pt x="6034982" y="361935"/>
                </a:cubicBezTo>
                <a:cubicBezTo>
                  <a:pt x="6040887" y="383586"/>
                  <a:pt x="6051310" y="427250"/>
                  <a:pt x="6051310" y="427250"/>
                </a:cubicBezTo>
                <a:cubicBezTo>
                  <a:pt x="6047617" y="506648"/>
                  <a:pt x="6103730" y="717730"/>
                  <a:pt x="6010489" y="810971"/>
                </a:cubicBezTo>
                <a:cubicBezTo>
                  <a:pt x="6003551" y="817909"/>
                  <a:pt x="5994772" y="822912"/>
                  <a:pt x="5985996" y="827300"/>
                </a:cubicBezTo>
                <a:cubicBezTo>
                  <a:pt x="5978299" y="831149"/>
                  <a:pt x="5969667" y="832743"/>
                  <a:pt x="5961503" y="835464"/>
                </a:cubicBezTo>
                <a:cubicBezTo>
                  <a:pt x="5855367" y="830021"/>
                  <a:pt x="5748892" y="829211"/>
                  <a:pt x="5643096" y="819135"/>
                </a:cubicBezTo>
                <a:cubicBezTo>
                  <a:pt x="5633328" y="818205"/>
                  <a:pt x="5628084" y="805335"/>
                  <a:pt x="5618603" y="802807"/>
                </a:cubicBezTo>
                <a:cubicBezTo>
                  <a:pt x="5352431" y="731828"/>
                  <a:pt x="5593556" y="810785"/>
                  <a:pt x="5496139" y="778314"/>
                </a:cubicBezTo>
                <a:cubicBezTo>
                  <a:pt x="5482532" y="767428"/>
                  <a:pt x="5470550" y="754120"/>
                  <a:pt x="5455317" y="745657"/>
                </a:cubicBezTo>
                <a:cubicBezTo>
                  <a:pt x="5445508" y="740208"/>
                  <a:pt x="5433881" y="737492"/>
                  <a:pt x="5422660" y="737492"/>
                </a:cubicBezTo>
                <a:cubicBezTo>
                  <a:pt x="5362727" y="737492"/>
                  <a:pt x="5302917" y="742935"/>
                  <a:pt x="5243046" y="745657"/>
                </a:cubicBezTo>
                <a:cubicBezTo>
                  <a:pt x="5162230" y="772595"/>
                  <a:pt x="5302851" y="728049"/>
                  <a:pt x="5087924" y="761985"/>
                </a:cubicBezTo>
                <a:cubicBezTo>
                  <a:pt x="5078232" y="763515"/>
                  <a:pt x="5072451" y="774449"/>
                  <a:pt x="5063432" y="778314"/>
                </a:cubicBezTo>
                <a:cubicBezTo>
                  <a:pt x="5047934" y="784956"/>
                  <a:pt x="4992837" y="792801"/>
                  <a:pt x="4981789" y="794642"/>
                </a:cubicBezTo>
                <a:cubicBezTo>
                  <a:pt x="4973625" y="797364"/>
                  <a:pt x="4964993" y="798958"/>
                  <a:pt x="4957296" y="802807"/>
                </a:cubicBezTo>
                <a:cubicBezTo>
                  <a:pt x="4948520" y="807195"/>
                  <a:pt x="4942545" y="817966"/>
                  <a:pt x="4932803" y="819135"/>
                </a:cubicBezTo>
                <a:cubicBezTo>
                  <a:pt x="4873297" y="826276"/>
                  <a:pt x="4813060" y="824578"/>
                  <a:pt x="4753189" y="827300"/>
                </a:cubicBezTo>
                <a:cubicBezTo>
                  <a:pt x="4744931" y="830052"/>
                  <a:pt x="4687410" y="850617"/>
                  <a:pt x="4671546" y="851792"/>
                </a:cubicBezTo>
                <a:cubicBezTo>
                  <a:pt x="4609065" y="856420"/>
                  <a:pt x="4546360" y="857235"/>
                  <a:pt x="4483767" y="859957"/>
                </a:cubicBezTo>
                <a:cubicBezTo>
                  <a:pt x="4475603" y="868121"/>
                  <a:pt x="4470695" y="882758"/>
                  <a:pt x="4459274" y="884450"/>
                </a:cubicBezTo>
                <a:cubicBezTo>
                  <a:pt x="4188187" y="924611"/>
                  <a:pt x="4333529" y="857518"/>
                  <a:pt x="4230674" y="908942"/>
                </a:cubicBezTo>
                <a:cubicBezTo>
                  <a:pt x="4013516" y="865511"/>
                  <a:pt x="4171169" y="894059"/>
                  <a:pt x="3642846" y="908942"/>
                </a:cubicBezTo>
                <a:cubicBezTo>
                  <a:pt x="3631630" y="909258"/>
                  <a:pt x="3621354" y="915990"/>
                  <a:pt x="3610189" y="917107"/>
                </a:cubicBezTo>
                <a:cubicBezTo>
                  <a:pt x="3566778" y="921448"/>
                  <a:pt x="3523103" y="922550"/>
                  <a:pt x="3479560" y="925271"/>
                </a:cubicBezTo>
                <a:cubicBezTo>
                  <a:pt x="3381907" y="957821"/>
                  <a:pt x="3470970" y="931308"/>
                  <a:pt x="3226467" y="925271"/>
                </a:cubicBezTo>
                <a:lnTo>
                  <a:pt x="2793760" y="917107"/>
                </a:lnTo>
                <a:cubicBezTo>
                  <a:pt x="2782874" y="914385"/>
                  <a:pt x="2771892" y="912025"/>
                  <a:pt x="2761103" y="908942"/>
                </a:cubicBezTo>
                <a:cubicBezTo>
                  <a:pt x="2752828" y="906578"/>
                  <a:pt x="2745116" y="902087"/>
                  <a:pt x="2736610" y="900778"/>
                </a:cubicBezTo>
                <a:cubicBezTo>
                  <a:pt x="2709578" y="896619"/>
                  <a:pt x="2682181" y="895335"/>
                  <a:pt x="2654967" y="892614"/>
                </a:cubicBezTo>
                <a:cubicBezTo>
                  <a:pt x="2542960" y="855280"/>
                  <a:pt x="2661630" y="892492"/>
                  <a:pt x="2361053" y="868121"/>
                </a:cubicBezTo>
                <a:cubicBezTo>
                  <a:pt x="2349869" y="867214"/>
                  <a:pt x="2339282" y="862678"/>
                  <a:pt x="2328396" y="859957"/>
                </a:cubicBezTo>
                <a:lnTo>
                  <a:pt x="1969167" y="868121"/>
                </a:lnTo>
                <a:cubicBezTo>
                  <a:pt x="1960569" y="868487"/>
                  <a:pt x="1952977" y="874021"/>
                  <a:pt x="1944674" y="876285"/>
                </a:cubicBezTo>
                <a:cubicBezTo>
                  <a:pt x="1923023" y="882190"/>
                  <a:pt x="1901752" y="891121"/>
                  <a:pt x="1879360" y="892614"/>
                </a:cubicBezTo>
                <a:lnTo>
                  <a:pt x="1756896" y="900778"/>
                </a:lnTo>
                <a:cubicBezTo>
                  <a:pt x="1660078" y="924982"/>
                  <a:pt x="1813365" y="887851"/>
                  <a:pt x="1667089" y="917107"/>
                </a:cubicBezTo>
                <a:cubicBezTo>
                  <a:pt x="1658650" y="918795"/>
                  <a:pt x="1651149" y="924321"/>
                  <a:pt x="1642596" y="925271"/>
                </a:cubicBezTo>
                <a:cubicBezTo>
                  <a:pt x="1601934" y="929789"/>
                  <a:pt x="1560953" y="930714"/>
                  <a:pt x="1520132" y="933435"/>
                </a:cubicBezTo>
                <a:cubicBezTo>
                  <a:pt x="1272568" y="1015963"/>
                  <a:pt x="1461431" y="955971"/>
                  <a:pt x="785346" y="933435"/>
                </a:cubicBezTo>
                <a:cubicBezTo>
                  <a:pt x="775539" y="933108"/>
                  <a:pt x="770532" y="918720"/>
                  <a:pt x="760853" y="917107"/>
                </a:cubicBezTo>
                <a:cubicBezTo>
                  <a:pt x="704225" y="907669"/>
                  <a:pt x="646553" y="906221"/>
                  <a:pt x="589403" y="900778"/>
                </a:cubicBezTo>
                <a:cubicBezTo>
                  <a:pt x="559467" y="892614"/>
                  <a:pt x="528817" y="886721"/>
                  <a:pt x="499596" y="876285"/>
                </a:cubicBezTo>
                <a:cubicBezTo>
                  <a:pt x="436191" y="853641"/>
                  <a:pt x="529821" y="853217"/>
                  <a:pt x="417953" y="843628"/>
                </a:cubicBezTo>
                <a:cubicBezTo>
                  <a:pt x="341983" y="837116"/>
                  <a:pt x="265553" y="838185"/>
                  <a:pt x="189353" y="835464"/>
                </a:cubicBezTo>
                <a:cubicBezTo>
                  <a:pt x="186832" y="834456"/>
                  <a:pt x="120449" y="809211"/>
                  <a:pt x="115874" y="802807"/>
                </a:cubicBezTo>
                <a:cubicBezTo>
                  <a:pt x="107808" y="791515"/>
                  <a:pt x="112582" y="774978"/>
                  <a:pt x="107710" y="761985"/>
                </a:cubicBezTo>
                <a:cubicBezTo>
                  <a:pt x="100890" y="743796"/>
                  <a:pt x="79597" y="725708"/>
                  <a:pt x="66889" y="713000"/>
                </a:cubicBezTo>
                <a:cubicBezTo>
                  <a:pt x="32474" y="609764"/>
                  <a:pt x="89888" y="774833"/>
                  <a:pt x="42396" y="664014"/>
                </a:cubicBezTo>
                <a:cubicBezTo>
                  <a:pt x="37976" y="653701"/>
                  <a:pt x="36433" y="642360"/>
                  <a:pt x="34232" y="631357"/>
                </a:cubicBezTo>
                <a:cubicBezTo>
                  <a:pt x="28265" y="601521"/>
                  <a:pt x="26262" y="570806"/>
                  <a:pt x="17903" y="541550"/>
                </a:cubicBezTo>
                <a:cubicBezTo>
                  <a:pt x="15207" y="532115"/>
                  <a:pt x="7017" y="525221"/>
                  <a:pt x="1574" y="517057"/>
                </a:cubicBezTo>
                <a:cubicBezTo>
                  <a:pt x="4296" y="429971"/>
                  <a:pt x="-7831" y="341138"/>
                  <a:pt x="9739" y="255800"/>
                </a:cubicBezTo>
                <a:cubicBezTo>
                  <a:pt x="13210" y="238942"/>
                  <a:pt x="58724" y="239471"/>
                  <a:pt x="58724" y="239471"/>
                </a:cubicBezTo>
                <a:cubicBezTo>
                  <a:pt x="69610" y="231307"/>
                  <a:pt x="79628" y="221834"/>
                  <a:pt x="91382" y="214978"/>
                </a:cubicBezTo>
                <a:cubicBezTo>
                  <a:pt x="140058" y="186584"/>
                  <a:pt x="142208" y="187150"/>
                  <a:pt x="181189" y="174157"/>
                </a:cubicBezTo>
                <a:cubicBezTo>
                  <a:pt x="189353" y="168714"/>
                  <a:pt x="198744" y="164766"/>
                  <a:pt x="205682" y="157828"/>
                </a:cubicBezTo>
                <a:cubicBezTo>
                  <a:pt x="221508" y="142002"/>
                  <a:pt x="223534" y="128762"/>
                  <a:pt x="230174" y="108842"/>
                </a:cubicBezTo>
                <a:cubicBezTo>
                  <a:pt x="204788" y="70764"/>
                  <a:pt x="213846" y="94162"/>
                  <a:pt x="213846" y="35364"/>
                </a:cubicBezTo>
              </a:path>
            </a:pathLst>
          </a:custGeom>
          <a:no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微软雅黑 Light" panose="020B0502040204020203" pitchFamily="34" charset="-122"/>
            </a:endParaRPr>
          </a:p>
        </p:txBody>
      </p:sp>
      <p:sp>
        <p:nvSpPr>
          <p:cNvPr id="36" name="内容占位符 2">
            <a:extLst>
              <a:ext uri="{FF2B5EF4-FFF2-40B4-BE49-F238E27FC236}">
                <a16:creationId xmlns:a16="http://schemas.microsoft.com/office/drawing/2014/main" id="{56F89846-909A-4E3E-90B4-75C113FAEB13}"/>
              </a:ext>
            </a:extLst>
          </p:cNvPr>
          <p:cNvSpPr>
            <a:spLocks noGrp="1"/>
          </p:cNvSpPr>
          <p:nvPr>
            <p:ph idx="1"/>
          </p:nvPr>
        </p:nvSpPr>
        <p:spPr>
          <a:xfrm>
            <a:off x="123432" y="764364"/>
            <a:ext cx="8897136" cy="5768409"/>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举例说明</a:t>
            </a:r>
            <a:r>
              <a:rPr lang="en-US" altLang="zh-CN" dirty="0"/>
              <a:t>merge</a:t>
            </a:r>
            <a:r>
              <a:rPr lang="zh-CN" altLang="en-US" dirty="0"/>
              <a:t>过程</a:t>
            </a:r>
          </a:p>
        </p:txBody>
      </p:sp>
    </p:spTree>
    <p:extLst>
      <p:ext uri="{BB962C8B-B14F-4D97-AF65-F5344CB8AC3E}">
        <p14:creationId xmlns:p14="http://schemas.microsoft.com/office/powerpoint/2010/main" val="3692644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2735D4A-28AE-4B14-A1DE-0CB4765E860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DF8F2937-C54D-4E00-9ADD-CBE1E2E2568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F5858FC-4F57-44A4-BBA4-B62FFF8599C9}"/>
              </a:ext>
            </a:extLst>
          </p:cNvPr>
          <p:cNvSpPr>
            <a:spLocks noGrp="1"/>
          </p:cNvSpPr>
          <p:nvPr>
            <p:ph type="sldNum" sz="quarter" idx="12"/>
          </p:nvPr>
        </p:nvSpPr>
        <p:spPr/>
        <p:txBody>
          <a:bodyPr/>
          <a:lstStyle/>
          <a:p>
            <a:fld id="{EEA58A3B-43CE-4AA0-90B5-EB47AFAFEB34}" type="slidenum">
              <a:rPr lang="zh-CN" altLang="en-US" smtClean="0"/>
              <a:pPr/>
              <a:t>67</a:t>
            </a:fld>
            <a:endParaRPr lang="zh-CN" altLang="en-US" dirty="0"/>
          </a:p>
        </p:txBody>
      </p:sp>
      <p:sp>
        <p:nvSpPr>
          <p:cNvPr id="6" name="Text Box 22">
            <a:extLst>
              <a:ext uri="{FF2B5EF4-FFF2-40B4-BE49-F238E27FC236}">
                <a16:creationId xmlns:a16="http://schemas.microsoft.com/office/drawing/2014/main" id="{77CD525D-3135-40AC-983D-4F556D5EE2C4}"/>
              </a:ext>
            </a:extLst>
          </p:cNvPr>
          <p:cNvSpPr txBox="1">
            <a:spLocks noChangeArrowheads="1"/>
          </p:cNvSpPr>
          <p:nvPr/>
        </p:nvSpPr>
        <p:spPr bwMode="auto">
          <a:xfrm>
            <a:off x="165824" y="1334792"/>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u="sng" dirty="0">
                <a:solidFill>
                  <a:srgbClr val="FF0000"/>
                </a:solidFill>
                <a:latin typeface="+mn-lt"/>
                <a:ea typeface="微软雅黑 Light" panose="020B0502040204020203" pitchFamily="34" charset="-122"/>
              </a:rPr>
              <a:t>38</a:t>
            </a:r>
            <a:r>
              <a:rPr kumimoji="1" lang="en-US" altLang="zh-CN" sz="2400" dirty="0">
                <a:solidFill>
                  <a:srgbClr val="FF0000"/>
                </a:solidFill>
                <a:latin typeface="+mn-lt"/>
                <a:ea typeface="微软雅黑 Light" panose="020B0502040204020203" pitchFamily="34" charset="-122"/>
              </a:rPr>
              <a:t>  </a:t>
            </a:r>
            <a:r>
              <a:rPr kumimoji="1" lang="en-US" altLang="zh-CN" sz="2400" dirty="0">
                <a:latin typeface="+mn-lt"/>
                <a:ea typeface="微软雅黑 Light" panose="020B0502040204020203" pitchFamily="34" charset="-122"/>
              </a:rPr>
              <a:t>49  65  97]         [</a:t>
            </a:r>
            <a:r>
              <a:rPr kumimoji="1" lang="en-US" altLang="zh-CN" sz="2400" u="sng" dirty="0">
                <a:solidFill>
                  <a:schemeClr val="accent1">
                    <a:lumMod val="50000"/>
                  </a:schemeClr>
                </a:solidFill>
                <a:latin typeface="+mn-lt"/>
                <a:ea typeface="微软雅黑 Light" panose="020B0502040204020203" pitchFamily="34" charset="-122"/>
              </a:rPr>
              <a:t>13  27</a:t>
            </a:r>
            <a:r>
              <a:rPr kumimoji="1" lang="en-US" altLang="zh-CN" sz="2400" dirty="0">
                <a:solidFill>
                  <a:schemeClr val="accent1">
                    <a:lumMod val="50000"/>
                  </a:schemeClr>
                </a:solidFill>
                <a:latin typeface="+mn-lt"/>
                <a:ea typeface="微软雅黑 Light" panose="020B0502040204020203" pitchFamily="34" charset="-122"/>
              </a:rPr>
              <a:t>  </a:t>
            </a:r>
            <a:r>
              <a:rPr kumimoji="1" lang="en-US" altLang="zh-CN" sz="2400" dirty="0">
                <a:latin typeface="+mn-lt"/>
                <a:ea typeface="微软雅黑 Light" panose="020B0502040204020203" pitchFamily="34" charset="-122"/>
              </a:rPr>
              <a:t>76  80]</a:t>
            </a:r>
          </a:p>
        </p:txBody>
      </p:sp>
      <p:sp>
        <p:nvSpPr>
          <p:cNvPr id="7" name="Text Box 30">
            <a:extLst>
              <a:ext uri="{FF2B5EF4-FFF2-40B4-BE49-F238E27FC236}">
                <a16:creationId xmlns:a16="http://schemas.microsoft.com/office/drawing/2014/main" id="{65A243E9-A770-48E6-8815-0012D52E7943}"/>
              </a:ext>
            </a:extLst>
          </p:cNvPr>
          <p:cNvSpPr txBox="1">
            <a:spLocks noChangeArrowheads="1"/>
          </p:cNvSpPr>
          <p:nvPr/>
        </p:nvSpPr>
        <p:spPr bwMode="auto">
          <a:xfrm>
            <a:off x="538887" y="2693692"/>
            <a:ext cx="2885726"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dirty="0">
                <a:solidFill>
                  <a:srgbClr val="0066FF"/>
                </a:solidFill>
                <a:latin typeface="+mn-lt"/>
                <a:ea typeface="微软雅黑 Light" panose="020B0502040204020203" pitchFamily="34" charset="-122"/>
              </a:rPr>
              <a:t>13  27  </a:t>
            </a:r>
            <a:r>
              <a:rPr kumimoji="1" lang="en-US" altLang="zh-CN" sz="2400" dirty="0">
                <a:latin typeface="+mn-lt"/>
                <a:ea typeface="微软雅黑 Light" panose="020B0502040204020203" pitchFamily="34" charset="-122"/>
              </a:rPr>
              <a:t>?  ?  ?  ?   ?  ?]</a:t>
            </a:r>
          </a:p>
        </p:txBody>
      </p:sp>
      <p:sp>
        <p:nvSpPr>
          <p:cNvPr id="9" name="Freeform 32">
            <a:extLst>
              <a:ext uri="{FF2B5EF4-FFF2-40B4-BE49-F238E27FC236}">
                <a16:creationId xmlns:a16="http://schemas.microsoft.com/office/drawing/2014/main" id="{B107B3A1-F7A6-4E04-93EC-4436F86632A9}"/>
              </a:ext>
            </a:extLst>
          </p:cNvPr>
          <p:cNvSpPr>
            <a:spLocks/>
          </p:cNvSpPr>
          <p:nvPr/>
        </p:nvSpPr>
        <p:spPr bwMode="auto">
          <a:xfrm>
            <a:off x="521885" y="1754310"/>
            <a:ext cx="2902727" cy="420687"/>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0" name="Line 33">
            <a:extLst>
              <a:ext uri="{FF2B5EF4-FFF2-40B4-BE49-F238E27FC236}">
                <a16:creationId xmlns:a16="http://schemas.microsoft.com/office/drawing/2014/main" id="{5EBB990D-116A-43FF-AD92-DB55CCB9966E}"/>
              </a:ext>
            </a:extLst>
          </p:cNvPr>
          <p:cNvSpPr>
            <a:spLocks noChangeShapeType="1"/>
          </p:cNvSpPr>
          <p:nvPr/>
        </p:nvSpPr>
        <p:spPr bwMode="auto">
          <a:xfrm>
            <a:off x="2055293" y="2189076"/>
            <a:ext cx="0" cy="608012"/>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1" name="TextBox 2">
            <a:extLst>
              <a:ext uri="{FF2B5EF4-FFF2-40B4-BE49-F238E27FC236}">
                <a16:creationId xmlns:a16="http://schemas.microsoft.com/office/drawing/2014/main" id="{AB0F67D3-C210-4812-B882-D5F390BCF813}"/>
              </a:ext>
            </a:extLst>
          </p:cNvPr>
          <p:cNvSpPr txBox="1">
            <a:spLocks noChangeArrowheads="1"/>
          </p:cNvSpPr>
          <p:nvPr/>
        </p:nvSpPr>
        <p:spPr bwMode="auto">
          <a:xfrm>
            <a:off x="3930746" y="2722998"/>
            <a:ext cx="4084722" cy="1014412"/>
          </a:xfrm>
          <a:prstGeom prst="rect">
            <a:avLst/>
          </a:prstGeom>
          <a:solidFill>
            <a:schemeClr val="bg1">
              <a:lumMod val="95000"/>
            </a:schemeClr>
          </a:solidFill>
          <a:ln w="9525">
            <a:solidFill>
              <a:srgbClr val="FFFF0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dirty="0">
                <a:solidFill>
                  <a:srgbClr val="FF0000"/>
                </a:solidFill>
                <a:latin typeface="+mn-lt"/>
                <a:ea typeface="微软雅黑 Light" panose="020B0502040204020203" pitchFamily="34" charset="-122"/>
                <a:cs typeface="楷体_GB2312"/>
              </a:rPr>
              <a:t>while (( i&lt;=m) &amp;&amp; (j&lt;=r)     </a:t>
            </a:r>
          </a:p>
          <a:p>
            <a:pPr eaLnBrk="1" hangingPunct="1">
              <a:defRPr/>
            </a:pPr>
            <a:r>
              <a:rPr lang="en-US" altLang="zh-CN" sz="2000" dirty="0">
                <a:solidFill>
                  <a:srgbClr val="FF0000"/>
                </a:solidFill>
                <a:latin typeface="+mn-lt"/>
                <a:ea typeface="微软雅黑 Light" panose="020B0502040204020203" pitchFamily="34" charset="-122"/>
                <a:cs typeface="楷体_GB2312"/>
              </a:rPr>
              <a:t>           if (c[i] &lt;=c[j]) d[k++]=c[i++];   </a:t>
            </a:r>
          </a:p>
          <a:p>
            <a:pPr eaLnBrk="1" hangingPunct="1">
              <a:defRPr/>
            </a:pPr>
            <a:r>
              <a:rPr lang="en-US" altLang="zh-CN" sz="2000" dirty="0">
                <a:solidFill>
                  <a:srgbClr val="FF0000"/>
                </a:solidFill>
                <a:latin typeface="+mn-lt"/>
                <a:ea typeface="微软雅黑 Light" panose="020B0502040204020203" pitchFamily="34" charset="-122"/>
                <a:cs typeface="楷体_GB2312"/>
              </a:rPr>
              <a:t>           else d[k++]=c[j++];</a:t>
            </a:r>
          </a:p>
        </p:txBody>
      </p:sp>
      <p:sp>
        <p:nvSpPr>
          <p:cNvPr id="12" name="Text Box 29">
            <a:extLst>
              <a:ext uri="{FF2B5EF4-FFF2-40B4-BE49-F238E27FC236}">
                <a16:creationId xmlns:a16="http://schemas.microsoft.com/office/drawing/2014/main" id="{C8822A54-0CFF-4557-97C9-15E8E28135C2}"/>
              </a:ext>
            </a:extLst>
          </p:cNvPr>
          <p:cNvSpPr txBox="1">
            <a:spLocks noChangeArrowheads="1"/>
          </p:cNvSpPr>
          <p:nvPr/>
        </p:nvSpPr>
        <p:spPr bwMode="auto">
          <a:xfrm>
            <a:off x="378549" y="1953917"/>
            <a:ext cx="47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i=1</a:t>
            </a:r>
          </a:p>
        </p:txBody>
      </p:sp>
      <p:sp>
        <p:nvSpPr>
          <p:cNvPr id="13" name="Text Box 29">
            <a:extLst>
              <a:ext uri="{FF2B5EF4-FFF2-40B4-BE49-F238E27FC236}">
                <a16:creationId xmlns:a16="http://schemas.microsoft.com/office/drawing/2014/main" id="{7CB72088-0FC2-4B87-BB95-AA277729DF30}"/>
              </a:ext>
            </a:extLst>
          </p:cNvPr>
          <p:cNvSpPr txBox="1">
            <a:spLocks noChangeArrowheads="1"/>
          </p:cNvSpPr>
          <p:nvPr/>
        </p:nvSpPr>
        <p:spPr bwMode="auto">
          <a:xfrm>
            <a:off x="2987966" y="18939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j=5,6</a:t>
            </a:r>
          </a:p>
        </p:txBody>
      </p:sp>
      <p:cxnSp>
        <p:nvCxnSpPr>
          <p:cNvPr id="14" name="直接箭头连接符 40">
            <a:extLst>
              <a:ext uri="{FF2B5EF4-FFF2-40B4-BE49-F238E27FC236}">
                <a16:creationId xmlns:a16="http://schemas.microsoft.com/office/drawing/2014/main" id="{150ED772-799E-4951-A7E6-059B0FF9C211}"/>
              </a:ext>
            </a:extLst>
          </p:cNvPr>
          <p:cNvCxnSpPr>
            <a:cxnSpLocks noChangeShapeType="1"/>
          </p:cNvCxnSpPr>
          <p:nvPr/>
        </p:nvCxnSpPr>
        <p:spPr bwMode="auto">
          <a:xfrm>
            <a:off x="378549" y="1979317"/>
            <a:ext cx="1444625"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41">
            <a:extLst>
              <a:ext uri="{FF2B5EF4-FFF2-40B4-BE49-F238E27FC236}">
                <a16:creationId xmlns:a16="http://schemas.microsoft.com/office/drawing/2014/main" id="{BAEB8F3B-A59C-4F72-BF24-62C5567711D8}"/>
              </a:ext>
            </a:extLst>
          </p:cNvPr>
          <p:cNvCxnSpPr>
            <a:cxnSpLocks noChangeShapeType="1"/>
          </p:cNvCxnSpPr>
          <p:nvPr/>
        </p:nvCxnSpPr>
        <p:spPr bwMode="auto">
          <a:xfrm>
            <a:off x="2956216" y="1968522"/>
            <a:ext cx="1673225" cy="0"/>
          </a:xfrm>
          <a:prstGeom prst="straightConnector1">
            <a:avLst/>
          </a:prstGeom>
          <a:noFill/>
          <a:ln w="12700" algn="ctr">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Line 28">
            <a:extLst>
              <a:ext uri="{FF2B5EF4-FFF2-40B4-BE49-F238E27FC236}">
                <a16:creationId xmlns:a16="http://schemas.microsoft.com/office/drawing/2014/main" id="{20615258-44CB-4E3C-9E85-F59CE623FD70}"/>
              </a:ext>
            </a:extLst>
          </p:cNvPr>
          <p:cNvSpPr>
            <a:spLocks noChangeShapeType="1"/>
          </p:cNvSpPr>
          <p:nvPr/>
        </p:nvSpPr>
        <p:spPr bwMode="auto">
          <a:xfrm flipH="1" flipV="1">
            <a:off x="880464" y="3077580"/>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cxnSp>
        <p:nvCxnSpPr>
          <p:cNvPr id="17" name="直接箭头连接符 48">
            <a:extLst>
              <a:ext uri="{FF2B5EF4-FFF2-40B4-BE49-F238E27FC236}">
                <a16:creationId xmlns:a16="http://schemas.microsoft.com/office/drawing/2014/main" id="{4F5DF527-49AA-4225-A5E0-1CD503616712}"/>
              </a:ext>
            </a:extLst>
          </p:cNvPr>
          <p:cNvCxnSpPr>
            <a:cxnSpLocks noChangeShapeType="1"/>
          </p:cNvCxnSpPr>
          <p:nvPr/>
        </p:nvCxnSpPr>
        <p:spPr bwMode="auto">
          <a:xfrm>
            <a:off x="880464" y="3312530"/>
            <a:ext cx="7493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29">
            <a:extLst>
              <a:ext uri="{FF2B5EF4-FFF2-40B4-BE49-F238E27FC236}">
                <a16:creationId xmlns:a16="http://schemas.microsoft.com/office/drawing/2014/main" id="{33431B90-3DCD-474D-A95C-2439FAB657D7}"/>
              </a:ext>
            </a:extLst>
          </p:cNvPr>
          <p:cNvSpPr txBox="1">
            <a:spLocks noChangeArrowheads="1"/>
          </p:cNvSpPr>
          <p:nvPr/>
        </p:nvSpPr>
        <p:spPr bwMode="auto">
          <a:xfrm>
            <a:off x="832839" y="3272843"/>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k=1, 2</a:t>
            </a:r>
          </a:p>
        </p:txBody>
      </p:sp>
      <p:sp>
        <p:nvSpPr>
          <p:cNvPr id="19" name="Line 28">
            <a:extLst>
              <a:ext uri="{FF2B5EF4-FFF2-40B4-BE49-F238E27FC236}">
                <a16:creationId xmlns:a16="http://schemas.microsoft.com/office/drawing/2014/main" id="{BF1F00BD-68EF-4FD6-AD8F-D9720AF911F9}"/>
              </a:ext>
            </a:extLst>
          </p:cNvPr>
          <p:cNvSpPr>
            <a:spLocks noChangeShapeType="1"/>
          </p:cNvSpPr>
          <p:nvPr/>
        </p:nvSpPr>
        <p:spPr bwMode="auto">
          <a:xfrm flipH="1" flipV="1">
            <a:off x="378549" y="1784055"/>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0" name="Line 28">
            <a:extLst>
              <a:ext uri="{FF2B5EF4-FFF2-40B4-BE49-F238E27FC236}">
                <a16:creationId xmlns:a16="http://schemas.microsoft.com/office/drawing/2014/main" id="{C1237C5F-E26C-476B-A12A-1032E314FD8D}"/>
              </a:ext>
            </a:extLst>
          </p:cNvPr>
          <p:cNvSpPr>
            <a:spLocks noChangeShapeType="1"/>
          </p:cNvSpPr>
          <p:nvPr/>
        </p:nvSpPr>
        <p:spPr bwMode="auto">
          <a:xfrm flipH="1" flipV="1">
            <a:off x="2956216" y="1752622"/>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1" name="TextBox 1">
            <a:extLst>
              <a:ext uri="{FF2B5EF4-FFF2-40B4-BE49-F238E27FC236}">
                <a16:creationId xmlns:a16="http://schemas.microsoft.com/office/drawing/2014/main" id="{65ED5E37-CC5A-4AE5-AA0A-DFE4389A3173}"/>
              </a:ext>
            </a:extLst>
          </p:cNvPr>
          <p:cNvSpPr txBox="1"/>
          <p:nvPr/>
        </p:nvSpPr>
        <p:spPr>
          <a:xfrm>
            <a:off x="244055" y="267767"/>
            <a:ext cx="3158237" cy="646331"/>
          </a:xfrm>
          <a:prstGeom prst="rect">
            <a:avLst/>
          </a:prstGeom>
          <a:solidFill>
            <a:schemeClr val="bg1">
              <a:lumMod val="95000"/>
            </a:schemeClr>
          </a:solidFill>
        </p:spPr>
        <p:txBody>
          <a:bodyPr wrap="none">
            <a:spAutoFit/>
          </a:bodyPr>
          <a:lstStyle/>
          <a:p>
            <a:pPr eaLnBrk="0" hangingPunct="0">
              <a:defRPr/>
            </a:pPr>
            <a:r>
              <a:rPr lang="zh-CN" altLang="en-US" dirty="0">
                <a:ea typeface="微软雅黑 Light" panose="020B0502040204020203" pitchFamily="34" charset="-122"/>
              </a:rPr>
              <a:t>初始时，</a:t>
            </a:r>
            <a:r>
              <a:rPr lang="en-US" altLang="zh-CN" dirty="0">
                <a:ea typeface="微软雅黑 Light" panose="020B0502040204020203" pitchFamily="34" charset="-122"/>
              </a:rPr>
              <a:t>c[1:8], l=1, m=4, r=8 ; </a:t>
            </a:r>
          </a:p>
          <a:p>
            <a:pPr eaLnBrk="0" hangingPunct="0">
              <a:defRPr/>
            </a:pPr>
            <a:r>
              <a:rPr lang="en-US" altLang="zh-CN" dirty="0">
                <a:ea typeface="微软雅黑 Light" panose="020B0502040204020203" pitchFamily="34" charset="-122"/>
              </a:rPr>
              <a:t>              </a:t>
            </a:r>
            <a:r>
              <a:rPr lang="en-US" altLang="zh-CN" dirty="0">
                <a:solidFill>
                  <a:srgbClr val="FF0000"/>
                </a:solidFill>
                <a:ea typeface="微软雅黑 Light" panose="020B0502040204020203" pitchFamily="34" charset="-122"/>
              </a:rPr>
              <a:t>i=</a:t>
            </a:r>
            <a:r>
              <a:rPr lang="en-US" altLang="zh-CN" i="1" dirty="0">
                <a:solidFill>
                  <a:srgbClr val="FF0000"/>
                </a:solidFill>
                <a:ea typeface="微软雅黑 Light" panose="020B0502040204020203" pitchFamily="34" charset="-122"/>
              </a:rPr>
              <a:t>l</a:t>
            </a:r>
            <a:r>
              <a:rPr lang="en-US" altLang="zh-CN" dirty="0">
                <a:solidFill>
                  <a:srgbClr val="FF0000"/>
                </a:solidFill>
                <a:ea typeface="微软雅黑 Light" panose="020B0502040204020203" pitchFamily="34" charset="-122"/>
              </a:rPr>
              <a:t>=1</a:t>
            </a:r>
            <a:r>
              <a:rPr lang="en-US" altLang="zh-CN" dirty="0">
                <a:ea typeface="微软雅黑 Light" panose="020B0502040204020203" pitchFamily="34" charset="-122"/>
              </a:rPr>
              <a:t>, </a:t>
            </a:r>
            <a:r>
              <a:rPr lang="en-US" altLang="zh-CN" dirty="0">
                <a:solidFill>
                  <a:srgbClr val="0066FF"/>
                </a:solidFill>
                <a:ea typeface="微软雅黑 Light" panose="020B0502040204020203" pitchFamily="34" charset="-122"/>
              </a:rPr>
              <a:t>j=m+1=5, k=</a:t>
            </a:r>
            <a:r>
              <a:rPr lang="en-US" altLang="zh-CN" i="1" dirty="0">
                <a:solidFill>
                  <a:srgbClr val="0066FF"/>
                </a:solidFill>
                <a:ea typeface="微软雅黑 Light" panose="020B0502040204020203" pitchFamily="34" charset="-122"/>
              </a:rPr>
              <a:t>l</a:t>
            </a:r>
            <a:r>
              <a:rPr lang="en-US" altLang="zh-CN" dirty="0">
                <a:solidFill>
                  <a:srgbClr val="0066FF"/>
                </a:solidFill>
                <a:ea typeface="微软雅黑 Light" panose="020B0502040204020203" pitchFamily="34" charset="-122"/>
              </a:rPr>
              <a:t>=1</a:t>
            </a:r>
            <a:endParaRPr lang="zh-CN" altLang="en-US" dirty="0">
              <a:solidFill>
                <a:srgbClr val="0066FF"/>
              </a:solidFill>
              <a:ea typeface="微软雅黑 Light" panose="020B0502040204020203" pitchFamily="34" charset="-122"/>
            </a:endParaRPr>
          </a:p>
        </p:txBody>
      </p:sp>
      <p:sp>
        <p:nvSpPr>
          <p:cNvPr id="22" name="TextBox 26">
            <a:extLst>
              <a:ext uri="{FF2B5EF4-FFF2-40B4-BE49-F238E27FC236}">
                <a16:creationId xmlns:a16="http://schemas.microsoft.com/office/drawing/2014/main" id="{ED278585-11CA-49E4-8676-4DC54C1AF3D3}"/>
              </a:ext>
            </a:extLst>
          </p:cNvPr>
          <p:cNvSpPr txBox="1">
            <a:spLocks noChangeArrowheads="1"/>
          </p:cNvSpPr>
          <p:nvPr/>
        </p:nvSpPr>
        <p:spPr bwMode="auto">
          <a:xfrm>
            <a:off x="308699" y="998242"/>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23" name="TextBox 27">
            <a:extLst>
              <a:ext uri="{FF2B5EF4-FFF2-40B4-BE49-F238E27FC236}">
                <a16:creationId xmlns:a16="http://schemas.microsoft.com/office/drawing/2014/main" id="{CB9D7030-988B-4409-B69B-29D78F9E944B}"/>
              </a:ext>
            </a:extLst>
          </p:cNvPr>
          <p:cNvSpPr txBox="1">
            <a:spLocks noChangeArrowheads="1"/>
          </p:cNvSpPr>
          <p:nvPr/>
        </p:nvSpPr>
        <p:spPr bwMode="auto">
          <a:xfrm>
            <a:off x="1581762" y="1022617"/>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m=4</a:t>
            </a:r>
            <a:endParaRPr lang="zh-CN" altLang="en-US" sz="1600">
              <a:latin typeface="+mn-lt"/>
              <a:ea typeface="微软雅黑 Light" panose="020B0502040204020203" pitchFamily="34" charset="-122"/>
            </a:endParaRPr>
          </a:p>
        </p:txBody>
      </p:sp>
      <p:sp>
        <p:nvSpPr>
          <p:cNvPr id="24" name="TextBox 28">
            <a:extLst>
              <a:ext uri="{FF2B5EF4-FFF2-40B4-BE49-F238E27FC236}">
                <a16:creationId xmlns:a16="http://schemas.microsoft.com/office/drawing/2014/main" id="{73C06831-C47A-4969-A1E6-57BE19C13F60}"/>
              </a:ext>
            </a:extLst>
          </p:cNvPr>
          <p:cNvSpPr txBox="1">
            <a:spLocks noChangeArrowheads="1"/>
          </p:cNvSpPr>
          <p:nvPr/>
        </p:nvSpPr>
        <p:spPr bwMode="auto">
          <a:xfrm>
            <a:off x="4107528" y="1060068"/>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25" name="TextBox 2">
            <a:extLst>
              <a:ext uri="{FF2B5EF4-FFF2-40B4-BE49-F238E27FC236}">
                <a16:creationId xmlns:a16="http://schemas.microsoft.com/office/drawing/2014/main" id="{284FF3A9-EB6B-42CD-96F8-04292DFC6351}"/>
              </a:ext>
            </a:extLst>
          </p:cNvPr>
          <p:cNvSpPr txBox="1">
            <a:spLocks noChangeArrowheads="1"/>
          </p:cNvSpPr>
          <p:nvPr/>
        </p:nvSpPr>
        <p:spPr bwMode="auto">
          <a:xfrm>
            <a:off x="188123" y="2283116"/>
            <a:ext cx="5253233"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Step1. i=1, c[1]=38,j=5,6,  c[j]&lt;c[i], copy</a:t>
            </a:r>
            <a:r>
              <a:rPr lang="zh-CN" altLang="en-US" sz="1600" dirty="0">
                <a:latin typeface="+mn-lt"/>
                <a:ea typeface="微软雅黑 Light" panose="020B0502040204020203" pitchFamily="34" charset="-122"/>
              </a:rPr>
              <a:t>右子段元素</a:t>
            </a:r>
            <a:r>
              <a:rPr lang="en-US" altLang="zh-CN" sz="1600" dirty="0">
                <a:latin typeface="+mn-lt"/>
                <a:ea typeface="微软雅黑 Light" panose="020B0502040204020203" pitchFamily="34" charset="-122"/>
              </a:rPr>
              <a:t>c[j], j=5,6</a:t>
            </a:r>
            <a:endParaRPr lang="zh-CN" altLang="en-US" sz="1600" dirty="0">
              <a:latin typeface="+mn-lt"/>
              <a:ea typeface="微软雅黑 Light" panose="020B0502040204020203" pitchFamily="34" charset="-122"/>
            </a:endParaRPr>
          </a:p>
        </p:txBody>
      </p:sp>
      <p:sp>
        <p:nvSpPr>
          <p:cNvPr id="26" name="TextBox 32">
            <a:extLst>
              <a:ext uri="{FF2B5EF4-FFF2-40B4-BE49-F238E27FC236}">
                <a16:creationId xmlns:a16="http://schemas.microsoft.com/office/drawing/2014/main" id="{77FB614A-E004-4270-A4D2-D42B0CB1A84F}"/>
              </a:ext>
            </a:extLst>
          </p:cNvPr>
          <p:cNvSpPr txBox="1">
            <a:spLocks noChangeArrowheads="1"/>
          </p:cNvSpPr>
          <p:nvPr/>
        </p:nvSpPr>
        <p:spPr bwMode="auto">
          <a:xfrm>
            <a:off x="165824" y="3806530"/>
            <a:ext cx="5604291"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Step2. j=7, c[7]=76, i=1,2,3,  c[i]&lt;c[j], copy</a:t>
            </a:r>
            <a:r>
              <a:rPr lang="zh-CN" altLang="en-US" sz="1600" dirty="0">
                <a:latin typeface="+mn-lt"/>
                <a:ea typeface="微软雅黑 Light" panose="020B0502040204020203" pitchFamily="34" charset="-122"/>
              </a:rPr>
              <a:t>左子段元素</a:t>
            </a:r>
            <a:r>
              <a:rPr lang="en-US" altLang="zh-CN" sz="1600" dirty="0">
                <a:latin typeface="+mn-lt"/>
                <a:ea typeface="微软雅黑 Light" panose="020B0502040204020203" pitchFamily="34" charset="-122"/>
              </a:rPr>
              <a:t>c[i], i=1,2,3</a:t>
            </a:r>
            <a:endParaRPr lang="zh-CN" altLang="en-US" sz="1600" dirty="0">
              <a:latin typeface="+mn-lt"/>
              <a:ea typeface="微软雅黑 Light" panose="020B0502040204020203" pitchFamily="34" charset="-122"/>
            </a:endParaRPr>
          </a:p>
        </p:txBody>
      </p:sp>
      <p:sp>
        <p:nvSpPr>
          <p:cNvPr id="27" name="Text Box 22">
            <a:extLst>
              <a:ext uri="{FF2B5EF4-FFF2-40B4-BE49-F238E27FC236}">
                <a16:creationId xmlns:a16="http://schemas.microsoft.com/office/drawing/2014/main" id="{9638A442-EFD7-4943-BFCB-7E7D1FF77ADD}"/>
              </a:ext>
            </a:extLst>
          </p:cNvPr>
          <p:cNvSpPr txBox="1">
            <a:spLocks noChangeArrowheads="1"/>
          </p:cNvSpPr>
          <p:nvPr/>
        </p:nvSpPr>
        <p:spPr bwMode="auto">
          <a:xfrm>
            <a:off x="151537" y="4598692"/>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u="sng" dirty="0">
                <a:solidFill>
                  <a:srgbClr val="FF0000"/>
                </a:solidFill>
                <a:latin typeface="+mn-lt"/>
                <a:ea typeface="微软雅黑 Light" panose="020B0502040204020203" pitchFamily="34" charset="-122"/>
              </a:rPr>
              <a:t>38  49  65  </a:t>
            </a:r>
            <a:r>
              <a:rPr kumimoji="1" lang="en-US" altLang="zh-CN" sz="2400" dirty="0">
                <a:latin typeface="+mn-lt"/>
                <a:ea typeface="微软雅黑 Light" panose="020B0502040204020203" pitchFamily="34" charset="-122"/>
              </a:rPr>
              <a:t>97]         [</a:t>
            </a:r>
            <a:r>
              <a:rPr kumimoji="1" lang="en-US" altLang="zh-CN" sz="2400" dirty="0">
                <a:solidFill>
                  <a:srgbClr val="00B050"/>
                </a:solidFill>
                <a:latin typeface="+mn-lt"/>
                <a:ea typeface="微软雅黑 Light" panose="020B0502040204020203" pitchFamily="34" charset="-122"/>
              </a:rPr>
              <a:t>13  27</a:t>
            </a:r>
            <a:r>
              <a:rPr kumimoji="1" lang="en-US" altLang="zh-CN" sz="2400" dirty="0">
                <a:latin typeface="+mn-lt"/>
                <a:ea typeface="微软雅黑 Light" panose="020B0502040204020203" pitchFamily="34" charset="-122"/>
              </a:rPr>
              <a:t>  </a:t>
            </a:r>
            <a:r>
              <a:rPr kumimoji="1" lang="en-US" altLang="zh-CN" sz="2400" u="sng" dirty="0">
                <a:solidFill>
                  <a:srgbClr val="0066FF"/>
                </a:solidFill>
                <a:latin typeface="+mn-lt"/>
                <a:ea typeface="微软雅黑 Light" panose="020B0502040204020203" pitchFamily="34" charset="-122"/>
              </a:rPr>
              <a:t>76</a:t>
            </a:r>
            <a:r>
              <a:rPr kumimoji="1" lang="en-US" altLang="zh-CN" sz="2400" dirty="0">
                <a:latin typeface="+mn-lt"/>
                <a:ea typeface="微软雅黑 Light" panose="020B0502040204020203" pitchFamily="34" charset="-122"/>
              </a:rPr>
              <a:t>  80]</a:t>
            </a:r>
          </a:p>
        </p:txBody>
      </p:sp>
      <p:grpSp>
        <p:nvGrpSpPr>
          <p:cNvPr id="28" name="Group 31">
            <a:extLst>
              <a:ext uri="{FF2B5EF4-FFF2-40B4-BE49-F238E27FC236}">
                <a16:creationId xmlns:a16="http://schemas.microsoft.com/office/drawing/2014/main" id="{D15BCCA9-3279-401F-9B62-3257A7B83A29}"/>
              </a:ext>
            </a:extLst>
          </p:cNvPr>
          <p:cNvGrpSpPr>
            <a:grpSpLocks/>
          </p:cNvGrpSpPr>
          <p:nvPr/>
        </p:nvGrpSpPr>
        <p:grpSpPr bwMode="auto">
          <a:xfrm>
            <a:off x="512859" y="5026126"/>
            <a:ext cx="3297865" cy="673100"/>
            <a:chOff x="2496" y="2896"/>
            <a:chExt cx="2008" cy="424"/>
          </a:xfrm>
        </p:grpSpPr>
        <p:sp>
          <p:nvSpPr>
            <p:cNvPr id="29" name="Freeform 32">
              <a:extLst>
                <a:ext uri="{FF2B5EF4-FFF2-40B4-BE49-F238E27FC236}">
                  <a16:creationId xmlns:a16="http://schemas.microsoft.com/office/drawing/2014/main" id="{9D4228E8-D23A-4E01-9687-60CF65EA2FD0}"/>
                </a:ext>
              </a:extLst>
            </p:cNvPr>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0" name="Line 33">
              <a:extLst>
                <a:ext uri="{FF2B5EF4-FFF2-40B4-BE49-F238E27FC236}">
                  <a16:creationId xmlns:a16="http://schemas.microsoft.com/office/drawing/2014/main" id="{BAEF822E-B4C0-4ABB-8380-C2BD205E3642}"/>
                </a:ext>
              </a:extLst>
            </p:cNvPr>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sp>
        <p:nvSpPr>
          <p:cNvPr id="31" name="Text Box 29">
            <a:extLst>
              <a:ext uri="{FF2B5EF4-FFF2-40B4-BE49-F238E27FC236}">
                <a16:creationId xmlns:a16="http://schemas.microsoft.com/office/drawing/2014/main" id="{00D5E39B-C26A-41FD-BB57-EB5217403643}"/>
              </a:ext>
            </a:extLst>
          </p:cNvPr>
          <p:cNvSpPr txBox="1">
            <a:spLocks noChangeArrowheads="1"/>
          </p:cNvSpPr>
          <p:nvPr/>
        </p:nvSpPr>
        <p:spPr bwMode="auto">
          <a:xfrm>
            <a:off x="364262" y="5217817"/>
            <a:ext cx="8194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i=1,2,3</a:t>
            </a:r>
          </a:p>
        </p:txBody>
      </p:sp>
      <p:sp>
        <p:nvSpPr>
          <p:cNvPr id="32" name="Text Box 29">
            <a:extLst>
              <a:ext uri="{FF2B5EF4-FFF2-40B4-BE49-F238E27FC236}">
                <a16:creationId xmlns:a16="http://schemas.microsoft.com/office/drawing/2014/main" id="{D671B7A4-B105-422F-B6EF-D976DDE07599}"/>
              </a:ext>
            </a:extLst>
          </p:cNvPr>
          <p:cNvSpPr txBox="1">
            <a:spLocks noChangeArrowheads="1"/>
          </p:cNvSpPr>
          <p:nvPr/>
        </p:nvSpPr>
        <p:spPr bwMode="auto">
          <a:xfrm>
            <a:off x="3930746" y="5251234"/>
            <a:ext cx="4716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j=7</a:t>
            </a:r>
          </a:p>
        </p:txBody>
      </p:sp>
      <p:cxnSp>
        <p:nvCxnSpPr>
          <p:cNvPr id="33" name="直接箭头连接符 40">
            <a:extLst>
              <a:ext uri="{FF2B5EF4-FFF2-40B4-BE49-F238E27FC236}">
                <a16:creationId xmlns:a16="http://schemas.microsoft.com/office/drawing/2014/main" id="{A7642943-EF1E-4A7B-B3F3-6ABD0C4DEB2C}"/>
              </a:ext>
            </a:extLst>
          </p:cNvPr>
          <p:cNvCxnSpPr>
            <a:cxnSpLocks noChangeShapeType="1"/>
          </p:cNvCxnSpPr>
          <p:nvPr/>
        </p:nvCxnSpPr>
        <p:spPr bwMode="auto">
          <a:xfrm>
            <a:off x="364262" y="5243217"/>
            <a:ext cx="1528762"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41">
            <a:extLst>
              <a:ext uri="{FF2B5EF4-FFF2-40B4-BE49-F238E27FC236}">
                <a16:creationId xmlns:a16="http://schemas.microsoft.com/office/drawing/2014/main" id="{9B102C44-FE89-489C-9478-C44FB1014C2E}"/>
              </a:ext>
            </a:extLst>
          </p:cNvPr>
          <p:cNvCxnSpPr>
            <a:cxnSpLocks noChangeShapeType="1"/>
          </p:cNvCxnSpPr>
          <p:nvPr/>
        </p:nvCxnSpPr>
        <p:spPr bwMode="auto">
          <a:xfrm>
            <a:off x="3892646" y="5317909"/>
            <a:ext cx="757238" cy="0"/>
          </a:xfrm>
          <a:prstGeom prst="straightConnector1">
            <a:avLst/>
          </a:prstGeom>
          <a:noFill/>
          <a:ln w="12700" algn="ctr">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Line 28">
            <a:extLst>
              <a:ext uri="{FF2B5EF4-FFF2-40B4-BE49-F238E27FC236}">
                <a16:creationId xmlns:a16="http://schemas.microsoft.com/office/drawing/2014/main" id="{583B1EFB-AA99-4C38-8372-F0FDC852DC81}"/>
              </a:ext>
            </a:extLst>
          </p:cNvPr>
          <p:cNvSpPr>
            <a:spLocks noChangeShapeType="1"/>
          </p:cNvSpPr>
          <p:nvPr/>
        </p:nvSpPr>
        <p:spPr bwMode="auto">
          <a:xfrm flipH="1" flipV="1">
            <a:off x="364262" y="5047955"/>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6" name="Line 28">
            <a:extLst>
              <a:ext uri="{FF2B5EF4-FFF2-40B4-BE49-F238E27FC236}">
                <a16:creationId xmlns:a16="http://schemas.microsoft.com/office/drawing/2014/main" id="{F8075CD9-8DF8-4885-913A-AC62487774C6}"/>
              </a:ext>
            </a:extLst>
          </p:cNvPr>
          <p:cNvSpPr>
            <a:spLocks noChangeShapeType="1"/>
          </p:cNvSpPr>
          <p:nvPr/>
        </p:nvSpPr>
        <p:spPr bwMode="auto">
          <a:xfrm flipH="1" flipV="1">
            <a:off x="3898996" y="5044859"/>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7" name="TextBox 44">
            <a:extLst>
              <a:ext uri="{FF2B5EF4-FFF2-40B4-BE49-F238E27FC236}">
                <a16:creationId xmlns:a16="http://schemas.microsoft.com/office/drawing/2014/main" id="{F70B9051-00D3-4548-B03A-390CA8E3E1E5}"/>
              </a:ext>
            </a:extLst>
          </p:cNvPr>
          <p:cNvSpPr txBox="1">
            <a:spLocks noChangeArrowheads="1"/>
          </p:cNvSpPr>
          <p:nvPr/>
        </p:nvSpPr>
        <p:spPr bwMode="auto">
          <a:xfrm>
            <a:off x="294412" y="4260555"/>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38" name="TextBox 45">
            <a:extLst>
              <a:ext uri="{FF2B5EF4-FFF2-40B4-BE49-F238E27FC236}">
                <a16:creationId xmlns:a16="http://schemas.microsoft.com/office/drawing/2014/main" id="{AB34EF6E-5BD3-41A8-8B76-DA4FD763705E}"/>
              </a:ext>
            </a:extLst>
          </p:cNvPr>
          <p:cNvSpPr txBox="1">
            <a:spLocks noChangeArrowheads="1"/>
          </p:cNvSpPr>
          <p:nvPr/>
        </p:nvSpPr>
        <p:spPr bwMode="auto">
          <a:xfrm>
            <a:off x="1500333" y="4288015"/>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m=4</a:t>
            </a:r>
            <a:endParaRPr lang="zh-CN" altLang="en-US" sz="1600">
              <a:latin typeface="+mn-lt"/>
              <a:ea typeface="微软雅黑 Light" panose="020B0502040204020203" pitchFamily="34" charset="-122"/>
            </a:endParaRPr>
          </a:p>
        </p:txBody>
      </p:sp>
      <p:sp>
        <p:nvSpPr>
          <p:cNvPr id="39" name="TextBox 46">
            <a:extLst>
              <a:ext uri="{FF2B5EF4-FFF2-40B4-BE49-F238E27FC236}">
                <a16:creationId xmlns:a16="http://schemas.microsoft.com/office/drawing/2014/main" id="{FBC01C6A-DE71-49AC-A1AE-A3F252D1079B}"/>
              </a:ext>
            </a:extLst>
          </p:cNvPr>
          <p:cNvSpPr txBox="1">
            <a:spLocks noChangeArrowheads="1"/>
          </p:cNvSpPr>
          <p:nvPr/>
        </p:nvSpPr>
        <p:spPr bwMode="auto">
          <a:xfrm>
            <a:off x="4045710" y="4313944"/>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40" name="任意多边形 9">
            <a:extLst>
              <a:ext uri="{FF2B5EF4-FFF2-40B4-BE49-F238E27FC236}">
                <a16:creationId xmlns:a16="http://schemas.microsoft.com/office/drawing/2014/main" id="{9DBE74BF-86BC-48D1-99A0-7C3AF6A0CFA8}"/>
              </a:ext>
            </a:extLst>
          </p:cNvPr>
          <p:cNvSpPr>
            <a:spLocks/>
          </p:cNvSpPr>
          <p:nvPr/>
        </p:nvSpPr>
        <p:spPr bwMode="auto">
          <a:xfrm>
            <a:off x="2516697" y="4573543"/>
            <a:ext cx="1117600" cy="595312"/>
          </a:xfrm>
          <a:custGeom>
            <a:avLst/>
            <a:gdLst>
              <a:gd name="T0" fmla="*/ 33866 w 1117600"/>
              <a:gd name="T1" fmla="*/ 65577 h 596053"/>
              <a:gd name="T2" fmla="*/ 67733 w 1117600"/>
              <a:gd name="T3" fmla="*/ 52462 h 596053"/>
              <a:gd name="T4" fmla="*/ 142240 w 1117600"/>
              <a:gd name="T5" fmla="*/ 39348 h 596053"/>
              <a:gd name="T6" fmla="*/ 216746 w 1117600"/>
              <a:gd name="T7" fmla="*/ 26230 h 596053"/>
              <a:gd name="T8" fmla="*/ 277706 w 1117600"/>
              <a:gd name="T9" fmla="*/ 19671 h 596053"/>
              <a:gd name="T10" fmla="*/ 311573 w 1117600"/>
              <a:gd name="T11" fmla="*/ 13113 h 596053"/>
              <a:gd name="T12" fmla="*/ 636693 w 1117600"/>
              <a:gd name="T13" fmla="*/ 0 h 596053"/>
              <a:gd name="T14" fmla="*/ 873760 w 1117600"/>
              <a:gd name="T15" fmla="*/ 6565 h 596053"/>
              <a:gd name="T16" fmla="*/ 927946 w 1117600"/>
              <a:gd name="T17" fmla="*/ 19671 h 596053"/>
              <a:gd name="T18" fmla="*/ 968586 w 1117600"/>
              <a:gd name="T19" fmla="*/ 32788 h 596053"/>
              <a:gd name="T20" fmla="*/ 988906 w 1117600"/>
              <a:gd name="T21" fmla="*/ 39348 h 596053"/>
              <a:gd name="T22" fmla="*/ 1070186 w 1117600"/>
              <a:gd name="T23" fmla="*/ 104923 h 596053"/>
              <a:gd name="T24" fmla="*/ 1110826 w 1117600"/>
              <a:gd name="T25" fmla="*/ 170502 h 596053"/>
              <a:gd name="T26" fmla="*/ 1117600 w 1117600"/>
              <a:gd name="T27" fmla="*/ 190175 h 596053"/>
              <a:gd name="T28" fmla="*/ 1110826 w 1117600"/>
              <a:gd name="T29" fmla="*/ 275426 h 596053"/>
              <a:gd name="T30" fmla="*/ 1090506 w 1117600"/>
              <a:gd name="T31" fmla="*/ 295099 h 596053"/>
              <a:gd name="T32" fmla="*/ 1076960 w 1117600"/>
              <a:gd name="T33" fmla="*/ 314772 h 596053"/>
              <a:gd name="T34" fmla="*/ 1036320 w 1117600"/>
              <a:gd name="T35" fmla="*/ 393466 h 596053"/>
              <a:gd name="T36" fmla="*/ 995680 w 1117600"/>
              <a:gd name="T37" fmla="*/ 419696 h 596053"/>
              <a:gd name="T38" fmla="*/ 921173 w 1117600"/>
              <a:gd name="T39" fmla="*/ 432813 h 596053"/>
              <a:gd name="T40" fmla="*/ 887306 w 1117600"/>
              <a:gd name="T41" fmla="*/ 439370 h 596053"/>
              <a:gd name="T42" fmla="*/ 860213 w 1117600"/>
              <a:gd name="T43" fmla="*/ 445927 h 596053"/>
              <a:gd name="T44" fmla="*/ 758613 w 1117600"/>
              <a:gd name="T45" fmla="*/ 459043 h 596053"/>
              <a:gd name="T46" fmla="*/ 690880 w 1117600"/>
              <a:gd name="T47" fmla="*/ 478716 h 596053"/>
              <a:gd name="T48" fmla="*/ 670560 w 1117600"/>
              <a:gd name="T49" fmla="*/ 485274 h 596053"/>
              <a:gd name="T50" fmla="*/ 650240 w 1117600"/>
              <a:gd name="T51" fmla="*/ 491832 h 596053"/>
              <a:gd name="T52" fmla="*/ 623146 w 1117600"/>
              <a:gd name="T53" fmla="*/ 498391 h 596053"/>
              <a:gd name="T54" fmla="*/ 602826 w 1117600"/>
              <a:gd name="T55" fmla="*/ 504947 h 596053"/>
              <a:gd name="T56" fmla="*/ 541866 w 1117600"/>
              <a:gd name="T57" fmla="*/ 518064 h 596053"/>
              <a:gd name="T58" fmla="*/ 521546 w 1117600"/>
              <a:gd name="T59" fmla="*/ 524621 h 596053"/>
              <a:gd name="T60" fmla="*/ 480906 w 1117600"/>
              <a:gd name="T61" fmla="*/ 531180 h 596053"/>
              <a:gd name="T62" fmla="*/ 460586 w 1117600"/>
              <a:gd name="T63" fmla="*/ 537737 h 596053"/>
              <a:gd name="T64" fmla="*/ 419946 w 1117600"/>
              <a:gd name="T65" fmla="*/ 544295 h 596053"/>
              <a:gd name="T66" fmla="*/ 372533 w 1117600"/>
              <a:gd name="T67" fmla="*/ 557409 h 596053"/>
              <a:gd name="T68" fmla="*/ 345440 w 1117600"/>
              <a:gd name="T69" fmla="*/ 563968 h 596053"/>
              <a:gd name="T70" fmla="*/ 270933 w 1117600"/>
              <a:gd name="T71" fmla="*/ 577085 h 596053"/>
              <a:gd name="T72" fmla="*/ 128693 w 1117600"/>
              <a:gd name="T73" fmla="*/ 570525 h 596053"/>
              <a:gd name="T74" fmla="*/ 108373 w 1117600"/>
              <a:gd name="T75" fmla="*/ 563968 h 596053"/>
              <a:gd name="T76" fmla="*/ 94826 w 1117600"/>
              <a:gd name="T77" fmla="*/ 544295 h 596053"/>
              <a:gd name="T78" fmla="*/ 74506 w 1117600"/>
              <a:gd name="T79" fmla="*/ 524621 h 596053"/>
              <a:gd name="T80" fmla="*/ 60960 w 1117600"/>
              <a:gd name="T81" fmla="*/ 465601 h 596053"/>
              <a:gd name="T82" fmla="*/ 47413 w 1117600"/>
              <a:gd name="T83" fmla="*/ 426252 h 596053"/>
              <a:gd name="T84" fmla="*/ 20320 w 1117600"/>
              <a:gd name="T85" fmla="*/ 386908 h 596053"/>
              <a:gd name="T86" fmla="*/ 13546 w 1117600"/>
              <a:gd name="T87" fmla="*/ 367234 h 596053"/>
              <a:gd name="T88" fmla="*/ 6773 w 1117600"/>
              <a:gd name="T89" fmla="*/ 334447 h 596053"/>
              <a:gd name="T90" fmla="*/ 0 w 1117600"/>
              <a:gd name="T91" fmla="*/ 308215 h 596053"/>
              <a:gd name="T92" fmla="*/ 33866 w 1117600"/>
              <a:gd name="T93" fmla="*/ 65577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1" name="TextBox 52">
            <a:extLst>
              <a:ext uri="{FF2B5EF4-FFF2-40B4-BE49-F238E27FC236}">
                <a16:creationId xmlns:a16="http://schemas.microsoft.com/office/drawing/2014/main" id="{8BDBABE7-5F51-47A7-911B-070136B6F2CB}"/>
              </a:ext>
            </a:extLst>
          </p:cNvPr>
          <p:cNvSpPr txBox="1">
            <a:spLocks noChangeArrowheads="1"/>
          </p:cNvSpPr>
          <p:nvPr/>
        </p:nvSpPr>
        <p:spPr bwMode="auto">
          <a:xfrm>
            <a:off x="165824" y="2755605"/>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
        <p:nvSpPr>
          <p:cNvPr id="42" name="Text Box 30">
            <a:extLst>
              <a:ext uri="{FF2B5EF4-FFF2-40B4-BE49-F238E27FC236}">
                <a16:creationId xmlns:a16="http://schemas.microsoft.com/office/drawing/2014/main" id="{AC172936-3597-4F70-AC1E-226E549C0F41}"/>
              </a:ext>
            </a:extLst>
          </p:cNvPr>
          <p:cNvSpPr txBox="1">
            <a:spLocks noChangeArrowheads="1"/>
          </p:cNvSpPr>
          <p:nvPr/>
        </p:nvSpPr>
        <p:spPr bwMode="auto">
          <a:xfrm>
            <a:off x="549999" y="5832180"/>
            <a:ext cx="3390672"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a:latin typeface="+mn-lt"/>
                <a:ea typeface="微软雅黑 Light" panose="020B0502040204020203" pitchFamily="34" charset="-122"/>
              </a:rPr>
              <a:t>[</a:t>
            </a:r>
            <a:r>
              <a:rPr kumimoji="1" lang="en-US" altLang="zh-CN" sz="2400">
                <a:solidFill>
                  <a:srgbClr val="00B050"/>
                </a:solidFill>
                <a:latin typeface="+mn-lt"/>
                <a:ea typeface="微软雅黑 Light" panose="020B0502040204020203" pitchFamily="34" charset="-122"/>
              </a:rPr>
              <a:t>13  27  </a:t>
            </a:r>
            <a:r>
              <a:rPr kumimoji="1" lang="en-US" altLang="zh-CN" sz="2400">
                <a:solidFill>
                  <a:srgbClr val="FF0000"/>
                </a:solidFill>
                <a:latin typeface="+mn-lt"/>
                <a:ea typeface="微软雅黑 Light" panose="020B0502040204020203" pitchFamily="34" charset="-122"/>
              </a:rPr>
              <a:t>38  49  65  </a:t>
            </a:r>
            <a:r>
              <a:rPr kumimoji="1" lang="en-US" altLang="zh-CN" sz="2400">
                <a:latin typeface="+mn-lt"/>
                <a:ea typeface="微软雅黑 Light" panose="020B0502040204020203" pitchFamily="34" charset="-122"/>
              </a:rPr>
              <a:t>?   ?  ?]</a:t>
            </a:r>
          </a:p>
        </p:txBody>
      </p:sp>
      <p:sp>
        <p:nvSpPr>
          <p:cNvPr id="43" name="Line 28">
            <a:extLst>
              <a:ext uri="{FF2B5EF4-FFF2-40B4-BE49-F238E27FC236}">
                <a16:creationId xmlns:a16="http://schemas.microsoft.com/office/drawing/2014/main" id="{DD796BFB-9B51-4A55-B350-F5AB75892C8B}"/>
              </a:ext>
            </a:extLst>
          </p:cNvPr>
          <p:cNvSpPr>
            <a:spLocks noChangeShapeType="1"/>
          </p:cNvSpPr>
          <p:nvPr/>
        </p:nvSpPr>
        <p:spPr bwMode="auto">
          <a:xfrm flipH="1" flipV="1">
            <a:off x="1765016" y="6236099"/>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cxnSp>
        <p:nvCxnSpPr>
          <p:cNvPr id="44" name="直接箭头连接符 48">
            <a:extLst>
              <a:ext uri="{FF2B5EF4-FFF2-40B4-BE49-F238E27FC236}">
                <a16:creationId xmlns:a16="http://schemas.microsoft.com/office/drawing/2014/main" id="{B314B6FE-8E19-4243-8FF5-E295394DCB6B}"/>
              </a:ext>
            </a:extLst>
          </p:cNvPr>
          <p:cNvCxnSpPr>
            <a:cxnSpLocks noChangeShapeType="1"/>
          </p:cNvCxnSpPr>
          <p:nvPr/>
        </p:nvCxnSpPr>
        <p:spPr bwMode="auto">
          <a:xfrm>
            <a:off x="1765016" y="6471049"/>
            <a:ext cx="150336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 Box 29">
            <a:extLst>
              <a:ext uri="{FF2B5EF4-FFF2-40B4-BE49-F238E27FC236}">
                <a16:creationId xmlns:a16="http://schemas.microsoft.com/office/drawing/2014/main" id="{FCFF4FE8-649A-4975-A960-5FD5C4F03D8D}"/>
              </a:ext>
            </a:extLst>
          </p:cNvPr>
          <p:cNvSpPr txBox="1">
            <a:spLocks noChangeArrowheads="1"/>
          </p:cNvSpPr>
          <p:nvPr/>
        </p:nvSpPr>
        <p:spPr bwMode="auto">
          <a:xfrm>
            <a:off x="1765016" y="6471049"/>
            <a:ext cx="9236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k=3, 4,5</a:t>
            </a:r>
          </a:p>
        </p:txBody>
      </p:sp>
      <p:sp>
        <p:nvSpPr>
          <p:cNvPr id="46" name="TextBox 57">
            <a:extLst>
              <a:ext uri="{FF2B5EF4-FFF2-40B4-BE49-F238E27FC236}">
                <a16:creationId xmlns:a16="http://schemas.microsoft.com/office/drawing/2014/main" id="{C275A4D4-6513-4D45-BB48-6208CA549A2D}"/>
              </a:ext>
            </a:extLst>
          </p:cNvPr>
          <p:cNvSpPr txBox="1">
            <a:spLocks noChangeArrowheads="1"/>
          </p:cNvSpPr>
          <p:nvPr/>
        </p:nvSpPr>
        <p:spPr bwMode="auto">
          <a:xfrm>
            <a:off x="176937" y="5894092"/>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
        <p:nvSpPr>
          <p:cNvPr id="47" name="TextBox 27">
            <a:extLst>
              <a:ext uri="{FF2B5EF4-FFF2-40B4-BE49-F238E27FC236}">
                <a16:creationId xmlns:a16="http://schemas.microsoft.com/office/drawing/2014/main" id="{7E788B95-1D7F-45A7-8763-53A3F30683D7}"/>
              </a:ext>
            </a:extLst>
          </p:cNvPr>
          <p:cNvSpPr txBox="1">
            <a:spLocks noChangeArrowheads="1"/>
          </p:cNvSpPr>
          <p:nvPr/>
        </p:nvSpPr>
        <p:spPr bwMode="auto">
          <a:xfrm>
            <a:off x="2813759" y="1018365"/>
            <a:ext cx="29848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5</a:t>
            </a:r>
            <a:endParaRPr lang="zh-CN" altLang="en-US" sz="1600" dirty="0">
              <a:latin typeface="+mn-lt"/>
              <a:ea typeface="微软雅黑 Light" panose="020B0502040204020203" pitchFamily="34" charset="-122"/>
            </a:endParaRPr>
          </a:p>
        </p:txBody>
      </p:sp>
      <mc:AlternateContent xmlns:mc="http://schemas.openxmlformats.org/markup-compatibility/2006" xmlns:a14="http://schemas.microsoft.com/office/drawing/2010/main">
        <mc:Choice Requires="a14">
          <p:sp>
            <p:nvSpPr>
              <p:cNvPr id="48" name="TextBox 2">
                <a:extLst>
                  <a:ext uri="{FF2B5EF4-FFF2-40B4-BE49-F238E27FC236}">
                    <a16:creationId xmlns:a16="http://schemas.microsoft.com/office/drawing/2014/main" id="{F72E43CC-D718-43F1-88FD-2E488D93D04B}"/>
                  </a:ext>
                </a:extLst>
              </p:cNvPr>
              <p:cNvSpPr txBox="1"/>
              <p:nvPr/>
            </p:nvSpPr>
            <p:spPr>
              <a:xfrm>
                <a:off x="6646098" y="2090885"/>
                <a:ext cx="1778885" cy="461665"/>
              </a:xfrm>
              <a:prstGeom prst="rect">
                <a:avLst/>
              </a:prstGeom>
              <a:solidFill>
                <a:schemeClr val="bg1">
                  <a:lumMod val="85000"/>
                </a:schemeClr>
              </a:solidFill>
              <a:ln>
                <a:solidFill>
                  <a:schemeClr val="bg1">
                    <a:lumMod val="85000"/>
                  </a:schemeClr>
                </a:solidFill>
              </a:ln>
            </p:spPr>
            <p:txBody>
              <a:bodyPr wrap="none" rtlCol="0">
                <a:spAutoFit/>
              </a:bodyPr>
              <a:lstStyle/>
              <a:p>
                <a:r>
                  <a:rPr lang="en-US" altLang="zh-CN" sz="2400" dirty="0">
                    <a:ea typeface="微软雅黑 Light" panose="020B0502040204020203" pitchFamily="34" charset="-122"/>
                  </a:rPr>
                  <a:t>step1</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ea typeface="微软雅黑 Light" panose="020B0502040204020203" pitchFamily="34" charset="-122"/>
                  </a:rPr>
                  <a:t>step4</a:t>
                </a:r>
                <a:endParaRPr lang="zh-CN" altLang="en-US" sz="2400" dirty="0">
                  <a:ea typeface="微软雅黑 Light" panose="020B0502040204020203" pitchFamily="34" charset="-122"/>
                </a:endParaRPr>
              </a:p>
            </p:txBody>
          </p:sp>
        </mc:Choice>
        <mc:Fallback xmlns="">
          <p:sp>
            <p:nvSpPr>
              <p:cNvPr id="48" name="TextBox 2">
                <a:extLst>
                  <a:ext uri="{FF2B5EF4-FFF2-40B4-BE49-F238E27FC236}">
                    <a16:creationId xmlns:a16="http://schemas.microsoft.com/office/drawing/2014/main" id="{F72E43CC-D718-43F1-88FD-2E488D93D04B}"/>
                  </a:ext>
                </a:extLst>
              </p:cNvPr>
              <p:cNvSpPr txBox="1">
                <a:spLocks noRot="1" noChangeAspect="1" noMove="1" noResize="1" noEditPoints="1" noAdjustHandles="1" noChangeArrowheads="1" noChangeShapeType="1" noTextEdit="1"/>
              </p:cNvSpPr>
              <p:nvPr/>
            </p:nvSpPr>
            <p:spPr>
              <a:xfrm>
                <a:off x="6646098" y="2090885"/>
                <a:ext cx="1778885" cy="461665"/>
              </a:xfrm>
              <a:prstGeom prst="rect">
                <a:avLst/>
              </a:prstGeom>
              <a:blipFill>
                <a:blip r:embed="rId2"/>
                <a:stretch>
                  <a:fillRect l="-4762" t="-8974" r="-3741" b="-26923"/>
                </a:stretch>
              </a:blipFill>
              <a:ln>
                <a:solidFill>
                  <a:schemeClr val="bg1">
                    <a:lumMod val="85000"/>
                  </a:schemeClr>
                </a:solid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E408009B-4630-40D7-9846-70F0CBC50753}"/>
              </a:ext>
            </a:extLst>
          </p:cNvPr>
          <p:cNvSpPr txBox="1"/>
          <p:nvPr/>
        </p:nvSpPr>
        <p:spPr>
          <a:xfrm>
            <a:off x="6719443" y="267767"/>
            <a:ext cx="2224776" cy="461665"/>
          </a:xfrm>
          <a:prstGeom prst="rect">
            <a:avLst/>
          </a:prstGeom>
          <a:noFill/>
        </p:spPr>
        <p:txBody>
          <a:bodyPr wrap="none" rtlCol="0">
            <a:spAutoFit/>
          </a:bodyPr>
          <a:lstStyle/>
          <a:p>
            <a:r>
              <a:rPr lang="en-US" altLang="zh-CN" sz="2400" b="1" dirty="0">
                <a:solidFill>
                  <a:srgbClr val="0033CC"/>
                </a:solidFill>
                <a:ea typeface="微软雅黑 Light" panose="020B0502040204020203" pitchFamily="34" charset="-122"/>
              </a:rPr>
              <a:t>merge</a:t>
            </a:r>
            <a:r>
              <a:rPr lang="zh-CN" altLang="en-US" sz="2400" b="1" dirty="0">
                <a:solidFill>
                  <a:srgbClr val="0033CC"/>
                </a:solidFill>
                <a:ea typeface="微软雅黑 Light" panose="020B0502040204020203" pitchFamily="34" charset="-122"/>
              </a:rPr>
              <a:t>过程示例</a:t>
            </a:r>
          </a:p>
        </p:txBody>
      </p:sp>
    </p:spTree>
    <p:extLst>
      <p:ext uri="{BB962C8B-B14F-4D97-AF65-F5344CB8AC3E}">
        <p14:creationId xmlns:p14="http://schemas.microsoft.com/office/powerpoint/2010/main" val="230611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6FE8A9D-81F0-407C-903E-47927BDF49FF}"/>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229975EA-227C-4E87-BF04-257B611721D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BAEAFA7-34EB-4B1F-A3A4-4FE2DB9B1A03}"/>
              </a:ext>
            </a:extLst>
          </p:cNvPr>
          <p:cNvSpPr>
            <a:spLocks noGrp="1"/>
          </p:cNvSpPr>
          <p:nvPr>
            <p:ph type="sldNum" sz="quarter" idx="12"/>
          </p:nvPr>
        </p:nvSpPr>
        <p:spPr/>
        <p:txBody>
          <a:bodyPr/>
          <a:lstStyle/>
          <a:p>
            <a:fld id="{EEA58A3B-43CE-4AA0-90B5-EB47AFAFEB34}" type="slidenum">
              <a:rPr lang="zh-CN" altLang="en-US" smtClean="0"/>
              <a:pPr/>
              <a:t>68</a:t>
            </a:fld>
            <a:endParaRPr lang="zh-CN" altLang="en-US" dirty="0"/>
          </a:p>
        </p:txBody>
      </p:sp>
      <p:sp>
        <p:nvSpPr>
          <p:cNvPr id="6" name="TextBox 2">
            <a:extLst>
              <a:ext uri="{FF2B5EF4-FFF2-40B4-BE49-F238E27FC236}">
                <a16:creationId xmlns:a16="http://schemas.microsoft.com/office/drawing/2014/main" id="{8CCE1909-EEBE-4132-AC92-1A2162D9453E}"/>
              </a:ext>
            </a:extLst>
          </p:cNvPr>
          <p:cNvSpPr txBox="1">
            <a:spLocks noChangeArrowheads="1"/>
          </p:cNvSpPr>
          <p:nvPr/>
        </p:nvSpPr>
        <p:spPr bwMode="auto">
          <a:xfrm>
            <a:off x="4320422" y="5413324"/>
            <a:ext cx="3939170" cy="1015663"/>
          </a:xfrm>
          <a:prstGeom prst="rect">
            <a:avLst/>
          </a:prstGeom>
          <a:solidFill>
            <a:schemeClr val="bg1">
              <a:lumMod val="95000"/>
            </a:schemeClr>
          </a:solidFill>
          <a:ln w="9525">
            <a:solidFill>
              <a:srgbClr val="FFFF00"/>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2000">
                <a:solidFill>
                  <a:srgbClr val="FF0000"/>
                </a:solidFill>
                <a:latin typeface="+mn-lt"/>
                <a:ea typeface="微软雅黑 Light" panose="020B0502040204020203" pitchFamily="34" charset="-122"/>
                <a:cs typeface="楷体_GB2312"/>
              </a:rPr>
              <a:t>while (( i&lt;=m) &amp;&amp; (j&lt;=r)     </a:t>
            </a:r>
          </a:p>
          <a:p>
            <a:pPr eaLnBrk="1" hangingPunct="1">
              <a:defRPr/>
            </a:pPr>
            <a:r>
              <a:rPr lang="en-US" altLang="zh-CN" sz="2000">
                <a:solidFill>
                  <a:srgbClr val="FF0000"/>
                </a:solidFill>
                <a:latin typeface="+mn-lt"/>
                <a:ea typeface="微软雅黑 Light" panose="020B0502040204020203" pitchFamily="34" charset="-122"/>
                <a:cs typeface="楷体_GB2312"/>
              </a:rPr>
              <a:t>           if (c[i] &lt;=c[j]) d[k++]=c[i++];   </a:t>
            </a:r>
          </a:p>
          <a:p>
            <a:pPr eaLnBrk="1" hangingPunct="1">
              <a:defRPr/>
            </a:pPr>
            <a:r>
              <a:rPr lang="en-US" altLang="zh-CN" sz="2000">
                <a:solidFill>
                  <a:srgbClr val="FF0000"/>
                </a:solidFill>
                <a:latin typeface="+mn-lt"/>
                <a:ea typeface="微软雅黑 Light" panose="020B0502040204020203" pitchFamily="34" charset="-122"/>
                <a:cs typeface="楷体_GB2312"/>
              </a:rPr>
              <a:t>           else d[k++]=c[j++];</a:t>
            </a:r>
          </a:p>
        </p:txBody>
      </p:sp>
      <p:sp>
        <p:nvSpPr>
          <p:cNvPr id="7" name="TextBox 32">
            <a:extLst>
              <a:ext uri="{FF2B5EF4-FFF2-40B4-BE49-F238E27FC236}">
                <a16:creationId xmlns:a16="http://schemas.microsoft.com/office/drawing/2014/main" id="{2B9A69CB-A18E-4247-8C83-EFC51D17B1DF}"/>
              </a:ext>
            </a:extLst>
          </p:cNvPr>
          <p:cNvSpPr txBox="1">
            <a:spLocks noChangeArrowheads="1"/>
          </p:cNvSpPr>
          <p:nvPr/>
        </p:nvSpPr>
        <p:spPr bwMode="auto">
          <a:xfrm>
            <a:off x="241361" y="239082"/>
            <a:ext cx="5826660"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Step2. j=7 , c[7]=76, i=1,2,3;4,  c[i]&lt;c[j], </a:t>
            </a:r>
            <a:r>
              <a:rPr lang="zh-CN" altLang="en-US" sz="1600" dirty="0">
                <a:latin typeface="+mn-lt"/>
                <a:ea typeface="微软雅黑 Light" panose="020B0502040204020203" pitchFamily="34" charset="-122"/>
              </a:rPr>
              <a:t>移动左子段元素</a:t>
            </a:r>
            <a:r>
              <a:rPr lang="en-US" altLang="zh-CN" sz="1600" dirty="0">
                <a:latin typeface="+mn-lt"/>
                <a:ea typeface="微软雅黑 Light" panose="020B0502040204020203" pitchFamily="34" charset="-122"/>
              </a:rPr>
              <a:t>c[i], i=1,2,3</a:t>
            </a:r>
            <a:endParaRPr lang="zh-CN" altLang="en-US" sz="1600" dirty="0">
              <a:latin typeface="+mn-lt"/>
              <a:ea typeface="微软雅黑 Light" panose="020B0502040204020203" pitchFamily="34" charset="-122"/>
            </a:endParaRPr>
          </a:p>
        </p:txBody>
      </p:sp>
      <p:sp>
        <p:nvSpPr>
          <p:cNvPr id="27" name="TextBox 47">
            <a:extLst>
              <a:ext uri="{FF2B5EF4-FFF2-40B4-BE49-F238E27FC236}">
                <a16:creationId xmlns:a16="http://schemas.microsoft.com/office/drawing/2014/main" id="{8820BD6A-6114-43ED-8616-3E59E3ED5DA3}"/>
              </a:ext>
            </a:extLst>
          </p:cNvPr>
          <p:cNvSpPr txBox="1">
            <a:spLocks noChangeArrowheads="1"/>
          </p:cNvSpPr>
          <p:nvPr/>
        </p:nvSpPr>
        <p:spPr bwMode="auto">
          <a:xfrm>
            <a:off x="279461" y="3529969"/>
            <a:ext cx="7842532"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Step3. i=4, c[i]=97, j=7,8, c[i]&gt;c[j], </a:t>
            </a:r>
            <a:r>
              <a:rPr lang="zh-CN" altLang="en-US" sz="1600" dirty="0">
                <a:latin typeface="+mn-lt"/>
                <a:ea typeface="微软雅黑 Light" panose="020B0502040204020203" pitchFamily="34" charset="-122"/>
              </a:rPr>
              <a:t>移动右子段元素</a:t>
            </a:r>
            <a:r>
              <a:rPr lang="en-US" altLang="zh-CN" sz="1600" dirty="0">
                <a:latin typeface="+mn-lt"/>
                <a:ea typeface="微软雅黑 Light" panose="020B0502040204020203" pitchFamily="34" charset="-122"/>
              </a:rPr>
              <a:t>c[j], j=7,8, </a:t>
            </a:r>
            <a:r>
              <a:rPr lang="en-US" altLang="zh-CN" sz="1600" b="1" dirty="0">
                <a:solidFill>
                  <a:srgbClr val="C00000"/>
                </a:solidFill>
                <a:latin typeface="+mn-lt"/>
                <a:ea typeface="微软雅黑 Light" panose="020B0502040204020203" pitchFamily="34" charset="-122"/>
              </a:rPr>
              <a:t>j++,j=9&gt;r</a:t>
            </a:r>
            <a:r>
              <a:rPr lang="zh-CN" altLang="en-US" sz="1600" b="1" dirty="0">
                <a:solidFill>
                  <a:srgbClr val="C00000"/>
                </a:solidFill>
                <a:latin typeface="+mn-lt"/>
                <a:ea typeface="微软雅黑 Light" panose="020B0502040204020203" pitchFamily="34" charset="-122"/>
              </a:rPr>
              <a:t>越界</a:t>
            </a:r>
            <a:r>
              <a:rPr lang="en-US" altLang="zh-CN" sz="1600" b="1" dirty="0">
                <a:solidFill>
                  <a:srgbClr val="C00000"/>
                </a:solidFill>
                <a:latin typeface="+mn-lt"/>
                <a:ea typeface="微软雅黑 Light" panose="020B0502040204020203" pitchFamily="34" charset="-122"/>
              </a:rPr>
              <a:t>,</a:t>
            </a:r>
            <a:r>
              <a:rPr lang="zh-CN" altLang="en-US" sz="1600" b="1" dirty="0">
                <a:solidFill>
                  <a:srgbClr val="C00000"/>
                </a:solidFill>
                <a:latin typeface="+mn-lt"/>
                <a:ea typeface="微软雅黑 Light" panose="020B0502040204020203" pitchFamily="34" charset="-122"/>
              </a:rPr>
              <a:t>跳出</a:t>
            </a:r>
            <a:r>
              <a:rPr lang="en-US" altLang="zh-CN" sz="1600" b="1" dirty="0">
                <a:solidFill>
                  <a:srgbClr val="C00000"/>
                </a:solidFill>
                <a:latin typeface="+mn-lt"/>
                <a:ea typeface="微软雅黑 Light" panose="020B0502040204020203" pitchFamily="34" charset="-122"/>
              </a:rPr>
              <a:t>While</a:t>
            </a:r>
            <a:r>
              <a:rPr lang="zh-CN" altLang="en-US" sz="1600" b="1" dirty="0">
                <a:solidFill>
                  <a:srgbClr val="C00000"/>
                </a:solidFill>
                <a:latin typeface="+mn-lt"/>
                <a:ea typeface="微软雅黑 Light" panose="020B0502040204020203" pitchFamily="34" charset="-122"/>
              </a:rPr>
              <a:t>循环</a:t>
            </a:r>
          </a:p>
        </p:txBody>
      </p:sp>
      <p:sp>
        <p:nvSpPr>
          <p:cNvPr id="28" name="Text Box 22">
            <a:extLst>
              <a:ext uri="{FF2B5EF4-FFF2-40B4-BE49-F238E27FC236}">
                <a16:creationId xmlns:a16="http://schemas.microsoft.com/office/drawing/2014/main" id="{21451427-B328-4DA0-ACC7-8EE329EF27E6}"/>
              </a:ext>
            </a:extLst>
          </p:cNvPr>
          <p:cNvSpPr txBox="1">
            <a:spLocks noChangeArrowheads="1"/>
          </p:cNvSpPr>
          <p:nvPr/>
        </p:nvSpPr>
        <p:spPr bwMode="auto">
          <a:xfrm>
            <a:off x="265173" y="4322132"/>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dirty="0">
                <a:solidFill>
                  <a:srgbClr val="00B050"/>
                </a:solidFill>
                <a:latin typeface="+mn-lt"/>
                <a:ea typeface="微软雅黑 Light" panose="020B0502040204020203" pitchFamily="34" charset="-122"/>
              </a:rPr>
              <a:t>38  49  65  </a:t>
            </a:r>
            <a:r>
              <a:rPr kumimoji="1" lang="en-US" altLang="zh-CN" sz="2400" dirty="0">
                <a:solidFill>
                  <a:srgbClr val="FF0000"/>
                </a:solidFill>
                <a:latin typeface="+mn-lt"/>
                <a:ea typeface="微软雅黑 Light" panose="020B0502040204020203" pitchFamily="34" charset="-122"/>
              </a:rPr>
              <a:t>97</a:t>
            </a:r>
            <a:r>
              <a:rPr kumimoji="1" lang="en-US" altLang="zh-CN" sz="2400" dirty="0">
                <a:latin typeface="+mn-lt"/>
                <a:ea typeface="微软雅黑 Light" panose="020B0502040204020203" pitchFamily="34" charset="-122"/>
              </a:rPr>
              <a:t>]         [</a:t>
            </a:r>
            <a:r>
              <a:rPr kumimoji="1" lang="en-US" altLang="zh-CN" sz="2400" dirty="0">
                <a:solidFill>
                  <a:srgbClr val="00B050"/>
                </a:solidFill>
                <a:latin typeface="+mn-lt"/>
                <a:ea typeface="微软雅黑 Light" panose="020B0502040204020203" pitchFamily="34" charset="-122"/>
              </a:rPr>
              <a:t>13  27</a:t>
            </a:r>
            <a:r>
              <a:rPr kumimoji="1" lang="en-US" altLang="zh-CN" sz="2400" dirty="0">
                <a:latin typeface="+mn-lt"/>
                <a:ea typeface="微软雅黑 Light" panose="020B0502040204020203" pitchFamily="34" charset="-122"/>
              </a:rPr>
              <a:t>  </a:t>
            </a:r>
            <a:r>
              <a:rPr kumimoji="1" lang="en-US" altLang="zh-CN" sz="2400" u="sng" dirty="0">
                <a:solidFill>
                  <a:schemeClr val="accent1">
                    <a:lumMod val="75000"/>
                  </a:schemeClr>
                </a:solidFill>
                <a:latin typeface="+mn-lt"/>
                <a:ea typeface="微软雅黑 Light" panose="020B0502040204020203" pitchFamily="34" charset="-122"/>
              </a:rPr>
              <a:t>76</a:t>
            </a:r>
            <a:r>
              <a:rPr kumimoji="1" lang="en-US" altLang="zh-CN" sz="2400" u="sng" dirty="0">
                <a:latin typeface="+mn-lt"/>
                <a:ea typeface="微软雅黑 Light" panose="020B0502040204020203" pitchFamily="34" charset="-122"/>
              </a:rPr>
              <a:t>  </a:t>
            </a:r>
            <a:r>
              <a:rPr kumimoji="1" lang="en-US" altLang="zh-CN" sz="2400" u="sng" dirty="0">
                <a:solidFill>
                  <a:schemeClr val="accent1">
                    <a:lumMod val="75000"/>
                  </a:schemeClr>
                </a:solidFill>
                <a:latin typeface="+mn-lt"/>
                <a:ea typeface="微软雅黑 Light" panose="020B0502040204020203" pitchFamily="34" charset="-122"/>
              </a:rPr>
              <a:t>80</a:t>
            </a:r>
            <a:r>
              <a:rPr kumimoji="1" lang="en-US" altLang="zh-CN" sz="2400" dirty="0">
                <a:latin typeface="+mn-lt"/>
                <a:ea typeface="微软雅黑 Light" panose="020B0502040204020203" pitchFamily="34" charset="-122"/>
              </a:rPr>
              <a:t>]</a:t>
            </a:r>
          </a:p>
        </p:txBody>
      </p:sp>
      <p:grpSp>
        <p:nvGrpSpPr>
          <p:cNvPr id="29" name="Group 31">
            <a:extLst>
              <a:ext uri="{FF2B5EF4-FFF2-40B4-BE49-F238E27FC236}">
                <a16:creationId xmlns:a16="http://schemas.microsoft.com/office/drawing/2014/main" id="{CBBE3BBD-4D3D-4209-9B94-914F06223347}"/>
              </a:ext>
            </a:extLst>
          </p:cNvPr>
          <p:cNvGrpSpPr>
            <a:grpSpLocks/>
          </p:cNvGrpSpPr>
          <p:nvPr/>
        </p:nvGrpSpPr>
        <p:grpSpPr bwMode="auto">
          <a:xfrm>
            <a:off x="1954722" y="4698371"/>
            <a:ext cx="1925456" cy="701675"/>
            <a:chOff x="2496" y="2896"/>
            <a:chExt cx="2008" cy="424"/>
          </a:xfrm>
        </p:grpSpPr>
        <p:sp>
          <p:nvSpPr>
            <p:cNvPr id="30" name="Freeform 32">
              <a:extLst>
                <a:ext uri="{FF2B5EF4-FFF2-40B4-BE49-F238E27FC236}">
                  <a16:creationId xmlns:a16="http://schemas.microsoft.com/office/drawing/2014/main" id="{7BAA5221-7C6B-4681-AFFB-808596ABB781}"/>
                </a:ext>
              </a:extLst>
            </p:cNvPr>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1" name="Line 33">
              <a:extLst>
                <a:ext uri="{FF2B5EF4-FFF2-40B4-BE49-F238E27FC236}">
                  <a16:creationId xmlns:a16="http://schemas.microsoft.com/office/drawing/2014/main" id="{4AB0E233-0313-429C-9871-08A97A764840}"/>
                </a:ext>
              </a:extLst>
            </p:cNvPr>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sp>
        <p:nvSpPr>
          <p:cNvPr id="32" name="Text Box 29">
            <a:extLst>
              <a:ext uri="{FF2B5EF4-FFF2-40B4-BE49-F238E27FC236}">
                <a16:creationId xmlns:a16="http://schemas.microsoft.com/office/drawing/2014/main" id="{2ED6FF06-9354-4EA6-A45F-8D4E08E82A9C}"/>
              </a:ext>
            </a:extLst>
          </p:cNvPr>
          <p:cNvSpPr txBox="1">
            <a:spLocks noChangeArrowheads="1"/>
          </p:cNvSpPr>
          <p:nvPr/>
        </p:nvSpPr>
        <p:spPr bwMode="auto">
          <a:xfrm>
            <a:off x="1900747" y="4923489"/>
            <a:ext cx="47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i=4</a:t>
            </a:r>
          </a:p>
        </p:txBody>
      </p:sp>
      <p:sp>
        <p:nvSpPr>
          <p:cNvPr id="33" name="Text Box 29">
            <a:extLst>
              <a:ext uri="{FF2B5EF4-FFF2-40B4-BE49-F238E27FC236}">
                <a16:creationId xmlns:a16="http://schemas.microsoft.com/office/drawing/2014/main" id="{D9211587-BF68-40CC-BFE4-35B792612C9A}"/>
              </a:ext>
            </a:extLst>
          </p:cNvPr>
          <p:cNvSpPr txBox="1">
            <a:spLocks noChangeArrowheads="1"/>
          </p:cNvSpPr>
          <p:nvPr/>
        </p:nvSpPr>
        <p:spPr bwMode="auto">
          <a:xfrm>
            <a:off x="3973573" y="4930026"/>
            <a:ext cx="9797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j=7,8,   </a:t>
            </a:r>
            <a:r>
              <a:rPr lang="en-US" altLang="zh-CN" b="1">
                <a:solidFill>
                  <a:srgbClr val="C00000"/>
                </a:solidFill>
                <a:latin typeface="+mn-lt"/>
                <a:ea typeface="微软雅黑 Light" panose="020B0502040204020203" pitchFamily="34" charset="-122"/>
              </a:rPr>
              <a:t>9</a:t>
            </a:r>
          </a:p>
        </p:txBody>
      </p:sp>
      <p:cxnSp>
        <p:nvCxnSpPr>
          <p:cNvPr id="34" name="直接箭头连接符 60">
            <a:extLst>
              <a:ext uri="{FF2B5EF4-FFF2-40B4-BE49-F238E27FC236}">
                <a16:creationId xmlns:a16="http://schemas.microsoft.com/office/drawing/2014/main" id="{A5CCC7C2-30B9-4E30-9E7A-E32BA0A64D16}"/>
              </a:ext>
            </a:extLst>
          </p:cNvPr>
          <p:cNvCxnSpPr>
            <a:cxnSpLocks noChangeShapeType="1"/>
          </p:cNvCxnSpPr>
          <p:nvPr/>
        </p:nvCxnSpPr>
        <p:spPr bwMode="auto">
          <a:xfrm>
            <a:off x="1927734" y="4910789"/>
            <a:ext cx="320675"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61">
            <a:extLst>
              <a:ext uri="{FF2B5EF4-FFF2-40B4-BE49-F238E27FC236}">
                <a16:creationId xmlns:a16="http://schemas.microsoft.com/office/drawing/2014/main" id="{96506D22-0CB1-4E07-BA69-5FD513D44BA6}"/>
              </a:ext>
            </a:extLst>
          </p:cNvPr>
          <p:cNvCxnSpPr>
            <a:cxnSpLocks noChangeShapeType="1"/>
          </p:cNvCxnSpPr>
          <p:nvPr/>
        </p:nvCxnSpPr>
        <p:spPr bwMode="auto">
          <a:xfrm>
            <a:off x="3935473" y="4996701"/>
            <a:ext cx="1079500" cy="0"/>
          </a:xfrm>
          <a:prstGeom prst="straightConnector1">
            <a:avLst/>
          </a:prstGeom>
          <a:noFill/>
          <a:ln w="9525" algn="ctr">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Line 28">
            <a:extLst>
              <a:ext uri="{FF2B5EF4-FFF2-40B4-BE49-F238E27FC236}">
                <a16:creationId xmlns:a16="http://schemas.microsoft.com/office/drawing/2014/main" id="{9F320FFC-A72E-45D9-B19D-EE91ECA9738A}"/>
              </a:ext>
            </a:extLst>
          </p:cNvPr>
          <p:cNvSpPr>
            <a:spLocks noChangeShapeType="1"/>
          </p:cNvSpPr>
          <p:nvPr/>
        </p:nvSpPr>
        <p:spPr bwMode="auto">
          <a:xfrm flipH="1" flipV="1">
            <a:off x="1927734" y="4715527"/>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7" name="Line 28">
            <a:extLst>
              <a:ext uri="{FF2B5EF4-FFF2-40B4-BE49-F238E27FC236}">
                <a16:creationId xmlns:a16="http://schemas.microsoft.com/office/drawing/2014/main" id="{4E268E48-FB7D-4407-B4E9-0A2F63D96169}"/>
              </a:ext>
            </a:extLst>
          </p:cNvPr>
          <p:cNvSpPr>
            <a:spLocks noChangeShapeType="1"/>
          </p:cNvSpPr>
          <p:nvPr/>
        </p:nvSpPr>
        <p:spPr bwMode="auto">
          <a:xfrm flipH="1" flipV="1">
            <a:off x="3941823" y="4723651"/>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8" name="TextBox 64">
            <a:extLst>
              <a:ext uri="{FF2B5EF4-FFF2-40B4-BE49-F238E27FC236}">
                <a16:creationId xmlns:a16="http://schemas.microsoft.com/office/drawing/2014/main" id="{D5828386-B444-48FA-8645-DF4C46804438}"/>
              </a:ext>
            </a:extLst>
          </p:cNvPr>
          <p:cNvSpPr txBox="1">
            <a:spLocks noChangeArrowheads="1"/>
          </p:cNvSpPr>
          <p:nvPr/>
        </p:nvSpPr>
        <p:spPr bwMode="auto">
          <a:xfrm>
            <a:off x="406461" y="3983994"/>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39" name="TextBox 65">
            <a:extLst>
              <a:ext uri="{FF2B5EF4-FFF2-40B4-BE49-F238E27FC236}">
                <a16:creationId xmlns:a16="http://schemas.microsoft.com/office/drawing/2014/main" id="{F1D1B484-301E-4E24-A00E-8F32156EC662}"/>
              </a:ext>
            </a:extLst>
          </p:cNvPr>
          <p:cNvSpPr txBox="1">
            <a:spLocks noChangeArrowheads="1"/>
          </p:cNvSpPr>
          <p:nvPr/>
        </p:nvSpPr>
        <p:spPr bwMode="auto">
          <a:xfrm>
            <a:off x="1638927" y="3979676"/>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m=4</a:t>
            </a:r>
            <a:endParaRPr lang="zh-CN" altLang="en-US" sz="1600">
              <a:latin typeface="+mn-lt"/>
              <a:ea typeface="微软雅黑 Light" panose="020B0502040204020203" pitchFamily="34" charset="-122"/>
            </a:endParaRPr>
          </a:p>
        </p:txBody>
      </p:sp>
      <p:sp>
        <p:nvSpPr>
          <p:cNvPr id="40" name="TextBox 66">
            <a:extLst>
              <a:ext uri="{FF2B5EF4-FFF2-40B4-BE49-F238E27FC236}">
                <a16:creationId xmlns:a16="http://schemas.microsoft.com/office/drawing/2014/main" id="{4AAF8753-14DA-4A4B-9F4B-D3BEB4559967}"/>
              </a:ext>
            </a:extLst>
          </p:cNvPr>
          <p:cNvSpPr txBox="1">
            <a:spLocks noChangeArrowheads="1"/>
          </p:cNvSpPr>
          <p:nvPr/>
        </p:nvSpPr>
        <p:spPr bwMode="auto">
          <a:xfrm>
            <a:off x="4157801" y="4022379"/>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41" name="任意多边形 67">
            <a:extLst>
              <a:ext uri="{FF2B5EF4-FFF2-40B4-BE49-F238E27FC236}">
                <a16:creationId xmlns:a16="http://schemas.microsoft.com/office/drawing/2014/main" id="{607AC9DA-DFE6-4A74-9C91-83A7AB741B85}"/>
              </a:ext>
            </a:extLst>
          </p:cNvPr>
          <p:cNvSpPr>
            <a:spLocks/>
          </p:cNvSpPr>
          <p:nvPr/>
        </p:nvSpPr>
        <p:spPr bwMode="auto">
          <a:xfrm>
            <a:off x="2808315" y="4305517"/>
            <a:ext cx="941883" cy="572476"/>
          </a:xfrm>
          <a:custGeom>
            <a:avLst/>
            <a:gdLst>
              <a:gd name="T0" fmla="*/ 33866 w 1117600"/>
              <a:gd name="T1" fmla="*/ 70280 h 596053"/>
              <a:gd name="T2" fmla="*/ 67733 w 1117600"/>
              <a:gd name="T3" fmla="*/ 56224 h 596053"/>
              <a:gd name="T4" fmla="*/ 142240 w 1117600"/>
              <a:gd name="T5" fmla="*/ 42168 h 596053"/>
              <a:gd name="T6" fmla="*/ 216746 w 1117600"/>
              <a:gd name="T7" fmla="*/ 28113 h 596053"/>
              <a:gd name="T8" fmla="*/ 277706 w 1117600"/>
              <a:gd name="T9" fmla="*/ 21084 h 596053"/>
              <a:gd name="T10" fmla="*/ 311573 w 1117600"/>
              <a:gd name="T11" fmla="*/ 14056 h 596053"/>
              <a:gd name="T12" fmla="*/ 636693 w 1117600"/>
              <a:gd name="T13" fmla="*/ 0 h 596053"/>
              <a:gd name="T14" fmla="*/ 873760 w 1117600"/>
              <a:gd name="T15" fmla="*/ 7033 h 596053"/>
              <a:gd name="T16" fmla="*/ 927946 w 1117600"/>
              <a:gd name="T17" fmla="*/ 21084 h 596053"/>
              <a:gd name="T18" fmla="*/ 968586 w 1117600"/>
              <a:gd name="T19" fmla="*/ 35140 h 596053"/>
              <a:gd name="T20" fmla="*/ 988906 w 1117600"/>
              <a:gd name="T21" fmla="*/ 42168 h 596053"/>
              <a:gd name="T22" fmla="*/ 1070186 w 1117600"/>
              <a:gd name="T23" fmla="*/ 112449 h 596053"/>
              <a:gd name="T24" fmla="*/ 1110826 w 1117600"/>
              <a:gd name="T25" fmla="*/ 182729 h 596053"/>
              <a:gd name="T26" fmla="*/ 1117600 w 1117600"/>
              <a:gd name="T27" fmla="*/ 203815 h 596053"/>
              <a:gd name="T28" fmla="*/ 1110826 w 1117600"/>
              <a:gd name="T29" fmla="*/ 295179 h 596053"/>
              <a:gd name="T30" fmla="*/ 1090506 w 1117600"/>
              <a:gd name="T31" fmla="*/ 316264 h 596053"/>
              <a:gd name="T32" fmla="*/ 1076960 w 1117600"/>
              <a:gd name="T33" fmla="*/ 337349 h 596053"/>
              <a:gd name="T34" fmla="*/ 1036320 w 1117600"/>
              <a:gd name="T35" fmla="*/ 421685 h 596053"/>
              <a:gd name="T36" fmla="*/ 995680 w 1117600"/>
              <a:gd name="T37" fmla="*/ 449797 h 596053"/>
              <a:gd name="T38" fmla="*/ 921173 w 1117600"/>
              <a:gd name="T39" fmla="*/ 463853 h 596053"/>
              <a:gd name="T40" fmla="*/ 887306 w 1117600"/>
              <a:gd name="T41" fmla="*/ 470881 h 596053"/>
              <a:gd name="T42" fmla="*/ 860213 w 1117600"/>
              <a:gd name="T43" fmla="*/ 477906 h 596053"/>
              <a:gd name="T44" fmla="*/ 758613 w 1117600"/>
              <a:gd name="T45" fmla="*/ 491963 h 596053"/>
              <a:gd name="T46" fmla="*/ 690880 w 1117600"/>
              <a:gd name="T47" fmla="*/ 513056 h 596053"/>
              <a:gd name="T48" fmla="*/ 670560 w 1117600"/>
              <a:gd name="T49" fmla="*/ 520076 h 596053"/>
              <a:gd name="T50" fmla="*/ 650240 w 1117600"/>
              <a:gd name="T51" fmla="*/ 527106 h 596053"/>
              <a:gd name="T52" fmla="*/ 623146 w 1117600"/>
              <a:gd name="T53" fmla="*/ 534136 h 596053"/>
              <a:gd name="T54" fmla="*/ 602826 w 1117600"/>
              <a:gd name="T55" fmla="*/ 541161 h 596053"/>
              <a:gd name="T56" fmla="*/ 541866 w 1117600"/>
              <a:gd name="T57" fmla="*/ 555219 h 596053"/>
              <a:gd name="T58" fmla="*/ 521546 w 1117600"/>
              <a:gd name="T59" fmla="*/ 562245 h 596053"/>
              <a:gd name="T60" fmla="*/ 480906 w 1117600"/>
              <a:gd name="T61" fmla="*/ 569276 h 596053"/>
              <a:gd name="T62" fmla="*/ 460586 w 1117600"/>
              <a:gd name="T63" fmla="*/ 576302 h 596053"/>
              <a:gd name="T64" fmla="*/ 419946 w 1117600"/>
              <a:gd name="T65" fmla="*/ 583330 h 596053"/>
              <a:gd name="T66" fmla="*/ 372533 w 1117600"/>
              <a:gd name="T67" fmla="*/ 597385 h 596053"/>
              <a:gd name="T68" fmla="*/ 345440 w 1117600"/>
              <a:gd name="T69" fmla="*/ 604414 h 596053"/>
              <a:gd name="T70" fmla="*/ 270933 w 1117600"/>
              <a:gd name="T71" fmla="*/ 618470 h 596053"/>
              <a:gd name="T72" fmla="*/ 128693 w 1117600"/>
              <a:gd name="T73" fmla="*/ 611443 h 596053"/>
              <a:gd name="T74" fmla="*/ 108373 w 1117600"/>
              <a:gd name="T75" fmla="*/ 604414 h 596053"/>
              <a:gd name="T76" fmla="*/ 94826 w 1117600"/>
              <a:gd name="T77" fmla="*/ 583330 h 596053"/>
              <a:gd name="T78" fmla="*/ 74506 w 1117600"/>
              <a:gd name="T79" fmla="*/ 562245 h 596053"/>
              <a:gd name="T80" fmla="*/ 60960 w 1117600"/>
              <a:gd name="T81" fmla="*/ 498989 h 596053"/>
              <a:gd name="T82" fmla="*/ 47413 w 1117600"/>
              <a:gd name="T83" fmla="*/ 456824 h 596053"/>
              <a:gd name="T84" fmla="*/ 20320 w 1117600"/>
              <a:gd name="T85" fmla="*/ 414656 h 596053"/>
              <a:gd name="T86" fmla="*/ 13546 w 1117600"/>
              <a:gd name="T87" fmla="*/ 393572 h 596053"/>
              <a:gd name="T88" fmla="*/ 6773 w 1117600"/>
              <a:gd name="T89" fmla="*/ 358432 h 596053"/>
              <a:gd name="T90" fmla="*/ 0 w 1117600"/>
              <a:gd name="T91" fmla="*/ 330318 h 596053"/>
              <a:gd name="T92" fmla="*/ 33866 w 1117600"/>
              <a:gd name="T93" fmla="*/ 70280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2" name="Text Box 30">
            <a:extLst>
              <a:ext uri="{FF2B5EF4-FFF2-40B4-BE49-F238E27FC236}">
                <a16:creationId xmlns:a16="http://schemas.microsoft.com/office/drawing/2014/main" id="{3BE3650D-D72F-484A-B361-94F1520CC92B}"/>
              </a:ext>
            </a:extLst>
          </p:cNvPr>
          <p:cNvSpPr txBox="1">
            <a:spLocks noChangeArrowheads="1"/>
          </p:cNvSpPr>
          <p:nvPr/>
        </p:nvSpPr>
        <p:spPr bwMode="auto">
          <a:xfrm>
            <a:off x="662048" y="5557207"/>
            <a:ext cx="3658374"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dirty="0">
                <a:solidFill>
                  <a:srgbClr val="00B050"/>
                </a:solidFill>
                <a:latin typeface="+mn-lt"/>
                <a:ea typeface="微软雅黑 Light" panose="020B0502040204020203" pitchFamily="34" charset="-122"/>
              </a:rPr>
              <a:t>13  27  38  49  65  </a:t>
            </a:r>
            <a:r>
              <a:rPr kumimoji="1" lang="en-US" altLang="zh-CN" sz="2400" u="sng" dirty="0">
                <a:solidFill>
                  <a:schemeClr val="accent1">
                    <a:lumMod val="75000"/>
                  </a:schemeClr>
                </a:solidFill>
                <a:latin typeface="+mn-lt"/>
                <a:ea typeface="微软雅黑 Light" panose="020B0502040204020203" pitchFamily="34" charset="-122"/>
              </a:rPr>
              <a:t>76  80  </a:t>
            </a:r>
            <a:r>
              <a:rPr kumimoji="1" lang="en-US" altLang="zh-CN" sz="2400" dirty="0">
                <a:latin typeface="+mn-lt"/>
                <a:ea typeface="微软雅黑 Light" panose="020B0502040204020203" pitchFamily="34" charset="-122"/>
              </a:rPr>
              <a:t>?]</a:t>
            </a:r>
          </a:p>
        </p:txBody>
      </p:sp>
      <p:sp>
        <p:nvSpPr>
          <p:cNvPr id="43" name="Line 28">
            <a:extLst>
              <a:ext uri="{FF2B5EF4-FFF2-40B4-BE49-F238E27FC236}">
                <a16:creationId xmlns:a16="http://schemas.microsoft.com/office/drawing/2014/main" id="{E738FAB3-FDEC-40C1-8EB9-C720F5EADD16}"/>
              </a:ext>
            </a:extLst>
          </p:cNvPr>
          <p:cNvSpPr>
            <a:spLocks noChangeShapeType="1"/>
          </p:cNvSpPr>
          <p:nvPr/>
        </p:nvSpPr>
        <p:spPr bwMode="auto">
          <a:xfrm flipH="1" flipV="1">
            <a:off x="3184154" y="5951846"/>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cxnSp>
        <p:nvCxnSpPr>
          <p:cNvPr id="44" name="直接箭头连接符 48">
            <a:extLst>
              <a:ext uri="{FF2B5EF4-FFF2-40B4-BE49-F238E27FC236}">
                <a16:creationId xmlns:a16="http://schemas.microsoft.com/office/drawing/2014/main" id="{5E21D46B-29DD-4C8C-9356-60E3272AA9FF}"/>
              </a:ext>
            </a:extLst>
          </p:cNvPr>
          <p:cNvCxnSpPr>
            <a:cxnSpLocks noChangeShapeType="1"/>
          </p:cNvCxnSpPr>
          <p:nvPr/>
        </p:nvCxnSpPr>
        <p:spPr bwMode="auto">
          <a:xfrm>
            <a:off x="3184154" y="6186796"/>
            <a:ext cx="93345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 Box 29">
            <a:extLst>
              <a:ext uri="{FF2B5EF4-FFF2-40B4-BE49-F238E27FC236}">
                <a16:creationId xmlns:a16="http://schemas.microsoft.com/office/drawing/2014/main" id="{D6CC3D6F-A5A7-4D88-A29C-DCA5E380F09A}"/>
              </a:ext>
            </a:extLst>
          </p:cNvPr>
          <p:cNvSpPr txBox="1">
            <a:spLocks noChangeArrowheads="1"/>
          </p:cNvSpPr>
          <p:nvPr/>
        </p:nvSpPr>
        <p:spPr bwMode="auto">
          <a:xfrm>
            <a:off x="3184154" y="6186796"/>
            <a:ext cx="6960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k=6,7</a:t>
            </a:r>
          </a:p>
        </p:txBody>
      </p:sp>
      <p:sp>
        <p:nvSpPr>
          <p:cNvPr id="46" name="TextBox 72">
            <a:extLst>
              <a:ext uri="{FF2B5EF4-FFF2-40B4-BE49-F238E27FC236}">
                <a16:creationId xmlns:a16="http://schemas.microsoft.com/office/drawing/2014/main" id="{138C5C76-862E-4A86-8B1A-9D16BAE05EE7}"/>
              </a:ext>
            </a:extLst>
          </p:cNvPr>
          <p:cNvSpPr txBox="1">
            <a:spLocks noChangeArrowheads="1"/>
          </p:cNvSpPr>
          <p:nvPr/>
        </p:nvSpPr>
        <p:spPr bwMode="auto">
          <a:xfrm>
            <a:off x="288986" y="5617532"/>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
        <p:nvSpPr>
          <p:cNvPr id="47" name="任意多边形 73">
            <a:extLst>
              <a:ext uri="{FF2B5EF4-FFF2-40B4-BE49-F238E27FC236}">
                <a16:creationId xmlns:a16="http://schemas.microsoft.com/office/drawing/2014/main" id="{2320F36C-162A-4D95-A420-D98BD2D1B6A3}"/>
              </a:ext>
            </a:extLst>
          </p:cNvPr>
          <p:cNvSpPr>
            <a:spLocks/>
          </p:cNvSpPr>
          <p:nvPr/>
        </p:nvSpPr>
        <p:spPr bwMode="auto">
          <a:xfrm>
            <a:off x="395976" y="4307844"/>
            <a:ext cx="1323397" cy="572477"/>
          </a:xfrm>
          <a:custGeom>
            <a:avLst/>
            <a:gdLst>
              <a:gd name="T0" fmla="*/ 2147483647 w 1117600"/>
              <a:gd name="T1" fmla="*/ 65579 h 596053"/>
              <a:gd name="T2" fmla="*/ 2147483647 w 1117600"/>
              <a:gd name="T3" fmla="*/ 52464 h 596053"/>
              <a:gd name="T4" fmla="*/ 2147483647 w 1117600"/>
              <a:gd name="T5" fmla="*/ 39350 h 596053"/>
              <a:gd name="T6" fmla="*/ 2147483647 w 1117600"/>
              <a:gd name="T7" fmla="*/ 26231 h 596053"/>
              <a:gd name="T8" fmla="*/ 2147483647 w 1117600"/>
              <a:gd name="T9" fmla="*/ 19672 h 596053"/>
              <a:gd name="T10" fmla="*/ 2147483647 w 1117600"/>
              <a:gd name="T11" fmla="*/ 13114 h 596053"/>
              <a:gd name="T12" fmla="*/ 2147483647 w 1117600"/>
              <a:gd name="T13" fmla="*/ 0 h 596053"/>
              <a:gd name="T14" fmla="*/ 2147483647 w 1117600"/>
              <a:gd name="T15" fmla="*/ 6565 h 596053"/>
              <a:gd name="T16" fmla="*/ 2147483647 w 1117600"/>
              <a:gd name="T17" fmla="*/ 19672 h 596053"/>
              <a:gd name="T18" fmla="*/ 2147483647 w 1117600"/>
              <a:gd name="T19" fmla="*/ 32789 h 596053"/>
              <a:gd name="T20" fmla="*/ 2147483647 w 1117600"/>
              <a:gd name="T21" fmla="*/ 39350 h 596053"/>
              <a:gd name="T22" fmla="*/ 2147483647 w 1117600"/>
              <a:gd name="T23" fmla="*/ 104928 h 596053"/>
              <a:gd name="T24" fmla="*/ 2147483647 w 1117600"/>
              <a:gd name="T25" fmla="*/ 170509 h 596053"/>
              <a:gd name="T26" fmla="*/ 2147483647 w 1117600"/>
              <a:gd name="T27" fmla="*/ 190183 h 596053"/>
              <a:gd name="T28" fmla="*/ 2147483647 w 1117600"/>
              <a:gd name="T29" fmla="*/ 275438 h 596053"/>
              <a:gd name="T30" fmla="*/ 2147483647 w 1117600"/>
              <a:gd name="T31" fmla="*/ 295112 h 596053"/>
              <a:gd name="T32" fmla="*/ 2147483647 w 1117600"/>
              <a:gd name="T33" fmla="*/ 314785 h 596053"/>
              <a:gd name="T34" fmla="*/ 2147483647 w 1117600"/>
              <a:gd name="T35" fmla="*/ 393483 h 596053"/>
              <a:gd name="T36" fmla="*/ 2147483647 w 1117600"/>
              <a:gd name="T37" fmla="*/ 419713 h 596053"/>
              <a:gd name="T38" fmla="*/ 2147483647 w 1117600"/>
              <a:gd name="T39" fmla="*/ 432832 h 596053"/>
              <a:gd name="T40" fmla="*/ 2147483647 w 1117600"/>
              <a:gd name="T41" fmla="*/ 439389 h 596053"/>
              <a:gd name="T42" fmla="*/ 2147483647 w 1117600"/>
              <a:gd name="T43" fmla="*/ 445948 h 596053"/>
              <a:gd name="T44" fmla="*/ 2147483647 w 1117600"/>
              <a:gd name="T45" fmla="*/ 459064 h 596053"/>
              <a:gd name="T46" fmla="*/ 2147483647 w 1117600"/>
              <a:gd name="T47" fmla="*/ 478736 h 596053"/>
              <a:gd name="T48" fmla="*/ 2147483647 w 1117600"/>
              <a:gd name="T49" fmla="*/ 485295 h 596053"/>
              <a:gd name="T50" fmla="*/ 2147483647 w 1117600"/>
              <a:gd name="T51" fmla="*/ 491854 h 596053"/>
              <a:gd name="T52" fmla="*/ 2147483647 w 1117600"/>
              <a:gd name="T53" fmla="*/ 498411 h 596053"/>
              <a:gd name="T54" fmla="*/ 2147483647 w 1117600"/>
              <a:gd name="T55" fmla="*/ 504970 h 596053"/>
              <a:gd name="T56" fmla="*/ 2147483647 w 1117600"/>
              <a:gd name="T57" fmla="*/ 518087 h 596053"/>
              <a:gd name="T58" fmla="*/ 2147483647 w 1117600"/>
              <a:gd name="T59" fmla="*/ 524644 h 596053"/>
              <a:gd name="T60" fmla="*/ 2147483647 w 1117600"/>
              <a:gd name="T61" fmla="*/ 531203 h 596053"/>
              <a:gd name="T62" fmla="*/ 2147483647 w 1117600"/>
              <a:gd name="T63" fmla="*/ 537761 h 596053"/>
              <a:gd name="T64" fmla="*/ 2147483647 w 1117600"/>
              <a:gd name="T65" fmla="*/ 544319 h 596053"/>
              <a:gd name="T66" fmla="*/ 2147483647 w 1117600"/>
              <a:gd name="T67" fmla="*/ 557434 h 596053"/>
              <a:gd name="T68" fmla="*/ 2147483647 w 1117600"/>
              <a:gd name="T69" fmla="*/ 563993 h 596053"/>
              <a:gd name="T70" fmla="*/ 2147483647 w 1117600"/>
              <a:gd name="T71" fmla="*/ 577109 h 596053"/>
              <a:gd name="T72" fmla="*/ 2147483647 w 1117600"/>
              <a:gd name="T73" fmla="*/ 570550 h 596053"/>
              <a:gd name="T74" fmla="*/ 2147483647 w 1117600"/>
              <a:gd name="T75" fmla="*/ 563993 h 596053"/>
              <a:gd name="T76" fmla="*/ 2147483647 w 1117600"/>
              <a:gd name="T77" fmla="*/ 544319 h 596053"/>
              <a:gd name="T78" fmla="*/ 2147483647 w 1117600"/>
              <a:gd name="T79" fmla="*/ 524644 h 596053"/>
              <a:gd name="T80" fmla="*/ 2147483647 w 1117600"/>
              <a:gd name="T81" fmla="*/ 465621 h 596053"/>
              <a:gd name="T82" fmla="*/ 2147483647 w 1117600"/>
              <a:gd name="T83" fmla="*/ 426270 h 596053"/>
              <a:gd name="T84" fmla="*/ 2147483647 w 1117600"/>
              <a:gd name="T85" fmla="*/ 386924 h 596053"/>
              <a:gd name="T86" fmla="*/ 1483940310 w 1117600"/>
              <a:gd name="T87" fmla="*/ 367250 h 596053"/>
              <a:gd name="T88" fmla="*/ 741947936 w 1117600"/>
              <a:gd name="T89" fmla="*/ 334461 h 596053"/>
              <a:gd name="T90" fmla="*/ 0 w 1117600"/>
              <a:gd name="T91" fmla="*/ 308229 h 596053"/>
              <a:gd name="T92" fmla="*/ 2147483647 w 1117600"/>
              <a:gd name="T93" fmla="*/ 65579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8" name="矩形 10">
            <a:extLst>
              <a:ext uri="{FF2B5EF4-FFF2-40B4-BE49-F238E27FC236}">
                <a16:creationId xmlns:a16="http://schemas.microsoft.com/office/drawing/2014/main" id="{2754F70D-5470-4BC5-BFC0-921BD6362675}"/>
              </a:ext>
            </a:extLst>
          </p:cNvPr>
          <p:cNvSpPr>
            <a:spLocks noChangeArrowheads="1"/>
          </p:cNvSpPr>
          <p:nvPr/>
        </p:nvSpPr>
        <p:spPr bwMode="auto">
          <a:xfrm>
            <a:off x="188973" y="239081"/>
            <a:ext cx="8135938" cy="3095625"/>
          </a:xfrm>
          <a:prstGeom prst="rect">
            <a:avLst/>
          </a:prstGeom>
          <a:noFill/>
          <a:ln w="9525" algn="ctr">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50" name="Text Box 22">
            <a:extLst>
              <a:ext uri="{FF2B5EF4-FFF2-40B4-BE49-F238E27FC236}">
                <a16:creationId xmlns:a16="http://schemas.microsoft.com/office/drawing/2014/main" id="{551B3E0C-226D-4797-B384-66D5BD5A2551}"/>
              </a:ext>
            </a:extLst>
          </p:cNvPr>
          <p:cNvSpPr txBox="1">
            <a:spLocks noChangeArrowheads="1"/>
          </p:cNvSpPr>
          <p:nvPr/>
        </p:nvSpPr>
        <p:spPr bwMode="auto">
          <a:xfrm>
            <a:off x="370576" y="1052780"/>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u="sng" dirty="0">
                <a:solidFill>
                  <a:srgbClr val="FF0000"/>
                </a:solidFill>
                <a:latin typeface="+mn-lt"/>
                <a:ea typeface="微软雅黑 Light" panose="020B0502040204020203" pitchFamily="34" charset="-122"/>
              </a:rPr>
              <a:t>38  49  65  </a:t>
            </a:r>
            <a:r>
              <a:rPr kumimoji="1" lang="en-US" altLang="zh-CN" sz="2400" dirty="0">
                <a:latin typeface="+mn-lt"/>
                <a:ea typeface="微软雅黑 Light" panose="020B0502040204020203" pitchFamily="34" charset="-122"/>
              </a:rPr>
              <a:t>97]         [</a:t>
            </a:r>
            <a:r>
              <a:rPr kumimoji="1" lang="en-US" altLang="zh-CN" sz="2400" dirty="0">
                <a:solidFill>
                  <a:srgbClr val="00B050"/>
                </a:solidFill>
                <a:latin typeface="+mn-lt"/>
                <a:ea typeface="微软雅黑 Light" panose="020B0502040204020203" pitchFamily="34" charset="-122"/>
              </a:rPr>
              <a:t>13  27</a:t>
            </a:r>
            <a:r>
              <a:rPr kumimoji="1" lang="en-US" altLang="zh-CN" sz="2400" dirty="0">
                <a:latin typeface="+mn-lt"/>
                <a:ea typeface="微软雅黑 Light" panose="020B0502040204020203" pitchFamily="34" charset="-122"/>
              </a:rPr>
              <a:t>  </a:t>
            </a:r>
            <a:r>
              <a:rPr kumimoji="1" lang="en-US" altLang="zh-CN" sz="2400" u="sng" dirty="0">
                <a:solidFill>
                  <a:srgbClr val="0066FF"/>
                </a:solidFill>
                <a:latin typeface="+mn-lt"/>
                <a:ea typeface="微软雅黑 Light" panose="020B0502040204020203" pitchFamily="34" charset="-122"/>
              </a:rPr>
              <a:t>76</a:t>
            </a:r>
            <a:r>
              <a:rPr kumimoji="1" lang="en-US" altLang="zh-CN" sz="2400" dirty="0">
                <a:latin typeface="+mn-lt"/>
                <a:ea typeface="微软雅黑 Light" panose="020B0502040204020203" pitchFamily="34" charset="-122"/>
              </a:rPr>
              <a:t>  80]</a:t>
            </a:r>
          </a:p>
        </p:txBody>
      </p:sp>
      <p:grpSp>
        <p:nvGrpSpPr>
          <p:cNvPr id="51" name="Group 31">
            <a:extLst>
              <a:ext uri="{FF2B5EF4-FFF2-40B4-BE49-F238E27FC236}">
                <a16:creationId xmlns:a16="http://schemas.microsoft.com/office/drawing/2014/main" id="{BB4DBFC8-8552-42D5-B9A3-B8DB00285DFB}"/>
              </a:ext>
            </a:extLst>
          </p:cNvPr>
          <p:cNvGrpSpPr>
            <a:grpSpLocks/>
          </p:cNvGrpSpPr>
          <p:nvPr/>
        </p:nvGrpSpPr>
        <p:grpSpPr bwMode="auto">
          <a:xfrm>
            <a:off x="731898" y="1480214"/>
            <a:ext cx="3297865" cy="673100"/>
            <a:chOff x="2496" y="2896"/>
            <a:chExt cx="2008" cy="424"/>
          </a:xfrm>
        </p:grpSpPr>
        <p:sp>
          <p:nvSpPr>
            <p:cNvPr id="52" name="Freeform 32">
              <a:extLst>
                <a:ext uri="{FF2B5EF4-FFF2-40B4-BE49-F238E27FC236}">
                  <a16:creationId xmlns:a16="http://schemas.microsoft.com/office/drawing/2014/main" id="{797DD022-601C-4616-8FDC-FC07A048B440}"/>
                </a:ext>
              </a:extLst>
            </p:cNvPr>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53" name="Line 33">
              <a:extLst>
                <a:ext uri="{FF2B5EF4-FFF2-40B4-BE49-F238E27FC236}">
                  <a16:creationId xmlns:a16="http://schemas.microsoft.com/office/drawing/2014/main" id="{E0F7840E-DC33-406F-9096-D0003475DFE6}"/>
                </a:ext>
              </a:extLst>
            </p:cNvPr>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sp>
        <p:nvSpPr>
          <p:cNvPr id="54" name="Text Box 29">
            <a:extLst>
              <a:ext uri="{FF2B5EF4-FFF2-40B4-BE49-F238E27FC236}">
                <a16:creationId xmlns:a16="http://schemas.microsoft.com/office/drawing/2014/main" id="{2814186F-FE93-432E-9054-61A8F37DD36D}"/>
              </a:ext>
            </a:extLst>
          </p:cNvPr>
          <p:cNvSpPr txBox="1">
            <a:spLocks noChangeArrowheads="1"/>
          </p:cNvSpPr>
          <p:nvPr/>
        </p:nvSpPr>
        <p:spPr bwMode="auto">
          <a:xfrm>
            <a:off x="583301" y="1671905"/>
            <a:ext cx="8194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i=1,2,3</a:t>
            </a:r>
          </a:p>
        </p:txBody>
      </p:sp>
      <p:sp>
        <p:nvSpPr>
          <p:cNvPr id="55" name="Text Box 29">
            <a:extLst>
              <a:ext uri="{FF2B5EF4-FFF2-40B4-BE49-F238E27FC236}">
                <a16:creationId xmlns:a16="http://schemas.microsoft.com/office/drawing/2014/main" id="{DF39EE41-6AA1-40CD-B242-CFB2DFC56250}"/>
              </a:ext>
            </a:extLst>
          </p:cNvPr>
          <p:cNvSpPr txBox="1">
            <a:spLocks noChangeArrowheads="1"/>
          </p:cNvSpPr>
          <p:nvPr/>
        </p:nvSpPr>
        <p:spPr bwMode="auto">
          <a:xfrm>
            <a:off x="4149785" y="1705322"/>
            <a:ext cx="4716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j=7</a:t>
            </a:r>
          </a:p>
        </p:txBody>
      </p:sp>
      <p:cxnSp>
        <p:nvCxnSpPr>
          <p:cNvPr id="56" name="直接箭头连接符 40">
            <a:extLst>
              <a:ext uri="{FF2B5EF4-FFF2-40B4-BE49-F238E27FC236}">
                <a16:creationId xmlns:a16="http://schemas.microsoft.com/office/drawing/2014/main" id="{E1A4E65B-FC28-4550-A59A-1B2031E23D99}"/>
              </a:ext>
            </a:extLst>
          </p:cNvPr>
          <p:cNvCxnSpPr>
            <a:cxnSpLocks noChangeShapeType="1"/>
          </p:cNvCxnSpPr>
          <p:nvPr/>
        </p:nvCxnSpPr>
        <p:spPr bwMode="auto">
          <a:xfrm>
            <a:off x="583301" y="1697305"/>
            <a:ext cx="1528762"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41">
            <a:extLst>
              <a:ext uri="{FF2B5EF4-FFF2-40B4-BE49-F238E27FC236}">
                <a16:creationId xmlns:a16="http://schemas.microsoft.com/office/drawing/2014/main" id="{243A3A18-A934-413E-A0D9-2722442E4701}"/>
              </a:ext>
            </a:extLst>
          </p:cNvPr>
          <p:cNvCxnSpPr>
            <a:cxnSpLocks noChangeShapeType="1"/>
          </p:cNvCxnSpPr>
          <p:nvPr/>
        </p:nvCxnSpPr>
        <p:spPr bwMode="auto">
          <a:xfrm>
            <a:off x="4111685" y="1771997"/>
            <a:ext cx="757238" cy="0"/>
          </a:xfrm>
          <a:prstGeom prst="straightConnector1">
            <a:avLst/>
          </a:prstGeom>
          <a:noFill/>
          <a:ln w="12700" algn="ctr">
            <a:solidFill>
              <a:srgbClr val="00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Line 28">
            <a:extLst>
              <a:ext uri="{FF2B5EF4-FFF2-40B4-BE49-F238E27FC236}">
                <a16:creationId xmlns:a16="http://schemas.microsoft.com/office/drawing/2014/main" id="{105D62E6-39A5-4D2D-9815-9A932D9A19E4}"/>
              </a:ext>
            </a:extLst>
          </p:cNvPr>
          <p:cNvSpPr>
            <a:spLocks noChangeShapeType="1"/>
          </p:cNvSpPr>
          <p:nvPr/>
        </p:nvSpPr>
        <p:spPr bwMode="auto">
          <a:xfrm flipH="1" flipV="1">
            <a:off x="583301" y="1502043"/>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9" name="Line 28">
            <a:extLst>
              <a:ext uri="{FF2B5EF4-FFF2-40B4-BE49-F238E27FC236}">
                <a16:creationId xmlns:a16="http://schemas.microsoft.com/office/drawing/2014/main" id="{08C37C60-F61C-4206-AE62-C5EF2D07C939}"/>
              </a:ext>
            </a:extLst>
          </p:cNvPr>
          <p:cNvSpPr>
            <a:spLocks noChangeShapeType="1"/>
          </p:cNvSpPr>
          <p:nvPr/>
        </p:nvSpPr>
        <p:spPr bwMode="auto">
          <a:xfrm flipH="1" flipV="1">
            <a:off x="4118035" y="1498947"/>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60" name="TextBox 44">
            <a:extLst>
              <a:ext uri="{FF2B5EF4-FFF2-40B4-BE49-F238E27FC236}">
                <a16:creationId xmlns:a16="http://schemas.microsoft.com/office/drawing/2014/main" id="{ED329D1A-6D6D-4749-82E7-2BF270A07623}"/>
              </a:ext>
            </a:extLst>
          </p:cNvPr>
          <p:cNvSpPr txBox="1">
            <a:spLocks noChangeArrowheads="1"/>
          </p:cNvSpPr>
          <p:nvPr/>
        </p:nvSpPr>
        <p:spPr bwMode="auto">
          <a:xfrm>
            <a:off x="513451" y="714643"/>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61" name="TextBox 45">
            <a:extLst>
              <a:ext uri="{FF2B5EF4-FFF2-40B4-BE49-F238E27FC236}">
                <a16:creationId xmlns:a16="http://schemas.microsoft.com/office/drawing/2014/main" id="{59C4019C-326F-493C-8476-402D1702F601}"/>
              </a:ext>
            </a:extLst>
          </p:cNvPr>
          <p:cNvSpPr txBox="1">
            <a:spLocks noChangeArrowheads="1"/>
          </p:cNvSpPr>
          <p:nvPr/>
        </p:nvSpPr>
        <p:spPr bwMode="auto">
          <a:xfrm>
            <a:off x="1719372" y="742103"/>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m=4</a:t>
            </a:r>
            <a:endParaRPr lang="zh-CN" altLang="en-US" sz="1600">
              <a:latin typeface="+mn-lt"/>
              <a:ea typeface="微软雅黑 Light" panose="020B0502040204020203" pitchFamily="34" charset="-122"/>
            </a:endParaRPr>
          </a:p>
        </p:txBody>
      </p:sp>
      <p:sp>
        <p:nvSpPr>
          <p:cNvPr id="62" name="TextBox 46">
            <a:extLst>
              <a:ext uri="{FF2B5EF4-FFF2-40B4-BE49-F238E27FC236}">
                <a16:creationId xmlns:a16="http://schemas.microsoft.com/office/drawing/2014/main" id="{3D4A6015-EE6D-447E-970D-53DEE87A1715}"/>
              </a:ext>
            </a:extLst>
          </p:cNvPr>
          <p:cNvSpPr txBox="1">
            <a:spLocks noChangeArrowheads="1"/>
          </p:cNvSpPr>
          <p:nvPr/>
        </p:nvSpPr>
        <p:spPr bwMode="auto">
          <a:xfrm>
            <a:off x="4264749" y="768032"/>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63" name="任意多边形 9">
            <a:extLst>
              <a:ext uri="{FF2B5EF4-FFF2-40B4-BE49-F238E27FC236}">
                <a16:creationId xmlns:a16="http://schemas.microsoft.com/office/drawing/2014/main" id="{1C998D33-FA5F-4F4E-A9E7-CB0B6096D8B5}"/>
              </a:ext>
            </a:extLst>
          </p:cNvPr>
          <p:cNvSpPr>
            <a:spLocks/>
          </p:cNvSpPr>
          <p:nvPr/>
        </p:nvSpPr>
        <p:spPr bwMode="auto">
          <a:xfrm>
            <a:off x="2735736" y="1027631"/>
            <a:ext cx="1117600" cy="595312"/>
          </a:xfrm>
          <a:custGeom>
            <a:avLst/>
            <a:gdLst>
              <a:gd name="T0" fmla="*/ 33866 w 1117600"/>
              <a:gd name="T1" fmla="*/ 65577 h 596053"/>
              <a:gd name="T2" fmla="*/ 67733 w 1117600"/>
              <a:gd name="T3" fmla="*/ 52462 h 596053"/>
              <a:gd name="T4" fmla="*/ 142240 w 1117600"/>
              <a:gd name="T5" fmla="*/ 39348 h 596053"/>
              <a:gd name="T6" fmla="*/ 216746 w 1117600"/>
              <a:gd name="T7" fmla="*/ 26230 h 596053"/>
              <a:gd name="T8" fmla="*/ 277706 w 1117600"/>
              <a:gd name="T9" fmla="*/ 19671 h 596053"/>
              <a:gd name="T10" fmla="*/ 311573 w 1117600"/>
              <a:gd name="T11" fmla="*/ 13113 h 596053"/>
              <a:gd name="T12" fmla="*/ 636693 w 1117600"/>
              <a:gd name="T13" fmla="*/ 0 h 596053"/>
              <a:gd name="T14" fmla="*/ 873760 w 1117600"/>
              <a:gd name="T15" fmla="*/ 6565 h 596053"/>
              <a:gd name="T16" fmla="*/ 927946 w 1117600"/>
              <a:gd name="T17" fmla="*/ 19671 h 596053"/>
              <a:gd name="T18" fmla="*/ 968586 w 1117600"/>
              <a:gd name="T19" fmla="*/ 32788 h 596053"/>
              <a:gd name="T20" fmla="*/ 988906 w 1117600"/>
              <a:gd name="T21" fmla="*/ 39348 h 596053"/>
              <a:gd name="T22" fmla="*/ 1070186 w 1117600"/>
              <a:gd name="T23" fmla="*/ 104923 h 596053"/>
              <a:gd name="T24" fmla="*/ 1110826 w 1117600"/>
              <a:gd name="T25" fmla="*/ 170502 h 596053"/>
              <a:gd name="T26" fmla="*/ 1117600 w 1117600"/>
              <a:gd name="T27" fmla="*/ 190175 h 596053"/>
              <a:gd name="T28" fmla="*/ 1110826 w 1117600"/>
              <a:gd name="T29" fmla="*/ 275426 h 596053"/>
              <a:gd name="T30" fmla="*/ 1090506 w 1117600"/>
              <a:gd name="T31" fmla="*/ 295099 h 596053"/>
              <a:gd name="T32" fmla="*/ 1076960 w 1117600"/>
              <a:gd name="T33" fmla="*/ 314772 h 596053"/>
              <a:gd name="T34" fmla="*/ 1036320 w 1117600"/>
              <a:gd name="T35" fmla="*/ 393466 h 596053"/>
              <a:gd name="T36" fmla="*/ 995680 w 1117600"/>
              <a:gd name="T37" fmla="*/ 419696 h 596053"/>
              <a:gd name="T38" fmla="*/ 921173 w 1117600"/>
              <a:gd name="T39" fmla="*/ 432813 h 596053"/>
              <a:gd name="T40" fmla="*/ 887306 w 1117600"/>
              <a:gd name="T41" fmla="*/ 439370 h 596053"/>
              <a:gd name="T42" fmla="*/ 860213 w 1117600"/>
              <a:gd name="T43" fmla="*/ 445927 h 596053"/>
              <a:gd name="T44" fmla="*/ 758613 w 1117600"/>
              <a:gd name="T45" fmla="*/ 459043 h 596053"/>
              <a:gd name="T46" fmla="*/ 690880 w 1117600"/>
              <a:gd name="T47" fmla="*/ 478716 h 596053"/>
              <a:gd name="T48" fmla="*/ 670560 w 1117600"/>
              <a:gd name="T49" fmla="*/ 485274 h 596053"/>
              <a:gd name="T50" fmla="*/ 650240 w 1117600"/>
              <a:gd name="T51" fmla="*/ 491832 h 596053"/>
              <a:gd name="T52" fmla="*/ 623146 w 1117600"/>
              <a:gd name="T53" fmla="*/ 498391 h 596053"/>
              <a:gd name="T54" fmla="*/ 602826 w 1117600"/>
              <a:gd name="T55" fmla="*/ 504947 h 596053"/>
              <a:gd name="T56" fmla="*/ 541866 w 1117600"/>
              <a:gd name="T57" fmla="*/ 518064 h 596053"/>
              <a:gd name="T58" fmla="*/ 521546 w 1117600"/>
              <a:gd name="T59" fmla="*/ 524621 h 596053"/>
              <a:gd name="T60" fmla="*/ 480906 w 1117600"/>
              <a:gd name="T61" fmla="*/ 531180 h 596053"/>
              <a:gd name="T62" fmla="*/ 460586 w 1117600"/>
              <a:gd name="T63" fmla="*/ 537737 h 596053"/>
              <a:gd name="T64" fmla="*/ 419946 w 1117600"/>
              <a:gd name="T65" fmla="*/ 544295 h 596053"/>
              <a:gd name="T66" fmla="*/ 372533 w 1117600"/>
              <a:gd name="T67" fmla="*/ 557409 h 596053"/>
              <a:gd name="T68" fmla="*/ 345440 w 1117600"/>
              <a:gd name="T69" fmla="*/ 563968 h 596053"/>
              <a:gd name="T70" fmla="*/ 270933 w 1117600"/>
              <a:gd name="T71" fmla="*/ 577085 h 596053"/>
              <a:gd name="T72" fmla="*/ 128693 w 1117600"/>
              <a:gd name="T73" fmla="*/ 570525 h 596053"/>
              <a:gd name="T74" fmla="*/ 108373 w 1117600"/>
              <a:gd name="T75" fmla="*/ 563968 h 596053"/>
              <a:gd name="T76" fmla="*/ 94826 w 1117600"/>
              <a:gd name="T77" fmla="*/ 544295 h 596053"/>
              <a:gd name="T78" fmla="*/ 74506 w 1117600"/>
              <a:gd name="T79" fmla="*/ 524621 h 596053"/>
              <a:gd name="T80" fmla="*/ 60960 w 1117600"/>
              <a:gd name="T81" fmla="*/ 465601 h 596053"/>
              <a:gd name="T82" fmla="*/ 47413 w 1117600"/>
              <a:gd name="T83" fmla="*/ 426252 h 596053"/>
              <a:gd name="T84" fmla="*/ 20320 w 1117600"/>
              <a:gd name="T85" fmla="*/ 386908 h 596053"/>
              <a:gd name="T86" fmla="*/ 13546 w 1117600"/>
              <a:gd name="T87" fmla="*/ 367234 h 596053"/>
              <a:gd name="T88" fmla="*/ 6773 w 1117600"/>
              <a:gd name="T89" fmla="*/ 334447 h 596053"/>
              <a:gd name="T90" fmla="*/ 0 w 1117600"/>
              <a:gd name="T91" fmla="*/ 308215 h 596053"/>
              <a:gd name="T92" fmla="*/ 33866 w 1117600"/>
              <a:gd name="T93" fmla="*/ 65577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64" name="Text Box 30">
            <a:extLst>
              <a:ext uri="{FF2B5EF4-FFF2-40B4-BE49-F238E27FC236}">
                <a16:creationId xmlns:a16="http://schemas.microsoft.com/office/drawing/2014/main" id="{B42E23EF-1994-4191-BFB6-8D088E35925A}"/>
              </a:ext>
            </a:extLst>
          </p:cNvPr>
          <p:cNvSpPr txBox="1">
            <a:spLocks noChangeArrowheads="1"/>
          </p:cNvSpPr>
          <p:nvPr/>
        </p:nvSpPr>
        <p:spPr bwMode="auto">
          <a:xfrm>
            <a:off x="769038" y="2286268"/>
            <a:ext cx="3390672"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a:latin typeface="+mn-lt"/>
                <a:ea typeface="微软雅黑 Light" panose="020B0502040204020203" pitchFamily="34" charset="-122"/>
              </a:rPr>
              <a:t>[</a:t>
            </a:r>
            <a:r>
              <a:rPr kumimoji="1" lang="en-US" altLang="zh-CN" sz="2400">
                <a:solidFill>
                  <a:srgbClr val="00B050"/>
                </a:solidFill>
                <a:latin typeface="+mn-lt"/>
                <a:ea typeface="微软雅黑 Light" panose="020B0502040204020203" pitchFamily="34" charset="-122"/>
              </a:rPr>
              <a:t>13  27  </a:t>
            </a:r>
            <a:r>
              <a:rPr kumimoji="1" lang="en-US" altLang="zh-CN" sz="2400">
                <a:solidFill>
                  <a:srgbClr val="FF0000"/>
                </a:solidFill>
                <a:latin typeface="+mn-lt"/>
                <a:ea typeface="微软雅黑 Light" panose="020B0502040204020203" pitchFamily="34" charset="-122"/>
              </a:rPr>
              <a:t>38  49  65  </a:t>
            </a:r>
            <a:r>
              <a:rPr kumimoji="1" lang="en-US" altLang="zh-CN" sz="2400">
                <a:latin typeface="+mn-lt"/>
                <a:ea typeface="微软雅黑 Light" panose="020B0502040204020203" pitchFamily="34" charset="-122"/>
              </a:rPr>
              <a:t>?   ?  ?]</a:t>
            </a:r>
          </a:p>
        </p:txBody>
      </p:sp>
      <p:sp>
        <p:nvSpPr>
          <p:cNvPr id="65" name="Line 28">
            <a:extLst>
              <a:ext uri="{FF2B5EF4-FFF2-40B4-BE49-F238E27FC236}">
                <a16:creationId xmlns:a16="http://schemas.microsoft.com/office/drawing/2014/main" id="{D611EDCF-2452-4165-9CE3-A0A42054BAD6}"/>
              </a:ext>
            </a:extLst>
          </p:cNvPr>
          <p:cNvSpPr>
            <a:spLocks noChangeShapeType="1"/>
          </p:cNvSpPr>
          <p:nvPr/>
        </p:nvSpPr>
        <p:spPr bwMode="auto">
          <a:xfrm flipH="1" flipV="1">
            <a:off x="1984055" y="2690187"/>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cxnSp>
        <p:nvCxnSpPr>
          <p:cNvPr id="66" name="直接箭头连接符 48">
            <a:extLst>
              <a:ext uri="{FF2B5EF4-FFF2-40B4-BE49-F238E27FC236}">
                <a16:creationId xmlns:a16="http://schemas.microsoft.com/office/drawing/2014/main" id="{C8F8B6D2-311C-4A49-BCF4-A6DBD9551A65}"/>
              </a:ext>
            </a:extLst>
          </p:cNvPr>
          <p:cNvCxnSpPr>
            <a:cxnSpLocks noChangeShapeType="1"/>
          </p:cNvCxnSpPr>
          <p:nvPr/>
        </p:nvCxnSpPr>
        <p:spPr bwMode="auto">
          <a:xfrm>
            <a:off x="1984055" y="2925137"/>
            <a:ext cx="150336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 Box 29">
            <a:extLst>
              <a:ext uri="{FF2B5EF4-FFF2-40B4-BE49-F238E27FC236}">
                <a16:creationId xmlns:a16="http://schemas.microsoft.com/office/drawing/2014/main" id="{E84AA62B-4529-4C6F-97F0-8CB940A96D45}"/>
              </a:ext>
            </a:extLst>
          </p:cNvPr>
          <p:cNvSpPr txBox="1">
            <a:spLocks noChangeArrowheads="1"/>
          </p:cNvSpPr>
          <p:nvPr/>
        </p:nvSpPr>
        <p:spPr bwMode="auto">
          <a:xfrm>
            <a:off x="1984055" y="2925137"/>
            <a:ext cx="9236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k=3, 4,5</a:t>
            </a:r>
          </a:p>
        </p:txBody>
      </p:sp>
      <p:sp>
        <p:nvSpPr>
          <p:cNvPr id="68" name="TextBox 57">
            <a:extLst>
              <a:ext uri="{FF2B5EF4-FFF2-40B4-BE49-F238E27FC236}">
                <a16:creationId xmlns:a16="http://schemas.microsoft.com/office/drawing/2014/main" id="{72C1B816-1831-4A0F-873A-EEC47D615970}"/>
              </a:ext>
            </a:extLst>
          </p:cNvPr>
          <p:cNvSpPr txBox="1">
            <a:spLocks noChangeArrowheads="1"/>
          </p:cNvSpPr>
          <p:nvPr/>
        </p:nvSpPr>
        <p:spPr bwMode="auto">
          <a:xfrm>
            <a:off x="395976" y="2348180"/>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Tree>
    <p:extLst>
      <p:ext uri="{BB962C8B-B14F-4D97-AF65-F5344CB8AC3E}">
        <p14:creationId xmlns:p14="http://schemas.microsoft.com/office/powerpoint/2010/main" val="410852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3A50F9D-9FE8-43A6-97EF-6FD683059E62}"/>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A8D53ED1-B286-4EC8-8DAE-307FE890B2F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05A3D8C-5235-4860-81AC-9C5D16C2BC0A}"/>
              </a:ext>
            </a:extLst>
          </p:cNvPr>
          <p:cNvSpPr>
            <a:spLocks noGrp="1"/>
          </p:cNvSpPr>
          <p:nvPr>
            <p:ph type="sldNum" sz="quarter" idx="12"/>
          </p:nvPr>
        </p:nvSpPr>
        <p:spPr/>
        <p:txBody>
          <a:bodyPr/>
          <a:lstStyle/>
          <a:p>
            <a:fld id="{EEA58A3B-43CE-4AA0-90B5-EB47AFAFEB34}" type="slidenum">
              <a:rPr lang="zh-CN" altLang="en-US" smtClean="0"/>
              <a:pPr/>
              <a:t>69</a:t>
            </a:fld>
            <a:endParaRPr lang="zh-CN" altLang="en-US" dirty="0"/>
          </a:p>
        </p:txBody>
      </p:sp>
      <p:sp>
        <p:nvSpPr>
          <p:cNvPr id="26" name="TextBox 52">
            <a:extLst>
              <a:ext uri="{FF2B5EF4-FFF2-40B4-BE49-F238E27FC236}">
                <a16:creationId xmlns:a16="http://schemas.microsoft.com/office/drawing/2014/main" id="{FE05E373-B40F-45CB-BACD-EC0216CEF692}"/>
              </a:ext>
            </a:extLst>
          </p:cNvPr>
          <p:cNvSpPr txBox="1">
            <a:spLocks noChangeArrowheads="1"/>
          </p:cNvSpPr>
          <p:nvPr/>
        </p:nvSpPr>
        <p:spPr bwMode="auto">
          <a:xfrm>
            <a:off x="459110" y="3449558"/>
            <a:ext cx="7862473"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Step4. i=4,  j=9&gt;r=8</a:t>
            </a:r>
            <a:r>
              <a:rPr lang="zh-CN" altLang="en-US" sz="1600">
                <a:latin typeface="+mn-lt"/>
                <a:ea typeface="微软雅黑 Light" panose="020B0502040204020203" pitchFamily="34" charset="-122"/>
              </a:rPr>
              <a:t>越界</a:t>
            </a:r>
            <a:r>
              <a:rPr lang="en-US" altLang="zh-CN" sz="1600">
                <a:latin typeface="+mn-lt"/>
                <a:ea typeface="微软雅黑 Light" panose="020B0502040204020203" pitchFamily="34" charset="-122"/>
              </a:rPr>
              <a:t>,</a:t>
            </a:r>
            <a:r>
              <a:rPr lang="zh-CN" altLang="en-US" sz="1600">
                <a:latin typeface="+mn-lt"/>
                <a:ea typeface="微软雅黑 Light" panose="020B0502040204020203" pitchFamily="34" charset="-122"/>
              </a:rPr>
              <a:t>说明右子段已经全部移至</a:t>
            </a:r>
            <a:r>
              <a:rPr lang="en-US" altLang="zh-CN" sz="1600">
                <a:latin typeface="+mn-lt"/>
                <a:ea typeface="微软雅黑 Light" panose="020B0502040204020203" pitchFamily="34" charset="-122"/>
              </a:rPr>
              <a:t>d[ ]</a:t>
            </a:r>
            <a:r>
              <a:rPr lang="zh-CN" altLang="en-US" sz="1600">
                <a:latin typeface="+mn-lt"/>
                <a:ea typeface="微软雅黑 Light" panose="020B0502040204020203" pitchFamily="34" charset="-122"/>
              </a:rPr>
              <a:t>；</a:t>
            </a:r>
            <a:r>
              <a:rPr lang="zh-CN" altLang="en-US" sz="1600" u="sng">
                <a:solidFill>
                  <a:srgbClr val="FF0000"/>
                </a:solidFill>
                <a:latin typeface="+mn-lt"/>
                <a:ea typeface="微软雅黑 Light" panose="020B0502040204020203" pitchFamily="34" charset="-122"/>
              </a:rPr>
              <a:t>移动左子段全部剩余元素</a:t>
            </a:r>
            <a:r>
              <a:rPr lang="en-US" altLang="zh-CN" sz="1600" u="sng">
                <a:solidFill>
                  <a:srgbClr val="FF0000"/>
                </a:solidFill>
                <a:latin typeface="+mn-lt"/>
                <a:ea typeface="微软雅黑 Light" panose="020B0502040204020203" pitchFamily="34" charset="-122"/>
              </a:rPr>
              <a:t>c[i], i=4</a:t>
            </a:r>
            <a:endParaRPr lang="zh-CN" altLang="en-US" sz="1600" b="1" u="sng">
              <a:solidFill>
                <a:srgbClr val="FF0000"/>
              </a:solidFill>
              <a:latin typeface="+mn-lt"/>
              <a:ea typeface="微软雅黑 Light" panose="020B0502040204020203" pitchFamily="34" charset="-122"/>
            </a:endParaRPr>
          </a:p>
        </p:txBody>
      </p:sp>
      <p:sp>
        <p:nvSpPr>
          <p:cNvPr id="27" name="Text Box 22">
            <a:extLst>
              <a:ext uri="{FF2B5EF4-FFF2-40B4-BE49-F238E27FC236}">
                <a16:creationId xmlns:a16="http://schemas.microsoft.com/office/drawing/2014/main" id="{7695F01D-BD12-4DDB-BCEA-E21334A15F36}"/>
              </a:ext>
            </a:extLst>
          </p:cNvPr>
          <p:cNvSpPr txBox="1">
            <a:spLocks noChangeArrowheads="1"/>
          </p:cNvSpPr>
          <p:nvPr/>
        </p:nvSpPr>
        <p:spPr bwMode="auto">
          <a:xfrm>
            <a:off x="444822" y="4241720"/>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dirty="0">
                <a:latin typeface="+mn-lt"/>
                <a:ea typeface="微软雅黑 Light" panose="020B0502040204020203" pitchFamily="34" charset="-122"/>
              </a:rPr>
              <a:t>[</a:t>
            </a:r>
            <a:r>
              <a:rPr kumimoji="1" lang="en-US" altLang="zh-CN" sz="2400" dirty="0">
                <a:solidFill>
                  <a:srgbClr val="00B050"/>
                </a:solidFill>
                <a:latin typeface="+mn-lt"/>
                <a:ea typeface="微软雅黑 Light" panose="020B0502040204020203" pitchFamily="34" charset="-122"/>
              </a:rPr>
              <a:t>38  49  65  </a:t>
            </a:r>
            <a:r>
              <a:rPr kumimoji="1" lang="en-US" altLang="zh-CN" sz="2400" dirty="0">
                <a:solidFill>
                  <a:srgbClr val="FF0000"/>
                </a:solidFill>
                <a:latin typeface="+mn-lt"/>
                <a:ea typeface="微软雅黑 Light" panose="020B0502040204020203" pitchFamily="34" charset="-122"/>
              </a:rPr>
              <a:t>97</a:t>
            </a:r>
            <a:r>
              <a:rPr kumimoji="1" lang="en-US" altLang="zh-CN" sz="2400" dirty="0">
                <a:latin typeface="+mn-lt"/>
                <a:ea typeface="微软雅黑 Light" panose="020B0502040204020203" pitchFamily="34" charset="-122"/>
              </a:rPr>
              <a:t>]         [</a:t>
            </a:r>
            <a:r>
              <a:rPr kumimoji="1" lang="en-US" altLang="zh-CN" sz="2400" dirty="0">
                <a:solidFill>
                  <a:srgbClr val="00B050"/>
                </a:solidFill>
                <a:latin typeface="+mn-lt"/>
                <a:ea typeface="微软雅黑 Light" panose="020B0502040204020203" pitchFamily="34" charset="-122"/>
              </a:rPr>
              <a:t>13  27</a:t>
            </a:r>
            <a:r>
              <a:rPr kumimoji="1" lang="en-US" altLang="zh-CN" sz="2400" dirty="0">
                <a:latin typeface="+mn-lt"/>
                <a:ea typeface="微软雅黑 Light" panose="020B0502040204020203" pitchFamily="34" charset="-122"/>
              </a:rPr>
              <a:t>  </a:t>
            </a:r>
            <a:r>
              <a:rPr kumimoji="1" lang="en-US" altLang="zh-CN" sz="2400" dirty="0">
                <a:solidFill>
                  <a:srgbClr val="00B050"/>
                </a:solidFill>
                <a:latin typeface="+mn-lt"/>
                <a:ea typeface="微软雅黑 Light" panose="020B0502040204020203" pitchFamily="34" charset="-122"/>
              </a:rPr>
              <a:t>76  80</a:t>
            </a:r>
            <a:r>
              <a:rPr kumimoji="1" lang="en-US" altLang="zh-CN" sz="2400" dirty="0">
                <a:latin typeface="+mn-lt"/>
                <a:ea typeface="微软雅黑 Light" panose="020B0502040204020203" pitchFamily="34" charset="-122"/>
              </a:rPr>
              <a:t>]</a:t>
            </a:r>
          </a:p>
        </p:txBody>
      </p:sp>
      <p:sp>
        <p:nvSpPr>
          <p:cNvPr id="28" name="Text Box 29">
            <a:extLst>
              <a:ext uri="{FF2B5EF4-FFF2-40B4-BE49-F238E27FC236}">
                <a16:creationId xmlns:a16="http://schemas.microsoft.com/office/drawing/2014/main" id="{997A5231-28FB-4CEE-B692-5261BB2BC757}"/>
              </a:ext>
            </a:extLst>
          </p:cNvPr>
          <p:cNvSpPr txBox="1">
            <a:spLocks noChangeArrowheads="1"/>
          </p:cNvSpPr>
          <p:nvPr/>
        </p:nvSpPr>
        <p:spPr bwMode="auto">
          <a:xfrm>
            <a:off x="2030413" y="4862353"/>
            <a:ext cx="4748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i=4</a:t>
            </a:r>
          </a:p>
          <a:p>
            <a:r>
              <a:rPr lang="en-US" altLang="zh-CN">
                <a:solidFill>
                  <a:srgbClr val="FF0000"/>
                </a:solidFill>
                <a:latin typeface="+mn-lt"/>
                <a:ea typeface="微软雅黑 Light" panose="020B0502040204020203" pitchFamily="34" charset="-122"/>
              </a:rPr>
              <a:t>q=i</a:t>
            </a:r>
          </a:p>
        </p:txBody>
      </p:sp>
      <p:sp>
        <p:nvSpPr>
          <p:cNvPr id="29" name="Text Box 29">
            <a:extLst>
              <a:ext uri="{FF2B5EF4-FFF2-40B4-BE49-F238E27FC236}">
                <a16:creationId xmlns:a16="http://schemas.microsoft.com/office/drawing/2014/main" id="{9F17B39C-933A-4985-8341-5C39FBEDC333}"/>
              </a:ext>
            </a:extLst>
          </p:cNvPr>
          <p:cNvSpPr txBox="1">
            <a:spLocks noChangeArrowheads="1"/>
          </p:cNvSpPr>
          <p:nvPr/>
        </p:nvSpPr>
        <p:spPr bwMode="auto">
          <a:xfrm>
            <a:off x="4179293" y="4824323"/>
            <a:ext cx="13564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j=7,8,  </a:t>
            </a:r>
            <a:r>
              <a:rPr lang="en-US" altLang="zh-CN" b="1">
                <a:solidFill>
                  <a:srgbClr val="C00000"/>
                </a:solidFill>
                <a:latin typeface="+mn-lt"/>
                <a:ea typeface="微软雅黑 Light" panose="020B0502040204020203" pitchFamily="34" charset="-122"/>
              </a:rPr>
              <a:t>9&gt;r=8</a:t>
            </a:r>
          </a:p>
        </p:txBody>
      </p:sp>
      <p:cxnSp>
        <p:nvCxnSpPr>
          <p:cNvPr id="30" name="直接箭头连接符 80">
            <a:extLst>
              <a:ext uri="{FF2B5EF4-FFF2-40B4-BE49-F238E27FC236}">
                <a16:creationId xmlns:a16="http://schemas.microsoft.com/office/drawing/2014/main" id="{AB421956-68A1-45E5-A44B-6895FF3C73B5}"/>
              </a:ext>
            </a:extLst>
          </p:cNvPr>
          <p:cNvCxnSpPr>
            <a:cxnSpLocks noChangeShapeType="1"/>
          </p:cNvCxnSpPr>
          <p:nvPr/>
        </p:nvCxnSpPr>
        <p:spPr bwMode="auto">
          <a:xfrm>
            <a:off x="2057400" y="4849653"/>
            <a:ext cx="320675" cy="158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81">
            <a:extLst>
              <a:ext uri="{FF2B5EF4-FFF2-40B4-BE49-F238E27FC236}">
                <a16:creationId xmlns:a16="http://schemas.microsoft.com/office/drawing/2014/main" id="{4AF006D4-7167-4352-9A40-AC970774B2DB}"/>
              </a:ext>
            </a:extLst>
          </p:cNvPr>
          <p:cNvCxnSpPr>
            <a:cxnSpLocks noChangeShapeType="1"/>
          </p:cNvCxnSpPr>
          <p:nvPr/>
        </p:nvCxnSpPr>
        <p:spPr bwMode="auto">
          <a:xfrm>
            <a:off x="4139605" y="4890998"/>
            <a:ext cx="1079500" cy="0"/>
          </a:xfrm>
          <a:prstGeom prst="straightConnector1">
            <a:avLst/>
          </a:prstGeom>
          <a:noFill/>
          <a:ln w="9525" algn="ctr">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Line 28">
            <a:extLst>
              <a:ext uri="{FF2B5EF4-FFF2-40B4-BE49-F238E27FC236}">
                <a16:creationId xmlns:a16="http://schemas.microsoft.com/office/drawing/2014/main" id="{04E5BA12-F658-4EF3-87D3-80B0F594F1C0}"/>
              </a:ext>
            </a:extLst>
          </p:cNvPr>
          <p:cNvSpPr>
            <a:spLocks noChangeShapeType="1"/>
          </p:cNvSpPr>
          <p:nvPr/>
        </p:nvSpPr>
        <p:spPr bwMode="auto">
          <a:xfrm flipH="1" flipV="1">
            <a:off x="2057400" y="4636928"/>
            <a:ext cx="0" cy="8016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3" name="Line 28">
            <a:extLst>
              <a:ext uri="{FF2B5EF4-FFF2-40B4-BE49-F238E27FC236}">
                <a16:creationId xmlns:a16="http://schemas.microsoft.com/office/drawing/2014/main" id="{80D07D1A-1BC1-4500-97C6-1619F116D663}"/>
              </a:ext>
            </a:extLst>
          </p:cNvPr>
          <p:cNvSpPr>
            <a:spLocks noChangeShapeType="1"/>
          </p:cNvSpPr>
          <p:nvPr/>
        </p:nvSpPr>
        <p:spPr bwMode="auto">
          <a:xfrm flipH="1" flipV="1">
            <a:off x="4147543" y="4616361"/>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4" name="TextBox 84">
            <a:extLst>
              <a:ext uri="{FF2B5EF4-FFF2-40B4-BE49-F238E27FC236}">
                <a16:creationId xmlns:a16="http://schemas.microsoft.com/office/drawing/2014/main" id="{91D81A62-EA30-43C7-8C88-FD0865AA24E8}"/>
              </a:ext>
            </a:extLst>
          </p:cNvPr>
          <p:cNvSpPr txBox="1">
            <a:spLocks noChangeArrowheads="1"/>
          </p:cNvSpPr>
          <p:nvPr/>
        </p:nvSpPr>
        <p:spPr bwMode="auto">
          <a:xfrm>
            <a:off x="586110" y="3905170"/>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35" name="TextBox 85">
            <a:extLst>
              <a:ext uri="{FF2B5EF4-FFF2-40B4-BE49-F238E27FC236}">
                <a16:creationId xmlns:a16="http://schemas.microsoft.com/office/drawing/2014/main" id="{40E09BB4-E6D1-4AC5-95D4-5B6F6A22CA13}"/>
              </a:ext>
            </a:extLst>
          </p:cNvPr>
          <p:cNvSpPr txBox="1">
            <a:spLocks noChangeArrowheads="1"/>
          </p:cNvSpPr>
          <p:nvPr/>
        </p:nvSpPr>
        <p:spPr bwMode="auto">
          <a:xfrm>
            <a:off x="1711058" y="3925808"/>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m=4</a:t>
            </a:r>
            <a:endParaRPr lang="zh-CN" altLang="en-US" sz="1600" dirty="0">
              <a:latin typeface="+mn-lt"/>
              <a:ea typeface="微软雅黑 Light" panose="020B0502040204020203" pitchFamily="34" charset="-122"/>
            </a:endParaRPr>
          </a:p>
        </p:txBody>
      </p:sp>
      <p:sp>
        <p:nvSpPr>
          <p:cNvPr id="36" name="TextBox 86">
            <a:extLst>
              <a:ext uri="{FF2B5EF4-FFF2-40B4-BE49-F238E27FC236}">
                <a16:creationId xmlns:a16="http://schemas.microsoft.com/office/drawing/2014/main" id="{E75CA534-1C51-44C7-918A-B27490A0A256}"/>
              </a:ext>
            </a:extLst>
          </p:cNvPr>
          <p:cNvSpPr txBox="1">
            <a:spLocks noChangeArrowheads="1"/>
          </p:cNvSpPr>
          <p:nvPr/>
        </p:nvSpPr>
        <p:spPr bwMode="auto">
          <a:xfrm>
            <a:off x="4246944" y="3925808"/>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37" name="任意多边形 87">
            <a:extLst>
              <a:ext uri="{FF2B5EF4-FFF2-40B4-BE49-F238E27FC236}">
                <a16:creationId xmlns:a16="http://schemas.microsoft.com/office/drawing/2014/main" id="{A95068BB-9258-4EE6-A69C-8C430EDEE290}"/>
              </a:ext>
            </a:extLst>
          </p:cNvPr>
          <p:cNvSpPr>
            <a:spLocks/>
          </p:cNvSpPr>
          <p:nvPr/>
        </p:nvSpPr>
        <p:spPr bwMode="auto">
          <a:xfrm>
            <a:off x="2861153" y="4264218"/>
            <a:ext cx="2109004" cy="542871"/>
          </a:xfrm>
          <a:custGeom>
            <a:avLst/>
            <a:gdLst>
              <a:gd name="T0" fmla="*/ 2147483647 w 1117600"/>
              <a:gd name="T1" fmla="*/ 70280 h 596053"/>
              <a:gd name="T2" fmla="*/ 2147483647 w 1117600"/>
              <a:gd name="T3" fmla="*/ 56224 h 596053"/>
              <a:gd name="T4" fmla="*/ 2147483647 w 1117600"/>
              <a:gd name="T5" fmla="*/ 42168 h 596053"/>
              <a:gd name="T6" fmla="*/ 2147483647 w 1117600"/>
              <a:gd name="T7" fmla="*/ 28113 h 596053"/>
              <a:gd name="T8" fmla="*/ 2147483647 w 1117600"/>
              <a:gd name="T9" fmla="*/ 21084 h 596053"/>
              <a:gd name="T10" fmla="*/ 2147483647 w 1117600"/>
              <a:gd name="T11" fmla="*/ 14056 h 596053"/>
              <a:gd name="T12" fmla="*/ 2147483647 w 1117600"/>
              <a:gd name="T13" fmla="*/ 0 h 596053"/>
              <a:gd name="T14" fmla="*/ 2147483647 w 1117600"/>
              <a:gd name="T15" fmla="*/ 7033 h 596053"/>
              <a:gd name="T16" fmla="*/ 2147483647 w 1117600"/>
              <a:gd name="T17" fmla="*/ 21084 h 596053"/>
              <a:gd name="T18" fmla="*/ 2147483647 w 1117600"/>
              <a:gd name="T19" fmla="*/ 35140 h 596053"/>
              <a:gd name="T20" fmla="*/ 2147483647 w 1117600"/>
              <a:gd name="T21" fmla="*/ 42168 h 596053"/>
              <a:gd name="T22" fmla="*/ 2147483647 w 1117600"/>
              <a:gd name="T23" fmla="*/ 112449 h 596053"/>
              <a:gd name="T24" fmla="*/ 2147483647 w 1117600"/>
              <a:gd name="T25" fmla="*/ 182729 h 596053"/>
              <a:gd name="T26" fmla="*/ 2147483647 w 1117600"/>
              <a:gd name="T27" fmla="*/ 203815 h 596053"/>
              <a:gd name="T28" fmla="*/ 2147483647 w 1117600"/>
              <a:gd name="T29" fmla="*/ 295179 h 596053"/>
              <a:gd name="T30" fmla="*/ 2147483647 w 1117600"/>
              <a:gd name="T31" fmla="*/ 316264 h 596053"/>
              <a:gd name="T32" fmla="*/ 2147483647 w 1117600"/>
              <a:gd name="T33" fmla="*/ 337349 h 596053"/>
              <a:gd name="T34" fmla="*/ 2147483647 w 1117600"/>
              <a:gd name="T35" fmla="*/ 421685 h 596053"/>
              <a:gd name="T36" fmla="*/ 2147483647 w 1117600"/>
              <a:gd name="T37" fmla="*/ 449797 h 596053"/>
              <a:gd name="T38" fmla="*/ 2147483647 w 1117600"/>
              <a:gd name="T39" fmla="*/ 463853 h 596053"/>
              <a:gd name="T40" fmla="*/ 2147483647 w 1117600"/>
              <a:gd name="T41" fmla="*/ 470881 h 596053"/>
              <a:gd name="T42" fmla="*/ 2147483647 w 1117600"/>
              <a:gd name="T43" fmla="*/ 477906 h 596053"/>
              <a:gd name="T44" fmla="*/ 2147483647 w 1117600"/>
              <a:gd name="T45" fmla="*/ 491963 h 596053"/>
              <a:gd name="T46" fmla="*/ 2147483647 w 1117600"/>
              <a:gd name="T47" fmla="*/ 513056 h 596053"/>
              <a:gd name="T48" fmla="*/ 2147483647 w 1117600"/>
              <a:gd name="T49" fmla="*/ 520076 h 596053"/>
              <a:gd name="T50" fmla="*/ 2147483647 w 1117600"/>
              <a:gd name="T51" fmla="*/ 527106 h 596053"/>
              <a:gd name="T52" fmla="*/ 2147483647 w 1117600"/>
              <a:gd name="T53" fmla="*/ 534136 h 596053"/>
              <a:gd name="T54" fmla="*/ 2147483647 w 1117600"/>
              <a:gd name="T55" fmla="*/ 541161 h 596053"/>
              <a:gd name="T56" fmla="*/ 2147483647 w 1117600"/>
              <a:gd name="T57" fmla="*/ 555219 h 596053"/>
              <a:gd name="T58" fmla="*/ 2147483647 w 1117600"/>
              <a:gd name="T59" fmla="*/ 562245 h 596053"/>
              <a:gd name="T60" fmla="*/ 2147483647 w 1117600"/>
              <a:gd name="T61" fmla="*/ 569276 h 596053"/>
              <a:gd name="T62" fmla="*/ 2147483647 w 1117600"/>
              <a:gd name="T63" fmla="*/ 576302 h 596053"/>
              <a:gd name="T64" fmla="*/ 2147483647 w 1117600"/>
              <a:gd name="T65" fmla="*/ 583330 h 596053"/>
              <a:gd name="T66" fmla="*/ 2147483647 w 1117600"/>
              <a:gd name="T67" fmla="*/ 597385 h 596053"/>
              <a:gd name="T68" fmla="*/ 2147483647 w 1117600"/>
              <a:gd name="T69" fmla="*/ 604414 h 596053"/>
              <a:gd name="T70" fmla="*/ 2147483647 w 1117600"/>
              <a:gd name="T71" fmla="*/ 618470 h 596053"/>
              <a:gd name="T72" fmla="*/ 2147483647 w 1117600"/>
              <a:gd name="T73" fmla="*/ 611443 h 596053"/>
              <a:gd name="T74" fmla="*/ 2147483647 w 1117600"/>
              <a:gd name="T75" fmla="*/ 604414 h 596053"/>
              <a:gd name="T76" fmla="*/ 2147483647 w 1117600"/>
              <a:gd name="T77" fmla="*/ 583330 h 596053"/>
              <a:gd name="T78" fmla="*/ 2147483647 w 1117600"/>
              <a:gd name="T79" fmla="*/ 562245 h 596053"/>
              <a:gd name="T80" fmla="*/ 2147483647 w 1117600"/>
              <a:gd name="T81" fmla="*/ 498989 h 596053"/>
              <a:gd name="T82" fmla="*/ 2147483647 w 1117600"/>
              <a:gd name="T83" fmla="*/ 456824 h 596053"/>
              <a:gd name="T84" fmla="*/ 2147483647 w 1117600"/>
              <a:gd name="T85" fmla="*/ 414656 h 596053"/>
              <a:gd name="T86" fmla="*/ 2147483647 w 1117600"/>
              <a:gd name="T87" fmla="*/ 393572 h 596053"/>
              <a:gd name="T88" fmla="*/ 2147483647 w 1117600"/>
              <a:gd name="T89" fmla="*/ 358432 h 596053"/>
              <a:gd name="T90" fmla="*/ 0 w 1117600"/>
              <a:gd name="T91" fmla="*/ 330318 h 596053"/>
              <a:gd name="T92" fmla="*/ 2147483647 w 1117600"/>
              <a:gd name="T93" fmla="*/ 70280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38" name="Text Box 30">
            <a:extLst>
              <a:ext uri="{FF2B5EF4-FFF2-40B4-BE49-F238E27FC236}">
                <a16:creationId xmlns:a16="http://schemas.microsoft.com/office/drawing/2014/main" id="{7D8327F2-75B7-4D1F-9CDA-35270ADFEB13}"/>
              </a:ext>
            </a:extLst>
          </p:cNvPr>
          <p:cNvSpPr txBox="1">
            <a:spLocks noChangeArrowheads="1"/>
          </p:cNvSpPr>
          <p:nvPr/>
        </p:nvSpPr>
        <p:spPr bwMode="auto">
          <a:xfrm>
            <a:off x="841697" y="5476795"/>
            <a:ext cx="3826689"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a:latin typeface="+mn-lt"/>
                <a:ea typeface="微软雅黑 Light" panose="020B0502040204020203" pitchFamily="34" charset="-122"/>
              </a:rPr>
              <a:t>[</a:t>
            </a:r>
            <a:r>
              <a:rPr kumimoji="1" lang="en-US" altLang="zh-CN" sz="2400">
                <a:solidFill>
                  <a:srgbClr val="00B050"/>
                </a:solidFill>
                <a:latin typeface="+mn-lt"/>
                <a:ea typeface="微软雅黑 Light" panose="020B0502040204020203" pitchFamily="34" charset="-122"/>
              </a:rPr>
              <a:t>13  27  38  49  65  76  80  </a:t>
            </a:r>
            <a:r>
              <a:rPr kumimoji="1" lang="en-US" altLang="zh-CN" sz="2400">
                <a:solidFill>
                  <a:srgbClr val="FF0000"/>
                </a:solidFill>
                <a:latin typeface="+mn-lt"/>
                <a:ea typeface="微软雅黑 Light" panose="020B0502040204020203" pitchFamily="34" charset="-122"/>
              </a:rPr>
              <a:t>97</a:t>
            </a:r>
            <a:r>
              <a:rPr kumimoji="1" lang="en-US" altLang="zh-CN" sz="2400">
                <a:latin typeface="+mn-lt"/>
                <a:ea typeface="微软雅黑 Light" panose="020B0502040204020203" pitchFamily="34" charset="-122"/>
              </a:rPr>
              <a:t>]</a:t>
            </a:r>
          </a:p>
        </p:txBody>
      </p:sp>
      <p:cxnSp>
        <p:nvCxnSpPr>
          <p:cNvPr id="39" name="直接箭头连接符 48">
            <a:extLst>
              <a:ext uri="{FF2B5EF4-FFF2-40B4-BE49-F238E27FC236}">
                <a16:creationId xmlns:a16="http://schemas.microsoft.com/office/drawing/2014/main" id="{4B355570-45FE-49EF-924F-7C33BAEA6C4B}"/>
              </a:ext>
            </a:extLst>
          </p:cNvPr>
          <p:cNvCxnSpPr>
            <a:cxnSpLocks noChangeShapeType="1"/>
          </p:cNvCxnSpPr>
          <p:nvPr/>
        </p:nvCxnSpPr>
        <p:spPr bwMode="auto">
          <a:xfrm>
            <a:off x="5359722" y="6105445"/>
            <a:ext cx="61595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 Box 29">
            <a:extLst>
              <a:ext uri="{FF2B5EF4-FFF2-40B4-BE49-F238E27FC236}">
                <a16:creationId xmlns:a16="http://schemas.microsoft.com/office/drawing/2014/main" id="{2BEF1D24-CB73-4860-A809-C6523A3B1007}"/>
              </a:ext>
            </a:extLst>
          </p:cNvPr>
          <p:cNvSpPr txBox="1">
            <a:spLocks noChangeArrowheads="1"/>
          </p:cNvSpPr>
          <p:nvPr/>
        </p:nvSpPr>
        <p:spPr bwMode="auto">
          <a:xfrm>
            <a:off x="5359722" y="6105445"/>
            <a:ext cx="5212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k=8</a:t>
            </a:r>
          </a:p>
        </p:txBody>
      </p:sp>
      <p:sp>
        <p:nvSpPr>
          <p:cNvPr id="41" name="TextBox 92">
            <a:extLst>
              <a:ext uri="{FF2B5EF4-FFF2-40B4-BE49-F238E27FC236}">
                <a16:creationId xmlns:a16="http://schemas.microsoft.com/office/drawing/2014/main" id="{BC7ACBF5-DA45-4049-87C9-6B8E1D5F4B90}"/>
              </a:ext>
            </a:extLst>
          </p:cNvPr>
          <p:cNvSpPr txBox="1">
            <a:spLocks noChangeArrowheads="1"/>
          </p:cNvSpPr>
          <p:nvPr/>
        </p:nvSpPr>
        <p:spPr bwMode="auto">
          <a:xfrm>
            <a:off x="468635" y="5538708"/>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
        <p:nvSpPr>
          <p:cNvPr id="42" name="任意多边形 93">
            <a:extLst>
              <a:ext uri="{FF2B5EF4-FFF2-40B4-BE49-F238E27FC236}">
                <a16:creationId xmlns:a16="http://schemas.microsoft.com/office/drawing/2014/main" id="{30C0D115-CB3C-4762-8963-AF8F7336420F}"/>
              </a:ext>
            </a:extLst>
          </p:cNvPr>
          <p:cNvSpPr>
            <a:spLocks/>
          </p:cNvSpPr>
          <p:nvPr/>
        </p:nvSpPr>
        <p:spPr bwMode="auto">
          <a:xfrm>
            <a:off x="468635" y="4227433"/>
            <a:ext cx="1491229" cy="531497"/>
          </a:xfrm>
          <a:custGeom>
            <a:avLst/>
            <a:gdLst>
              <a:gd name="T0" fmla="*/ 2147483647 w 1117600"/>
              <a:gd name="T1" fmla="*/ 70280 h 596053"/>
              <a:gd name="T2" fmla="*/ 2147483647 w 1117600"/>
              <a:gd name="T3" fmla="*/ 56224 h 596053"/>
              <a:gd name="T4" fmla="*/ 2147483647 w 1117600"/>
              <a:gd name="T5" fmla="*/ 42168 h 596053"/>
              <a:gd name="T6" fmla="*/ 2147483647 w 1117600"/>
              <a:gd name="T7" fmla="*/ 28113 h 596053"/>
              <a:gd name="T8" fmla="*/ 2147483647 w 1117600"/>
              <a:gd name="T9" fmla="*/ 21084 h 596053"/>
              <a:gd name="T10" fmla="*/ 2147483647 w 1117600"/>
              <a:gd name="T11" fmla="*/ 14056 h 596053"/>
              <a:gd name="T12" fmla="*/ 2147483647 w 1117600"/>
              <a:gd name="T13" fmla="*/ 0 h 596053"/>
              <a:gd name="T14" fmla="*/ 2147483647 w 1117600"/>
              <a:gd name="T15" fmla="*/ 7033 h 596053"/>
              <a:gd name="T16" fmla="*/ 2147483647 w 1117600"/>
              <a:gd name="T17" fmla="*/ 21084 h 596053"/>
              <a:gd name="T18" fmla="*/ 2147483647 w 1117600"/>
              <a:gd name="T19" fmla="*/ 35140 h 596053"/>
              <a:gd name="T20" fmla="*/ 2147483647 w 1117600"/>
              <a:gd name="T21" fmla="*/ 42168 h 596053"/>
              <a:gd name="T22" fmla="*/ 2147483647 w 1117600"/>
              <a:gd name="T23" fmla="*/ 112449 h 596053"/>
              <a:gd name="T24" fmla="*/ 2147483647 w 1117600"/>
              <a:gd name="T25" fmla="*/ 182729 h 596053"/>
              <a:gd name="T26" fmla="*/ 2147483647 w 1117600"/>
              <a:gd name="T27" fmla="*/ 203815 h 596053"/>
              <a:gd name="T28" fmla="*/ 2147483647 w 1117600"/>
              <a:gd name="T29" fmla="*/ 295179 h 596053"/>
              <a:gd name="T30" fmla="*/ 2147483647 w 1117600"/>
              <a:gd name="T31" fmla="*/ 316264 h 596053"/>
              <a:gd name="T32" fmla="*/ 2147483647 w 1117600"/>
              <a:gd name="T33" fmla="*/ 337349 h 596053"/>
              <a:gd name="T34" fmla="*/ 2147483647 w 1117600"/>
              <a:gd name="T35" fmla="*/ 421685 h 596053"/>
              <a:gd name="T36" fmla="*/ 2147483647 w 1117600"/>
              <a:gd name="T37" fmla="*/ 449797 h 596053"/>
              <a:gd name="T38" fmla="*/ 2147483647 w 1117600"/>
              <a:gd name="T39" fmla="*/ 463853 h 596053"/>
              <a:gd name="T40" fmla="*/ 2147483647 w 1117600"/>
              <a:gd name="T41" fmla="*/ 470881 h 596053"/>
              <a:gd name="T42" fmla="*/ 2147483647 w 1117600"/>
              <a:gd name="T43" fmla="*/ 477906 h 596053"/>
              <a:gd name="T44" fmla="*/ 2147483647 w 1117600"/>
              <a:gd name="T45" fmla="*/ 491963 h 596053"/>
              <a:gd name="T46" fmla="*/ 2147483647 w 1117600"/>
              <a:gd name="T47" fmla="*/ 513056 h 596053"/>
              <a:gd name="T48" fmla="*/ 2147483647 w 1117600"/>
              <a:gd name="T49" fmla="*/ 520076 h 596053"/>
              <a:gd name="T50" fmla="*/ 2147483647 w 1117600"/>
              <a:gd name="T51" fmla="*/ 527106 h 596053"/>
              <a:gd name="T52" fmla="*/ 2147483647 w 1117600"/>
              <a:gd name="T53" fmla="*/ 534136 h 596053"/>
              <a:gd name="T54" fmla="*/ 2147483647 w 1117600"/>
              <a:gd name="T55" fmla="*/ 541161 h 596053"/>
              <a:gd name="T56" fmla="*/ 2147483647 w 1117600"/>
              <a:gd name="T57" fmla="*/ 555219 h 596053"/>
              <a:gd name="T58" fmla="*/ 2147483647 w 1117600"/>
              <a:gd name="T59" fmla="*/ 562245 h 596053"/>
              <a:gd name="T60" fmla="*/ 2147483647 w 1117600"/>
              <a:gd name="T61" fmla="*/ 569276 h 596053"/>
              <a:gd name="T62" fmla="*/ 2147483647 w 1117600"/>
              <a:gd name="T63" fmla="*/ 576302 h 596053"/>
              <a:gd name="T64" fmla="*/ 2147483647 w 1117600"/>
              <a:gd name="T65" fmla="*/ 583330 h 596053"/>
              <a:gd name="T66" fmla="*/ 2147483647 w 1117600"/>
              <a:gd name="T67" fmla="*/ 597385 h 596053"/>
              <a:gd name="T68" fmla="*/ 2147483647 w 1117600"/>
              <a:gd name="T69" fmla="*/ 604414 h 596053"/>
              <a:gd name="T70" fmla="*/ 2147483647 w 1117600"/>
              <a:gd name="T71" fmla="*/ 618470 h 596053"/>
              <a:gd name="T72" fmla="*/ 2147483647 w 1117600"/>
              <a:gd name="T73" fmla="*/ 611443 h 596053"/>
              <a:gd name="T74" fmla="*/ 2147483647 w 1117600"/>
              <a:gd name="T75" fmla="*/ 604414 h 596053"/>
              <a:gd name="T76" fmla="*/ 2147483647 w 1117600"/>
              <a:gd name="T77" fmla="*/ 583330 h 596053"/>
              <a:gd name="T78" fmla="*/ 2147483647 w 1117600"/>
              <a:gd name="T79" fmla="*/ 562245 h 596053"/>
              <a:gd name="T80" fmla="*/ 2147483647 w 1117600"/>
              <a:gd name="T81" fmla="*/ 498989 h 596053"/>
              <a:gd name="T82" fmla="*/ 2147483647 w 1117600"/>
              <a:gd name="T83" fmla="*/ 456824 h 596053"/>
              <a:gd name="T84" fmla="*/ 2147483647 w 1117600"/>
              <a:gd name="T85" fmla="*/ 414656 h 596053"/>
              <a:gd name="T86" fmla="*/ 1483940310 w 1117600"/>
              <a:gd name="T87" fmla="*/ 393572 h 596053"/>
              <a:gd name="T88" fmla="*/ 741947936 w 1117600"/>
              <a:gd name="T89" fmla="*/ 358432 h 596053"/>
              <a:gd name="T90" fmla="*/ 0 w 1117600"/>
              <a:gd name="T91" fmla="*/ 330318 h 596053"/>
              <a:gd name="T92" fmla="*/ 2147483647 w 1117600"/>
              <a:gd name="T93" fmla="*/ 70280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3" name="Line 33">
            <a:extLst>
              <a:ext uri="{FF2B5EF4-FFF2-40B4-BE49-F238E27FC236}">
                <a16:creationId xmlns:a16="http://schemas.microsoft.com/office/drawing/2014/main" id="{15545E5C-93C5-46FA-B425-72A72C26B0FE}"/>
              </a:ext>
            </a:extLst>
          </p:cNvPr>
          <p:cNvSpPr>
            <a:spLocks noChangeShapeType="1"/>
          </p:cNvSpPr>
          <p:nvPr/>
        </p:nvSpPr>
        <p:spPr bwMode="auto">
          <a:xfrm>
            <a:off x="2154347" y="4578763"/>
            <a:ext cx="2108414" cy="990359"/>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44" name="TextBox 3">
            <a:extLst>
              <a:ext uri="{FF2B5EF4-FFF2-40B4-BE49-F238E27FC236}">
                <a16:creationId xmlns:a16="http://schemas.microsoft.com/office/drawing/2014/main" id="{731DED0B-EB43-45B1-AE6D-7CD0150DC3DC}"/>
              </a:ext>
            </a:extLst>
          </p:cNvPr>
          <p:cNvSpPr txBox="1">
            <a:spLocks noChangeArrowheads="1"/>
          </p:cNvSpPr>
          <p:nvPr/>
        </p:nvSpPr>
        <p:spPr bwMode="auto">
          <a:xfrm>
            <a:off x="3782053" y="5999200"/>
            <a:ext cx="4664226" cy="677108"/>
          </a:xfrm>
          <a:prstGeom prst="rect">
            <a:avLst/>
          </a:prstGeom>
          <a:solidFill>
            <a:schemeClr val="bg1">
              <a:lumMod val="9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latin typeface="+mn-lt"/>
                <a:ea typeface="微软雅黑 Light" panose="020B0502040204020203" pitchFamily="34" charset="-122"/>
                <a:cs typeface="楷体_GB2312"/>
              </a:rPr>
              <a:t>if (i&gt;m) for (int q=j; q&lt;=r; q++) d[k++]=c[q];</a:t>
            </a:r>
          </a:p>
          <a:p>
            <a:pPr eaLnBrk="1" hangingPunct="1">
              <a:defRPr/>
            </a:pPr>
            <a:r>
              <a:rPr lang="en-US" altLang="zh-CN">
                <a:latin typeface="+mn-lt"/>
                <a:ea typeface="微软雅黑 Light" panose="020B0502040204020203" pitchFamily="34" charset="-122"/>
                <a:cs typeface="楷体_GB2312"/>
              </a:rPr>
              <a:t>      else </a:t>
            </a:r>
            <a:r>
              <a:rPr lang="en-US" altLang="zh-CN" sz="2000" u="sng">
                <a:solidFill>
                  <a:srgbClr val="FF0000"/>
                </a:solidFill>
                <a:latin typeface="+mn-lt"/>
                <a:ea typeface="微软雅黑 Light" panose="020B0502040204020203" pitchFamily="34" charset="-122"/>
                <a:cs typeface="楷体_GB2312"/>
              </a:rPr>
              <a:t>for (int q=i; q&lt;=m; q++) d[k++]=c[q];</a:t>
            </a:r>
          </a:p>
        </p:txBody>
      </p:sp>
      <p:sp>
        <p:nvSpPr>
          <p:cNvPr id="45" name="TextBox 96">
            <a:extLst>
              <a:ext uri="{FF2B5EF4-FFF2-40B4-BE49-F238E27FC236}">
                <a16:creationId xmlns:a16="http://schemas.microsoft.com/office/drawing/2014/main" id="{D77CD190-FB2A-4785-9CE0-6314726D4771}"/>
              </a:ext>
            </a:extLst>
          </p:cNvPr>
          <p:cNvSpPr txBox="1">
            <a:spLocks noChangeArrowheads="1"/>
          </p:cNvSpPr>
          <p:nvPr/>
        </p:nvSpPr>
        <p:spPr bwMode="auto">
          <a:xfrm>
            <a:off x="444822" y="457120"/>
            <a:ext cx="7836120" cy="33855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Step3. i=4, c[i]=97, j=7,8, c[i]&gt;c[j], </a:t>
            </a:r>
            <a:r>
              <a:rPr lang="zh-CN" altLang="en-US" sz="1600" dirty="0">
                <a:latin typeface="+mn-lt"/>
                <a:ea typeface="微软雅黑 Light" panose="020B0502040204020203" pitchFamily="34" charset="-122"/>
              </a:rPr>
              <a:t>移动右子段元素</a:t>
            </a:r>
            <a:r>
              <a:rPr lang="en-US" altLang="zh-CN" sz="1600" dirty="0">
                <a:latin typeface="+mn-lt"/>
                <a:ea typeface="微软雅黑 Light" panose="020B0502040204020203" pitchFamily="34" charset="-122"/>
              </a:rPr>
              <a:t>c[i], i=7,8, </a:t>
            </a:r>
            <a:r>
              <a:rPr lang="en-US" altLang="zh-CN" sz="1600" b="1" dirty="0">
                <a:solidFill>
                  <a:srgbClr val="C00000"/>
                </a:solidFill>
                <a:latin typeface="+mn-lt"/>
                <a:ea typeface="微软雅黑 Light" panose="020B0502040204020203" pitchFamily="34" charset="-122"/>
              </a:rPr>
              <a:t>j++,j=9&gt;r</a:t>
            </a:r>
            <a:r>
              <a:rPr lang="zh-CN" altLang="en-US" sz="1600" b="1" dirty="0">
                <a:solidFill>
                  <a:srgbClr val="C00000"/>
                </a:solidFill>
                <a:latin typeface="+mn-lt"/>
                <a:ea typeface="微软雅黑 Light" panose="020B0502040204020203" pitchFamily="34" charset="-122"/>
              </a:rPr>
              <a:t>越界</a:t>
            </a:r>
            <a:r>
              <a:rPr lang="en-US" altLang="zh-CN" sz="1600" b="1" dirty="0">
                <a:solidFill>
                  <a:srgbClr val="C00000"/>
                </a:solidFill>
                <a:latin typeface="+mn-lt"/>
                <a:ea typeface="微软雅黑 Light" panose="020B0502040204020203" pitchFamily="34" charset="-122"/>
              </a:rPr>
              <a:t>,</a:t>
            </a:r>
            <a:r>
              <a:rPr lang="zh-CN" altLang="en-US" sz="1600" b="1" dirty="0">
                <a:solidFill>
                  <a:srgbClr val="C00000"/>
                </a:solidFill>
                <a:latin typeface="+mn-lt"/>
                <a:ea typeface="微软雅黑 Light" panose="020B0502040204020203" pitchFamily="34" charset="-122"/>
              </a:rPr>
              <a:t>跳出</a:t>
            </a:r>
            <a:r>
              <a:rPr lang="en-US" altLang="zh-CN" sz="1600" b="1" dirty="0">
                <a:solidFill>
                  <a:srgbClr val="C00000"/>
                </a:solidFill>
                <a:latin typeface="+mn-lt"/>
                <a:ea typeface="微软雅黑 Light" panose="020B0502040204020203" pitchFamily="34" charset="-122"/>
              </a:rPr>
              <a:t>While</a:t>
            </a:r>
            <a:r>
              <a:rPr lang="zh-CN" altLang="en-US" sz="1600" b="1" dirty="0">
                <a:solidFill>
                  <a:srgbClr val="C00000"/>
                </a:solidFill>
                <a:latin typeface="+mn-lt"/>
                <a:ea typeface="微软雅黑 Light" panose="020B0502040204020203" pitchFamily="34" charset="-122"/>
              </a:rPr>
              <a:t>循环</a:t>
            </a:r>
          </a:p>
        </p:txBody>
      </p:sp>
      <p:sp>
        <p:nvSpPr>
          <p:cNvPr id="46" name="矩形 97">
            <a:extLst>
              <a:ext uri="{FF2B5EF4-FFF2-40B4-BE49-F238E27FC236}">
                <a16:creationId xmlns:a16="http://schemas.microsoft.com/office/drawing/2014/main" id="{6C178130-008D-4C52-B870-418EE3FBFAE5}"/>
              </a:ext>
            </a:extLst>
          </p:cNvPr>
          <p:cNvSpPr>
            <a:spLocks noChangeArrowheads="1"/>
          </p:cNvSpPr>
          <p:nvPr/>
        </p:nvSpPr>
        <p:spPr bwMode="auto">
          <a:xfrm>
            <a:off x="249560" y="293608"/>
            <a:ext cx="8194675" cy="3097212"/>
          </a:xfrm>
          <a:prstGeom prst="rect">
            <a:avLst/>
          </a:prstGeom>
          <a:noFill/>
          <a:ln w="9525" algn="ctr">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cxnSp>
        <p:nvCxnSpPr>
          <p:cNvPr id="47" name="直接箭头连接符 3">
            <a:extLst>
              <a:ext uri="{FF2B5EF4-FFF2-40B4-BE49-F238E27FC236}">
                <a16:creationId xmlns:a16="http://schemas.microsoft.com/office/drawing/2014/main" id="{F919A1C7-623C-4A08-A735-C26E43AA1B51}"/>
              </a:ext>
            </a:extLst>
          </p:cNvPr>
          <p:cNvCxnSpPr>
            <a:cxnSpLocks noChangeShapeType="1"/>
          </p:cNvCxnSpPr>
          <p:nvPr/>
        </p:nvCxnSpPr>
        <p:spPr bwMode="auto">
          <a:xfrm>
            <a:off x="7363147" y="3697208"/>
            <a:ext cx="658803" cy="2640546"/>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 Box 22">
            <a:extLst>
              <a:ext uri="{FF2B5EF4-FFF2-40B4-BE49-F238E27FC236}">
                <a16:creationId xmlns:a16="http://schemas.microsoft.com/office/drawing/2014/main" id="{6B8E3E11-6255-4449-AC77-3F65746993E4}"/>
              </a:ext>
            </a:extLst>
          </p:cNvPr>
          <p:cNvSpPr txBox="1">
            <a:spLocks noChangeArrowheads="1"/>
          </p:cNvSpPr>
          <p:nvPr/>
        </p:nvSpPr>
        <p:spPr bwMode="auto">
          <a:xfrm>
            <a:off x="586110" y="1188930"/>
            <a:ext cx="4498347"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dirty="0">
                <a:solidFill>
                  <a:srgbClr val="00B050"/>
                </a:solidFill>
                <a:latin typeface="+mn-lt"/>
                <a:ea typeface="微软雅黑 Light" panose="020B0502040204020203" pitchFamily="34" charset="-122"/>
              </a:rPr>
              <a:t>38  49  65  </a:t>
            </a:r>
            <a:r>
              <a:rPr kumimoji="1" lang="en-US" altLang="zh-CN" sz="2400" dirty="0">
                <a:solidFill>
                  <a:srgbClr val="FF0000"/>
                </a:solidFill>
                <a:latin typeface="+mn-lt"/>
                <a:ea typeface="微软雅黑 Light" panose="020B0502040204020203" pitchFamily="34" charset="-122"/>
              </a:rPr>
              <a:t>97</a:t>
            </a:r>
            <a:r>
              <a:rPr kumimoji="1" lang="en-US" altLang="zh-CN" sz="2400" dirty="0">
                <a:latin typeface="+mn-lt"/>
                <a:ea typeface="微软雅黑 Light" panose="020B0502040204020203" pitchFamily="34" charset="-122"/>
              </a:rPr>
              <a:t>]         [</a:t>
            </a:r>
            <a:r>
              <a:rPr kumimoji="1" lang="en-US" altLang="zh-CN" sz="2400" dirty="0">
                <a:solidFill>
                  <a:srgbClr val="00B050"/>
                </a:solidFill>
                <a:latin typeface="+mn-lt"/>
                <a:ea typeface="微软雅黑 Light" panose="020B0502040204020203" pitchFamily="34" charset="-122"/>
              </a:rPr>
              <a:t>13  27</a:t>
            </a:r>
            <a:r>
              <a:rPr kumimoji="1" lang="en-US" altLang="zh-CN" sz="2400" dirty="0">
                <a:latin typeface="+mn-lt"/>
                <a:ea typeface="微软雅黑 Light" panose="020B0502040204020203" pitchFamily="34" charset="-122"/>
              </a:rPr>
              <a:t>  </a:t>
            </a:r>
            <a:r>
              <a:rPr kumimoji="1" lang="en-US" altLang="zh-CN" sz="2400" u="sng" dirty="0">
                <a:solidFill>
                  <a:schemeClr val="accent1">
                    <a:lumMod val="75000"/>
                  </a:schemeClr>
                </a:solidFill>
                <a:latin typeface="+mn-lt"/>
                <a:ea typeface="微软雅黑 Light" panose="020B0502040204020203" pitchFamily="34" charset="-122"/>
              </a:rPr>
              <a:t>76</a:t>
            </a:r>
            <a:r>
              <a:rPr kumimoji="1" lang="en-US" altLang="zh-CN" sz="2400" u="sng" dirty="0">
                <a:latin typeface="+mn-lt"/>
                <a:ea typeface="微软雅黑 Light" panose="020B0502040204020203" pitchFamily="34" charset="-122"/>
              </a:rPr>
              <a:t>  </a:t>
            </a:r>
            <a:r>
              <a:rPr kumimoji="1" lang="en-US" altLang="zh-CN" sz="2400" u="sng" dirty="0">
                <a:solidFill>
                  <a:schemeClr val="accent1">
                    <a:lumMod val="75000"/>
                  </a:schemeClr>
                </a:solidFill>
                <a:latin typeface="+mn-lt"/>
                <a:ea typeface="微软雅黑 Light" panose="020B0502040204020203" pitchFamily="34" charset="-122"/>
              </a:rPr>
              <a:t>80</a:t>
            </a:r>
            <a:r>
              <a:rPr kumimoji="1" lang="en-US" altLang="zh-CN" sz="2400" dirty="0">
                <a:latin typeface="+mn-lt"/>
                <a:ea typeface="微软雅黑 Light" panose="020B0502040204020203" pitchFamily="34" charset="-122"/>
              </a:rPr>
              <a:t>]</a:t>
            </a:r>
          </a:p>
        </p:txBody>
      </p:sp>
      <p:grpSp>
        <p:nvGrpSpPr>
          <p:cNvPr id="49" name="Group 31">
            <a:extLst>
              <a:ext uri="{FF2B5EF4-FFF2-40B4-BE49-F238E27FC236}">
                <a16:creationId xmlns:a16="http://schemas.microsoft.com/office/drawing/2014/main" id="{C4B5D56B-D790-46F6-BFD5-8025E70C744C}"/>
              </a:ext>
            </a:extLst>
          </p:cNvPr>
          <p:cNvGrpSpPr>
            <a:grpSpLocks/>
          </p:cNvGrpSpPr>
          <p:nvPr/>
        </p:nvGrpSpPr>
        <p:grpSpPr bwMode="auto">
          <a:xfrm>
            <a:off x="2275659" y="1565169"/>
            <a:ext cx="1925456" cy="701675"/>
            <a:chOff x="2496" y="2896"/>
            <a:chExt cx="2008" cy="424"/>
          </a:xfrm>
        </p:grpSpPr>
        <p:sp>
          <p:nvSpPr>
            <p:cNvPr id="50" name="Freeform 32">
              <a:extLst>
                <a:ext uri="{FF2B5EF4-FFF2-40B4-BE49-F238E27FC236}">
                  <a16:creationId xmlns:a16="http://schemas.microsoft.com/office/drawing/2014/main" id="{847DE019-8F39-4F98-8D39-DE1135DD099A}"/>
                </a:ext>
              </a:extLst>
            </p:cNvPr>
            <p:cNvSpPr>
              <a:spLocks/>
            </p:cNvSpPr>
            <p:nvPr/>
          </p:nvSpPr>
          <p:spPr bwMode="auto">
            <a:xfrm>
              <a:off x="2496" y="2896"/>
              <a:ext cx="2008" cy="265"/>
            </a:xfrm>
            <a:custGeom>
              <a:avLst/>
              <a:gdLst>
                <a:gd name="T0" fmla="*/ 0 w 2008"/>
                <a:gd name="T1" fmla="*/ 8 h 265"/>
                <a:gd name="T2" fmla="*/ 1040 w 2008"/>
                <a:gd name="T3" fmla="*/ 264 h 265"/>
                <a:gd name="T4" fmla="*/ 2008 w 2008"/>
                <a:gd name="T5" fmla="*/ 0 h 265"/>
                <a:gd name="T6" fmla="*/ 0 60000 65536"/>
                <a:gd name="T7" fmla="*/ 0 60000 65536"/>
                <a:gd name="T8" fmla="*/ 0 60000 65536"/>
              </a:gdLst>
              <a:ahLst/>
              <a:cxnLst>
                <a:cxn ang="T6">
                  <a:pos x="T0" y="T1"/>
                </a:cxn>
                <a:cxn ang="T7">
                  <a:pos x="T2" y="T3"/>
                </a:cxn>
                <a:cxn ang="T8">
                  <a:pos x="T4" y="T5"/>
                </a:cxn>
              </a:cxnLst>
              <a:rect l="0" t="0" r="r" b="b"/>
              <a:pathLst>
                <a:path w="2008" h="265">
                  <a:moveTo>
                    <a:pt x="0" y="8"/>
                  </a:moveTo>
                  <a:cubicBezTo>
                    <a:pt x="352" y="136"/>
                    <a:pt x="705" y="265"/>
                    <a:pt x="1040" y="264"/>
                  </a:cubicBezTo>
                  <a:cubicBezTo>
                    <a:pt x="1375" y="263"/>
                    <a:pt x="1691" y="131"/>
                    <a:pt x="2008" y="0"/>
                  </a:cubicBezTo>
                </a:path>
              </a:pathLst>
            </a:custGeom>
            <a:noFill/>
            <a:ln w="28575" cap="flat" cmpd="sng">
              <a:solidFill>
                <a:srgbClr val="FF9900"/>
              </a:solidFill>
              <a:prstDash val="solid"/>
              <a:round/>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51" name="Line 33">
              <a:extLst>
                <a:ext uri="{FF2B5EF4-FFF2-40B4-BE49-F238E27FC236}">
                  <a16:creationId xmlns:a16="http://schemas.microsoft.com/office/drawing/2014/main" id="{E90C0352-9231-4BDA-B27F-5AFC62C6AA6A}"/>
                </a:ext>
              </a:extLst>
            </p:cNvPr>
            <p:cNvSpPr>
              <a:spLocks noChangeShapeType="1"/>
            </p:cNvSpPr>
            <p:nvPr/>
          </p:nvSpPr>
          <p:spPr bwMode="auto">
            <a:xfrm>
              <a:off x="3520" y="3152"/>
              <a:ext cx="0" cy="168"/>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grpSp>
      <p:sp>
        <p:nvSpPr>
          <p:cNvPr id="52" name="Text Box 29">
            <a:extLst>
              <a:ext uri="{FF2B5EF4-FFF2-40B4-BE49-F238E27FC236}">
                <a16:creationId xmlns:a16="http://schemas.microsoft.com/office/drawing/2014/main" id="{5B1B7D8E-71AF-4D3F-91F8-A90438276741}"/>
              </a:ext>
            </a:extLst>
          </p:cNvPr>
          <p:cNvSpPr txBox="1">
            <a:spLocks noChangeArrowheads="1"/>
          </p:cNvSpPr>
          <p:nvPr/>
        </p:nvSpPr>
        <p:spPr bwMode="auto">
          <a:xfrm>
            <a:off x="2221684" y="1790287"/>
            <a:ext cx="47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i=4</a:t>
            </a:r>
          </a:p>
        </p:txBody>
      </p:sp>
      <p:sp>
        <p:nvSpPr>
          <p:cNvPr id="53" name="Text Box 29">
            <a:extLst>
              <a:ext uri="{FF2B5EF4-FFF2-40B4-BE49-F238E27FC236}">
                <a16:creationId xmlns:a16="http://schemas.microsoft.com/office/drawing/2014/main" id="{444788B2-1A39-44F9-B3EA-EEC4F40D4FF2}"/>
              </a:ext>
            </a:extLst>
          </p:cNvPr>
          <p:cNvSpPr txBox="1">
            <a:spLocks noChangeArrowheads="1"/>
          </p:cNvSpPr>
          <p:nvPr/>
        </p:nvSpPr>
        <p:spPr bwMode="auto">
          <a:xfrm>
            <a:off x="4294510" y="1796824"/>
            <a:ext cx="9797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latin typeface="+mn-lt"/>
                <a:ea typeface="微软雅黑 Light" panose="020B0502040204020203" pitchFamily="34" charset="-122"/>
              </a:rPr>
              <a:t>j=7,8,   </a:t>
            </a:r>
            <a:r>
              <a:rPr lang="en-US" altLang="zh-CN" b="1">
                <a:solidFill>
                  <a:srgbClr val="C00000"/>
                </a:solidFill>
                <a:latin typeface="+mn-lt"/>
                <a:ea typeface="微软雅黑 Light" panose="020B0502040204020203" pitchFamily="34" charset="-122"/>
              </a:rPr>
              <a:t>9</a:t>
            </a:r>
          </a:p>
        </p:txBody>
      </p:sp>
      <p:cxnSp>
        <p:nvCxnSpPr>
          <p:cNvPr id="54" name="直接箭头连接符 60">
            <a:extLst>
              <a:ext uri="{FF2B5EF4-FFF2-40B4-BE49-F238E27FC236}">
                <a16:creationId xmlns:a16="http://schemas.microsoft.com/office/drawing/2014/main" id="{727343F4-3168-4525-B2E6-F808D2364843}"/>
              </a:ext>
            </a:extLst>
          </p:cNvPr>
          <p:cNvCxnSpPr>
            <a:cxnSpLocks noChangeShapeType="1"/>
          </p:cNvCxnSpPr>
          <p:nvPr/>
        </p:nvCxnSpPr>
        <p:spPr bwMode="auto">
          <a:xfrm>
            <a:off x="2248671" y="1777587"/>
            <a:ext cx="320675"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61">
            <a:extLst>
              <a:ext uri="{FF2B5EF4-FFF2-40B4-BE49-F238E27FC236}">
                <a16:creationId xmlns:a16="http://schemas.microsoft.com/office/drawing/2014/main" id="{725BC16E-CC80-42A8-8F8C-ED2CB07140CF}"/>
              </a:ext>
            </a:extLst>
          </p:cNvPr>
          <p:cNvCxnSpPr>
            <a:cxnSpLocks noChangeShapeType="1"/>
          </p:cNvCxnSpPr>
          <p:nvPr/>
        </p:nvCxnSpPr>
        <p:spPr bwMode="auto">
          <a:xfrm>
            <a:off x="4256410" y="1863499"/>
            <a:ext cx="1079500" cy="0"/>
          </a:xfrm>
          <a:prstGeom prst="straightConnector1">
            <a:avLst/>
          </a:prstGeom>
          <a:noFill/>
          <a:ln w="9525" algn="ctr">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Line 28">
            <a:extLst>
              <a:ext uri="{FF2B5EF4-FFF2-40B4-BE49-F238E27FC236}">
                <a16:creationId xmlns:a16="http://schemas.microsoft.com/office/drawing/2014/main" id="{AD6016F5-D87A-4450-B727-B7E53EE4DD89}"/>
              </a:ext>
            </a:extLst>
          </p:cNvPr>
          <p:cNvSpPr>
            <a:spLocks noChangeShapeType="1"/>
          </p:cNvSpPr>
          <p:nvPr/>
        </p:nvSpPr>
        <p:spPr bwMode="auto">
          <a:xfrm flipH="1" flipV="1">
            <a:off x="2248671" y="1582325"/>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7" name="Line 28">
            <a:extLst>
              <a:ext uri="{FF2B5EF4-FFF2-40B4-BE49-F238E27FC236}">
                <a16:creationId xmlns:a16="http://schemas.microsoft.com/office/drawing/2014/main" id="{EA0C4705-ABBF-43CA-A263-03814E4AE6F8}"/>
              </a:ext>
            </a:extLst>
          </p:cNvPr>
          <p:cNvSpPr>
            <a:spLocks noChangeShapeType="1"/>
          </p:cNvSpPr>
          <p:nvPr/>
        </p:nvSpPr>
        <p:spPr bwMode="auto">
          <a:xfrm flipH="1" flipV="1">
            <a:off x="4262760" y="1590449"/>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58" name="TextBox 64">
            <a:extLst>
              <a:ext uri="{FF2B5EF4-FFF2-40B4-BE49-F238E27FC236}">
                <a16:creationId xmlns:a16="http://schemas.microsoft.com/office/drawing/2014/main" id="{35FA460A-A931-474A-875C-BAD7260D16AC}"/>
              </a:ext>
            </a:extLst>
          </p:cNvPr>
          <p:cNvSpPr txBox="1">
            <a:spLocks noChangeArrowheads="1"/>
          </p:cNvSpPr>
          <p:nvPr/>
        </p:nvSpPr>
        <p:spPr bwMode="auto">
          <a:xfrm>
            <a:off x="727398" y="850792"/>
            <a:ext cx="43794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latin typeface="+mn-lt"/>
                <a:ea typeface="微软雅黑 Light" panose="020B0502040204020203" pitchFamily="34" charset="-122"/>
              </a:rPr>
              <a:t>l</a:t>
            </a:r>
            <a:r>
              <a:rPr lang="en-US" altLang="zh-CN" sz="1600">
                <a:latin typeface="+mn-lt"/>
                <a:ea typeface="微软雅黑 Light" panose="020B0502040204020203" pitchFamily="34" charset="-122"/>
              </a:rPr>
              <a:t>=1</a:t>
            </a:r>
            <a:endParaRPr lang="zh-CN" altLang="en-US" sz="1600">
              <a:latin typeface="+mn-lt"/>
              <a:ea typeface="微软雅黑 Light" panose="020B0502040204020203" pitchFamily="34" charset="-122"/>
            </a:endParaRPr>
          </a:p>
        </p:txBody>
      </p:sp>
      <p:sp>
        <p:nvSpPr>
          <p:cNvPr id="59" name="TextBox 65">
            <a:extLst>
              <a:ext uri="{FF2B5EF4-FFF2-40B4-BE49-F238E27FC236}">
                <a16:creationId xmlns:a16="http://schemas.microsoft.com/office/drawing/2014/main" id="{F997CB29-706C-43B4-B8D8-76FBC898BDAD}"/>
              </a:ext>
            </a:extLst>
          </p:cNvPr>
          <p:cNvSpPr txBox="1">
            <a:spLocks noChangeArrowheads="1"/>
          </p:cNvSpPr>
          <p:nvPr/>
        </p:nvSpPr>
        <p:spPr bwMode="auto">
          <a:xfrm>
            <a:off x="1959864" y="846474"/>
            <a:ext cx="554960"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m=4</a:t>
            </a:r>
            <a:endParaRPr lang="zh-CN" altLang="en-US" sz="1600">
              <a:latin typeface="+mn-lt"/>
              <a:ea typeface="微软雅黑 Light" panose="020B0502040204020203" pitchFamily="34" charset="-122"/>
            </a:endParaRPr>
          </a:p>
        </p:txBody>
      </p:sp>
      <p:sp>
        <p:nvSpPr>
          <p:cNvPr id="60" name="TextBox 66">
            <a:extLst>
              <a:ext uri="{FF2B5EF4-FFF2-40B4-BE49-F238E27FC236}">
                <a16:creationId xmlns:a16="http://schemas.microsoft.com/office/drawing/2014/main" id="{F60A35C3-891A-4657-8787-C80EF785E172}"/>
              </a:ext>
            </a:extLst>
          </p:cNvPr>
          <p:cNvSpPr txBox="1">
            <a:spLocks noChangeArrowheads="1"/>
          </p:cNvSpPr>
          <p:nvPr/>
        </p:nvSpPr>
        <p:spPr bwMode="auto">
          <a:xfrm>
            <a:off x="4478738" y="889177"/>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r=8</a:t>
            </a:r>
            <a:endParaRPr lang="zh-CN" altLang="en-US" sz="1600">
              <a:latin typeface="+mn-lt"/>
              <a:ea typeface="微软雅黑 Light" panose="020B0502040204020203" pitchFamily="34" charset="-122"/>
            </a:endParaRPr>
          </a:p>
        </p:txBody>
      </p:sp>
      <p:sp>
        <p:nvSpPr>
          <p:cNvPr id="61" name="任意多边形 67">
            <a:extLst>
              <a:ext uri="{FF2B5EF4-FFF2-40B4-BE49-F238E27FC236}">
                <a16:creationId xmlns:a16="http://schemas.microsoft.com/office/drawing/2014/main" id="{91A44839-9247-4062-A1BA-A2768470D1E2}"/>
              </a:ext>
            </a:extLst>
          </p:cNvPr>
          <p:cNvSpPr>
            <a:spLocks/>
          </p:cNvSpPr>
          <p:nvPr/>
        </p:nvSpPr>
        <p:spPr bwMode="auto">
          <a:xfrm>
            <a:off x="3129252" y="1172315"/>
            <a:ext cx="941883" cy="572476"/>
          </a:xfrm>
          <a:custGeom>
            <a:avLst/>
            <a:gdLst>
              <a:gd name="T0" fmla="*/ 33866 w 1117600"/>
              <a:gd name="T1" fmla="*/ 70280 h 596053"/>
              <a:gd name="T2" fmla="*/ 67733 w 1117600"/>
              <a:gd name="T3" fmla="*/ 56224 h 596053"/>
              <a:gd name="T4" fmla="*/ 142240 w 1117600"/>
              <a:gd name="T5" fmla="*/ 42168 h 596053"/>
              <a:gd name="T6" fmla="*/ 216746 w 1117600"/>
              <a:gd name="T7" fmla="*/ 28113 h 596053"/>
              <a:gd name="T8" fmla="*/ 277706 w 1117600"/>
              <a:gd name="T9" fmla="*/ 21084 h 596053"/>
              <a:gd name="T10" fmla="*/ 311573 w 1117600"/>
              <a:gd name="T11" fmla="*/ 14056 h 596053"/>
              <a:gd name="T12" fmla="*/ 636693 w 1117600"/>
              <a:gd name="T13" fmla="*/ 0 h 596053"/>
              <a:gd name="T14" fmla="*/ 873760 w 1117600"/>
              <a:gd name="T15" fmla="*/ 7033 h 596053"/>
              <a:gd name="T16" fmla="*/ 927946 w 1117600"/>
              <a:gd name="T17" fmla="*/ 21084 h 596053"/>
              <a:gd name="T18" fmla="*/ 968586 w 1117600"/>
              <a:gd name="T19" fmla="*/ 35140 h 596053"/>
              <a:gd name="T20" fmla="*/ 988906 w 1117600"/>
              <a:gd name="T21" fmla="*/ 42168 h 596053"/>
              <a:gd name="T22" fmla="*/ 1070186 w 1117600"/>
              <a:gd name="T23" fmla="*/ 112449 h 596053"/>
              <a:gd name="T24" fmla="*/ 1110826 w 1117600"/>
              <a:gd name="T25" fmla="*/ 182729 h 596053"/>
              <a:gd name="T26" fmla="*/ 1117600 w 1117600"/>
              <a:gd name="T27" fmla="*/ 203815 h 596053"/>
              <a:gd name="T28" fmla="*/ 1110826 w 1117600"/>
              <a:gd name="T29" fmla="*/ 295179 h 596053"/>
              <a:gd name="T30" fmla="*/ 1090506 w 1117600"/>
              <a:gd name="T31" fmla="*/ 316264 h 596053"/>
              <a:gd name="T32" fmla="*/ 1076960 w 1117600"/>
              <a:gd name="T33" fmla="*/ 337349 h 596053"/>
              <a:gd name="T34" fmla="*/ 1036320 w 1117600"/>
              <a:gd name="T35" fmla="*/ 421685 h 596053"/>
              <a:gd name="T36" fmla="*/ 995680 w 1117600"/>
              <a:gd name="T37" fmla="*/ 449797 h 596053"/>
              <a:gd name="T38" fmla="*/ 921173 w 1117600"/>
              <a:gd name="T39" fmla="*/ 463853 h 596053"/>
              <a:gd name="T40" fmla="*/ 887306 w 1117600"/>
              <a:gd name="T41" fmla="*/ 470881 h 596053"/>
              <a:gd name="T42" fmla="*/ 860213 w 1117600"/>
              <a:gd name="T43" fmla="*/ 477906 h 596053"/>
              <a:gd name="T44" fmla="*/ 758613 w 1117600"/>
              <a:gd name="T45" fmla="*/ 491963 h 596053"/>
              <a:gd name="T46" fmla="*/ 690880 w 1117600"/>
              <a:gd name="T47" fmla="*/ 513056 h 596053"/>
              <a:gd name="T48" fmla="*/ 670560 w 1117600"/>
              <a:gd name="T49" fmla="*/ 520076 h 596053"/>
              <a:gd name="T50" fmla="*/ 650240 w 1117600"/>
              <a:gd name="T51" fmla="*/ 527106 h 596053"/>
              <a:gd name="T52" fmla="*/ 623146 w 1117600"/>
              <a:gd name="T53" fmla="*/ 534136 h 596053"/>
              <a:gd name="T54" fmla="*/ 602826 w 1117600"/>
              <a:gd name="T55" fmla="*/ 541161 h 596053"/>
              <a:gd name="T56" fmla="*/ 541866 w 1117600"/>
              <a:gd name="T57" fmla="*/ 555219 h 596053"/>
              <a:gd name="T58" fmla="*/ 521546 w 1117600"/>
              <a:gd name="T59" fmla="*/ 562245 h 596053"/>
              <a:gd name="T60" fmla="*/ 480906 w 1117600"/>
              <a:gd name="T61" fmla="*/ 569276 h 596053"/>
              <a:gd name="T62" fmla="*/ 460586 w 1117600"/>
              <a:gd name="T63" fmla="*/ 576302 h 596053"/>
              <a:gd name="T64" fmla="*/ 419946 w 1117600"/>
              <a:gd name="T65" fmla="*/ 583330 h 596053"/>
              <a:gd name="T66" fmla="*/ 372533 w 1117600"/>
              <a:gd name="T67" fmla="*/ 597385 h 596053"/>
              <a:gd name="T68" fmla="*/ 345440 w 1117600"/>
              <a:gd name="T69" fmla="*/ 604414 h 596053"/>
              <a:gd name="T70" fmla="*/ 270933 w 1117600"/>
              <a:gd name="T71" fmla="*/ 618470 h 596053"/>
              <a:gd name="T72" fmla="*/ 128693 w 1117600"/>
              <a:gd name="T73" fmla="*/ 611443 h 596053"/>
              <a:gd name="T74" fmla="*/ 108373 w 1117600"/>
              <a:gd name="T75" fmla="*/ 604414 h 596053"/>
              <a:gd name="T76" fmla="*/ 94826 w 1117600"/>
              <a:gd name="T77" fmla="*/ 583330 h 596053"/>
              <a:gd name="T78" fmla="*/ 74506 w 1117600"/>
              <a:gd name="T79" fmla="*/ 562245 h 596053"/>
              <a:gd name="T80" fmla="*/ 60960 w 1117600"/>
              <a:gd name="T81" fmla="*/ 498989 h 596053"/>
              <a:gd name="T82" fmla="*/ 47413 w 1117600"/>
              <a:gd name="T83" fmla="*/ 456824 h 596053"/>
              <a:gd name="T84" fmla="*/ 20320 w 1117600"/>
              <a:gd name="T85" fmla="*/ 414656 h 596053"/>
              <a:gd name="T86" fmla="*/ 13546 w 1117600"/>
              <a:gd name="T87" fmla="*/ 393572 h 596053"/>
              <a:gd name="T88" fmla="*/ 6773 w 1117600"/>
              <a:gd name="T89" fmla="*/ 358432 h 596053"/>
              <a:gd name="T90" fmla="*/ 0 w 1117600"/>
              <a:gd name="T91" fmla="*/ 330318 h 596053"/>
              <a:gd name="T92" fmla="*/ 33866 w 1117600"/>
              <a:gd name="T93" fmla="*/ 70280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62" name="Text Box 30">
            <a:extLst>
              <a:ext uri="{FF2B5EF4-FFF2-40B4-BE49-F238E27FC236}">
                <a16:creationId xmlns:a16="http://schemas.microsoft.com/office/drawing/2014/main" id="{98880322-6733-4AFE-AB57-CBC74D3F664B}"/>
              </a:ext>
            </a:extLst>
          </p:cNvPr>
          <p:cNvSpPr txBox="1">
            <a:spLocks noChangeArrowheads="1"/>
          </p:cNvSpPr>
          <p:nvPr/>
        </p:nvSpPr>
        <p:spPr bwMode="auto">
          <a:xfrm>
            <a:off x="982985" y="2424005"/>
            <a:ext cx="3658374" cy="461665"/>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mn-lt"/>
                <a:ea typeface="微软雅黑 Light" panose="020B0502040204020203" pitchFamily="34" charset="-122"/>
              </a:rPr>
              <a:t>[</a:t>
            </a:r>
            <a:r>
              <a:rPr kumimoji="1" lang="en-US" altLang="zh-CN" sz="2400" dirty="0">
                <a:solidFill>
                  <a:srgbClr val="00B050"/>
                </a:solidFill>
                <a:latin typeface="+mn-lt"/>
                <a:ea typeface="微软雅黑 Light" panose="020B0502040204020203" pitchFamily="34" charset="-122"/>
              </a:rPr>
              <a:t>13  27  38  49  65  </a:t>
            </a:r>
            <a:r>
              <a:rPr kumimoji="1" lang="en-US" altLang="zh-CN" sz="2400" u="sng" dirty="0">
                <a:solidFill>
                  <a:schemeClr val="accent1">
                    <a:lumMod val="75000"/>
                  </a:schemeClr>
                </a:solidFill>
                <a:latin typeface="+mn-lt"/>
                <a:ea typeface="微软雅黑 Light" panose="020B0502040204020203" pitchFamily="34" charset="-122"/>
              </a:rPr>
              <a:t>76  80  </a:t>
            </a:r>
            <a:r>
              <a:rPr kumimoji="1" lang="en-US" altLang="zh-CN" sz="2400" dirty="0">
                <a:latin typeface="+mn-lt"/>
                <a:ea typeface="微软雅黑 Light" panose="020B0502040204020203" pitchFamily="34" charset="-122"/>
              </a:rPr>
              <a:t>?]</a:t>
            </a:r>
          </a:p>
        </p:txBody>
      </p:sp>
      <p:sp>
        <p:nvSpPr>
          <p:cNvPr id="63" name="Line 28">
            <a:extLst>
              <a:ext uri="{FF2B5EF4-FFF2-40B4-BE49-F238E27FC236}">
                <a16:creationId xmlns:a16="http://schemas.microsoft.com/office/drawing/2014/main" id="{D7A9B419-D1B6-4BCC-9715-3BD0EA1A2F2D}"/>
              </a:ext>
            </a:extLst>
          </p:cNvPr>
          <p:cNvSpPr>
            <a:spLocks noChangeShapeType="1"/>
          </p:cNvSpPr>
          <p:nvPr/>
        </p:nvSpPr>
        <p:spPr bwMode="auto">
          <a:xfrm flipH="1" flipV="1">
            <a:off x="3505091" y="2818644"/>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cxnSp>
        <p:nvCxnSpPr>
          <p:cNvPr id="64" name="直接箭头连接符 48">
            <a:extLst>
              <a:ext uri="{FF2B5EF4-FFF2-40B4-BE49-F238E27FC236}">
                <a16:creationId xmlns:a16="http://schemas.microsoft.com/office/drawing/2014/main" id="{AFC3F89F-D12C-4987-BB7E-F4E7C5A97CC4}"/>
              </a:ext>
            </a:extLst>
          </p:cNvPr>
          <p:cNvCxnSpPr>
            <a:cxnSpLocks noChangeShapeType="1"/>
          </p:cNvCxnSpPr>
          <p:nvPr/>
        </p:nvCxnSpPr>
        <p:spPr bwMode="auto">
          <a:xfrm>
            <a:off x="3505091" y="3053594"/>
            <a:ext cx="93345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Text Box 29">
            <a:extLst>
              <a:ext uri="{FF2B5EF4-FFF2-40B4-BE49-F238E27FC236}">
                <a16:creationId xmlns:a16="http://schemas.microsoft.com/office/drawing/2014/main" id="{4349650B-166A-47C7-9CD8-B4F2E1561511}"/>
              </a:ext>
            </a:extLst>
          </p:cNvPr>
          <p:cNvSpPr txBox="1">
            <a:spLocks noChangeArrowheads="1"/>
          </p:cNvSpPr>
          <p:nvPr/>
        </p:nvSpPr>
        <p:spPr bwMode="auto">
          <a:xfrm>
            <a:off x="3505091" y="3053594"/>
            <a:ext cx="6960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k=6,7</a:t>
            </a:r>
          </a:p>
        </p:txBody>
      </p:sp>
      <p:sp>
        <p:nvSpPr>
          <p:cNvPr id="66" name="TextBox 72">
            <a:extLst>
              <a:ext uri="{FF2B5EF4-FFF2-40B4-BE49-F238E27FC236}">
                <a16:creationId xmlns:a16="http://schemas.microsoft.com/office/drawing/2014/main" id="{1ED15309-3365-4B48-90C8-56661F31804B}"/>
              </a:ext>
            </a:extLst>
          </p:cNvPr>
          <p:cNvSpPr txBox="1">
            <a:spLocks noChangeArrowheads="1"/>
          </p:cNvSpPr>
          <p:nvPr/>
        </p:nvSpPr>
        <p:spPr bwMode="auto">
          <a:xfrm>
            <a:off x="609923" y="2484330"/>
            <a:ext cx="463588" cy="33855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d[ ]</a:t>
            </a:r>
            <a:endParaRPr lang="zh-CN" altLang="en-US" sz="1600">
              <a:latin typeface="+mn-lt"/>
              <a:ea typeface="微软雅黑 Light" panose="020B0502040204020203" pitchFamily="34" charset="-122"/>
            </a:endParaRPr>
          </a:p>
        </p:txBody>
      </p:sp>
      <p:sp>
        <p:nvSpPr>
          <p:cNvPr id="67" name="任意多边形 73">
            <a:extLst>
              <a:ext uri="{FF2B5EF4-FFF2-40B4-BE49-F238E27FC236}">
                <a16:creationId xmlns:a16="http://schemas.microsoft.com/office/drawing/2014/main" id="{1662F29E-BE05-4D43-88BF-B32B8A75E402}"/>
              </a:ext>
            </a:extLst>
          </p:cNvPr>
          <p:cNvSpPr>
            <a:spLocks/>
          </p:cNvSpPr>
          <p:nvPr/>
        </p:nvSpPr>
        <p:spPr bwMode="auto">
          <a:xfrm>
            <a:off x="716913" y="1174642"/>
            <a:ext cx="1323397" cy="572477"/>
          </a:xfrm>
          <a:custGeom>
            <a:avLst/>
            <a:gdLst>
              <a:gd name="T0" fmla="*/ 2147483647 w 1117600"/>
              <a:gd name="T1" fmla="*/ 65579 h 596053"/>
              <a:gd name="T2" fmla="*/ 2147483647 w 1117600"/>
              <a:gd name="T3" fmla="*/ 52464 h 596053"/>
              <a:gd name="T4" fmla="*/ 2147483647 w 1117600"/>
              <a:gd name="T5" fmla="*/ 39350 h 596053"/>
              <a:gd name="T6" fmla="*/ 2147483647 w 1117600"/>
              <a:gd name="T7" fmla="*/ 26231 h 596053"/>
              <a:gd name="T8" fmla="*/ 2147483647 w 1117600"/>
              <a:gd name="T9" fmla="*/ 19672 h 596053"/>
              <a:gd name="T10" fmla="*/ 2147483647 w 1117600"/>
              <a:gd name="T11" fmla="*/ 13114 h 596053"/>
              <a:gd name="T12" fmla="*/ 2147483647 w 1117600"/>
              <a:gd name="T13" fmla="*/ 0 h 596053"/>
              <a:gd name="T14" fmla="*/ 2147483647 w 1117600"/>
              <a:gd name="T15" fmla="*/ 6565 h 596053"/>
              <a:gd name="T16" fmla="*/ 2147483647 w 1117600"/>
              <a:gd name="T17" fmla="*/ 19672 h 596053"/>
              <a:gd name="T18" fmla="*/ 2147483647 w 1117600"/>
              <a:gd name="T19" fmla="*/ 32789 h 596053"/>
              <a:gd name="T20" fmla="*/ 2147483647 w 1117600"/>
              <a:gd name="T21" fmla="*/ 39350 h 596053"/>
              <a:gd name="T22" fmla="*/ 2147483647 w 1117600"/>
              <a:gd name="T23" fmla="*/ 104928 h 596053"/>
              <a:gd name="T24" fmla="*/ 2147483647 w 1117600"/>
              <a:gd name="T25" fmla="*/ 170509 h 596053"/>
              <a:gd name="T26" fmla="*/ 2147483647 w 1117600"/>
              <a:gd name="T27" fmla="*/ 190183 h 596053"/>
              <a:gd name="T28" fmla="*/ 2147483647 w 1117600"/>
              <a:gd name="T29" fmla="*/ 275438 h 596053"/>
              <a:gd name="T30" fmla="*/ 2147483647 w 1117600"/>
              <a:gd name="T31" fmla="*/ 295112 h 596053"/>
              <a:gd name="T32" fmla="*/ 2147483647 w 1117600"/>
              <a:gd name="T33" fmla="*/ 314785 h 596053"/>
              <a:gd name="T34" fmla="*/ 2147483647 w 1117600"/>
              <a:gd name="T35" fmla="*/ 393483 h 596053"/>
              <a:gd name="T36" fmla="*/ 2147483647 w 1117600"/>
              <a:gd name="T37" fmla="*/ 419713 h 596053"/>
              <a:gd name="T38" fmla="*/ 2147483647 w 1117600"/>
              <a:gd name="T39" fmla="*/ 432832 h 596053"/>
              <a:gd name="T40" fmla="*/ 2147483647 w 1117600"/>
              <a:gd name="T41" fmla="*/ 439389 h 596053"/>
              <a:gd name="T42" fmla="*/ 2147483647 w 1117600"/>
              <a:gd name="T43" fmla="*/ 445948 h 596053"/>
              <a:gd name="T44" fmla="*/ 2147483647 w 1117600"/>
              <a:gd name="T45" fmla="*/ 459064 h 596053"/>
              <a:gd name="T46" fmla="*/ 2147483647 w 1117600"/>
              <a:gd name="T47" fmla="*/ 478736 h 596053"/>
              <a:gd name="T48" fmla="*/ 2147483647 w 1117600"/>
              <a:gd name="T49" fmla="*/ 485295 h 596053"/>
              <a:gd name="T50" fmla="*/ 2147483647 w 1117600"/>
              <a:gd name="T51" fmla="*/ 491854 h 596053"/>
              <a:gd name="T52" fmla="*/ 2147483647 w 1117600"/>
              <a:gd name="T53" fmla="*/ 498411 h 596053"/>
              <a:gd name="T54" fmla="*/ 2147483647 w 1117600"/>
              <a:gd name="T55" fmla="*/ 504970 h 596053"/>
              <a:gd name="T56" fmla="*/ 2147483647 w 1117600"/>
              <a:gd name="T57" fmla="*/ 518087 h 596053"/>
              <a:gd name="T58" fmla="*/ 2147483647 w 1117600"/>
              <a:gd name="T59" fmla="*/ 524644 h 596053"/>
              <a:gd name="T60" fmla="*/ 2147483647 w 1117600"/>
              <a:gd name="T61" fmla="*/ 531203 h 596053"/>
              <a:gd name="T62" fmla="*/ 2147483647 w 1117600"/>
              <a:gd name="T63" fmla="*/ 537761 h 596053"/>
              <a:gd name="T64" fmla="*/ 2147483647 w 1117600"/>
              <a:gd name="T65" fmla="*/ 544319 h 596053"/>
              <a:gd name="T66" fmla="*/ 2147483647 w 1117600"/>
              <a:gd name="T67" fmla="*/ 557434 h 596053"/>
              <a:gd name="T68" fmla="*/ 2147483647 w 1117600"/>
              <a:gd name="T69" fmla="*/ 563993 h 596053"/>
              <a:gd name="T70" fmla="*/ 2147483647 w 1117600"/>
              <a:gd name="T71" fmla="*/ 577109 h 596053"/>
              <a:gd name="T72" fmla="*/ 2147483647 w 1117600"/>
              <a:gd name="T73" fmla="*/ 570550 h 596053"/>
              <a:gd name="T74" fmla="*/ 2147483647 w 1117600"/>
              <a:gd name="T75" fmla="*/ 563993 h 596053"/>
              <a:gd name="T76" fmla="*/ 2147483647 w 1117600"/>
              <a:gd name="T77" fmla="*/ 544319 h 596053"/>
              <a:gd name="T78" fmla="*/ 2147483647 w 1117600"/>
              <a:gd name="T79" fmla="*/ 524644 h 596053"/>
              <a:gd name="T80" fmla="*/ 2147483647 w 1117600"/>
              <a:gd name="T81" fmla="*/ 465621 h 596053"/>
              <a:gd name="T82" fmla="*/ 2147483647 w 1117600"/>
              <a:gd name="T83" fmla="*/ 426270 h 596053"/>
              <a:gd name="T84" fmla="*/ 2147483647 w 1117600"/>
              <a:gd name="T85" fmla="*/ 386924 h 596053"/>
              <a:gd name="T86" fmla="*/ 1483940310 w 1117600"/>
              <a:gd name="T87" fmla="*/ 367250 h 596053"/>
              <a:gd name="T88" fmla="*/ 741947936 w 1117600"/>
              <a:gd name="T89" fmla="*/ 334461 h 596053"/>
              <a:gd name="T90" fmla="*/ 0 w 1117600"/>
              <a:gd name="T91" fmla="*/ 308229 h 596053"/>
              <a:gd name="T92" fmla="*/ 2147483647 w 1117600"/>
              <a:gd name="T93" fmla="*/ 65579 h 5960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17600" h="596053">
                <a:moveTo>
                  <a:pt x="33866" y="67733"/>
                </a:moveTo>
                <a:cubicBezTo>
                  <a:pt x="45155" y="23706"/>
                  <a:pt x="56198" y="58031"/>
                  <a:pt x="67733" y="54186"/>
                </a:cubicBezTo>
                <a:cubicBezTo>
                  <a:pt x="93741" y="45517"/>
                  <a:pt x="114035" y="45341"/>
                  <a:pt x="142240" y="40640"/>
                </a:cubicBezTo>
                <a:cubicBezTo>
                  <a:pt x="193348" y="32122"/>
                  <a:pt x="160246" y="34626"/>
                  <a:pt x="216746" y="27093"/>
                </a:cubicBezTo>
                <a:cubicBezTo>
                  <a:pt x="237012" y="24391"/>
                  <a:pt x="257466" y="23211"/>
                  <a:pt x="277706" y="20320"/>
                </a:cubicBezTo>
                <a:cubicBezTo>
                  <a:pt x="289103" y="18692"/>
                  <a:pt x="300079" y="14197"/>
                  <a:pt x="311573" y="13546"/>
                </a:cubicBezTo>
                <a:cubicBezTo>
                  <a:pt x="419867" y="7416"/>
                  <a:pt x="636693" y="0"/>
                  <a:pt x="636693" y="0"/>
                </a:cubicBezTo>
                <a:cubicBezTo>
                  <a:pt x="715715" y="2258"/>
                  <a:pt x="794897" y="1271"/>
                  <a:pt x="873760" y="6773"/>
                </a:cubicBezTo>
                <a:cubicBezTo>
                  <a:pt x="892333" y="8069"/>
                  <a:pt x="910283" y="14433"/>
                  <a:pt x="927946" y="20320"/>
                </a:cubicBezTo>
                <a:lnTo>
                  <a:pt x="968586" y="33866"/>
                </a:lnTo>
                <a:cubicBezTo>
                  <a:pt x="975359" y="36124"/>
                  <a:pt x="982965" y="36680"/>
                  <a:pt x="988906" y="40640"/>
                </a:cubicBezTo>
                <a:cubicBezTo>
                  <a:pt x="1018895" y="60632"/>
                  <a:pt x="1049324" y="77080"/>
                  <a:pt x="1070186" y="108373"/>
                </a:cubicBezTo>
                <a:cubicBezTo>
                  <a:pt x="1089451" y="137270"/>
                  <a:pt x="1098327" y="146943"/>
                  <a:pt x="1110826" y="176106"/>
                </a:cubicBezTo>
                <a:cubicBezTo>
                  <a:pt x="1113639" y="182668"/>
                  <a:pt x="1115342" y="189653"/>
                  <a:pt x="1117600" y="196426"/>
                </a:cubicBezTo>
                <a:cubicBezTo>
                  <a:pt x="1115342" y="225777"/>
                  <a:pt x="1117966" y="255921"/>
                  <a:pt x="1110826" y="284480"/>
                </a:cubicBezTo>
                <a:cubicBezTo>
                  <a:pt x="1108503" y="293773"/>
                  <a:pt x="1096638" y="297441"/>
                  <a:pt x="1090506" y="304800"/>
                </a:cubicBezTo>
                <a:cubicBezTo>
                  <a:pt x="1085295" y="311054"/>
                  <a:pt x="1080266" y="317681"/>
                  <a:pt x="1076960" y="325120"/>
                </a:cubicBezTo>
                <a:cubicBezTo>
                  <a:pt x="1065573" y="350741"/>
                  <a:pt x="1063001" y="388613"/>
                  <a:pt x="1036320" y="406400"/>
                </a:cubicBezTo>
                <a:cubicBezTo>
                  <a:pt x="1022773" y="415431"/>
                  <a:pt x="1011645" y="430300"/>
                  <a:pt x="995680" y="433493"/>
                </a:cubicBezTo>
                <a:cubicBezTo>
                  <a:pt x="912023" y="450223"/>
                  <a:pt x="1016499" y="429708"/>
                  <a:pt x="921173" y="447040"/>
                </a:cubicBezTo>
                <a:cubicBezTo>
                  <a:pt x="909846" y="449099"/>
                  <a:pt x="898544" y="451316"/>
                  <a:pt x="887306" y="453813"/>
                </a:cubicBezTo>
                <a:cubicBezTo>
                  <a:pt x="878219" y="455832"/>
                  <a:pt x="869341" y="458760"/>
                  <a:pt x="860213" y="460586"/>
                </a:cubicBezTo>
                <a:cubicBezTo>
                  <a:pt x="822199" y="468189"/>
                  <a:pt x="799292" y="469613"/>
                  <a:pt x="758613" y="474133"/>
                </a:cubicBezTo>
                <a:cubicBezTo>
                  <a:pt x="717664" y="484370"/>
                  <a:pt x="740356" y="477961"/>
                  <a:pt x="690880" y="494453"/>
                </a:cubicBezTo>
                <a:lnTo>
                  <a:pt x="670560" y="501226"/>
                </a:lnTo>
                <a:cubicBezTo>
                  <a:pt x="663787" y="503484"/>
                  <a:pt x="657167" y="506268"/>
                  <a:pt x="650240" y="508000"/>
                </a:cubicBezTo>
                <a:cubicBezTo>
                  <a:pt x="641209" y="510258"/>
                  <a:pt x="632097" y="512216"/>
                  <a:pt x="623146" y="514773"/>
                </a:cubicBezTo>
                <a:cubicBezTo>
                  <a:pt x="616281" y="516734"/>
                  <a:pt x="609752" y="519814"/>
                  <a:pt x="602826" y="521546"/>
                </a:cubicBezTo>
                <a:cubicBezTo>
                  <a:pt x="546965" y="535512"/>
                  <a:pt x="590533" y="521189"/>
                  <a:pt x="541866" y="535093"/>
                </a:cubicBezTo>
                <a:cubicBezTo>
                  <a:pt x="535001" y="537054"/>
                  <a:pt x="528516" y="540317"/>
                  <a:pt x="521546" y="541866"/>
                </a:cubicBezTo>
                <a:cubicBezTo>
                  <a:pt x="508139" y="544845"/>
                  <a:pt x="494313" y="545661"/>
                  <a:pt x="480906" y="548640"/>
                </a:cubicBezTo>
                <a:cubicBezTo>
                  <a:pt x="473936" y="550189"/>
                  <a:pt x="467556" y="553864"/>
                  <a:pt x="460586" y="555413"/>
                </a:cubicBezTo>
                <a:cubicBezTo>
                  <a:pt x="447179" y="558392"/>
                  <a:pt x="433413" y="559493"/>
                  <a:pt x="419946" y="562186"/>
                </a:cubicBezTo>
                <a:cubicBezTo>
                  <a:pt x="384666" y="569242"/>
                  <a:pt x="402651" y="567128"/>
                  <a:pt x="372533" y="575733"/>
                </a:cubicBezTo>
                <a:cubicBezTo>
                  <a:pt x="363582" y="578290"/>
                  <a:pt x="354527" y="580487"/>
                  <a:pt x="345440" y="582506"/>
                </a:cubicBezTo>
                <a:cubicBezTo>
                  <a:pt x="317025" y="588821"/>
                  <a:pt x="300361" y="591149"/>
                  <a:pt x="270933" y="596053"/>
                </a:cubicBezTo>
                <a:cubicBezTo>
                  <a:pt x="223520" y="593795"/>
                  <a:pt x="175996" y="593222"/>
                  <a:pt x="128693" y="589280"/>
                </a:cubicBezTo>
                <a:cubicBezTo>
                  <a:pt x="121578" y="588687"/>
                  <a:pt x="113948" y="586966"/>
                  <a:pt x="108373" y="582506"/>
                </a:cubicBezTo>
                <a:cubicBezTo>
                  <a:pt x="102016" y="577421"/>
                  <a:pt x="100038" y="568440"/>
                  <a:pt x="94826" y="562186"/>
                </a:cubicBezTo>
                <a:cubicBezTo>
                  <a:pt x="88694" y="554827"/>
                  <a:pt x="81279" y="548639"/>
                  <a:pt x="74506" y="541866"/>
                </a:cubicBezTo>
                <a:cubicBezTo>
                  <a:pt x="70640" y="522537"/>
                  <a:pt x="66698" y="500032"/>
                  <a:pt x="60960" y="480906"/>
                </a:cubicBezTo>
                <a:cubicBezTo>
                  <a:pt x="56857" y="467229"/>
                  <a:pt x="55334" y="452147"/>
                  <a:pt x="47413" y="440266"/>
                </a:cubicBezTo>
                <a:cubicBezTo>
                  <a:pt x="38382" y="426719"/>
                  <a:pt x="25469" y="415071"/>
                  <a:pt x="20320" y="399626"/>
                </a:cubicBezTo>
                <a:cubicBezTo>
                  <a:pt x="18062" y="392853"/>
                  <a:pt x="15278" y="386233"/>
                  <a:pt x="13546" y="379306"/>
                </a:cubicBezTo>
                <a:cubicBezTo>
                  <a:pt x="10754" y="368138"/>
                  <a:pt x="9270" y="356678"/>
                  <a:pt x="6773" y="345440"/>
                </a:cubicBezTo>
                <a:cubicBezTo>
                  <a:pt x="4754" y="336352"/>
                  <a:pt x="2258" y="327377"/>
                  <a:pt x="0" y="318346"/>
                </a:cubicBezTo>
                <a:cubicBezTo>
                  <a:pt x="6896" y="35593"/>
                  <a:pt x="22577" y="111760"/>
                  <a:pt x="33866" y="67733"/>
                </a:cubicBezTo>
                <a:close/>
              </a:path>
            </a:pathLst>
          </a:custGeom>
          <a:noFill/>
          <a:ln w="9525">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303986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4D76C-3E8F-434A-AE1D-9C8BE7219596}"/>
              </a:ext>
            </a:extLst>
          </p:cNvPr>
          <p:cNvSpPr>
            <a:spLocks noGrp="1"/>
          </p:cNvSpPr>
          <p:nvPr>
            <p:ph type="title"/>
          </p:nvPr>
        </p:nvSpPr>
        <p:spPr/>
        <p:txBody>
          <a:bodyPr/>
          <a:lstStyle/>
          <a:p>
            <a:r>
              <a:rPr lang="zh-CN" altLang="en-US" dirty="0"/>
              <a:t>分治法前提：对问题要求</a:t>
            </a:r>
          </a:p>
        </p:txBody>
      </p:sp>
      <p:sp>
        <p:nvSpPr>
          <p:cNvPr id="3" name="内容占位符 2">
            <a:extLst>
              <a:ext uri="{FF2B5EF4-FFF2-40B4-BE49-F238E27FC236}">
                <a16:creationId xmlns:a16="http://schemas.microsoft.com/office/drawing/2014/main" id="{41E825B9-2B83-41EE-9A60-B5E92268C3FF}"/>
              </a:ext>
            </a:extLst>
          </p:cNvPr>
          <p:cNvSpPr>
            <a:spLocks noGrp="1"/>
          </p:cNvSpPr>
          <p:nvPr>
            <p:ph idx="1"/>
          </p:nvPr>
        </p:nvSpPr>
        <p:spPr/>
        <p:txBody>
          <a:bodyPr/>
          <a:lstStyle/>
          <a:p>
            <a:pPr eaLnBrk="1" hangingPunct="1"/>
            <a:r>
              <a:rPr lang="zh-CN" altLang="en-US" dirty="0"/>
              <a:t>大问题分解为子问题后，各个子问题可以独立（</a:t>
            </a:r>
            <a:r>
              <a:rPr lang="zh-CN" altLang="en-US" b="1" u="sng" dirty="0">
                <a:solidFill>
                  <a:srgbClr val="FF0000"/>
                </a:solidFill>
              </a:rPr>
              <a:t>并行、同时</a:t>
            </a:r>
            <a:r>
              <a:rPr lang="zh-CN" altLang="en-US" dirty="0"/>
              <a:t>）求解，相互间无直接交互、依赖关系</a:t>
            </a:r>
          </a:p>
          <a:p>
            <a:pPr eaLnBrk="1" hangingPunct="1"/>
            <a:r>
              <a:rPr lang="zh-CN" altLang="en-US" dirty="0"/>
              <a:t>子问题解的（简单）合并，可以得到原问题的解</a:t>
            </a:r>
          </a:p>
          <a:p>
            <a:endParaRPr lang="zh-CN" altLang="en-US" dirty="0"/>
          </a:p>
        </p:txBody>
      </p:sp>
      <p:sp>
        <p:nvSpPr>
          <p:cNvPr id="4" name="日期占位符 3">
            <a:extLst>
              <a:ext uri="{FF2B5EF4-FFF2-40B4-BE49-F238E27FC236}">
                <a16:creationId xmlns:a16="http://schemas.microsoft.com/office/drawing/2014/main" id="{CB1786E2-2B8A-4B21-9711-DA0B79D3AD3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F636D06-3402-4485-906E-A0629733F4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651769-929E-47F3-ABB2-3592DCFCA994}"/>
              </a:ext>
            </a:extLst>
          </p:cNvPr>
          <p:cNvSpPr>
            <a:spLocks noGrp="1"/>
          </p:cNvSpPr>
          <p:nvPr>
            <p:ph type="sldNum" sz="quarter" idx="12"/>
          </p:nvPr>
        </p:nvSpPr>
        <p:spPr/>
        <p:txBody>
          <a:bodyPr/>
          <a:lstStyle/>
          <a:p>
            <a:fld id="{EEA58A3B-43CE-4AA0-90B5-EB47AFAFEB34}" type="slidenum">
              <a:rPr lang="zh-CN" altLang="en-US" smtClean="0"/>
              <a:pPr/>
              <a:t>7</a:t>
            </a:fld>
            <a:endParaRPr lang="zh-CN" altLang="en-US" dirty="0"/>
          </a:p>
        </p:txBody>
      </p:sp>
    </p:spTree>
    <p:extLst>
      <p:ext uri="{BB962C8B-B14F-4D97-AF65-F5344CB8AC3E}">
        <p14:creationId xmlns:p14="http://schemas.microsoft.com/office/powerpoint/2010/main" val="23086157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E1F75-F177-4D7F-A6C2-F5D9AD5569DA}"/>
              </a:ext>
            </a:extLst>
          </p:cNvPr>
          <p:cNvSpPr>
            <a:spLocks noGrp="1"/>
          </p:cNvSpPr>
          <p:nvPr>
            <p:ph type="title"/>
          </p:nvPr>
        </p:nvSpPr>
        <p:spPr/>
        <p:txBody>
          <a:bodyPr/>
          <a:lstStyle/>
          <a:p>
            <a:r>
              <a:rPr lang="zh-CN" altLang="en-US" dirty="0"/>
              <a:t>合并排序复杂度分析</a:t>
            </a:r>
          </a:p>
        </p:txBody>
      </p:sp>
      <p:sp>
        <p:nvSpPr>
          <p:cNvPr id="3" name="内容占位符 2">
            <a:extLst>
              <a:ext uri="{FF2B5EF4-FFF2-40B4-BE49-F238E27FC236}">
                <a16:creationId xmlns:a16="http://schemas.microsoft.com/office/drawing/2014/main" id="{38B89EE3-4964-4C93-A5D5-D0168DB960F2}"/>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sz="2400" dirty="0"/>
              <a:t>Merge</a:t>
            </a:r>
            <a:r>
              <a:rPr lang="zh-CN" altLang="en-US" sz="2400" dirty="0"/>
              <a:t>的时间复杂性</a:t>
            </a:r>
            <a:r>
              <a:rPr lang="en-US" altLang="zh-CN" sz="2400" dirty="0"/>
              <a:t>f(n)=</a:t>
            </a:r>
            <a:r>
              <a:rPr lang="en-US" altLang="zh-CN" sz="2400" dirty="0" err="1"/>
              <a:t>cn</a:t>
            </a:r>
            <a:r>
              <a:rPr lang="en-US" altLang="zh-CN" sz="2400" dirty="0"/>
              <a:t>=O(n):</a:t>
            </a:r>
          </a:p>
          <a:p>
            <a:pPr lvl="1"/>
            <a:r>
              <a:rPr lang="zh-CN" altLang="en-US" dirty="0"/>
              <a:t>从左向右依次扫描比较</a:t>
            </a:r>
            <a:r>
              <a:rPr lang="en-US" altLang="zh-CN" dirty="0"/>
              <a:t>2</a:t>
            </a:r>
            <a:r>
              <a:rPr lang="zh-CN" altLang="en-US" dirty="0"/>
              <a:t>个长度为</a:t>
            </a:r>
            <a:r>
              <a:rPr lang="en-US" altLang="zh-CN" dirty="0"/>
              <a:t>n/2</a:t>
            </a:r>
            <a:r>
              <a:rPr lang="zh-CN" altLang="en-US" dirty="0"/>
              <a:t>的子序列</a:t>
            </a:r>
            <a:r>
              <a:rPr lang="en-US" altLang="zh-CN" dirty="0"/>
              <a:t>a[</a:t>
            </a:r>
            <a:r>
              <a:rPr lang="en-US" altLang="zh-CN" dirty="0" err="1"/>
              <a:t>l:m</a:t>
            </a:r>
            <a:r>
              <a:rPr lang="en-US" altLang="zh-CN" dirty="0"/>
              <a:t>]</a:t>
            </a:r>
            <a:r>
              <a:rPr lang="zh-CN" altLang="en-US" dirty="0"/>
              <a:t>和</a:t>
            </a:r>
            <a:r>
              <a:rPr lang="en-US" altLang="zh-CN" dirty="0"/>
              <a:t>a[m+1:r]</a:t>
            </a:r>
            <a:r>
              <a:rPr lang="zh-CN" altLang="en-US" dirty="0"/>
              <a:t>，子序列中每个元素</a:t>
            </a:r>
            <a:r>
              <a:rPr lang="zh-CN" altLang="en-US" b="1" dirty="0">
                <a:solidFill>
                  <a:srgbClr val="FF0000"/>
                </a:solidFill>
              </a:rPr>
              <a:t>只需要扫描比较一次</a:t>
            </a:r>
            <a:r>
              <a:rPr lang="zh-CN" altLang="en-US" dirty="0"/>
              <a:t>，总比较次数</a:t>
            </a:r>
            <a:r>
              <a:rPr lang="en-US" altLang="zh-CN" dirty="0"/>
              <a:t>n</a:t>
            </a:r>
            <a:endParaRPr lang="zh-CN" altLang="en-US" dirty="0"/>
          </a:p>
          <a:p>
            <a:endParaRPr lang="zh-CN" altLang="en-US" dirty="0"/>
          </a:p>
        </p:txBody>
      </p:sp>
      <p:sp>
        <p:nvSpPr>
          <p:cNvPr id="4" name="日期占位符 3">
            <a:extLst>
              <a:ext uri="{FF2B5EF4-FFF2-40B4-BE49-F238E27FC236}">
                <a16:creationId xmlns:a16="http://schemas.microsoft.com/office/drawing/2014/main" id="{787B2E19-E68B-4AFA-9E8C-5A2EBB16405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FD8ACDCF-5F61-4C3D-8C2A-A7E78036EC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3A8488-ACA9-41E9-B621-E4712869BE68}"/>
              </a:ext>
            </a:extLst>
          </p:cNvPr>
          <p:cNvSpPr>
            <a:spLocks noGrp="1"/>
          </p:cNvSpPr>
          <p:nvPr>
            <p:ph type="sldNum" sz="quarter" idx="12"/>
          </p:nvPr>
        </p:nvSpPr>
        <p:spPr/>
        <p:txBody>
          <a:bodyPr/>
          <a:lstStyle/>
          <a:p>
            <a:fld id="{EEA58A3B-43CE-4AA0-90B5-EB47AFAFEB34}" type="slidenum">
              <a:rPr lang="zh-CN" altLang="en-US" smtClean="0"/>
              <a:pPr/>
              <a:t>70</a:t>
            </a:fld>
            <a:endParaRPr lang="zh-CN" altLang="en-US" dirty="0"/>
          </a:p>
        </p:txBody>
      </p:sp>
      <p:sp>
        <p:nvSpPr>
          <p:cNvPr id="8" name="Rectangle 2">
            <a:extLst>
              <a:ext uri="{FF2B5EF4-FFF2-40B4-BE49-F238E27FC236}">
                <a16:creationId xmlns:a16="http://schemas.microsoft.com/office/drawing/2014/main" id="{70B2B437-D6E7-4463-8E3A-E5A605E38001}"/>
              </a:ext>
            </a:extLst>
          </p:cNvPr>
          <p:cNvSpPr>
            <a:spLocks noChangeArrowheads="1"/>
          </p:cNvSpPr>
          <p:nvPr/>
        </p:nvSpPr>
        <p:spPr bwMode="auto">
          <a:xfrm>
            <a:off x="75236" y="35423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sp>
        <p:nvSpPr>
          <p:cNvPr id="10" name="AutoShape 4">
            <a:extLst>
              <a:ext uri="{FF2B5EF4-FFF2-40B4-BE49-F238E27FC236}">
                <a16:creationId xmlns:a16="http://schemas.microsoft.com/office/drawing/2014/main" id="{2D9E534B-ED37-48F5-922D-B087870FE772}"/>
              </a:ext>
            </a:extLst>
          </p:cNvPr>
          <p:cNvSpPr>
            <a:spLocks noChangeArrowheads="1"/>
          </p:cNvSpPr>
          <p:nvPr/>
        </p:nvSpPr>
        <p:spPr bwMode="auto">
          <a:xfrm>
            <a:off x="534024" y="853674"/>
            <a:ext cx="7118350" cy="2281476"/>
          </a:xfrm>
          <a:prstGeom prst="roundRect">
            <a:avLst>
              <a:gd name="adj" fmla="val 11594"/>
            </a:avLst>
          </a:prstGeom>
          <a:solidFill>
            <a:schemeClr val="bg1"/>
          </a:solidFill>
          <a:ln w="38100">
            <a:solidFill>
              <a:srgbClr val="063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endParaRPr lang="zh-CN" altLang="en-US" sz="2400" b="1" dirty="0">
              <a:effectLst>
                <a:outerShdw blurRad="38100" dist="38100" dir="2700000" algn="tl">
                  <a:srgbClr val="C0C0C0"/>
                </a:outerShdw>
              </a:effectLst>
              <a:ea typeface="黑体" pitchFamily="49" charset="-122"/>
            </a:endParaRPr>
          </a:p>
          <a:p>
            <a:pPr eaLnBrk="0" hangingPunct="0">
              <a:defRPr/>
            </a:pPr>
            <a:endParaRPr lang="zh-CN" altLang="en-US" sz="2400" b="1" dirty="0"/>
          </a:p>
          <a:p>
            <a:pPr algn="ctr" eaLnBrk="0" hangingPunct="0">
              <a:defRPr/>
            </a:pPr>
            <a:endParaRPr lang="en-US" altLang="zh-CN" sz="2400" dirty="0"/>
          </a:p>
          <a:p>
            <a:pPr algn="ctr" eaLnBrk="0" hangingPunct="0">
              <a:defRPr/>
            </a:pPr>
            <a:r>
              <a:rPr lang="en-US" altLang="zh-CN" sz="2400" dirty="0"/>
              <a:t>T(n)=</a:t>
            </a:r>
            <a:r>
              <a:rPr lang="en-US" altLang="zh-CN" sz="2400" i="1" dirty="0"/>
              <a:t>O</a:t>
            </a:r>
            <a:r>
              <a:rPr lang="en-US" altLang="zh-CN" sz="2400" dirty="0"/>
              <a:t>(</a:t>
            </a:r>
            <a:r>
              <a:rPr lang="en-US" altLang="zh-CN" sz="2400" dirty="0" err="1"/>
              <a:t>nlogn</a:t>
            </a:r>
            <a:r>
              <a:rPr lang="en-US" altLang="zh-CN" sz="2400" dirty="0"/>
              <a:t>) </a:t>
            </a:r>
          </a:p>
          <a:p>
            <a:pPr algn="ctr" eaLnBrk="0" hangingPunct="0">
              <a:defRPr/>
            </a:pPr>
            <a:r>
              <a:rPr lang="zh-CN" altLang="en-US" sz="2400" dirty="0"/>
              <a:t>渐进意义下的最优算法，</a:t>
            </a:r>
            <a:r>
              <a:rPr lang="en-US" altLang="zh-CN" sz="3200" dirty="0">
                <a:solidFill>
                  <a:srgbClr val="FF0000"/>
                </a:solidFill>
              </a:rPr>
              <a:t>Why</a:t>
            </a:r>
            <a:r>
              <a:rPr lang="zh-CN" altLang="en-US" sz="3200" dirty="0">
                <a:solidFill>
                  <a:srgbClr val="FF0000"/>
                </a:solidFill>
              </a:rPr>
              <a:t>？</a:t>
            </a:r>
            <a:endParaRPr lang="zh-CN" altLang="en-US" sz="3200" b="1" dirty="0">
              <a:solidFill>
                <a:srgbClr val="FF0000"/>
              </a:solidFill>
              <a:ea typeface="楷体_GB2312" pitchFamily="49" charset="-122"/>
              <a:sym typeface="Wingdings" pitchFamily="2" charset="2"/>
            </a:endParaRPr>
          </a:p>
        </p:txBody>
      </p:sp>
      <p:graphicFrame>
        <p:nvGraphicFramePr>
          <p:cNvPr id="11" name="Object 5">
            <a:extLst>
              <a:ext uri="{FF2B5EF4-FFF2-40B4-BE49-F238E27FC236}">
                <a16:creationId xmlns:a16="http://schemas.microsoft.com/office/drawing/2014/main" id="{A70214A2-2543-439D-A948-D62D334C998F}"/>
              </a:ext>
            </a:extLst>
          </p:cNvPr>
          <p:cNvGraphicFramePr>
            <a:graphicFrameLocks noChangeAspect="1"/>
          </p:cNvGraphicFramePr>
          <p:nvPr/>
        </p:nvGraphicFramePr>
        <p:xfrm>
          <a:off x="2013614" y="969973"/>
          <a:ext cx="3671888" cy="868363"/>
        </p:xfrm>
        <a:graphic>
          <a:graphicData uri="http://schemas.openxmlformats.org/presentationml/2006/ole">
            <mc:AlternateContent xmlns:mc="http://schemas.openxmlformats.org/markup-compatibility/2006">
              <mc:Choice xmlns:v="urn:schemas-microsoft-com:vml" Requires="v">
                <p:oleObj spid="_x0000_s42093" name="公式" r:id="rId3" imgW="1930400" imgH="457200" progId="Equation.3">
                  <p:embed/>
                </p:oleObj>
              </mc:Choice>
              <mc:Fallback>
                <p:oleObj name="公式" r:id="rId3" imgW="1930400" imgH="457200" progId="Equation.3">
                  <p:embed/>
                  <p:pic>
                    <p:nvPicPr>
                      <p:cNvPr id="11" name="Object 5">
                        <a:extLst>
                          <a:ext uri="{FF2B5EF4-FFF2-40B4-BE49-F238E27FC236}">
                            <a16:creationId xmlns:a16="http://schemas.microsoft.com/office/drawing/2014/main" id="{A70214A2-2543-439D-A948-D62D334C9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614" y="969973"/>
                        <a:ext cx="367188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2">
            <a:extLst>
              <a:ext uri="{FF2B5EF4-FFF2-40B4-BE49-F238E27FC236}">
                <a16:creationId xmlns:a16="http://schemas.microsoft.com/office/drawing/2014/main" id="{124FECC3-BF8C-4071-B439-9773461799DB}"/>
              </a:ext>
            </a:extLst>
          </p:cNvPr>
          <p:cNvCxnSpPr>
            <a:cxnSpLocks noChangeShapeType="1"/>
          </p:cNvCxnSpPr>
          <p:nvPr/>
        </p:nvCxnSpPr>
        <p:spPr bwMode="auto">
          <a:xfrm>
            <a:off x="3108989" y="1774836"/>
            <a:ext cx="1008062" cy="0"/>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4">
            <a:extLst>
              <a:ext uri="{FF2B5EF4-FFF2-40B4-BE49-F238E27FC236}">
                <a16:creationId xmlns:a16="http://schemas.microsoft.com/office/drawing/2014/main" id="{BF6877FC-65F2-4A3F-9B47-14B79D6E5290}"/>
              </a:ext>
            </a:extLst>
          </p:cNvPr>
          <p:cNvCxnSpPr>
            <a:cxnSpLocks noChangeShapeType="1"/>
            <a:endCxn id="14" idx="0"/>
          </p:cNvCxnSpPr>
          <p:nvPr/>
        </p:nvCxnSpPr>
        <p:spPr bwMode="auto">
          <a:xfrm flipH="1">
            <a:off x="1622634" y="1821696"/>
            <a:ext cx="2145622" cy="139362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6">
            <a:extLst>
              <a:ext uri="{FF2B5EF4-FFF2-40B4-BE49-F238E27FC236}">
                <a16:creationId xmlns:a16="http://schemas.microsoft.com/office/drawing/2014/main" id="{ECAC5192-0A1C-4AF2-A37D-177F259A08C6}"/>
              </a:ext>
            </a:extLst>
          </p:cNvPr>
          <p:cNvSpPr txBox="1">
            <a:spLocks noChangeArrowheads="1"/>
          </p:cNvSpPr>
          <p:nvPr/>
        </p:nvSpPr>
        <p:spPr bwMode="auto">
          <a:xfrm>
            <a:off x="389146" y="3215318"/>
            <a:ext cx="2466975"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个子序列排序的</a:t>
            </a:r>
            <a:r>
              <a:rPr lang="en-US" altLang="zh-CN" dirty="0">
                <a:latin typeface="+mn-lt"/>
                <a:ea typeface="微软雅黑 Light" panose="020B0502040204020203" pitchFamily="34" charset="-122"/>
              </a:rPr>
              <a:t>costs</a:t>
            </a:r>
            <a:endParaRPr lang="zh-CN" altLang="en-US" dirty="0">
              <a:latin typeface="+mn-lt"/>
              <a:ea typeface="微软雅黑 Light" panose="020B0502040204020203" pitchFamily="34" charset="-122"/>
            </a:endParaRPr>
          </a:p>
        </p:txBody>
      </p:sp>
      <p:sp>
        <p:nvSpPr>
          <p:cNvPr id="15" name="TextBox 11">
            <a:extLst>
              <a:ext uri="{FF2B5EF4-FFF2-40B4-BE49-F238E27FC236}">
                <a16:creationId xmlns:a16="http://schemas.microsoft.com/office/drawing/2014/main" id="{178A5FA8-4A85-4F62-B86C-0BF8D18D1FDE}"/>
              </a:ext>
            </a:extLst>
          </p:cNvPr>
          <p:cNvSpPr txBox="1">
            <a:spLocks noChangeArrowheads="1"/>
          </p:cNvSpPr>
          <p:nvPr/>
        </p:nvSpPr>
        <p:spPr bwMode="auto">
          <a:xfrm>
            <a:off x="4572001" y="3215318"/>
            <a:ext cx="4010628"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latin typeface="+mn-lt"/>
                <a:ea typeface="微软雅黑 Light" panose="020B0502040204020203" pitchFamily="34" charset="-122"/>
              </a:rPr>
              <a:t>合并</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个已排好序的子序列的</a:t>
            </a:r>
            <a:r>
              <a:rPr lang="en-US" altLang="zh-CN" dirty="0">
                <a:latin typeface="+mn-lt"/>
                <a:ea typeface="微软雅黑 Light" panose="020B0502040204020203" pitchFamily="34" charset="-122"/>
              </a:rPr>
              <a:t>costs</a:t>
            </a:r>
            <a:r>
              <a:rPr lang="zh-CN" altLang="en-US" dirty="0">
                <a:latin typeface="+mn-lt"/>
                <a:ea typeface="微软雅黑 Light" panose="020B0502040204020203" pitchFamily="34" charset="-122"/>
              </a:rPr>
              <a:t>，即</a:t>
            </a:r>
            <a:r>
              <a:rPr lang="en-US" altLang="zh-CN" dirty="0">
                <a:latin typeface="+mn-lt"/>
                <a:ea typeface="微软雅黑 Light" panose="020B0502040204020203" pitchFamily="34" charset="-122"/>
              </a:rPr>
              <a:t>merge</a:t>
            </a:r>
            <a:r>
              <a:rPr lang="zh-CN" altLang="en-US" dirty="0">
                <a:latin typeface="+mn-lt"/>
                <a:ea typeface="微软雅黑 Light" panose="020B0502040204020203" pitchFamily="34" charset="-122"/>
              </a:rPr>
              <a:t>过程的</a:t>
            </a:r>
            <a:r>
              <a:rPr lang="en-US" altLang="zh-CN" dirty="0">
                <a:latin typeface="+mn-lt"/>
                <a:ea typeface="微软雅黑 Light" panose="020B0502040204020203" pitchFamily="34" charset="-122"/>
              </a:rPr>
              <a:t>cost</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f(n)=</a:t>
            </a:r>
            <a:r>
              <a:rPr lang="en-US" altLang="zh-CN" dirty="0" err="1">
                <a:latin typeface="+mn-lt"/>
                <a:ea typeface="微软雅黑 Light" panose="020B0502040204020203" pitchFamily="34" charset="-122"/>
              </a:rPr>
              <a:t>cn</a:t>
            </a:r>
            <a:r>
              <a:rPr lang="en-US" altLang="zh-CN" dirty="0">
                <a:latin typeface="+mn-lt"/>
                <a:ea typeface="微软雅黑 Light" panose="020B0502040204020203" pitchFamily="34" charset="-122"/>
              </a:rPr>
              <a:t>=O(n)</a:t>
            </a:r>
            <a:endParaRPr lang="zh-CN" altLang="en-US" dirty="0">
              <a:latin typeface="+mn-lt"/>
              <a:ea typeface="微软雅黑 Light" panose="020B0502040204020203" pitchFamily="34" charset="-122"/>
            </a:endParaRPr>
          </a:p>
        </p:txBody>
      </p:sp>
      <p:cxnSp>
        <p:nvCxnSpPr>
          <p:cNvPr id="16" name="直接箭头连接符 12">
            <a:extLst>
              <a:ext uri="{FF2B5EF4-FFF2-40B4-BE49-F238E27FC236}">
                <a16:creationId xmlns:a16="http://schemas.microsoft.com/office/drawing/2014/main" id="{3A867171-FCCB-482D-A07C-8239B677DACE}"/>
              </a:ext>
            </a:extLst>
          </p:cNvPr>
          <p:cNvCxnSpPr>
            <a:cxnSpLocks noChangeShapeType="1"/>
            <a:endCxn id="15" idx="0"/>
          </p:cNvCxnSpPr>
          <p:nvPr/>
        </p:nvCxnSpPr>
        <p:spPr bwMode="auto">
          <a:xfrm>
            <a:off x="4610764" y="1774836"/>
            <a:ext cx="1966551" cy="144048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20">
            <a:extLst>
              <a:ext uri="{FF2B5EF4-FFF2-40B4-BE49-F238E27FC236}">
                <a16:creationId xmlns:a16="http://schemas.microsoft.com/office/drawing/2014/main" id="{D7EED0A7-6DB8-4B16-A1E0-3EBCE34964E6}"/>
              </a:ext>
            </a:extLst>
          </p:cNvPr>
          <p:cNvCxnSpPr>
            <a:cxnSpLocks noChangeShapeType="1"/>
          </p:cNvCxnSpPr>
          <p:nvPr/>
        </p:nvCxnSpPr>
        <p:spPr bwMode="auto">
          <a:xfrm>
            <a:off x="4269451" y="1766898"/>
            <a:ext cx="566738" cy="0"/>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22">
            <a:extLst>
              <a:ext uri="{FF2B5EF4-FFF2-40B4-BE49-F238E27FC236}">
                <a16:creationId xmlns:a16="http://schemas.microsoft.com/office/drawing/2014/main" id="{097F32B4-EA52-42A1-8253-8FF590ED8B25}"/>
              </a:ext>
            </a:extLst>
          </p:cNvPr>
          <p:cNvSpPr txBox="1">
            <a:spLocks noChangeArrowheads="1"/>
          </p:cNvSpPr>
          <p:nvPr/>
        </p:nvSpPr>
        <p:spPr bwMode="auto">
          <a:xfrm>
            <a:off x="1277917" y="5509794"/>
            <a:ext cx="6161088" cy="461963"/>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sz="2400" dirty="0">
                <a:latin typeface="Verdana" pitchFamily="34" charset="0"/>
                <a:ea typeface="黑体" pitchFamily="49" charset="-122"/>
              </a:rPr>
              <a:t>[</a:t>
            </a:r>
            <a:r>
              <a:rPr kumimoji="1" lang="en-US" altLang="zh-CN" sz="2400" u="sng" dirty="0">
                <a:solidFill>
                  <a:srgbClr val="FF0000"/>
                </a:solidFill>
                <a:latin typeface="Verdana" pitchFamily="34" charset="0"/>
                <a:ea typeface="黑体" pitchFamily="49" charset="-122"/>
              </a:rPr>
              <a:t>38</a:t>
            </a:r>
            <a:r>
              <a:rPr kumimoji="1" lang="en-US" altLang="zh-CN" sz="2400" dirty="0">
                <a:solidFill>
                  <a:srgbClr val="FF0000"/>
                </a:solidFill>
                <a:latin typeface="Verdana" pitchFamily="34" charset="0"/>
                <a:ea typeface="黑体" pitchFamily="49" charset="-122"/>
              </a:rPr>
              <a:t>  </a:t>
            </a:r>
            <a:r>
              <a:rPr kumimoji="1" lang="en-US" altLang="zh-CN" sz="2400" dirty="0">
                <a:latin typeface="Verdana" pitchFamily="34" charset="0"/>
                <a:ea typeface="黑体" pitchFamily="49" charset="-122"/>
              </a:rPr>
              <a:t>49  65  97]         [</a:t>
            </a:r>
            <a:r>
              <a:rPr kumimoji="1" lang="en-US" altLang="zh-CN" sz="2400" u="sng" dirty="0">
                <a:solidFill>
                  <a:srgbClr val="0066FF"/>
                </a:solidFill>
                <a:latin typeface="Verdana" pitchFamily="34" charset="0"/>
                <a:ea typeface="黑体" pitchFamily="49" charset="-122"/>
              </a:rPr>
              <a:t>13  27</a:t>
            </a:r>
            <a:r>
              <a:rPr kumimoji="1" lang="en-US" altLang="zh-CN" sz="2400" dirty="0">
                <a:solidFill>
                  <a:srgbClr val="0066FF"/>
                </a:solidFill>
                <a:latin typeface="Verdana" pitchFamily="34" charset="0"/>
                <a:ea typeface="黑体" pitchFamily="49" charset="-122"/>
              </a:rPr>
              <a:t> </a:t>
            </a:r>
            <a:r>
              <a:rPr kumimoji="1" lang="en-US" altLang="zh-CN" sz="2400" dirty="0">
                <a:solidFill>
                  <a:schemeClr val="accent1">
                    <a:lumMod val="50000"/>
                  </a:schemeClr>
                </a:solidFill>
                <a:latin typeface="Verdana" pitchFamily="34" charset="0"/>
                <a:ea typeface="黑体" pitchFamily="49" charset="-122"/>
              </a:rPr>
              <a:t> </a:t>
            </a:r>
            <a:r>
              <a:rPr kumimoji="1" lang="en-US" altLang="zh-CN" sz="2400" dirty="0">
                <a:latin typeface="Verdana" pitchFamily="34" charset="0"/>
                <a:ea typeface="黑体" pitchFamily="49" charset="-122"/>
              </a:rPr>
              <a:t>76  80]</a:t>
            </a:r>
          </a:p>
        </p:txBody>
      </p:sp>
      <p:sp>
        <p:nvSpPr>
          <p:cNvPr id="22" name="Text Box 29">
            <a:extLst>
              <a:ext uri="{FF2B5EF4-FFF2-40B4-BE49-F238E27FC236}">
                <a16:creationId xmlns:a16="http://schemas.microsoft.com/office/drawing/2014/main" id="{794DF188-18CE-47FD-BCE6-9B56A53DF309}"/>
              </a:ext>
            </a:extLst>
          </p:cNvPr>
          <p:cNvSpPr txBox="1">
            <a:spLocks noChangeArrowheads="1"/>
          </p:cNvSpPr>
          <p:nvPr/>
        </p:nvSpPr>
        <p:spPr bwMode="auto">
          <a:xfrm>
            <a:off x="1490642" y="6128919"/>
            <a:ext cx="4984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i=1</a:t>
            </a:r>
          </a:p>
        </p:txBody>
      </p:sp>
      <p:sp>
        <p:nvSpPr>
          <p:cNvPr id="23" name="Text Box 29">
            <a:extLst>
              <a:ext uri="{FF2B5EF4-FFF2-40B4-BE49-F238E27FC236}">
                <a16:creationId xmlns:a16="http://schemas.microsoft.com/office/drawing/2014/main" id="{DC47D9E0-20A0-4E77-9F1F-000313385CFE}"/>
              </a:ext>
            </a:extLst>
          </p:cNvPr>
          <p:cNvSpPr txBox="1">
            <a:spLocks noChangeArrowheads="1"/>
          </p:cNvSpPr>
          <p:nvPr/>
        </p:nvSpPr>
        <p:spPr bwMode="auto">
          <a:xfrm>
            <a:off x="5119667" y="6054307"/>
            <a:ext cx="6921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0000FF"/>
                </a:solidFill>
              </a:rPr>
              <a:t>j=5,6</a:t>
            </a:r>
          </a:p>
        </p:txBody>
      </p:sp>
      <p:cxnSp>
        <p:nvCxnSpPr>
          <p:cNvPr id="24" name="直接箭头连接符 40">
            <a:extLst>
              <a:ext uri="{FF2B5EF4-FFF2-40B4-BE49-F238E27FC236}">
                <a16:creationId xmlns:a16="http://schemas.microsoft.com/office/drawing/2014/main" id="{CDCDE55B-6FC3-4336-B2A7-3D7CBA4C5B9B}"/>
              </a:ext>
            </a:extLst>
          </p:cNvPr>
          <p:cNvCxnSpPr>
            <a:cxnSpLocks noChangeShapeType="1"/>
          </p:cNvCxnSpPr>
          <p:nvPr/>
        </p:nvCxnSpPr>
        <p:spPr bwMode="auto">
          <a:xfrm>
            <a:off x="1490642" y="6154319"/>
            <a:ext cx="1444625"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41">
            <a:extLst>
              <a:ext uri="{FF2B5EF4-FFF2-40B4-BE49-F238E27FC236}">
                <a16:creationId xmlns:a16="http://schemas.microsoft.com/office/drawing/2014/main" id="{6A73E569-724C-4AAB-840C-F05A12416219}"/>
              </a:ext>
            </a:extLst>
          </p:cNvPr>
          <p:cNvCxnSpPr>
            <a:cxnSpLocks noChangeShapeType="1"/>
          </p:cNvCxnSpPr>
          <p:nvPr/>
        </p:nvCxnSpPr>
        <p:spPr bwMode="auto">
          <a:xfrm>
            <a:off x="5087917" y="6128919"/>
            <a:ext cx="1673225" cy="0"/>
          </a:xfrm>
          <a:prstGeom prst="straightConnector1">
            <a:avLst/>
          </a:prstGeom>
          <a:noFill/>
          <a:ln w="9525" algn="ctr">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Line 28">
            <a:extLst>
              <a:ext uri="{FF2B5EF4-FFF2-40B4-BE49-F238E27FC236}">
                <a16:creationId xmlns:a16="http://schemas.microsoft.com/office/drawing/2014/main" id="{BC0A1D3E-5B8C-487B-ACCD-94514BBCA69A}"/>
              </a:ext>
            </a:extLst>
          </p:cNvPr>
          <p:cNvSpPr>
            <a:spLocks noChangeShapeType="1"/>
          </p:cNvSpPr>
          <p:nvPr/>
        </p:nvSpPr>
        <p:spPr bwMode="auto">
          <a:xfrm flipH="1" flipV="1">
            <a:off x="1490642" y="5959057"/>
            <a:ext cx="0" cy="3921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8">
            <a:extLst>
              <a:ext uri="{FF2B5EF4-FFF2-40B4-BE49-F238E27FC236}">
                <a16:creationId xmlns:a16="http://schemas.microsoft.com/office/drawing/2014/main" id="{479ABC88-B156-4EE6-80FB-CD1D67FB5996}"/>
              </a:ext>
            </a:extLst>
          </p:cNvPr>
          <p:cNvSpPr>
            <a:spLocks noChangeShapeType="1"/>
          </p:cNvSpPr>
          <p:nvPr/>
        </p:nvSpPr>
        <p:spPr bwMode="auto">
          <a:xfrm flipH="1" flipV="1">
            <a:off x="5087917" y="5913019"/>
            <a:ext cx="0" cy="392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Box 40">
            <a:extLst>
              <a:ext uri="{FF2B5EF4-FFF2-40B4-BE49-F238E27FC236}">
                <a16:creationId xmlns:a16="http://schemas.microsoft.com/office/drawing/2014/main" id="{2301C8A3-1BF9-47B5-BA22-E45BA6EEC97C}"/>
              </a:ext>
            </a:extLst>
          </p:cNvPr>
          <p:cNvSpPr txBox="1">
            <a:spLocks noChangeArrowheads="1"/>
          </p:cNvSpPr>
          <p:nvPr/>
        </p:nvSpPr>
        <p:spPr bwMode="auto">
          <a:xfrm>
            <a:off x="1420792" y="5171657"/>
            <a:ext cx="463550" cy="3397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i="1"/>
              <a:t>l</a:t>
            </a:r>
            <a:r>
              <a:rPr lang="en-US" altLang="zh-CN" sz="1600"/>
              <a:t>=1</a:t>
            </a:r>
            <a:endParaRPr lang="zh-CN" altLang="en-US" sz="1600"/>
          </a:p>
        </p:txBody>
      </p:sp>
      <p:sp>
        <p:nvSpPr>
          <p:cNvPr id="29" name="TextBox 41">
            <a:extLst>
              <a:ext uri="{FF2B5EF4-FFF2-40B4-BE49-F238E27FC236}">
                <a16:creationId xmlns:a16="http://schemas.microsoft.com/office/drawing/2014/main" id="{7A7E8824-8074-4F62-90A4-76FE2F5FFFCE}"/>
              </a:ext>
            </a:extLst>
          </p:cNvPr>
          <p:cNvSpPr txBox="1">
            <a:spLocks noChangeArrowheads="1"/>
          </p:cNvSpPr>
          <p:nvPr/>
        </p:nvSpPr>
        <p:spPr bwMode="auto">
          <a:xfrm>
            <a:off x="3292455" y="5185944"/>
            <a:ext cx="590550" cy="3381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t>m=4</a:t>
            </a:r>
            <a:endParaRPr lang="zh-CN" altLang="en-US" sz="1600"/>
          </a:p>
        </p:txBody>
      </p:sp>
      <p:sp>
        <p:nvSpPr>
          <p:cNvPr id="30" name="TextBox 42">
            <a:extLst>
              <a:ext uri="{FF2B5EF4-FFF2-40B4-BE49-F238E27FC236}">
                <a16:creationId xmlns:a16="http://schemas.microsoft.com/office/drawing/2014/main" id="{E8C25D13-FE38-4D40-BDD4-E40333AF984C}"/>
              </a:ext>
            </a:extLst>
          </p:cNvPr>
          <p:cNvSpPr txBox="1">
            <a:spLocks noChangeArrowheads="1"/>
          </p:cNvSpPr>
          <p:nvPr/>
        </p:nvSpPr>
        <p:spPr bwMode="auto">
          <a:xfrm>
            <a:off x="6791305" y="5244682"/>
            <a:ext cx="488950" cy="3381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t>r=8</a:t>
            </a:r>
            <a:endParaRPr lang="zh-CN" altLang="en-US" sz="1600"/>
          </a:p>
        </p:txBody>
      </p:sp>
      <p:sp>
        <p:nvSpPr>
          <p:cNvPr id="31" name="TextBox 43">
            <a:extLst>
              <a:ext uri="{FF2B5EF4-FFF2-40B4-BE49-F238E27FC236}">
                <a16:creationId xmlns:a16="http://schemas.microsoft.com/office/drawing/2014/main" id="{8520173E-8BB9-459C-AE7D-F21046D4BE56}"/>
              </a:ext>
            </a:extLst>
          </p:cNvPr>
          <p:cNvSpPr txBox="1">
            <a:spLocks noChangeArrowheads="1"/>
          </p:cNvSpPr>
          <p:nvPr/>
        </p:nvSpPr>
        <p:spPr bwMode="auto">
          <a:xfrm>
            <a:off x="7539017" y="6128919"/>
            <a:ext cx="533400" cy="3381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t>n=8</a:t>
            </a:r>
            <a:endParaRPr lang="zh-CN" altLang="en-US" sz="1600"/>
          </a:p>
        </p:txBody>
      </p:sp>
    </p:spTree>
    <p:extLst>
      <p:ext uri="{BB962C8B-B14F-4D97-AF65-F5344CB8AC3E}">
        <p14:creationId xmlns:p14="http://schemas.microsoft.com/office/powerpoint/2010/main" val="3078564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43340A6-1FAC-4A9B-98DC-7BA8508971E5}"/>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BC04E996-69D7-4012-8098-37677C2926D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16E3D27-3208-43F3-8E6F-43F844D5DD1D}"/>
              </a:ext>
            </a:extLst>
          </p:cNvPr>
          <p:cNvSpPr>
            <a:spLocks noGrp="1"/>
          </p:cNvSpPr>
          <p:nvPr>
            <p:ph type="sldNum" sz="quarter" idx="12"/>
          </p:nvPr>
        </p:nvSpPr>
        <p:spPr/>
        <p:txBody>
          <a:bodyPr/>
          <a:lstStyle/>
          <a:p>
            <a:fld id="{EEA58A3B-43CE-4AA0-90B5-EB47AFAFEB34}" type="slidenum">
              <a:rPr lang="zh-CN" altLang="en-US" smtClean="0"/>
              <a:pPr/>
              <a:t>71</a:t>
            </a:fld>
            <a:endParaRPr lang="zh-CN" altLang="en-US" dirty="0"/>
          </a:p>
        </p:txBody>
      </p:sp>
      <p:sp>
        <p:nvSpPr>
          <p:cNvPr id="6" name="AutoShape 10">
            <a:hlinkClick r:id="rId3" action="ppaction://hlinksldjump" highlightClick="1"/>
            <a:extLst>
              <a:ext uri="{FF2B5EF4-FFF2-40B4-BE49-F238E27FC236}">
                <a16:creationId xmlns:a16="http://schemas.microsoft.com/office/drawing/2014/main" id="{11DEAF77-B0EF-497C-AE07-170A2678ADB3}"/>
              </a:ext>
            </a:extLst>
          </p:cNvPr>
          <p:cNvSpPr>
            <a:spLocks noChangeArrowheads="1"/>
          </p:cNvSpPr>
          <p:nvPr/>
        </p:nvSpPr>
        <p:spPr bwMode="auto">
          <a:xfrm>
            <a:off x="8587884" y="1019335"/>
            <a:ext cx="431800" cy="288925"/>
          </a:xfrm>
          <a:prstGeom prst="actionButtonForwardNext">
            <a:avLst/>
          </a:prstGeom>
          <a:solidFill>
            <a:schemeClr val="bg1">
              <a:lumMod val="85000"/>
            </a:schemeClr>
          </a:solidFill>
          <a:ln>
            <a:noFill/>
          </a:ln>
          <a:effectLst/>
        </p:spPr>
        <p:txBody>
          <a:bodyPr wrap="none" anchor="ctr"/>
          <a:lstStyle/>
          <a:p>
            <a:pPr eaLnBrk="0" hangingPunct="0"/>
            <a:endParaRPr lang="zh-CN" altLang="en-US"/>
          </a:p>
        </p:txBody>
      </p:sp>
      <p:graphicFrame>
        <p:nvGraphicFramePr>
          <p:cNvPr id="7" name="Object 9">
            <a:extLst>
              <a:ext uri="{FF2B5EF4-FFF2-40B4-BE49-F238E27FC236}">
                <a16:creationId xmlns:a16="http://schemas.microsoft.com/office/drawing/2014/main" id="{BF6A51FA-F277-4150-A600-607B3CE3FA84}"/>
              </a:ext>
            </a:extLst>
          </p:cNvPr>
          <p:cNvGraphicFramePr>
            <a:graphicFrameLocks noChangeAspect="1"/>
          </p:cNvGraphicFramePr>
          <p:nvPr/>
        </p:nvGraphicFramePr>
        <p:xfrm>
          <a:off x="468313" y="404813"/>
          <a:ext cx="7777162" cy="6086475"/>
        </p:xfrm>
        <a:graphic>
          <a:graphicData uri="http://schemas.openxmlformats.org/presentationml/2006/ole">
            <mc:AlternateContent xmlns:mc="http://schemas.openxmlformats.org/markup-compatibility/2006">
              <mc:Choice xmlns:v="urn:schemas-microsoft-com:vml" Requires="v">
                <p:oleObj spid="_x0000_s43117" name="Equation" r:id="rId4" imgW="2019300" imgH="2374900" progId="Equation.DSMT4">
                  <p:embed/>
                </p:oleObj>
              </mc:Choice>
              <mc:Fallback>
                <p:oleObj name="Equation" r:id="rId4" imgW="2019300" imgH="2374900" progId="Equation.DSMT4">
                  <p:embed/>
                  <p:pic>
                    <p:nvPicPr>
                      <p:cNvPr id="7" name="Object 9">
                        <a:extLst>
                          <a:ext uri="{FF2B5EF4-FFF2-40B4-BE49-F238E27FC236}">
                            <a16:creationId xmlns:a16="http://schemas.microsoft.com/office/drawing/2014/main" id="{BF6A51FA-F277-4150-A600-607B3CE3F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04813"/>
                        <a:ext cx="7777162" cy="608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3468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E633A-05BD-46EC-A728-B577828E3D9A}"/>
              </a:ext>
            </a:extLst>
          </p:cNvPr>
          <p:cNvSpPr>
            <a:spLocks noGrp="1"/>
          </p:cNvSpPr>
          <p:nvPr>
            <p:ph type="title"/>
          </p:nvPr>
        </p:nvSpPr>
        <p:spPr/>
        <p:txBody>
          <a:bodyPr/>
          <a:lstStyle/>
          <a:p>
            <a:r>
              <a:rPr lang="zh-CN" altLang="en-US" dirty="0"/>
              <a:t>合并排序复杂度分析</a:t>
            </a:r>
          </a:p>
        </p:txBody>
      </p:sp>
      <p:sp>
        <p:nvSpPr>
          <p:cNvPr id="3" name="内容占位符 2">
            <a:extLst>
              <a:ext uri="{FF2B5EF4-FFF2-40B4-BE49-F238E27FC236}">
                <a16:creationId xmlns:a16="http://schemas.microsoft.com/office/drawing/2014/main" id="{CB026461-009A-4B2D-950C-18FBA273ACDC}"/>
              </a:ext>
            </a:extLst>
          </p:cNvPr>
          <p:cNvSpPr>
            <a:spLocks noGrp="1"/>
          </p:cNvSpPr>
          <p:nvPr>
            <p:ph idx="1"/>
          </p:nvPr>
        </p:nvSpPr>
        <p:spPr/>
        <p:txBody>
          <a:bodyPr/>
          <a:lstStyle/>
          <a:p>
            <a:r>
              <a:rPr lang="zh-CN" altLang="en-US" dirty="0"/>
              <a:t>最坏时间复杂度</a:t>
            </a:r>
            <a:endParaRPr lang="en-US" altLang="zh-CN" dirty="0"/>
          </a:p>
          <a:p>
            <a:pPr lvl="1"/>
            <a:r>
              <a:rPr lang="en-US" altLang="zh-CN" dirty="0"/>
              <a:t>O(</a:t>
            </a:r>
            <a:r>
              <a:rPr lang="en-US" altLang="zh-CN" dirty="0" err="1"/>
              <a:t>nlogn</a:t>
            </a:r>
            <a:r>
              <a:rPr lang="en-US" altLang="zh-CN" dirty="0"/>
              <a:t>)</a:t>
            </a:r>
          </a:p>
          <a:p>
            <a:r>
              <a:rPr lang="zh-CN" altLang="en-US" dirty="0"/>
              <a:t>平均时间复杂度</a:t>
            </a:r>
            <a:endParaRPr lang="en-US" altLang="zh-CN" dirty="0"/>
          </a:p>
          <a:p>
            <a:pPr lvl="1"/>
            <a:r>
              <a:rPr lang="en-US" altLang="zh-CN" dirty="0"/>
              <a:t>O(</a:t>
            </a:r>
            <a:r>
              <a:rPr lang="en-US" altLang="zh-CN" dirty="0" err="1"/>
              <a:t>nlogn</a:t>
            </a:r>
            <a:r>
              <a:rPr lang="en-US" altLang="zh-CN" dirty="0"/>
              <a:t>)</a:t>
            </a:r>
          </a:p>
          <a:p>
            <a:r>
              <a:rPr lang="zh-CN" altLang="en-US" dirty="0"/>
              <a:t>辅助空间：</a:t>
            </a:r>
            <a:r>
              <a:rPr lang="en-US" altLang="zh-CN" dirty="0"/>
              <a:t>O(n)</a:t>
            </a:r>
          </a:p>
          <a:p>
            <a:endParaRPr lang="en-US" altLang="zh-CN" dirty="0"/>
          </a:p>
          <a:p>
            <a:r>
              <a:rPr lang="zh-CN" altLang="en-US" dirty="0"/>
              <a:t>算法特点</a:t>
            </a:r>
            <a:endParaRPr lang="en-US" altLang="zh-CN" dirty="0"/>
          </a:p>
          <a:p>
            <a:pPr lvl="1"/>
            <a:r>
              <a:rPr lang="zh-CN" altLang="en-US" dirty="0"/>
              <a:t>分解简单，合并复杂</a:t>
            </a:r>
          </a:p>
          <a:p>
            <a:endParaRPr lang="en-US" altLang="zh-CN" dirty="0"/>
          </a:p>
          <a:p>
            <a:pPr marL="0" indent="0">
              <a:buNone/>
            </a:pPr>
            <a:endParaRPr lang="zh-CN" altLang="en-US" dirty="0"/>
          </a:p>
        </p:txBody>
      </p:sp>
      <p:sp>
        <p:nvSpPr>
          <p:cNvPr id="4" name="日期占位符 3">
            <a:extLst>
              <a:ext uri="{FF2B5EF4-FFF2-40B4-BE49-F238E27FC236}">
                <a16:creationId xmlns:a16="http://schemas.microsoft.com/office/drawing/2014/main" id="{8E33D90C-4192-4EA0-9056-7385BA967F3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46E4BB7-96C5-4AF5-8B57-353C3BB44A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512984-3152-4686-96A1-2E1464C6360C}"/>
              </a:ext>
            </a:extLst>
          </p:cNvPr>
          <p:cNvSpPr>
            <a:spLocks noGrp="1"/>
          </p:cNvSpPr>
          <p:nvPr>
            <p:ph type="sldNum" sz="quarter" idx="12"/>
          </p:nvPr>
        </p:nvSpPr>
        <p:spPr/>
        <p:txBody>
          <a:bodyPr/>
          <a:lstStyle/>
          <a:p>
            <a:fld id="{EEA58A3B-43CE-4AA0-90B5-EB47AFAFEB34}" type="slidenum">
              <a:rPr lang="zh-CN" altLang="en-US" smtClean="0"/>
              <a:pPr/>
              <a:t>72</a:t>
            </a:fld>
            <a:endParaRPr lang="zh-CN" altLang="en-US" dirty="0"/>
          </a:p>
        </p:txBody>
      </p:sp>
    </p:spTree>
    <p:extLst>
      <p:ext uri="{BB962C8B-B14F-4D97-AF65-F5344CB8AC3E}">
        <p14:creationId xmlns:p14="http://schemas.microsoft.com/office/powerpoint/2010/main" val="776383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DF155-104C-4B22-8042-5BD91AD9FB62}"/>
              </a:ext>
            </a:extLst>
          </p:cNvPr>
          <p:cNvSpPr>
            <a:spLocks noGrp="1"/>
          </p:cNvSpPr>
          <p:nvPr>
            <p:ph type="title"/>
          </p:nvPr>
        </p:nvSpPr>
        <p:spPr/>
        <p:txBody>
          <a:bodyPr>
            <a:normAutofit/>
          </a:bodyPr>
          <a:lstStyle/>
          <a:p>
            <a:r>
              <a:rPr lang="zh-CN" altLang="en-US" sz="2800" dirty="0">
                <a:effectLst>
                  <a:outerShdw blurRad="38100" dist="38100" dir="2700000" algn="tl">
                    <a:srgbClr val="C0C0C0"/>
                  </a:outerShdw>
                </a:effectLst>
                <a:latin typeface="黑体" pitchFamily="49" charset="-122"/>
                <a:ea typeface="黑体" pitchFamily="49" charset="-122"/>
              </a:rPr>
              <a:t>非递归</a:t>
            </a:r>
            <a:r>
              <a:rPr lang="en-US" altLang="en-US" sz="2800" dirty="0" err="1">
                <a:effectLst>
                  <a:outerShdw blurRad="38100" dist="38100" dir="2700000" algn="tl">
                    <a:srgbClr val="C0C0C0"/>
                  </a:outerShdw>
                </a:effectLst>
                <a:latin typeface="黑体" pitchFamily="49" charset="-122"/>
                <a:ea typeface="黑体" pitchFamily="49" charset="-122"/>
              </a:rPr>
              <a:t>合并排序</a:t>
            </a:r>
            <a:endParaRPr lang="zh-CN" altLang="en-US" dirty="0"/>
          </a:p>
        </p:txBody>
      </p:sp>
      <p:sp>
        <p:nvSpPr>
          <p:cNvPr id="3" name="内容占位符 2">
            <a:extLst>
              <a:ext uri="{FF2B5EF4-FFF2-40B4-BE49-F238E27FC236}">
                <a16:creationId xmlns:a16="http://schemas.microsoft.com/office/drawing/2014/main" id="{2560C47C-8017-4205-8715-A607350D9B48}"/>
              </a:ext>
            </a:extLst>
          </p:cNvPr>
          <p:cNvSpPr>
            <a:spLocks noGrp="1"/>
          </p:cNvSpPr>
          <p:nvPr>
            <p:ph idx="1"/>
          </p:nvPr>
        </p:nvSpPr>
        <p:spPr/>
        <p:txBody>
          <a:bodyPr/>
          <a:lstStyle/>
          <a:p>
            <a:r>
              <a:rPr lang="zh-CN" altLang="en-US" sz="2400" dirty="0"/>
              <a:t>前述递归排序算法分为</a:t>
            </a:r>
            <a:r>
              <a:rPr lang="en-US" altLang="zh-CN" sz="2400" dirty="0"/>
              <a:t>2</a:t>
            </a:r>
            <a:r>
              <a:rPr lang="zh-CN" altLang="en-US" sz="2400" dirty="0"/>
              <a:t>步</a:t>
            </a:r>
            <a:endParaRPr lang="en-US" altLang="zh-CN" sz="2400" dirty="0"/>
          </a:p>
          <a:p>
            <a:pPr lvl="1"/>
            <a:r>
              <a:rPr lang="en-US" altLang="zh-CN" dirty="0"/>
              <a:t>Step 1. </a:t>
            </a:r>
            <a:r>
              <a:rPr lang="zh-CN" altLang="en-US" dirty="0"/>
              <a:t>自上而下将长度为</a:t>
            </a:r>
            <a:r>
              <a:rPr lang="en-US" altLang="zh-CN" dirty="0"/>
              <a:t>n</a:t>
            </a:r>
            <a:r>
              <a:rPr lang="zh-CN" altLang="en-US" dirty="0"/>
              <a:t>的待排序的数组</a:t>
            </a:r>
            <a:r>
              <a:rPr lang="en-US" altLang="zh-CN" dirty="0"/>
              <a:t>a[]</a:t>
            </a:r>
            <a:r>
              <a:rPr lang="zh-CN" altLang="en-US" dirty="0"/>
              <a:t>分解为</a:t>
            </a:r>
            <a:r>
              <a:rPr lang="en-US" altLang="zh-CN" dirty="0"/>
              <a:t>2</a:t>
            </a:r>
            <a:r>
              <a:rPr lang="zh-CN" altLang="en-US" dirty="0"/>
              <a:t>个长度为</a:t>
            </a:r>
            <a:r>
              <a:rPr lang="en-US" altLang="zh-CN" dirty="0"/>
              <a:t>n/2</a:t>
            </a:r>
            <a:r>
              <a:rPr lang="zh-CN" altLang="en-US" dirty="0"/>
              <a:t>的子序列</a:t>
            </a:r>
            <a:r>
              <a:rPr lang="en-US" altLang="zh-CN" dirty="0"/>
              <a:t>/</a:t>
            </a:r>
            <a:r>
              <a:rPr lang="zh-CN" altLang="en-US" dirty="0"/>
              <a:t>子数组，重复分解，直至子序列长度为</a:t>
            </a:r>
            <a:r>
              <a:rPr lang="en-US" altLang="zh-CN" dirty="0"/>
              <a:t>1</a:t>
            </a:r>
          </a:p>
          <a:p>
            <a:pPr lvl="1"/>
            <a:r>
              <a:rPr lang="en-US" altLang="zh-CN" dirty="0"/>
              <a:t>Step 2. </a:t>
            </a:r>
            <a:r>
              <a:rPr lang="zh-CN" altLang="en-US" dirty="0"/>
              <a:t>自下而上，采用</a:t>
            </a:r>
            <a:r>
              <a:rPr lang="en-US" altLang="zh-CN" dirty="0"/>
              <a:t>Merge</a:t>
            </a:r>
            <a:r>
              <a:rPr lang="zh-CN" altLang="en-US" dirty="0"/>
              <a:t>合并已排好序的</a:t>
            </a:r>
            <a:r>
              <a:rPr lang="en-US" altLang="zh-CN" dirty="0"/>
              <a:t>2</a:t>
            </a:r>
            <a:r>
              <a:rPr lang="zh-CN" altLang="en-US" dirty="0"/>
              <a:t>个子序列</a:t>
            </a:r>
            <a:endParaRPr lang="en-US" altLang="zh-CN" dirty="0"/>
          </a:p>
          <a:p>
            <a:r>
              <a:rPr lang="zh-CN" altLang="en-US" sz="2400" dirty="0"/>
              <a:t>改进</a:t>
            </a:r>
            <a:endParaRPr lang="en-US" altLang="zh-CN" sz="2400" dirty="0"/>
          </a:p>
          <a:p>
            <a:pPr lvl="1"/>
            <a:r>
              <a:rPr lang="zh-CN" altLang="en-US" dirty="0"/>
              <a:t>省略自上而下的分解过程，将</a:t>
            </a:r>
            <a:r>
              <a:rPr lang="en-US" altLang="zh-CN" dirty="0"/>
              <a:t>a[]</a:t>
            </a:r>
            <a:r>
              <a:rPr lang="zh-CN" altLang="en-US" dirty="0"/>
              <a:t>中相邻元素两两配对，作为最底层子问题，由下而上使用</a:t>
            </a:r>
            <a:r>
              <a:rPr lang="en-US" altLang="zh-CN" dirty="0"/>
              <a:t>merge</a:t>
            </a:r>
            <a:r>
              <a:rPr lang="zh-CN" altLang="en-US" dirty="0"/>
              <a:t>过程，进行排序</a:t>
            </a:r>
            <a:endParaRPr lang="en-US" altLang="zh-CN" dirty="0"/>
          </a:p>
          <a:p>
            <a:pPr lvl="1"/>
            <a:r>
              <a:rPr lang="zh-CN" altLang="en-US" sz="2400" dirty="0"/>
              <a:t>消除排序中的递归</a:t>
            </a:r>
          </a:p>
          <a:p>
            <a:endParaRPr lang="en-US" altLang="zh-CN" sz="2400" dirty="0"/>
          </a:p>
          <a:p>
            <a:endParaRPr lang="zh-CN" altLang="en-US" dirty="0"/>
          </a:p>
        </p:txBody>
      </p:sp>
      <p:sp>
        <p:nvSpPr>
          <p:cNvPr id="4" name="日期占位符 3">
            <a:extLst>
              <a:ext uri="{FF2B5EF4-FFF2-40B4-BE49-F238E27FC236}">
                <a16:creationId xmlns:a16="http://schemas.microsoft.com/office/drawing/2014/main" id="{190881B1-BFA8-4A01-8897-AFD39D1212F0}"/>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501A6AB-44C9-45E6-8B02-9B1C4B40EF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D64E76-BD3A-4414-B2D0-43E257D8F37C}"/>
              </a:ext>
            </a:extLst>
          </p:cNvPr>
          <p:cNvSpPr>
            <a:spLocks noGrp="1"/>
          </p:cNvSpPr>
          <p:nvPr>
            <p:ph type="sldNum" sz="quarter" idx="12"/>
          </p:nvPr>
        </p:nvSpPr>
        <p:spPr/>
        <p:txBody>
          <a:bodyPr/>
          <a:lstStyle/>
          <a:p>
            <a:fld id="{EEA58A3B-43CE-4AA0-90B5-EB47AFAFEB34}" type="slidenum">
              <a:rPr lang="zh-CN" altLang="en-US" smtClean="0"/>
              <a:pPr/>
              <a:t>73</a:t>
            </a:fld>
            <a:endParaRPr lang="zh-CN" altLang="en-US" dirty="0"/>
          </a:p>
        </p:txBody>
      </p:sp>
      <p:sp>
        <p:nvSpPr>
          <p:cNvPr id="7" name="AutoShape 10">
            <a:hlinkClick r:id="rId2" action="ppaction://hlinksldjump" highlightClick="1"/>
            <a:extLst>
              <a:ext uri="{FF2B5EF4-FFF2-40B4-BE49-F238E27FC236}">
                <a16:creationId xmlns:a16="http://schemas.microsoft.com/office/drawing/2014/main" id="{D6233D21-435D-4699-AA62-6745A67ED9FD}"/>
              </a:ext>
            </a:extLst>
          </p:cNvPr>
          <p:cNvSpPr>
            <a:spLocks noChangeArrowheads="1"/>
          </p:cNvSpPr>
          <p:nvPr/>
        </p:nvSpPr>
        <p:spPr bwMode="auto">
          <a:xfrm>
            <a:off x="4188830" y="920249"/>
            <a:ext cx="431800" cy="260370"/>
          </a:xfrm>
          <a:prstGeom prst="actionButtonForwardNext">
            <a:avLst/>
          </a:prstGeom>
          <a:solidFill>
            <a:schemeClr val="bg1">
              <a:lumMod val="85000"/>
            </a:schemeClr>
          </a:solidFill>
          <a:ln>
            <a:noFill/>
          </a:ln>
          <a:effectLst/>
        </p:spPr>
        <p:txBody>
          <a:bodyPr wrap="none" anchor="ctr"/>
          <a:lstStyle/>
          <a:p>
            <a:pPr eaLnBrk="0" hangingPunct="0"/>
            <a:endParaRPr lang="zh-CN" altLang="en-US"/>
          </a:p>
        </p:txBody>
      </p:sp>
      <p:sp>
        <p:nvSpPr>
          <p:cNvPr id="8" name="矩形: 圆角 7">
            <a:extLst>
              <a:ext uri="{FF2B5EF4-FFF2-40B4-BE49-F238E27FC236}">
                <a16:creationId xmlns:a16="http://schemas.microsoft.com/office/drawing/2014/main" id="{EE26C07E-11AA-4057-9346-145843E3C391}"/>
              </a:ext>
            </a:extLst>
          </p:cNvPr>
          <p:cNvSpPr/>
          <p:nvPr/>
        </p:nvSpPr>
        <p:spPr>
          <a:xfrm>
            <a:off x="4888133" y="4554638"/>
            <a:ext cx="2453833" cy="1029470"/>
          </a:xfrm>
          <a:prstGeom prst="roundRect">
            <a:avLst>
              <a:gd name="adj" fmla="val 1114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2400" dirty="0">
                <a:solidFill>
                  <a:srgbClr val="FF0000"/>
                </a:solidFill>
                <a:latin typeface="微软雅黑 Light" panose="020B0502040204020203" pitchFamily="34" charset="-122"/>
                <a:ea typeface="微软雅黑 Light" panose="020B0502040204020203" pitchFamily="34" charset="-122"/>
              </a:rPr>
              <a:t>上机作业：</a:t>
            </a:r>
            <a:endParaRPr lang="en-US" altLang="zh-CN" sz="2400" dirty="0">
              <a:solidFill>
                <a:schemeClr val="tx1"/>
              </a:solidFill>
              <a:latin typeface="微软雅黑 Light" panose="020B0502040204020203" pitchFamily="34" charset="-122"/>
              <a:ea typeface="微软雅黑 Light" panose="020B0502040204020203" pitchFamily="34" charset="-122"/>
            </a:endParaRPr>
          </a:p>
          <a:p>
            <a:pPr>
              <a:defRPr/>
            </a:pPr>
            <a:r>
              <a:rPr lang="zh-CN" altLang="en-US" sz="2400" dirty="0">
                <a:solidFill>
                  <a:schemeClr val="tx1"/>
                </a:solidFill>
                <a:latin typeface="微软雅黑 Light" panose="020B0502040204020203" pitchFamily="34" charset="-122"/>
                <a:ea typeface="微软雅黑 Light" panose="020B0502040204020203" pitchFamily="34" charset="-122"/>
              </a:rPr>
              <a:t>非递归合并排序</a:t>
            </a:r>
          </a:p>
        </p:txBody>
      </p:sp>
    </p:spTree>
    <p:extLst>
      <p:ext uri="{BB962C8B-B14F-4D97-AF65-F5344CB8AC3E}">
        <p14:creationId xmlns:p14="http://schemas.microsoft.com/office/powerpoint/2010/main" val="4251086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881AF-F70F-4077-BFFF-56A3FC778BF3}"/>
              </a:ext>
            </a:extLst>
          </p:cNvPr>
          <p:cNvSpPr>
            <a:spLocks noGrp="1"/>
          </p:cNvSpPr>
          <p:nvPr>
            <p:ph type="title"/>
          </p:nvPr>
        </p:nvSpPr>
        <p:spPr/>
        <p:txBody>
          <a:bodyPr/>
          <a:lstStyle/>
          <a:p>
            <a:r>
              <a:rPr lang="en-US" altLang="en-US" sz="2800" dirty="0" err="1">
                <a:effectLst>
                  <a:outerShdw blurRad="38100" dist="38100" dir="2700000" algn="tl">
                    <a:srgbClr val="C0C0C0"/>
                  </a:outerShdw>
                </a:effectLst>
                <a:latin typeface="黑体" pitchFamily="49" charset="-122"/>
                <a:ea typeface="黑体" pitchFamily="49" charset="-122"/>
              </a:rPr>
              <a:t>合并排序</a:t>
            </a:r>
            <a:r>
              <a:rPr lang="zh-CN" altLang="en-US" sz="2800" dirty="0">
                <a:effectLst>
                  <a:outerShdw blurRad="38100" dist="38100" dir="2700000" algn="tl">
                    <a:srgbClr val="C0C0C0"/>
                  </a:outerShdw>
                </a:effectLst>
                <a:latin typeface="黑体" pitchFamily="49" charset="-122"/>
                <a:ea typeface="黑体" pitchFamily="49" charset="-122"/>
              </a:rPr>
              <a:t>：去除递归</a:t>
            </a:r>
            <a:endParaRPr lang="zh-CN" altLang="en-US" dirty="0"/>
          </a:p>
        </p:txBody>
      </p:sp>
      <p:sp>
        <p:nvSpPr>
          <p:cNvPr id="4" name="日期占位符 3">
            <a:extLst>
              <a:ext uri="{FF2B5EF4-FFF2-40B4-BE49-F238E27FC236}">
                <a16:creationId xmlns:a16="http://schemas.microsoft.com/office/drawing/2014/main" id="{AF1149CE-E7DE-4774-9025-929C1AF91A2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6C233CD-3674-401F-BD1E-49AB8518F9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1C1F86-A2C1-404B-B962-42D13F446B82}"/>
              </a:ext>
            </a:extLst>
          </p:cNvPr>
          <p:cNvSpPr>
            <a:spLocks noGrp="1"/>
          </p:cNvSpPr>
          <p:nvPr>
            <p:ph type="sldNum" sz="quarter" idx="12"/>
          </p:nvPr>
        </p:nvSpPr>
        <p:spPr/>
        <p:txBody>
          <a:bodyPr/>
          <a:lstStyle/>
          <a:p>
            <a:fld id="{EEA58A3B-43CE-4AA0-90B5-EB47AFAFEB34}" type="slidenum">
              <a:rPr lang="zh-CN" altLang="en-US" smtClean="0"/>
              <a:pPr/>
              <a:t>74</a:t>
            </a:fld>
            <a:endParaRPr lang="zh-CN" altLang="en-US" dirty="0"/>
          </a:p>
        </p:txBody>
      </p:sp>
      <p:sp>
        <p:nvSpPr>
          <p:cNvPr id="7" name="矩形 1">
            <a:extLst>
              <a:ext uri="{FF2B5EF4-FFF2-40B4-BE49-F238E27FC236}">
                <a16:creationId xmlns:a16="http://schemas.microsoft.com/office/drawing/2014/main" id="{DFC79F2D-D44C-479C-88A7-4B8BBE75263D}"/>
              </a:ext>
            </a:extLst>
          </p:cNvPr>
          <p:cNvSpPr>
            <a:spLocks noChangeArrowheads="1"/>
          </p:cNvSpPr>
          <p:nvPr/>
        </p:nvSpPr>
        <p:spPr bwMode="auto">
          <a:xfrm>
            <a:off x="156901" y="5238751"/>
            <a:ext cx="8496300" cy="720725"/>
          </a:xfrm>
          <a:prstGeom prst="rect">
            <a:avLst/>
          </a:prstGeom>
          <a:solidFill>
            <a:srgbClr val="FFFF00"/>
          </a:solidFill>
          <a:ln w="9525" algn="ctr">
            <a:solidFill>
              <a:schemeClr val="tx1"/>
            </a:solidFill>
            <a:round/>
            <a:headEnd/>
            <a:tailEnd/>
          </a:ln>
        </p:spPr>
        <p:txBody>
          <a:bodyPr/>
          <a:lstStyle/>
          <a:p>
            <a:pPr eaLnBrk="0" hangingPunct="0"/>
            <a:endParaRPr lang="zh-CN" altLang="en-US">
              <a:ea typeface="微软雅黑 Light" panose="020B0502040204020203" pitchFamily="34" charset="-122"/>
            </a:endParaRPr>
          </a:p>
        </p:txBody>
      </p:sp>
      <p:graphicFrame>
        <p:nvGraphicFramePr>
          <p:cNvPr id="8" name="Group 249">
            <a:extLst>
              <a:ext uri="{FF2B5EF4-FFF2-40B4-BE49-F238E27FC236}">
                <a16:creationId xmlns:a16="http://schemas.microsoft.com/office/drawing/2014/main" id="{9FDE05F3-CBED-4217-A9E4-1AF77F1813FB}"/>
              </a:ext>
            </a:extLst>
          </p:cNvPr>
          <p:cNvGraphicFramePr>
            <a:graphicFrameLocks noGrp="1"/>
          </p:cNvGraphicFramePr>
          <p:nvPr/>
        </p:nvGraphicFramePr>
        <p:xfrm>
          <a:off x="4906701" y="811050"/>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9" name="Text Box 34">
            <a:extLst>
              <a:ext uri="{FF2B5EF4-FFF2-40B4-BE49-F238E27FC236}">
                <a16:creationId xmlns:a16="http://schemas.microsoft.com/office/drawing/2014/main" id="{792958A6-0118-41CC-8221-E124689266CB}"/>
              </a:ext>
            </a:extLst>
          </p:cNvPr>
          <p:cNvSpPr txBox="1">
            <a:spLocks noChangeArrowheads="1"/>
          </p:cNvSpPr>
          <p:nvPr/>
        </p:nvSpPr>
        <p:spPr bwMode="auto">
          <a:xfrm>
            <a:off x="130858" y="5961326"/>
            <a:ext cx="17573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输入序列</a:t>
            </a:r>
            <a:r>
              <a:rPr lang="en-US" altLang="zh-CN" sz="2400" dirty="0">
                <a:latin typeface="+mn-lt"/>
                <a:ea typeface="微软雅黑 Light" panose="020B0502040204020203" pitchFamily="34" charset="-122"/>
              </a:rPr>
              <a:t>a[]</a:t>
            </a:r>
            <a:endParaRPr lang="zh-CN" altLang="en-US" sz="2400" dirty="0">
              <a:latin typeface="+mn-lt"/>
              <a:ea typeface="微软雅黑 Light" panose="020B0502040204020203" pitchFamily="34" charset="-122"/>
            </a:endParaRPr>
          </a:p>
        </p:txBody>
      </p:sp>
      <p:sp>
        <p:nvSpPr>
          <p:cNvPr id="10" name="Text Box 35">
            <a:extLst>
              <a:ext uri="{FF2B5EF4-FFF2-40B4-BE49-F238E27FC236}">
                <a16:creationId xmlns:a16="http://schemas.microsoft.com/office/drawing/2014/main" id="{E9356F4D-0857-44A4-B038-272562B467D1}"/>
              </a:ext>
            </a:extLst>
          </p:cNvPr>
          <p:cNvSpPr txBox="1">
            <a:spLocks noChangeArrowheads="1"/>
          </p:cNvSpPr>
          <p:nvPr/>
        </p:nvSpPr>
        <p:spPr bwMode="auto">
          <a:xfrm>
            <a:off x="3366826" y="79835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latin typeface="+mn-lt"/>
                <a:ea typeface="微软雅黑 Light" panose="020B0502040204020203" pitchFamily="34" charset="-122"/>
              </a:rPr>
              <a:t>输出序列</a:t>
            </a:r>
          </a:p>
        </p:txBody>
      </p:sp>
      <p:graphicFrame>
        <p:nvGraphicFramePr>
          <p:cNvPr id="11" name="Group 96">
            <a:extLst>
              <a:ext uri="{FF2B5EF4-FFF2-40B4-BE49-F238E27FC236}">
                <a16:creationId xmlns:a16="http://schemas.microsoft.com/office/drawing/2014/main" id="{086B4966-D6AC-4CD9-B112-0EE9B126C153}"/>
              </a:ext>
            </a:extLst>
          </p:cNvPr>
          <p:cNvGraphicFramePr>
            <a:graphicFrameLocks noGrp="1"/>
          </p:cNvGraphicFramePr>
          <p:nvPr/>
        </p:nvGraphicFramePr>
        <p:xfrm>
          <a:off x="2585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 name="Group 102">
            <a:extLst>
              <a:ext uri="{FF2B5EF4-FFF2-40B4-BE49-F238E27FC236}">
                <a16:creationId xmlns:a16="http://schemas.microsoft.com/office/drawing/2014/main" id="{0543E674-C8E0-4A93-A983-2342AD720B76}"/>
              </a:ext>
            </a:extLst>
          </p:cNvPr>
          <p:cNvGraphicFramePr>
            <a:graphicFrameLocks noGrp="1"/>
          </p:cNvGraphicFramePr>
          <p:nvPr/>
        </p:nvGraphicFramePr>
        <p:xfrm>
          <a:off x="10967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3" name="Group 110">
            <a:extLst>
              <a:ext uri="{FF2B5EF4-FFF2-40B4-BE49-F238E27FC236}">
                <a16:creationId xmlns:a16="http://schemas.microsoft.com/office/drawing/2014/main" id="{A1AE16FF-136D-4579-8493-5C0C02E9A6A6}"/>
              </a:ext>
            </a:extLst>
          </p:cNvPr>
          <p:cNvGraphicFramePr>
            <a:graphicFrameLocks noGrp="1"/>
          </p:cNvGraphicFramePr>
          <p:nvPr/>
        </p:nvGraphicFramePr>
        <p:xfrm>
          <a:off x="1325301" y="3749676"/>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14" name="Line 118">
            <a:extLst>
              <a:ext uri="{FF2B5EF4-FFF2-40B4-BE49-F238E27FC236}">
                <a16:creationId xmlns:a16="http://schemas.microsoft.com/office/drawing/2014/main" id="{170A4668-C76A-404A-8A13-4268F10C2820}"/>
              </a:ext>
            </a:extLst>
          </p:cNvPr>
          <p:cNvSpPr>
            <a:spLocks noChangeShapeType="1"/>
          </p:cNvSpPr>
          <p:nvPr/>
        </p:nvSpPr>
        <p:spPr bwMode="auto">
          <a:xfrm flipV="1">
            <a:off x="563301" y="4381501"/>
            <a:ext cx="14478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5" name="Line 119">
            <a:extLst>
              <a:ext uri="{FF2B5EF4-FFF2-40B4-BE49-F238E27FC236}">
                <a16:creationId xmlns:a16="http://schemas.microsoft.com/office/drawing/2014/main" id="{C544B33C-4722-41FC-96F9-DCA0A10439B2}"/>
              </a:ext>
            </a:extLst>
          </p:cNvPr>
          <p:cNvSpPr>
            <a:spLocks noChangeShapeType="1"/>
          </p:cNvSpPr>
          <p:nvPr/>
        </p:nvSpPr>
        <p:spPr bwMode="auto">
          <a:xfrm flipV="1">
            <a:off x="1401501" y="4381501"/>
            <a:ext cx="228600" cy="99536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16" name="Group 120">
            <a:extLst>
              <a:ext uri="{FF2B5EF4-FFF2-40B4-BE49-F238E27FC236}">
                <a16:creationId xmlns:a16="http://schemas.microsoft.com/office/drawing/2014/main" id="{5DDF7809-6A04-4175-BC7A-72010FC6223A}"/>
              </a:ext>
            </a:extLst>
          </p:cNvPr>
          <p:cNvGraphicFramePr>
            <a:graphicFrameLocks noGrp="1"/>
          </p:cNvGraphicFramePr>
          <p:nvPr/>
        </p:nvGraphicFramePr>
        <p:xfrm>
          <a:off x="23921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7" name="Group 126">
            <a:extLst>
              <a:ext uri="{FF2B5EF4-FFF2-40B4-BE49-F238E27FC236}">
                <a16:creationId xmlns:a16="http://schemas.microsoft.com/office/drawing/2014/main" id="{108FF359-40D5-45EF-950F-BD55B861AE7F}"/>
              </a:ext>
            </a:extLst>
          </p:cNvPr>
          <p:cNvGraphicFramePr>
            <a:graphicFrameLocks noGrp="1"/>
          </p:cNvGraphicFramePr>
          <p:nvPr/>
        </p:nvGraphicFramePr>
        <p:xfrm>
          <a:off x="32303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Line 134">
            <a:extLst>
              <a:ext uri="{FF2B5EF4-FFF2-40B4-BE49-F238E27FC236}">
                <a16:creationId xmlns:a16="http://schemas.microsoft.com/office/drawing/2014/main" id="{C704B063-7473-4AD1-8629-7E20090F847E}"/>
              </a:ext>
            </a:extLst>
          </p:cNvPr>
          <p:cNvSpPr>
            <a:spLocks noChangeShapeType="1"/>
          </p:cNvSpPr>
          <p:nvPr/>
        </p:nvSpPr>
        <p:spPr bwMode="auto">
          <a:xfrm flipV="1">
            <a:off x="2696901" y="4375151"/>
            <a:ext cx="118110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9" name="Line 135">
            <a:extLst>
              <a:ext uri="{FF2B5EF4-FFF2-40B4-BE49-F238E27FC236}">
                <a16:creationId xmlns:a16="http://schemas.microsoft.com/office/drawing/2014/main" id="{DBBB6A03-5067-46A6-8019-F6CA85DAC058}"/>
              </a:ext>
            </a:extLst>
          </p:cNvPr>
          <p:cNvSpPr>
            <a:spLocks noChangeShapeType="1"/>
          </p:cNvSpPr>
          <p:nvPr/>
        </p:nvSpPr>
        <p:spPr bwMode="auto">
          <a:xfrm flipH="1" flipV="1">
            <a:off x="3517639" y="4375151"/>
            <a:ext cx="17462"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0" name="Group 137">
            <a:extLst>
              <a:ext uri="{FF2B5EF4-FFF2-40B4-BE49-F238E27FC236}">
                <a16:creationId xmlns:a16="http://schemas.microsoft.com/office/drawing/2014/main" id="{374D9D7F-4047-474B-9A55-15036CB9598E}"/>
              </a:ext>
            </a:extLst>
          </p:cNvPr>
          <p:cNvGraphicFramePr>
            <a:graphicFrameLocks noGrp="1"/>
          </p:cNvGraphicFramePr>
          <p:nvPr/>
        </p:nvGraphicFramePr>
        <p:xfrm>
          <a:off x="3306501" y="3749676"/>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21" name="Group 145">
            <a:extLst>
              <a:ext uri="{FF2B5EF4-FFF2-40B4-BE49-F238E27FC236}">
                <a16:creationId xmlns:a16="http://schemas.microsoft.com/office/drawing/2014/main" id="{86E9487E-23E2-4B0A-8C53-556CA089D6FF}"/>
              </a:ext>
            </a:extLst>
          </p:cNvPr>
          <p:cNvGraphicFramePr>
            <a:graphicFrameLocks noGrp="1"/>
          </p:cNvGraphicFramePr>
          <p:nvPr/>
        </p:nvGraphicFramePr>
        <p:xfrm>
          <a:off x="2239701" y="2301718"/>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2" name="Line 157">
            <a:extLst>
              <a:ext uri="{FF2B5EF4-FFF2-40B4-BE49-F238E27FC236}">
                <a16:creationId xmlns:a16="http://schemas.microsoft.com/office/drawing/2014/main" id="{15D634F1-A0CE-4B1F-A664-A790199CE330}"/>
              </a:ext>
            </a:extLst>
          </p:cNvPr>
          <p:cNvSpPr>
            <a:spLocks noChangeShapeType="1"/>
          </p:cNvSpPr>
          <p:nvPr/>
        </p:nvSpPr>
        <p:spPr bwMode="auto">
          <a:xfrm flipV="1">
            <a:off x="1782501" y="2847371"/>
            <a:ext cx="1143000" cy="90230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3" name="Line 158">
            <a:extLst>
              <a:ext uri="{FF2B5EF4-FFF2-40B4-BE49-F238E27FC236}">
                <a16:creationId xmlns:a16="http://schemas.microsoft.com/office/drawing/2014/main" id="{B3B2FC68-45EB-4849-AE46-20449AE1C24E}"/>
              </a:ext>
            </a:extLst>
          </p:cNvPr>
          <p:cNvSpPr>
            <a:spLocks noChangeShapeType="1"/>
          </p:cNvSpPr>
          <p:nvPr/>
        </p:nvSpPr>
        <p:spPr bwMode="auto">
          <a:xfrm flipH="1" flipV="1">
            <a:off x="3466617" y="2847369"/>
            <a:ext cx="220883" cy="902306"/>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4" name="Group 159">
            <a:extLst>
              <a:ext uri="{FF2B5EF4-FFF2-40B4-BE49-F238E27FC236}">
                <a16:creationId xmlns:a16="http://schemas.microsoft.com/office/drawing/2014/main" id="{8E2A2550-7A63-4A3F-95D3-8F83810810E9}"/>
              </a:ext>
            </a:extLst>
          </p:cNvPr>
          <p:cNvGraphicFramePr>
            <a:graphicFrameLocks noGrp="1"/>
          </p:cNvGraphicFramePr>
          <p:nvPr/>
        </p:nvGraphicFramePr>
        <p:xfrm>
          <a:off x="6887901" y="2301718"/>
          <a:ext cx="1981200" cy="517530"/>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25" name="Line 171">
            <a:extLst>
              <a:ext uri="{FF2B5EF4-FFF2-40B4-BE49-F238E27FC236}">
                <a16:creationId xmlns:a16="http://schemas.microsoft.com/office/drawing/2014/main" id="{FFEB23C8-2C13-4636-B50A-F530D2733F8E}"/>
              </a:ext>
            </a:extLst>
          </p:cNvPr>
          <p:cNvSpPr>
            <a:spLocks noChangeShapeType="1"/>
          </p:cNvSpPr>
          <p:nvPr/>
        </p:nvSpPr>
        <p:spPr bwMode="auto">
          <a:xfrm flipV="1">
            <a:off x="3230302" y="1371289"/>
            <a:ext cx="2707512" cy="92725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6" name="Line 172">
            <a:extLst>
              <a:ext uri="{FF2B5EF4-FFF2-40B4-BE49-F238E27FC236}">
                <a16:creationId xmlns:a16="http://schemas.microsoft.com/office/drawing/2014/main" id="{6C93A746-ABD9-49F4-B6DC-EC94B00FFC47}"/>
              </a:ext>
            </a:extLst>
          </p:cNvPr>
          <p:cNvSpPr>
            <a:spLocks noChangeShapeType="1"/>
          </p:cNvSpPr>
          <p:nvPr/>
        </p:nvSpPr>
        <p:spPr bwMode="auto">
          <a:xfrm flipH="1" flipV="1">
            <a:off x="7283450" y="1358289"/>
            <a:ext cx="793750" cy="94025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27" name="Group 192">
            <a:extLst>
              <a:ext uri="{FF2B5EF4-FFF2-40B4-BE49-F238E27FC236}">
                <a16:creationId xmlns:a16="http://schemas.microsoft.com/office/drawing/2014/main" id="{FB2F685C-AEC9-47E1-852F-0EF7845373C9}"/>
              </a:ext>
            </a:extLst>
          </p:cNvPr>
          <p:cNvGraphicFramePr>
            <a:graphicFrameLocks noGrp="1"/>
          </p:cNvGraphicFramePr>
          <p:nvPr/>
        </p:nvGraphicFramePr>
        <p:xfrm>
          <a:off x="49829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8" name="Group 198">
            <a:extLst>
              <a:ext uri="{FF2B5EF4-FFF2-40B4-BE49-F238E27FC236}">
                <a16:creationId xmlns:a16="http://schemas.microsoft.com/office/drawing/2014/main" id="{4CA5A8D7-8C70-4840-9BDF-452D2C4FC3AF}"/>
              </a:ext>
            </a:extLst>
          </p:cNvPr>
          <p:cNvGraphicFramePr>
            <a:graphicFrameLocks noGrp="1"/>
          </p:cNvGraphicFramePr>
          <p:nvPr/>
        </p:nvGraphicFramePr>
        <p:xfrm>
          <a:off x="58211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9" name="Group 206">
            <a:extLst>
              <a:ext uri="{FF2B5EF4-FFF2-40B4-BE49-F238E27FC236}">
                <a16:creationId xmlns:a16="http://schemas.microsoft.com/office/drawing/2014/main" id="{930DD0E3-D2DC-46F6-BB65-6D051BAC0E95}"/>
              </a:ext>
            </a:extLst>
          </p:cNvPr>
          <p:cNvGraphicFramePr>
            <a:graphicFrameLocks noGrp="1"/>
          </p:cNvGraphicFramePr>
          <p:nvPr/>
        </p:nvGraphicFramePr>
        <p:xfrm>
          <a:off x="6049701" y="3749676"/>
          <a:ext cx="914400" cy="51753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30" name="Line 214">
            <a:extLst>
              <a:ext uri="{FF2B5EF4-FFF2-40B4-BE49-F238E27FC236}">
                <a16:creationId xmlns:a16="http://schemas.microsoft.com/office/drawing/2014/main" id="{1AD916A4-C9E1-438F-B805-93CE68362E87}"/>
              </a:ext>
            </a:extLst>
          </p:cNvPr>
          <p:cNvSpPr>
            <a:spLocks noChangeShapeType="1"/>
          </p:cNvSpPr>
          <p:nvPr/>
        </p:nvSpPr>
        <p:spPr bwMode="auto">
          <a:xfrm flipV="1">
            <a:off x="5287701" y="4375151"/>
            <a:ext cx="110966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1" name="Line 215">
            <a:extLst>
              <a:ext uri="{FF2B5EF4-FFF2-40B4-BE49-F238E27FC236}">
                <a16:creationId xmlns:a16="http://schemas.microsoft.com/office/drawing/2014/main" id="{B3A88E5B-BD98-4420-B6C6-4C8D75701D24}"/>
              </a:ext>
            </a:extLst>
          </p:cNvPr>
          <p:cNvSpPr>
            <a:spLocks noChangeShapeType="1"/>
          </p:cNvSpPr>
          <p:nvPr/>
        </p:nvSpPr>
        <p:spPr bwMode="auto">
          <a:xfrm flipV="1">
            <a:off x="6125901" y="4375151"/>
            <a:ext cx="631825"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2" name="Group 216">
            <a:extLst>
              <a:ext uri="{FF2B5EF4-FFF2-40B4-BE49-F238E27FC236}">
                <a16:creationId xmlns:a16="http://schemas.microsoft.com/office/drawing/2014/main" id="{5597D94C-9B68-4428-80E0-C78EDC5249A0}"/>
              </a:ext>
            </a:extLst>
          </p:cNvPr>
          <p:cNvGraphicFramePr>
            <a:graphicFrameLocks noGrp="1"/>
          </p:cNvGraphicFramePr>
          <p:nvPr/>
        </p:nvGraphicFramePr>
        <p:xfrm>
          <a:off x="71165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3" name="Group 222">
            <a:extLst>
              <a:ext uri="{FF2B5EF4-FFF2-40B4-BE49-F238E27FC236}">
                <a16:creationId xmlns:a16="http://schemas.microsoft.com/office/drawing/2014/main" id="{1FDD83AC-CADF-4FA5-9DA3-C52843405642}"/>
              </a:ext>
            </a:extLst>
          </p:cNvPr>
          <p:cNvGraphicFramePr>
            <a:graphicFrameLocks noGrp="1"/>
          </p:cNvGraphicFramePr>
          <p:nvPr/>
        </p:nvGraphicFramePr>
        <p:xfrm>
          <a:off x="7954701" y="5376863"/>
          <a:ext cx="457200" cy="517530"/>
        </p:xfrm>
        <a:graphic>
          <a:graphicData uri="http://schemas.openxmlformats.org/drawingml/2006/table">
            <a:tbl>
              <a:tblPr/>
              <a:tblGrid>
                <a:gridCol w="457200">
                  <a:extLst>
                    <a:ext uri="{9D8B030D-6E8A-4147-A177-3AD203B41FA5}">
                      <a16:colId xmlns:a16="http://schemas.microsoft.com/office/drawing/2014/main" val="20000"/>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4" name="Line 230">
            <a:extLst>
              <a:ext uri="{FF2B5EF4-FFF2-40B4-BE49-F238E27FC236}">
                <a16:creationId xmlns:a16="http://schemas.microsoft.com/office/drawing/2014/main" id="{5C6C1328-A594-431E-B6EA-D541E2E468A9}"/>
              </a:ext>
            </a:extLst>
          </p:cNvPr>
          <p:cNvSpPr>
            <a:spLocks noChangeShapeType="1"/>
          </p:cNvSpPr>
          <p:nvPr/>
        </p:nvSpPr>
        <p:spPr bwMode="auto">
          <a:xfrm flipV="1">
            <a:off x="7421301" y="4375151"/>
            <a:ext cx="1136650"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5" name="Line 231">
            <a:extLst>
              <a:ext uri="{FF2B5EF4-FFF2-40B4-BE49-F238E27FC236}">
                <a16:creationId xmlns:a16="http://schemas.microsoft.com/office/drawing/2014/main" id="{E54ECD35-8F10-4E76-960E-5C0341115626}"/>
              </a:ext>
            </a:extLst>
          </p:cNvPr>
          <p:cNvSpPr>
            <a:spLocks noChangeShapeType="1"/>
          </p:cNvSpPr>
          <p:nvPr/>
        </p:nvSpPr>
        <p:spPr bwMode="auto">
          <a:xfrm flipV="1">
            <a:off x="8259501" y="4375151"/>
            <a:ext cx="11113" cy="100171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graphicFrame>
        <p:nvGraphicFramePr>
          <p:cNvPr id="36" name="Group 233">
            <a:extLst>
              <a:ext uri="{FF2B5EF4-FFF2-40B4-BE49-F238E27FC236}">
                <a16:creationId xmlns:a16="http://schemas.microsoft.com/office/drawing/2014/main" id="{BC0C59C0-B4EE-464E-926A-09DCBC1E5EDE}"/>
              </a:ext>
            </a:extLst>
          </p:cNvPr>
          <p:cNvGraphicFramePr>
            <a:graphicFrameLocks noGrp="1"/>
          </p:cNvGraphicFramePr>
          <p:nvPr/>
        </p:nvGraphicFramePr>
        <p:xfrm>
          <a:off x="8030901" y="3749676"/>
          <a:ext cx="762000" cy="51753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sp>
        <p:nvSpPr>
          <p:cNvPr id="37" name="Line 241">
            <a:extLst>
              <a:ext uri="{FF2B5EF4-FFF2-40B4-BE49-F238E27FC236}">
                <a16:creationId xmlns:a16="http://schemas.microsoft.com/office/drawing/2014/main" id="{97A668D8-CEA7-405A-90CF-91079007D1C5}"/>
              </a:ext>
            </a:extLst>
          </p:cNvPr>
          <p:cNvSpPr>
            <a:spLocks noChangeShapeType="1"/>
          </p:cNvSpPr>
          <p:nvPr/>
        </p:nvSpPr>
        <p:spPr bwMode="auto">
          <a:xfrm flipV="1">
            <a:off x="6506901" y="2847366"/>
            <a:ext cx="1143000" cy="90230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8" name="Line 242">
            <a:extLst>
              <a:ext uri="{FF2B5EF4-FFF2-40B4-BE49-F238E27FC236}">
                <a16:creationId xmlns:a16="http://schemas.microsoft.com/office/drawing/2014/main" id="{ADE27F1E-42CC-499C-A0F9-BD6568AADE6D}"/>
              </a:ext>
            </a:extLst>
          </p:cNvPr>
          <p:cNvSpPr>
            <a:spLocks noChangeShapeType="1"/>
          </p:cNvSpPr>
          <p:nvPr/>
        </p:nvSpPr>
        <p:spPr bwMode="auto">
          <a:xfrm flipH="1" flipV="1">
            <a:off x="8191017" y="2847365"/>
            <a:ext cx="220883" cy="90231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9" name="Text Box 246">
            <a:extLst>
              <a:ext uri="{FF2B5EF4-FFF2-40B4-BE49-F238E27FC236}">
                <a16:creationId xmlns:a16="http://schemas.microsoft.com/office/drawing/2014/main" id="{29EBD5ED-7E3C-4374-BA96-D3F07FBF411B}"/>
              </a:ext>
            </a:extLst>
          </p:cNvPr>
          <p:cNvSpPr txBox="1">
            <a:spLocks noChangeArrowheads="1"/>
          </p:cNvSpPr>
          <p:nvPr/>
        </p:nvSpPr>
        <p:spPr bwMode="auto">
          <a:xfrm>
            <a:off x="6096000" y="14889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a:solidFill>
                  <a:schemeClr val="accent2"/>
                </a:solidFill>
                <a:latin typeface="+mn-lt"/>
                <a:ea typeface="微软雅黑 Light" panose="020B0502040204020203" pitchFamily="34" charset="-122"/>
              </a:rPr>
              <a:t>合并</a:t>
            </a:r>
          </a:p>
        </p:txBody>
      </p:sp>
      <p:sp>
        <p:nvSpPr>
          <p:cNvPr id="40" name="Line 247">
            <a:extLst>
              <a:ext uri="{FF2B5EF4-FFF2-40B4-BE49-F238E27FC236}">
                <a16:creationId xmlns:a16="http://schemas.microsoft.com/office/drawing/2014/main" id="{737B9DAA-8977-4246-BCB8-6ABE10FDD41E}"/>
              </a:ext>
            </a:extLst>
          </p:cNvPr>
          <p:cNvSpPr>
            <a:spLocks noChangeShapeType="1"/>
          </p:cNvSpPr>
          <p:nvPr/>
        </p:nvSpPr>
        <p:spPr bwMode="auto">
          <a:xfrm>
            <a:off x="5181600" y="1760380"/>
            <a:ext cx="990600" cy="1587"/>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1" name="Line 248">
            <a:extLst>
              <a:ext uri="{FF2B5EF4-FFF2-40B4-BE49-F238E27FC236}">
                <a16:creationId xmlns:a16="http://schemas.microsoft.com/office/drawing/2014/main" id="{2ECCBCE0-840B-4BE0-BD0C-7790D6B6AFA7}"/>
              </a:ext>
            </a:extLst>
          </p:cNvPr>
          <p:cNvSpPr>
            <a:spLocks noChangeShapeType="1"/>
          </p:cNvSpPr>
          <p:nvPr/>
        </p:nvSpPr>
        <p:spPr bwMode="auto">
          <a:xfrm>
            <a:off x="6781800" y="1760380"/>
            <a:ext cx="6858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2" name="AutoShape 10">
            <a:hlinkClick r:id="" action="ppaction://hlinkshowjump?jump=lastslideviewed" highlightClick="1"/>
            <a:extLst>
              <a:ext uri="{FF2B5EF4-FFF2-40B4-BE49-F238E27FC236}">
                <a16:creationId xmlns:a16="http://schemas.microsoft.com/office/drawing/2014/main" id="{1EE6A8B4-AE08-410A-A2E3-E166E4A1AFA9}"/>
              </a:ext>
            </a:extLst>
          </p:cNvPr>
          <p:cNvSpPr>
            <a:spLocks noChangeArrowheads="1"/>
          </p:cNvSpPr>
          <p:nvPr/>
        </p:nvSpPr>
        <p:spPr bwMode="auto">
          <a:xfrm>
            <a:off x="8783637" y="6207388"/>
            <a:ext cx="360363" cy="215900"/>
          </a:xfrm>
          <a:prstGeom prst="actionButtonBackPrevious">
            <a:avLst/>
          </a:prstGeom>
          <a:solidFill>
            <a:schemeClr val="bg1">
              <a:lumMod val="95000"/>
            </a:schemeClr>
          </a:solidFill>
          <a:ln>
            <a:noFill/>
          </a:ln>
          <a:effectLst/>
        </p:spPr>
        <p:txBody>
          <a:bodyPr wrap="none" anchor="ctr"/>
          <a:lstStyle/>
          <a:p>
            <a:pPr eaLnBrk="0" hangingPunct="0"/>
            <a:endParaRPr lang="zh-CN" altLang="en-US">
              <a:ea typeface="微软雅黑 Light" panose="020B0502040204020203" pitchFamily="34" charset="-122"/>
              <a:cs typeface="Times New Roman" pitchFamily="18" charset="0"/>
            </a:endParaRPr>
          </a:p>
        </p:txBody>
      </p:sp>
    </p:spTree>
    <p:extLst>
      <p:ext uri="{BB962C8B-B14F-4D97-AF65-F5344CB8AC3E}">
        <p14:creationId xmlns:p14="http://schemas.microsoft.com/office/powerpoint/2010/main" val="3037392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EE7805D9-8D46-4B86-9080-49285A661988}"/>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32F2D55C-8BD9-48E1-B3A6-F4A31A3E345B}"/>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6068EF7-B153-4C17-87AA-D8DD1CC078DF}"/>
              </a:ext>
            </a:extLst>
          </p:cNvPr>
          <p:cNvSpPr>
            <a:spLocks noGrp="1"/>
          </p:cNvSpPr>
          <p:nvPr>
            <p:ph type="sldNum" sz="quarter" idx="12"/>
          </p:nvPr>
        </p:nvSpPr>
        <p:spPr/>
        <p:txBody>
          <a:bodyPr/>
          <a:lstStyle/>
          <a:p>
            <a:fld id="{EEA58A3B-43CE-4AA0-90B5-EB47AFAFEB34}" type="slidenum">
              <a:rPr lang="zh-CN" altLang="en-US" smtClean="0"/>
              <a:pPr/>
              <a:t>75</a:t>
            </a:fld>
            <a:endParaRPr lang="zh-CN" altLang="en-US" dirty="0"/>
          </a:p>
        </p:txBody>
      </p:sp>
      <p:sp>
        <p:nvSpPr>
          <p:cNvPr id="6" name="Rectangle 5">
            <a:extLst>
              <a:ext uri="{FF2B5EF4-FFF2-40B4-BE49-F238E27FC236}">
                <a16:creationId xmlns:a16="http://schemas.microsoft.com/office/drawing/2014/main" id="{245D0B40-A224-42C1-8747-767B4AD06107}"/>
              </a:ext>
            </a:extLst>
          </p:cNvPr>
          <p:cNvSpPr>
            <a:spLocks noChangeArrowheads="1"/>
          </p:cNvSpPr>
          <p:nvPr/>
        </p:nvSpPr>
        <p:spPr bwMode="auto">
          <a:xfrm>
            <a:off x="95250" y="1576166"/>
            <a:ext cx="8501063"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10000"/>
              </a:lnSpc>
            </a:pPr>
            <a:r>
              <a:rPr kumimoji="1" lang="en-US" altLang="zh-CN" sz="2400" dirty="0">
                <a:ea typeface="微软雅黑 Light" panose="020B0502040204020203" pitchFamily="34" charset="-122"/>
              </a:rPr>
              <a:t>void </a:t>
            </a:r>
            <a:r>
              <a:rPr kumimoji="1" lang="en-US" altLang="zh-CN" sz="2400" b="1" dirty="0" err="1">
                <a:ea typeface="微软雅黑 Light" panose="020B0502040204020203" pitchFamily="34" charset="-122"/>
              </a:rPr>
              <a:t>MergeSort</a:t>
            </a:r>
            <a:r>
              <a:rPr kumimoji="1" lang="en-US" altLang="zh-CN" sz="2400" dirty="0">
                <a:ea typeface="微软雅黑 Light" panose="020B0502040204020203" pitchFamily="34" charset="-122"/>
              </a:rPr>
              <a:t>(Type a[], </a:t>
            </a:r>
            <a:r>
              <a:rPr kumimoji="1" lang="en-US" altLang="zh-CN" sz="2400" dirty="0" err="1">
                <a:ea typeface="微软雅黑 Light" panose="020B0502040204020203" pitchFamily="34" charset="-122"/>
              </a:rPr>
              <a:t>int</a:t>
            </a:r>
            <a:r>
              <a:rPr kumimoji="1" lang="en-US" altLang="zh-CN" sz="2400" dirty="0">
                <a:ea typeface="微软雅黑 Light" panose="020B0502040204020203" pitchFamily="34" charset="-122"/>
              </a:rPr>
              <a:t> n)</a:t>
            </a:r>
          </a:p>
          <a:p>
            <a:pPr>
              <a:lnSpc>
                <a:spcPct val="110000"/>
              </a:lnSpc>
            </a:pPr>
            <a:r>
              <a:rPr lang="en-US" altLang="zh-CN" sz="2400" dirty="0">
                <a:ea typeface="微软雅黑 Light" panose="020B0502040204020203" pitchFamily="34" charset="-122"/>
                <a:cs typeface="楷体_GB2312"/>
              </a:rPr>
              <a:t>   {  Type *b = new Type[n];    </a:t>
            </a:r>
            <a:r>
              <a:rPr lang="en-US" altLang="zh-CN" dirty="0">
                <a:ea typeface="微软雅黑 Light" panose="020B0502040204020203" pitchFamily="34" charset="-122"/>
                <a:cs typeface="楷体_GB2312"/>
              </a:rPr>
              <a:t>//</a:t>
            </a:r>
            <a:r>
              <a:rPr lang="zh-CN" altLang="en-US" dirty="0">
                <a:ea typeface="微软雅黑 Light" panose="020B0502040204020203" pitchFamily="34" charset="-122"/>
                <a:cs typeface="楷体_GB2312"/>
              </a:rPr>
              <a:t>创建数组</a:t>
            </a:r>
            <a:r>
              <a:rPr lang="en-US" altLang="zh-CN" dirty="0">
                <a:ea typeface="微软雅黑 Light" panose="020B0502040204020203" pitchFamily="34" charset="-122"/>
                <a:cs typeface="楷体_GB2312"/>
              </a:rPr>
              <a:t>b</a:t>
            </a:r>
          </a:p>
          <a:p>
            <a:r>
              <a:rPr lang="en-US" altLang="zh-CN" sz="2400" dirty="0">
                <a:ea typeface="微软雅黑 Light" panose="020B0502040204020203" pitchFamily="34" charset="-122"/>
                <a:cs typeface="楷体_GB2312"/>
              </a:rPr>
              <a:t>      </a:t>
            </a:r>
            <a:r>
              <a:rPr lang="en-US" altLang="zh-CN" sz="2400" dirty="0" err="1">
                <a:ea typeface="微软雅黑 Light" panose="020B0502040204020203" pitchFamily="34" charset="-122"/>
                <a:cs typeface="楷体_GB2312"/>
              </a:rPr>
              <a:t>int</a:t>
            </a:r>
            <a:r>
              <a:rPr lang="en-US" altLang="zh-CN" sz="2400" dirty="0">
                <a:ea typeface="微软雅黑 Light" panose="020B0502040204020203" pitchFamily="34" charset="-122"/>
                <a:cs typeface="楷体_GB2312"/>
              </a:rPr>
              <a:t> s=1; </a:t>
            </a:r>
          </a:p>
          <a:p>
            <a:r>
              <a:rPr lang="en-US" altLang="zh-CN" sz="2400" dirty="0">
                <a:ea typeface="微软雅黑 Light" panose="020B0502040204020203" pitchFamily="34" charset="-122"/>
                <a:cs typeface="楷体_GB2312"/>
              </a:rPr>
              <a:t>      while  (s&lt;n)  {</a:t>
            </a:r>
          </a:p>
          <a:p>
            <a:r>
              <a:rPr lang="en-US" altLang="zh-CN" sz="2400" dirty="0">
                <a:ea typeface="微软雅黑 Light" panose="020B0502040204020203" pitchFamily="34" charset="-122"/>
                <a:cs typeface="楷体_GB2312"/>
              </a:rPr>
              <a:t>              </a:t>
            </a:r>
            <a:r>
              <a:rPr lang="en-US" altLang="zh-CN" sz="2400" dirty="0" err="1">
                <a:ea typeface="微软雅黑 Light" panose="020B0502040204020203" pitchFamily="34" charset="-122"/>
                <a:cs typeface="楷体_GB2312"/>
              </a:rPr>
              <a:t>MergePass</a:t>
            </a:r>
            <a:r>
              <a:rPr lang="en-US" altLang="zh-CN" sz="2400" dirty="0">
                <a:ea typeface="微软雅黑 Light" panose="020B0502040204020203" pitchFamily="34" charset="-122"/>
                <a:cs typeface="楷体_GB2312"/>
              </a:rPr>
              <a:t>(a, b, s, n);   </a:t>
            </a:r>
          </a:p>
          <a:p>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s+=s;</a:t>
            </a:r>
          </a:p>
          <a:p>
            <a:endParaRPr lang="en-US" altLang="zh-CN" sz="2400" dirty="0">
              <a:ea typeface="微软雅黑 Light" panose="020B0502040204020203" pitchFamily="34" charset="-122"/>
              <a:cs typeface="楷体_GB2312"/>
            </a:endParaRPr>
          </a:p>
          <a:p>
            <a:r>
              <a:rPr lang="en-US" altLang="zh-CN" sz="2400" dirty="0">
                <a:ea typeface="微软雅黑 Light" panose="020B0502040204020203" pitchFamily="34" charset="-122"/>
                <a:cs typeface="楷体_GB2312"/>
              </a:rPr>
              <a:t>              </a:t>
            </a:r>
            <a:r>
              <a:rPr lang="en-US" altLang="zh-CN" sz="2400" dirty="0" err="1">
                <a:ea typeface="微软雅黑 Light" panose="020B0502040204020203" pitchFamily="34" charset="-122"/>
                <a:cs typeface="楷体_GB2312"/>
              </a:rPr>
              <a:t>MergePass</a:t>
            </a:r>
            <a:r>
              <a:rPr lang="en-US" altLang="zh-CN" sz="2400" dirty="0">
                <a:ea typeface="微软雅黑 Light" panose="020B0502040204020203" pitchFamily="34" charset="-122"/>
                <a:cs typeface="楷体_GB2312"/>
              </a:rPr>
              <a:t>(b, a, s, n);   //</a:t>
            </a:r>
            <a:r>
              <a:rPr lang="zh-CN" altLang="en-US" sz="2400" dirty="0">
                <a:ea typeface="微软雅黑 Light" panose="020B0502040204020203" pitchFamily="34" charset="-122"/>
                <a:cs typeface="楷体_GB2312"/>
              </a:rPr>
              <a:t>合并到数组</a:t>
            </a:r>
            <a:r>
              <a:rPr lang="en-US" altLang="zh-CN" sz="2400" dirty="0">
                <a:ea typeface="微软雅黑 Light" panose="020B0502040204020203" pitchFamily="34" charset="-122"/>
                <a:cs typeface="楷体_GB2312"/>
              </a:rPr>
              <a:t>a</a:t>
            </a:r>
          </a:p>
          <a:p>
            <a:r>
              <a:rPr lang="en-US" altLang="zh-CN" sz="2400" dirty="0">
                <a:ea typeface="微软雅黑 Light" panose="020B0502040204020203" pitchFamily="34" charset="-122"/>
                <a:cs typeface="楷体_GB2312"/>
              </a:rPr>
              <a:t>              s+=s;</a:t>
            </a:r>
            <a:endParaRPr lang="en-US" altLang="zh-CN" sz="2400" b="1" dirty="0">
              <a:ea typeface="微软雅黑 Light" panose="020B0502040204020203" pitchFamily="34" charset="-122"/>
              <a:cs typeface="楷体_GB2312"/>
            </a:endParaRPr>
          </a:p>
          <a:p>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a:t>
            </a:r>
          </a:p>
        </p:txBody>
      </p:sp>
      <p:sp>
        <p:nvSpPr>
          <p:cNvPr id="7" name="Rectangle 10">
            <a:extLst>
              <a:ext uri="{FF2B5EF4-FFF2-40B4-BE49-F238E27FC236}">
                <a16:creationId xmlns:a16="http://schemas.microsoft.com/office/drawing/2014/main" id="{6D20650D-2A2B-46B8-82F8-221DBB6C17F8}"/>
              </a:ext>
            </a:extLst>
          </p:cNvPr>
          <p:cNvSpPr>
            <a:spLocks noChangeArrowheads="1"/>
          </p:cNvSpPr>
          <p:nvPr/>
        </p:nvSpPr>
        <p:spPr bwMode="auto">
          <a:xfrm>
            <a:off x="17462" y="35965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eaLnBrk="0" hangingPunct="0"/>
            <a:endParaRPr lang="zh-CN" altLang="en-US">
              <a:ea typeface="微软雅黑 Light" panose="020B0502040204020203" pitchFamily="34" charset="-122"/>
            </a:endParaRPr>
          </a:p>
        </p:txBody>
      </p:sp>
      <p:grpSp>
        <p:nvGrpSpPr>
          <p:cNvPr id="8" name="Group 25">
            <a:extLst>
              <a:ext uri="{FF2B5EF4-FFF2-40B4-BE49-F238E27FC236}">
                <a16:creationId xmlns:a16="http://schemas.microsoft.com/office/drawing/2014/main" id="{43BB8534-3B51-4142-AE40-1A61E224B20D}"/>
              </a:ext>
            </a:extLst>
          </p:cNvPr>
          <p:cNvGrpSpPr>
            <a:grpSpLocks/>
          </p:cNvGrpSpPr>
          <p:nvPr/>
        </p:nvGrpSpPr>
        <p:grpSpPr bwMode="auto">
          <a:xfrm>
            <a:off x="3595688" y="606204"/>
            <a:ext cx="2592387" cy="358775"/>
            <a:chOff x="3061" y="1480"/>
            <a:chExt cx="1633" cy="226"/>
          </a:xfrm>
        </p:grpSpPr>
        <p:sp>
          <p:nvSpPr>
            <p:cNvPr id="9" name="Rectangle 12">
              <a:extLst>
                <a:ext uri="{FF2B5EF4-FFF2-40B4-BE49-F238E27FC236}">
                  <a16:creationId xmlns:a16="http://schemas.microsoft.com/office/drawing/2014/main" id="{0152B6FB-E26B-41AB-B02D-A119F2356C9E}"/>
                </a:ext>
              </a:extLst>
            </p:cNvPr>
            <p:cNvSpPr>
              <a:spLocks noChangeArrowheads="1"/>
            </p:cNvSpPr>
            <p:nvPr/>
          </p:nvSpPr>
          <p:spPr bwMode="auto">
            <a:xfrm>
              <a:off x="3061"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0" name="Rectangle 13">
              <a:extLst>
                <a:ext uri="{FF2B5EF4-FFF2-40B4-BE49-F238E27FC236}">
                  <a16:creationId xmlns:a16="http://schemas.microsoft.com/office/drawing/2014/main" id="{41942139-04E5-4569-9E28-AEAF5C8FC45D}"/>
                </a:ext>
              </a:extLst>
            </p:cNvPr>
            <p:cNvSpPr>
              <a:spLocks noChangeArrowheads="1"/>
            </p:cNvSpPr>
            <p:nvPr/>
          </p:nvSpPr>
          <p:spPr bwMode="auto">
            <a:xfrm>
              <a:off x="3334"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1" name="Rectangle 14">
              <a:extLst>
                <a:ext uri="{FF2B5EF4-FFF2-40B4-BE49-F238E27FC236}">
                  <a16:creationId xmlns:a16="http://schemas.microsoft.com/office/drawing/2014/main" id="{CCF5D618-9FEC-4A46-8F66-012D027E70A8}"/>
                </a:ext>
              </a:extLst>
            </p:cNvPr>
            <p:cNvSpPr>
              <a:spLocks noChangeArrowheads="1"/>
            </p:cNvSpPr>
            <p:nvPr/>
          </p:nvSpPr>
          <p:spPr bwMode="auto">
            <a:xfrm>
              <a:off x="3605"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2" name="Rectangle 15">
              <a:extLst>
                <a:ext uri="{FF2B5EF4-FFF2-40B4-BE49-F238E27FC236}">
                  <a16:creationId xmlns:a16="http://schemas.microsoft.com/office/drawing/2014/main" id="{B4252041-E3FC-4B54-9921-B1A9D8E45B28}"/>
                </a:ext>
              </a:extLst>
            </p:cNvPr>
            <p:cNvSpPr>
              <a:spLocks noChangeArrowheads="1"/>
            </p:cNvSpPr>
            <p:nvPr/>
          </p:nvSpPr>
          <p:spPr bwMode="auto">
            <a:xfrm>
              <a:off x="3878"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3" name="Rectangle 16">
              <a:extLst>
                <a:ext uri="{FF2B5EF4-FFF2-40B4-BE49-F238E27FC236}">
                  <a16:creationId xmlns:a16="http://schemas.microsoft.com/office/drawing/2014/main" id="{C7CE7947-CA6A-49B7-83A6-459DF325EEFE}"/>
                </a:ext>
              </a:extLst>
            </p:cNvPr>
            <p:cNvSpPr>
              <a:spLocks noChangeArrowheads="1"/>
            </p:cNvSpPr>
            <p:nvPr/>
          </p:nvSpPr>
          <p:spPr bwMode="auto">
            <a:xfrm>
              <a:off x="4149"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4" name="Rectangle 17">
              <a:extLst>
                <a:ext uri="{FF2B5EF4-FFF2-40B4-BE49-F238E27FC236}">
                  <a16:creationId xmlns:a16="http://schemas.microsoft.com/office/drawing/2014/main" id="{BD735615-2B23-4F18-B6B5-71731100CEA6}"/>
                </a:ext>
              </a:extLst>
            </p:cNvPr>
            <p:cNvSpPr>
              <a:spLocks noChangeArrowheads="1"/>
            </p:cNvSpPr>
            <p:nvPr/>
          </p:nvSpPr>
          <p:spPr bwMode="auto">
            <a:xfrm>
              <a:off x="4422" y="1480"/>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grpSp>
      <p:grpSp>
        <p:nvGrpSpPr>
          <p:cNvPr id="15" name="Group 24">
            <a:extLst>
              <a:ext uri="{FF2B5EF4-FFF2-40B4-BE49-F238E27FC236}">
                <a16:creationId xmlns:a16="http://schemas.microsoft.com/office/drawing/2014/main" id="{6EDB51FF-E269-4170-BCF0-6D2A391E2E4D}"/>
              </a:ext>
            </a:extLst>
          </p:cNvPr>
          <p:cNvGrpSpPr>
            <a:grpSpLocks/>
          </p:cNvGrpSpPr>
          <p:nvPr/>
        </p:nvGrpSpPr>
        <p:grpSpPr bwMode="auto">
          <a:xfrm>
            <a:off x="6188075" y="606204"/>
            <a:ext cx="2592388" cy="358775"/>
            <a:chOff x="3923" y="1842"/>
            <a:chExt cx="1633" cy="226"/>
          </a:xfrm>
        </p:grpSpPr>
        <p:sp>
          <p:nvSpPr>
            <p:cNvPr id="16" name="Rectangle 18">
              <a:extLst>
                <a:ext uri="{FF2B5EF4-FFF2-40B4-BE49-F238E27FC236}">
                  <a16:creationId xmlns:a16="http://schemas.microsoft.com/office/drawing/2014/main" id="{8A86B3E0-9B91-4F74-8BBC-0A7225D0E9BE}"/>
                </a:ext>
              </a:extLst>
            </p:cNvPr>
            <p:cNvSpPr>
              <a:spLocks noChangeArrowheads="1"/>
            </p:cNvSpPr>
            <p:nvPr/>
          </p:nvSpPr>
          <p:spPr bwMode="auto">
            <a:xfrm>
              <a:off x="3923"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7" name="Rectangle 19">
              <a:extLst>
                <a:ext uri="{FF2B5EF4-FFF2-40B4-BE49-F238E27FC236}">
                  <a16:creationId xmlns:a16="http://schemas.microsoft.com/office/drawing/2014/main" id="{B1DB1547-0C52-4F8A-999B-D21FE5E00F7F}"/>
                </a:ext>
              </a:extLst>
            </p:cNvPr>
            <p:cNvSpPr>
              <a:spLocks noChangeArrowheads="1"/>
            </p:cNvSpPr>
            <p:nvPr/>
          </p:nvSpPr>
          <p:spPr bwMode="auto">
            <a:xfrm>
              <a:off x="4196"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8" name="Rectangle 20">
              <a:extLst>
                <a:ext uri="{FF2B5EF4-FFF2-40B4-BE49-F238E27FC236}">
                  <a16:creationId xmlns:a16="http://schemas.microsoft.com/office/drawing/2014/main" id="{1818962E-2478-4CDA-ADB4-7B637832DBD1}"/>
                </a:ext>
              </a:extLst>
            </p:cNvPr>
            <p:cNvSpPr>
              <a:spLocks noChangeArrowheads="1"/>
            </p:cNvSpPr>
            <p:nvPr/>
          </p:nvSpPr>
          <p:spPr bwMode="auto">
            <a:xfrm>
              <a:off x="4467"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19" name="Rectangle 21">
              <a:extLst>
                <a:ext uri="{FF2B5EF4-FFF2-40B4-BE49-F238E27FC236}">
                  <a16:creationId xmlns:a16="http://schemas.microsoft.com/office/drawing/2014/main" id="{274FCDB0-966A-4735-A69A-7966454B5749}"/>
                </a:ext>
              </a:extLst>
            </p:cNvPr>
            <p:cNvSpPr>
              <a:spLocks noChangeArrowheads="1"/>
            </p:cNvSpPr>
            <p:nvPr/>
          </p:nvSpPr>
          <p:spPr bwMode="auto">
            <a:xfrm>
              <a:off x="4740"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20" name="Rectangle 22">
              <a:extLst>
                <a:ext uri="{FF2B5EF4-FFF2-40B4-BE49-F238E27FC236}">
                  <a16:creationId xmlns:a16="http://schemas.microsoft.com/office/drawing/2014/main" id="{80A6A145-6C41-4073-AC18-7E1BCBE72BA4}"/>
                </a:ext>
              </a:extLst>
            </p:cNvPr>
            <p:cNvSpPr>
              <a:spLocks noChangeArrowheads="1"/>
            </p:cNvSpPr>
            <p:nvPr/>
          </p:nvSpPr>
          <p:spPr bwMode="auto">
            <a:xfrm>
              <a:off x="5011"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sp>
          <p:nvSpPr>
            <p:cNvPr id="21" name="Rectangle 23">
              <a:extLst>
                <a:ext uri="{FF2B5EF4-FFF2-40B4-BE49-F238E27FC236}">
                  <a16:creationId xmlns:a16="http://schemas.microsoft.com/office/drawing/2014/main" id="{4F4A1A35-B775-4594-8A2C-DF3539B52FF1}"/>
                </a:ext>
              </a:extLst>
            </p:cNvPr>
            <p:cNvSpPr>
              <a:spLocks noChangeArrowheads="1"/>
            </p:cNvSpPr>
            <p:nvPr/>
          </p:nvSpPr>
          <p:spPr bwMode="auto">
            <a:xfrm>
              <a:off x="5284" y="1842"/>
              <a:ext cx="272" cy="226"/>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ea typeface="微软雅黑 Light" panose="020B0502040204020203" pitchFamily="34" charset="-122"/>
              </a:endParaRPr>
            </a:p>
          </p:txBody>
        </p:sp>
      </p:grpSp>
      <p:sp>
        <p:nvSpPr>
          <p:cNvPr id="22" name="Line 26">
            <a:extLst>
              <a:ext uri="{FF2B5EF4-FFF2-40B4-BE49-F238E27FC236}">
                <a16:creationId xmlns:a16="http://schemas.microsoft.com/office/drawing/2014/main" id="{46B95670-44DB-4061-8127-DF9B43CF446E}"/>
              </a:ext>
            </a:extLst>
          </p:cNvPr>
          <p:cNvSpPr>
            <a:spLocks noChangeShapeType="1"/>
          </p:cNvSpPr>
          <p:nvPr/>
        </p:nvSpPr>
        <p:spPr bwMode="auto">
          <a:xfrm flipV="1">
            <a:off x="6188075" y="966566"/>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3" name="Text Box 27">
            <a:extLst>
              <a:ext uri="{FF2B5EF4-FFF2-40B4-BE49-F238E27FC236}">
                <a16:creationId xmlns:a16="http://schemas.microsoft.com/office/drawing/2014/main" id="{DC5BF8C5-4763-4B6D-A3DC-18BAB3FE9F0F}"/>
              </a:ext>
            </a:extLst>
          </p:cNvPr>
          <p:cNvSpPr txBox="1">
            <a:spLocks noChangeArrowheads="1"/>
          </p:cNvSpPr>
          <p:nvPr/>
        </p:nvSpPr>
        <p:spPr bwMode="auto">
          <a:xfrm>
            <a:off x="6115050" y="1214216"/>
            <a:ext cx="237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i</a:t>
            </a:r>
          </a:p>
        </p:txBody>
      </p:sp>
      <p:sp>
        <p:nvSpPr>
          <p:cNvPr id="24" name="Line 28">
            <a:extLst>
              <a:ext uri="{FF2B5EF4-FFF2-40B4-BE49-F238E27FC236}">
                <a16:creationId xmlns:a16="http://schemas.microsoft.com/office/drawing/2014/main" id="{001405E6-11EB-4BD1-A636-CF75C553AB73}"/>
              </a:ext>
            </a:extLst>
          </p:cNvPr>
          <p:cNvSpPr>
            <a:spLocks noChangeShapeType="1"/>
          </p:cNvSpPr>
          <p:nvPr/>
        </p:nvSpPr>
        <p:spPr bwMode="auto">
          <a:xfrm flipV="1">
            <a:off x="3595688" y="964979"/>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5" name="Text Box 29">
            <a:extLst>
              <a:ext uri="{FF2B5EF4-FFF2-40B4-BE49-F238E27FC236}">
                <a16:creationId xmlns:a16="http://schemas.microsoft.com/office/drawing/2014/main" id="{4C34566A-9F96-425C-B019-C5DA5DA54F0E}"/>
              </a:ext>
            </a:extLst>
          </p:cNvPr>
          <p:cNvSpPr txBox="1">
            <a:spLocks noChangeArrowheads="1"/>
          </p:cNvSpPr>
          <p:nvPr/>
        </p:nvSpPr>
        <p:spPr bwMode="auto">
          <a:xfrm>
            <a:off x="3440113" y="1145954"/>
            <a:ext cx="312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p>
        </p:txBody>
      </p:sp>
      <p:sp>
        <p:nvSpPr>
          <p:cNvPr id="26" name="Line 30">
            <a:extLst>
              <a:ext uri="{FF2B5EF4-FFF2-40B4-BE49-F238E27FC236}">
                <a16:creationId xmlns:a16="http://schemas.microsoft.com/office/drawing/2014/main" id="{D5EDDC79-AD6D-4137-8EE7-D90D316A13E5}"/>
              </a:ext>
            </a:extLst>
          </p:cNvPr>
          <p:cNvSpPr>
            <a:spLocks noChangeShapeType="1"/>
          </p:cNvSpPr>
          <p:nvPr/>
        </p:nvSpPr>
        <p:spPr bwMode="auto">
          <a:xfrm flipV="1">
            <a:off x="8356600" y="966566"/>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7" name="Text Box 31">
            <a:extLst>
              <a:ext uri="{FF2B5EF4-FFF2-40B4-BE49-F238E27FC236}">
                <a16:creationId xmlns:a16="http://schemas.microsoft.com/office/drawing/2014/main" id="{F5627445-1C46-4FEF-AF97-7C369B5AC07E}"/>
              </a:ext>
            </a:extLst>
          </p:cNvPr>
          <p:cNvSpPr txBox="1">
            <a:spLocks noChangeArrowheads="1"/>
          </p:cNvSpPr>
          <p:nvPr/>
        </p:nvSpPr>
        <p:spPr bwMode="auto">
          <a:xfrm>
            <a:off x="8251825" y="1139604"/>
            <a:ext cx="494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n-1</a:t>
            </a:r>
          </a:p>
        </p:txBody>
      </p:sp>
      <p:sp>
        <p:nvSpPr>
          <p:cNvPr id="28" name="Text Box 33">
            <a:extLst>
              <a:ext uri="{FF2B5EF4-FFF2-40B4-BE49-F238E27FC236}">
                <a16:creationId xmlns:a16="http://schemas.microsoft.com/office/drawing/2014/main" id="{1DA1710B-2C67-4875-B3D9-5E9EEC9CF16E}"/>
              </a:ext>
            </a:extLst>
          </p:cNvPr>
          <p:cNvSpPr txBox="1">
            <a:spLocks noChangeArrowheads="1"/>
          </p:cNvSpPr>
          <p:nvPr/>
        </p:nvSpPr>
        <p:spPr bwMode="auto">
          <a:xfrm>
            <a:off x="5880100" y="264891"/>
            <a:ext cx="925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a[0:n-1]</a:t>
            </a:r>
          </a:p>
        </p:txBody>
      </p:sp>
      <p:sp>
        <p:nvSpPr>
          <p:cNvPr id="29" name="TextBox 1">
            <a:extLst>
              <a:ext uri="{FF2B5EF4-FFF2-40B4-BE49-F238E27FC236}">
                <a16:creationId xmlns:a16="http://schemas.microsoft.com/office/drawing/2014/main" id="{2C879A80-D777-4DF0-9DE2-307F26028C61}"/>
              </a:ext>
            </a:extLst>
          </p:cNvPr>
          <p:cNvSpPr txBox="1">
            <a:spLocks noChangeArrowheads="1"/>
          </p:cNvSpPr>
          <p:nvPr/>
        </p:nvSpPr>
        <p:spPr bwMode="auto">
          <a:xfrm>
            <a:off x="185738" y="314546"/>
            <a:ext cx="2339102" cy="461665"/>
          </a:xfrm>
          <a:prstGeom prst="rect">
            <a:avLst/>
          </a:prstGeom>
          <a:no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solidFill>
                  <a:srgbClr val="0066FF"/>
                </a:solidFill>
                <a:latin typeface="+mn-lt"/>
                <a:ea typeface="微软雅黑 Light" panose="020B0502040204020203" pitchFamily="34" charset="-122"/>
              </a:rPr>
              <a:t>非递归合并排序</a:t>
            </a:r>
          </a:p>
        </p:txBody>
      </p:sp>
      <p:sp>
        <p:nvSpPr>
          <p:cNvPr id="30" name="TextBox 1">
            <a:extLst>
              <a:ext uri="{FF2B5EF4-FFF2-40B4-BE49-F238E27FC236}">
                <a16:creationId xmlns:a16="http://schemas.microsoft.com/office/drawing/2014/main" id="{05B36D08-0459-4728-A26D-CD29E58F9B25}"/>
              </a:ext>
            </a:extLst>
          </p:cNvPr>
          <p:cNvSpPr txBox="1">
            <a:spLocks noChangeArrowheads="1"/>
          </p:cNvSpPr>
          <p:nvPr/>
        </p:nvSpPr>
        <p:spPr bwMode="auto">
          <a:xfrm>
            <a:off x="4286250" y="3139992"/>
            <a:ext cx="4667250" cy="1014413"/>
          </a:xfrm>
          <a:prstGeom prst="rect">
            <a:avLst/>
          </a:prstGeom>
          <a:solidFill>
            <a:schemeClr val="bg1">
              <a:lumMod val="9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cs typeface="楷体_GB2312"/>
              </a:rPr>
              <a:t>//</a:t>
            </a:r>
            <a:r>
              <a:rPr lang="zh-CN" altLang="en-US" dirty="0">
                <a:latin typeface="+mn-lt"/>
                <a:ea typeface="微软雅黑 Light" panose="020B0502040204020203" pitchFamily="34" charset="-122"/>
                <a:cs typeface="楷体_GB2312"/>
              </a:rPr>
              <a:t>将</a:t>
            </a:r>
            <a:r>
              <a:rPr lang="zh-CN" altLang="en-US" b="1" dirty="0">
                <a:solidFill>
                  <a:srgbClr val="FF0000"/>
                </a:solidFill>
                <a:latin typeface="+mn-lt"/>
                <a:ea typeface="微软雅黑 Light" panose="020B0502040204020203" pitchFamily="34" charset="-122"/>
                <a:cs typeface="楷体_GB2312"/>
              </a:rPr>
              <a:t>源数组</a:t>
            </a:r>
            <a:r>
              <a:rPr lang="en-US" altLang="zh-CN" b="1" dirty="0">
                <a:solidFill>
                  <a:srgbClr val="FF0000"/>
                </a:solidFill>
                <a:latin typeface="+mn-lt"/>
                <a:ea typeface="微软雅黑 Light" panose="020B0502040204020203" pitchFamily="34" charset="-122"/>
                <a:cs typeface="楷体_GB2312"/>
              </a:rPr>
              <a:t>a[]</a:t>
            </a:r>
            <a:r>
              <a:rPr lang="zh-CN" altLang="en-US" dirty="0">
                <a:latin typeface="+mn-lt"/>
                <a:ea typeface="微软雅黑 Light" panose="020B0502040204020203" pitchFamily="34" charset="-122"/>
                <a:cs typeface="楷体_GB2312"/>
              </a:rPr>
              <a:t>中长度为</a:t>
            </a:r>
            <a:r>
              <a:rPr lang="en-US" altLang="zh-CN" dirty="0">
                <a:latin typeface="+mn-lt"/>
                <a:ea typeface="微软雅黑 Light" panose="020B0502040204020203" pitchFamily="34" charset="-122"/>
                <a:cs typeface="楷体_GB2312"/>
              </a:rPr>
              <a:t>s</a:t>
            </a:r>
            <a:r>
              <a:rPr lang="zh-CN" altLang="en-US" dirty="0">
                <a:latin typeface="+mn-lt"/>
                <a:ea typeface="微软雅黑 Light" panose="020B0502040204020203" pitchFamily="34" charset="-122"/>
                <a:cs typeface="楷体_GB2312"/>
              </a:rPr>
              <a:t>的子序列对（</a:t>
            </a:r>
            <a:r>
              <a:rPr lang="en-US" altLang="zh-CN" dirty="0">
                <a:latin typeface="+mn-lt"/>
                <a:ea typeface="微软雅黑 Light" panose="020B0502040204020203" pitchFamily="34" charset="-122"/>
                <a:cs typeface="楷体_GB2312"/>
              </a:rPr>
              <a:t>2</a:t>
            </a:r>
            <a:r>
              <a:rPr lang="zh-CN" altLang="en-US" dirty="0">
                <a:latin typeface="+mn-lt"/>
                <a:ea typeface="微软雅黑 Light" panose="020B0502040204020203" pitchFamily="34" charset="-122"/>
                <a:cs typeface="楷体_GB2312"/>
              </a:rPr>
              <a:t>个长度为</a:t>
            </a:r>
            <a:r>
              <a:rPr lang="en-US" altLang="zh-CN" dirty="0">
                <a:latin typeface="+mn-lt"/>
                <a:ea typeface="微软雅黑 Light" panose="020B0502040204020203" pitchFamily="34" charset="-122"/>
                <a:cs typeface="楷体_GB2312"/>
              </a:rPr>
              <a:t>s</a:t>
            </a:r>
            <a:r>
              <a:rPr lang="zh-CN" altLang="en-US" dirty="0">
                <a:latin typeface="+mn-lt"/>
                <a:ea typeface="微软雅黑 Light" panose="020B0502040204020203" pitchFamily="34" charset="-122"/>
                <a:cs typeface="楷体_GB2312"/>
              </a:rPr>
              <a:t>的相邻子序列），合并到</a:t>
            </a:r>
            <a:r>
              <a:rPr lang="zh-CN" altLang="en-US" b="1" dirty="0">
                <a:solidFill>
                  <a:srgbClr val="FF0000"/>
                </a:solidFill>
                <a:latin typeface="+mn-lt"/>
                <a:ea typeface="微软雅黑 Light" panose="020B0502040204020203" pitchFamily="34" charset="-122"/>
                <a:cs typeface="楷体_GB2312"/>
              </a:rPr>
              <a:t>目标数组</a:t>
            </a:r>
            <a:r>
              <a:rPr lang="en-US" altLang="zh-CN" b="1" dirty="0">
                <a:solidFill>
                  <a:srgbClr val="FF0000"/>
                </a:solidFill>
                <a:latin typeface="+mn-lt"/>
                <a:ea typeface="微软雅黑 Light" panose="020B0502040204020203" pitchFamily="34" charset="-122"/>
                <a:cs typeface="楷体_GB2312"/>
              </a:rPr>
              <a:t>b</a:t>
            </a:r>
            <a:r>
              <a:rPr lang="zh-CN" altLang="en-US" dirty="0">
                <a:latin typeface="+mn-lt"/>
                <a:ea typeface="微软雅黑 Light" panose="020B0502040204020203" pitchFamily="34" charset="-122"/>
                <a:cs typeface="楷体_GB2312"/>
              </a:rPr>
              <a:t>；</a:t>
            </a:r>
            <a:endParaRPr lang="en-US" altLang="zh-CN" dirty="0">
              <a:latin typeface="+mn-lt"/>
              <a:ea typeface="微软雅黑 Light" panose="020B0502040204020203" pitchFamily="34" charset="-122"/>
              <a:cs typeface="楷体_GB2312"/>
            </a:endParaRPr>
          </a:p>
          <a:p>
            <a:pPr eaLnBrk="1" hangingPunct="1"/>
            <a:r>
              <a:rPr lang="en-US" altLang="zh-CN" dirty="0">
                <a:latin typeface="+mn-lt"/>
                <a:ea typeface="微软雅黑 Light" panose="020B0502040204020203" pitchFamily="34" charset="-122"/>
                <a:cs typeface="楷体_GB2312"/>
              </a:rPr>
              <a:t>  </a:t>
            </a:r>
            <a:r>
              <a:rPr lang="zh-CN" altLang="en-US" dirty="0">
                <a:latin typeface="+mn-lt"/>
                <a:ea typeface="微软雅黑 Light" panose="020B0502040204020203" pitchFamily="34" charset="-122"/>
                <a:cs typeface="楷体_GB2312"/>
              </a:rPr>
              <a:t>合并完后，长度</a:t>
            </a:r>
            <a:r>
              <a:rPr lang="en-US" altLang="zh-CN" dirty="0">
                <a:latin typeface="+mn-lt"/>
                <a:ea typeface="微软雅黑 Light" panose="020B0502040204020203" pitchFamily="34" charset="-122"/>
                <a:cs typeface="楷体_GB2312"/>
              </a:rPr>
              <a:t>s</a:t>
            </a:r>
            <a:r>
              <a:rPr lang="zh-CN" altLang="en-US" dirty="0">
                <a:latin typeface="+mn-lt"/>
                <a:ea typeface="微软雅黑 Light" panose="020B0502040204020203" pitchFamily="34" charset="-122"/>
                <a:cs typeface="楷体_GB2312"/>
              </a:rPr>
              <a:t>增加，为下次合并做准备</a:t>
            </a:r>
            <a:endParaRPr lang="zh-CN" altLang="en-US" dirty="0">
              <a:latin typeface="+mn-lt"/>
              <a:ea typeface="微软雅黑 Light" panose="020B0502040204020203" pitchFamily="34" charset="-122"/>
            </a:endParaRPr>
          </a:p>
        </p:txBody>
      </p:sp>
      <p:sp>
        <p:nvSpPr>
          <p:cNvPr id="31" name="TextBox 26">
            <a:extLst>
              <a:ext uri="{FF2B5EF4-FFF2-40B4-BE49-F238E27FC236}">
                <a16:creationId xmlns:a16="http://schemas.microsoft.com/office/drawing/2014/main" id="{589F2DDC-7437-4CCF-B59F-E609AB078920}"/>
              </a:ext>
            </a:extLst>
          </p:cNvPr>
          <p:cNvSpPr txBox="1">
            <a:spLocks noChangeArrowheads="1"/>
          </p:cNvSpPr>
          <p:nvPr/>
        </p:nvSpPr>
        <p:spPr bwMode="auto">
          <a:xfrm>
            <a:off x="6500109" y="4378242"/>
            <a:ext cx="2453391" cy="1292662"/>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dirty="0">
                <a:latin typeface="+mn-lt"/>
                <a:ea typeface="微软雅黑 Light" panose="020B0502040204020203" pitchFamily="34" charset="-122"/>
                <a:cs typeface="楷体_GB2312"/>
              </a:rPr>
              <a:t>//</a:t>
            </a:r>
            <a:r>
              <a:rPr lang="zh-CN" altLang="en-US" dirty="0">
                <a:latin typeface="+mn-lt"/>
                <a:ea typeface="微软雅黑 Light" panose="020B0502040204020203" pitchFamily="34" charset="-122"/>
                <a:cs typeface="楷体_GB2312"/>
              </a:rPr>
              <a:t>将</a:t>
            </a:r>
            <a:r>
              <a:rPr lang="en-US" altLang="zh-CN" dirty="0">
                <a:latin typeface="+mn-lt"/>
                <a:ea typeface="微软雅黑 Light" panose="020B0502040204020203" pitchFamily="34" charset="-122"/>
                <a:cs typeface="楷体_GB2312"/>
              </a:rPr>
              <a:t>b []</a:t>
            </a:r>
            <a:r>
              <a:rPr lang="zh-CN" altLang="en-US" dirty="0">
                <a:latin typeface="+mn-lt"/>
                <a:ea typeface="微软雅黑 Light" panose="020B0502040204020203" pitchFamily="34" charset="-122"/>
                <a:cs typeface="楷体_GB2312"/>
              </a:rPr>
              <a:t>中长度为</a:t>
            </a:r>
            <a:r>
              <a:rPr lang="en-US" altLang="zh-CN" dirty="0">
                <a:latin typeface="+mn-lt"/>
                <a:ea typeface="微软雅黑 Light" panose="020B0502040204020203" pitchFamily="34" charset="-122"/>
                <a:cs typeface="楷体_GB2312"/>
              </a:rPr>
              <a:t>s</a:t>
            </a:r>
            <a:r>
              <a:rPr lang="zh-CN" altLang="en-US" dirty="0">
                <a:latin typeface="+mn-lt"/>
                <a:ea typeface="微软雅黑 Light" panose="020B0502040204020203" pitchFamily="34" charset="-122"/>
                <a:cs typeface="楷体_GB2312"/>
              </a:rPr>
              <a:t>的子序列对，合并到数组</a:t>
            </a:r>
            <a:r>
              <a:rPr lang="en-US" altLang="zh-CN" dirty="0">
                <a:latin typeface="+mn-lt"/>
                <a:ea typeface="微软雅黑 Light" panose="020B0502040204020203" pitchFamily="34" charset="-122"/>
                <a:cs typeface="楷体_GB2312"/>
              </a:rPr>
              <a:t>a</a:t>
            </a:r>
            <a:r>
              <a:rPr lang="zh-CN" altLang="en-US" dirty="0">
                <a:latin typeface="+mn-lt"/>
                <a:ea typeface="微软雅黑 Light" panose="020B0502040204020203" pitchFamily="34" charset="-122"/>
                <a:cs typeface="楷体_GB2312"/>
              </a:rPr>
              <a:t>；</a:t>
            </a:r>
            <a:endParaRPr lang="en-US" altLang="zh-CN" dirty="0">
              <a:latin typeface="+mn-lt"/>
              <a:ea typeface="微软雅黑 Light" panose="020B0502040204020203" pitchFamily="34" charset="-122"/>
              <a:cs typeface="楷体_GB2312"/>
            </a:endParaRPr>
          </a:p>
          <a:p>
            <a:pPr eaLnBrk="1" hangingPunct="1"/>
            <a:r>
              <a:rPr lang="en-US" altLang="zh-CN" dirty="0">
                <a:latin typeface="+mn-lt"/>
                <a:ea typeface="微软雅黑 Light" panose="020B0502040204020203" pitchFamily="34" charset="-122"/>
                <a:cs typeface="楷体_GB2312"/>
              </a:rPr>
              <a:t>  </a:t>
            </a:r>
            <a:r>
              <a:rPr lang="zh-CN" altLang="en-US" dirty="0">
                <a:latin typeface="+mn-lt"/>
                <a:ea typeface="微软雅黑 Light" panose="020B0502040204020203" pitchFamily="34" charset="-122"/>
                <a:cs typeface="楷体_GB2312"/>
              </a:rPr>
              <a:t>合并完后，长度</a:t>
            </a:r>
            <a:r>
              <a:rPr lang="en-US" altLang="zh-CN" dirty="0">
                <a:latin typeface="+mn-lt"/>
                <a:ea typeface="微软雅黑 Light" panose="020B0502040204020203" pitchFamily="34" charset="-122"/>
                <a:cs typeface="楷体_GB2312"/>
              </a:rPr>
              <a:t>s</a:t>
            </a:r>
            <a:r>
              <a:rPr lang="zh-CN" altLang="en-US" dirty="0">
                <a:latin typeface="+mn-lt"/>
                <a:ea typeface="微软雅黑 Light" panose="020B0502040204020203" pitchFamily="34" charset="-122"/>
                <a:cs typeface="楷体_GB2312"/>
              </a:rPr>
              <a:t>增加，为下次合并做准备</a:t>
            </a:r>
            <a:endParaRPr lang="zh-CN" altLang="en-US" dirty="0">
              <a:latin typeface="+mn-lt"/>
              <a:ea typeface="微软雅黑 Light" panose="020B0502040204020203" pitchFamily="34" charset="-122"/>
            </a:endParaRPr>
          </a:p>
        </p:txBody>
      </p:sp>
      <p:sp>
        <p:nvSpPr>
          <p:cNvPr id="32" name="TextBox 1">
            <a:extLst>
              <a:ext uri="{FF2B5EF4-FFF2-40B4-BE49-F238E27FC236}">
                <a16:creationId xmlns:a16="http://schemas.microsoft.com/office/drawing/2014/main" id="{A0703C29-6160-4C09-A2C5-B384E78E3996}"/>
              </a:ext>
            </a:extLst>
          </p:cNvPr>
          <p:cNvSpPr txBox="1">
            <a:spLocks noChangeArrowheads="1"/>
          </p:cNvSpPr>
          <p:nvPr/>
        </p:nvSpPr>
        <p:spPr bwMode="auto">
          <a:xfrm>
            <a:off x="2060575" y="2446116"/>
            <a:ext cx="6112571" cy="369332"/>
          </a:xfrm>
          <a:prstGeom prst="rect">
            <a:avLst/>
          </a:prstGeom>
          <a:solidFill>
            <a:schemeClr val="bg1">
              <a:lumMod val="95000"/>
            </a:schemeClr>
          </a:solidFill>
          <a:ln>
            <a:noFill/>
          </a:ln>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cs typeface="楷体_GB2312"/>
              </a:rPr>
              <a:t>//</a:t>
            </a:r>
            <a:r>
              <a:rPr lang="zh-CN" altLang="en-US" dirty="0">
                <a:latin typeface="+mn-lt"/>
                <a:ea typeface="微软雅黑 Light" panose="020B0502040204020203" pitchFamily="34" charset="-122"/>
                <a:cs typeface="楷体_GB2312"/>
              </a:rPr>
              <a:t>从长度为</a:t>
            </a:r>
            <a:r>
              <a:rPr lang="en-US" altLang="zh-CN" dirty="0">
                <a:latin typeface="+mn-lt"/>
                <a:ea typeface="微软雅黑 Light" panose="020B0502040204020203" pitchFamily="34" charset="-122"/>
                <a:cs typeface="楷体_GB2312"/>
              </a:rPr>
              <a:t>s=1</a:t>
            </a:r>
            <a:r>
              <a:rPr lang="zh-CN" altLang="en-US" dirty="0">
                <a:latin typeface="+mn-lt"/>
                <a:ea typeface="微软雅黑 Light" panose="020B0502040204020203" pitchFamily="34" charset="-122"/>
                <a:cs typeface="楷体_GB2312"/>
              </a:rPr>
              <a:t>的子序列对（数组中</a:t>
            </a:r>
            <a:r>
              <a:rPr lang="en-US" altLang="zh-CN" dirty="0">
                <a:latin typeface="+mn-lt"/>
                <a:ea typeface="微软雅黑 Light" panose="020B0502040204020203" pitchFamily="34" charset="-122"/>
                <a:cs typeface="楷体_GB2312"/>
              </a:rPr>
              <a:t>2</a:t>
            </a:r>
            <a:r>
              <a:rPr lang="zh-CN" altLang="en-US" dirty="0">
                <a:latin typeface="+mn-lt"/>
                <a:ea typeface="微软雅黑 Light" panose="020B0502040204020203" pitchFamily="34" charset="-122"/>
                <a:cs typeface="楷体_GB2312"/>
              </a:rPr>
              <a:t>个相邻的元素对）开始</a:t>
            </a:r>
            <a:endParaRPr lang="en-US" altLang="zh-CN" dirty="0">
              <a:latin typeface="+mn-lt"/>
              <a:ea typeface="微软雅黑 Light" panose="020B0502040204020203" pitchFamily="34" charset="-122"/>
              <a:cs typeface="楷体_GB2312"/>
            </a:endParaRPr>
          </a:p>
        </p:txBody>
      </p:sp>
      <p:sp>
        <p:nvSpPr>
          <p:cNvPr id="33" name="TextBox 1">
            <a:extLst>
              <a:ext uri="{FF2B5EF4-FFF2-40B4-BE49-F238E27FC236}">
                <a16:creationId xmlns:a16="http://schemas.microsoft.com/office/drawing/2014/main" id="{F843D0B3-A5F7-4504-ADDB-EEC97ADF7E61}"/>
              </a:ext>
            </a:extLst>
          </p:cNvPr>
          <p:cNvSpPr txBox="1"/>
          <p:nvPr/>
        </p:nvSpPr>
        <p:spPr>
          <a:xfrm>
            <a:off x="2554377" y="5280597"/>
            <a:ext cx="2198038" cy="369332"/>
          </a:xfrm>
          <a:prstGeom prst="rect">
            <a:avLst/>
          </a:prstGeom>
          <a:solidFill>
            <a:schemeClr val="bg1">
              <a:lumMod val="95000"/>
            </a:schemeClr>
          </a:solidFill>
        </p:spPr>
        <p:txBody>
          <a:bodyPr wrap="none" rtlCol="0">
            <a:spAutoFit/>
          </a:bodyPr>
          <a:lstStyle/>
          <a:p>
            <a:r>
              <a:rPr lang="en-US" altLang="zh-CN" dirty="0">
                <a:ea typeface="微软雅黑 Light" panose="020B0502040204020203" pitchFamily="34" charset="-122"/>
              </a:rPr>
              <a:t>n: a[],b[]</a:t>
            </a:r>
            <a:r>
              <a:rPr lang="zh-CN" altLang="en-US" dirty="0">
                <a:ea typeface="微软雅黑 Light" panose="020B0502040204020203" pitchFamily="34" charset="-122"/>
              </a:rPr>
              <a:t>中元素个数</a:t>
            </a:r>
          </a:p>
        </p:txBody>
      </p:sp>
      <p:sp>
        <p:nvSpPr>
          <p:cNvPr id="2" name="矩形: 圆角 1">
            <a:extLst>
              <a:ext uri="{FF2B5EF4-FFF2-40B4-BE49-F238E27FC236}">
                <a16:creationId xmlns:a16="http://schemas.microsoft.com/office/drawing/2014/main" id="{8C1775E5-A743-4E74-B3A3-6730D227AB0B}"/>
              </a:ext>
            </a:extLst>
          </p:cNvPr>
          <p:cNvSpPr/>
          <p:nvPr/>
        </p:nvSpPr>
        <p:spPr>
          <a:xfrm>
            <a:off x="2554377" y="6055936"/>
            <a:ext cx="4112731" cy="546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merge </a:t>
            </a:r>
            <a:r>
              <a:rPr lang="en-US" altLang="zh-CN" sz="2000" b="1" dirty="0">
                <a:sym typeface="Wingdings" panose="05000000000000000000" pitchFamily="2" charset="2"/>
              </a:rPr>
              <a:t> </a:t>
            </a:r>
            <a:r>
              <a:rPr lang="en-US" altLang="zh-CN" sz="2000" b="1" dirty="0" err="1"/>
              <a:t>MergePass</a:t>
            </a:r>
            <a:r>
              <a:rPr lang="en-US" altLang="zh-CN" sz="2000" b="1" dirty="0"/>
              <a:t> </a:t>
            </a:r>
            <a:r>
              <a:rPr lang="en-US" altLang="zh-CN" sz="2000" b="1" dirty="0">
                <a:sym typeface="Wingdings" panose="05000000000000000000" pitchFamily="2" charset="2"/>
              </a:rPr>
              <a:t> </a:t>
            </a:r>
            <a:r>
              <a:rPr lang="en-US" altLang="zh-CN" sz="2000" b="1" dirty="0" err="1"/>
              <a:t>MergeSort</a:t>
            </a:r>
            <a:endParaRPr lang="zh-CN" altLang="en-US" sz="2000" b="1" dirty="0"/>
          </a:p>
        </p:txBody>
      </p:sp>
    </p:spTree>
    <p:extLst>
      <p:ext uri="{BB962C8B-B14F-4D97-AF65-F5344CB8AC3E}">
        <p14:creationId xmlns:p14="http://schemas.microsoft.com/office/powerpoint/2010/main" val="3951808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76A70-728B-4A46-9BE2-DA35E8FA2743}"/>
              </a:ext>
            </a:extLst>
          </p:cNvPr>
          <p:cNvSpPr>
            <a:spLocks noGrp="1"/>
          </p:cNvSpPr>
          <p:nvPr>
            <p:ph type="title"/>
          </p:nvPr>
        </p:nvSpPr>
        <p:spPr/>
        <p:txBody>
          <a:bodyPr>
            <a:normAutofit/>
          </a:bodyPr>
          <a:lstStyle/>
          <a:p>
            <a:r>
              <a:rPr lang="zh-CN" altLang="en-US" sz="2800" dirty="0">
                <a:effectLst>
                  <a:outerShdw blurRad="38100" dist="38100" dir="2700000" algn="tl">
                    <a:srgbClr val="C0C0C0"/>
                  </a:outerShdw>
                </a:effectLst>
                <a:latin typeface="黑体" pitchFamily="49" charset="-122"/>
                <a:ea typeface="黑体" pitchFamily="49" charset="-122"/>
              </a:rPr>
              <a:t>非递归</a:t>
            </a:r>
            <a:r>
              <a:rPr lang="en-US" altLang="zh-CN" sz="2800" dirty="0" err="1">
                <a:effectLst>
                  <a:outerShdw blurRad="38100" dist="38100" dir="2700000" algn="tl">
                    <a:srgbClr val="C0C0C0"/>
                  </a:outerShdw>
                </a:effectLst>
                <a:latin typeface="黑体" pitchFamily="49" charset="-122"/>
                <a:ea typeface="黑体" pitchFamily="49" charset="-122"/>
              </a:rPr>
              <a:t>MergeSort</a:t>
            </a:r>
            <a:r>
              <a:rPr lang="zh-CN" altLang="en-US" sz="2800" dirty="0">
                <a:effectLst>
                  <a:outerShdw blurRad="38100" dist="38100" dir="2700000" algn="tl">
                    <a:srgbClr val="C0C0C0"/>
                  </a:outerShdw>
                </a:effectLst>
                <a:latin typeface="黑体" pitchFamily="49" charset="-122"/>
                <a:ea typeface="黑体" pitchFamily="49" charset="-122"/>
              </a:rPr>
              <a:t>实例</a:t>
            </a:r>
            <a:endParaRPr lang="zh-CN" altLang="en-US" dirty="0"/>
          </a:p>
        </p:txBody>
      </p:sp>
      <p:sp>
        <p:nvSpPr>
          <p:cNvPr id="4" name="日期占位符 3">
            <a:extLst>
              <a:ext uri="{FF2B5EF4-FFF2-40B4-BE49-F238E27FC236}">
                <a16:creationId xmlns:a16="http://schemas.microsoft.com/office/drawing/2014/main" id="{1E923AC2-5369-4254-A6BC-6F0254AE681E}"/>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63B76ECE-FB20-462D-9FB2-07E2A790F7D5}"/>
              </a:ext>
            </a:extLst>
          </p:cNvPr>
          <p:cNvSpPr>
            <a:spLocks noGrp="1"/>
          </p:cNvSpPr>
          <p:nvPr>
            <p:ph type="ftr" sz="quarter" idx="11"/>
          </p:nvPr>
        </p:nvSpPr>
        <p:spPr>
          <a:xfrm>
            <a:off x="2813050" y="6167650"/>
            <a:ext cx="3086100" cy="365125"/>
          </a:xfrm>
        </p:spPr>
        <p:txBody>
          <a:bodyPr/>
          <a:lstStyle/>
          <a:p>
            <a:endParaRPr lang="zh-CN" altLang="en-US"/>
          </a:p>
        </p:txBody>
      </p:sp>
      <p:sp>
        <p:nvSpPr>
          <p:cNvPr id="6" name="灯片编号占位符 5">
            <a:extLst>
              <a:ext uri="{FF2B5EF4-FFF2-40B4-BE49-F238E27FC236}">
                <a16:creationId xmlns:a16="http://schemas.microsoft.com/office/drawing/2014/main" id="{B26AC4FE-3896-443B-994B-0A50C6A64916}"/>
              </a:ext>
            </a:extLst>
          </p:cNvPr>
          <p:cNvSpPr>
            <a:spLocks noGrp="1"/>
          </p:cNvSpPr>
          <p:nvPr>
            <p:ph type="sldNum" sz="quarter" idx="12"/>
          </p:nvPr>
        </p:nvSpPr>
        <p:spPr/>
        <p:txBody>
          <a:bodyPr/>
          <a:lstStyle/>
          <a:p>
            <a:fld id="{EEA58A3B-43CE-4AA0-90B5-EB47AFAFEB34}" type="slidenum">
              <a:rPr lang="zh-CN" altLang="en-US" smtClean="0"/>
              <a:pPr/>
              <a:t>76</a:t>
            </a:fld>
            <a:endParaRPr lang="zh-CN" altLang="en-US" dirty="0"/>
          </a:p>
        </p:txBody>
      </p:sp>
      <p:sp>
        <p:nvSpPr>
          <p:cNvPr id="7" name="TextBox 4">
            <a:extLst>
              <a:ext uri="{FF2B5EF4-FFF2-40B4-BE49-F238E27FC236}">
                <a16:creationId xmlns:a16="http://schemas.microsoft.com/office/drawing/2014/main" id="{626CC123-216B-48C6-BF70-C67931F4ABC8}"/>
              </a:ext>
            </a:extLst>
          </p:cNvPr>
          <p:cNvSpPr txBox="1">
            <a:spLocks noChangeArrowheads="1"/>
          </p:cNvSpPr>
          <p:nvPr/>
        </p:nvSpPr>
        <p:spPr bwMode="auto">
          <a:xfrm>
            <a:off x="782638" y="2362476"/>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8" name="TextBox 31">
            <a:extLst>
              <a:ext uri="{FF2B5EF4-FFF2-40B4-BE49-F238E27FC236}">
                <a16:creationId xmlns:a16="http://schemas.microsoft.com/office/drawing/2014/main" id="{3BE4A952-16D8-45C5-BEA4-43DEAE6D406C}"/>
              </a:ext>
            </a:extLst>
          </p:cNvPr>
          <p:cNvSpPr txBox="1">
            <a:spLocks noChangeArrowheads="1"/>
          </p:cNvSpPr>
          <p:nvPr/>
        </p:nvSpPr>
        <p:spPr bwMode="auto">
          <a:xfrm>
            <a:off x="2078038" y="2362476"/>
            <a:ext cx="433387"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9" name="TextBox 32">
            <a:extLst>
              <a:ext uri="{FF2B5EF4-FFF2-40B4-BE49-F238E27FC236}">
                <a16:creationId xmlns:a16="http://schemas.microsoft.com/office/drawing/2014/main" id="{5454D03C-92E6-40F3-82FE-F91EAD80EFFE}"/>
              </a:ext>
            </a:extLst>
          </p:cNvPr>
          <p:cNvSpPr txBox="1">
            <a:spLocks noChangeArrowheads="1"/>
          </p:cNvSpPr>
          <p:nvPr/>
        </p:nvSpPr>
        <p:spPr bwMode="auto">
          <a:xfrm>
            <a:off x="2495550" y="2364064"/>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10" name="TextBox 33">
            <a:extLst>
              <a:ext uri="{FF2B5EF4-FFF2-40B4-BE49-F238E27FC236}">
                <a16:creationId xmlns:a16="http://schemas.microsoft.com/office/drawing/2014/main" id="{5F7998BE-A9B9-4F8D-A558-9E0381A3A5D4}"/>
              </a:ext>
            </a:extLst>
          </p:cNvPr>
          <p:cNvSpPr txBox="1">
            <a:spLocks noChangeArrowheads="1"/>
          </p:cNvSpPr>
          <p:nvPr/>
        </p:nvSpPr>
        <p:spPr bwMode="auto">
          <a:xfrm>
            <a:off x="2927350" y="2364064"/>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11" name="TextBox 34">
            <a:extLst>
              <a:ext uri="{FF2B5EF4-FFF2-40B4-BE49-F238E27FC236}">
                <a16:creationId xmlns:a16="http://schemas.microsoft.com/office/drawing/2014/main" id="{875920F5-D977-4F66-8DCE-145CED0517FB}"/>
              </a:ext>
            </a:extLst>
          </p:cNvPr>
          <p:cNvSpPr txBox="1">
            <a:spLocks noChangeArrowheads="1"/>
          </p:cNvSpPr>
          <p:nvPr/>
        </p:nvSpPr>
        <p:spPr bwMode="auto">
          <a:xfrm>
            <a:off x="3359150" y="2364064"/>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12" name="TextBox 35">
            <a:extLst>
              <a:ext uri="{FF2B5EF4-FFF2-40B4-BE49-F238E27FC236}">
                <a16:creationId xmlns:a16="http://schemas.microsoft.com/office/drawing/2014/main" id="{EB39F3C8-6ED4-4B85-942B-E23A12130220}"/>
              </a:ext>
            </a:extLst>
          </p:cNvPr>
          <p:cNvSpPr txBox="1">
            <a:spLocks noChangeArrowheads="1"/>
          </p:cNvSpPr>
          <p:nvPr/>
        </p:nvSpPr>
        <p:spPr bwMode="auto">
          <a:xfrm>
            <a:off x="3790950" y="2364064"/>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13" name="TextBox 36">
            <a:extLst>
              <a:ext uri="{FF2B5EF4-FFF2-40B4-BE49-F238E27FC236}">
                <a16:creationId xmlns:a16="http://schemas.microsoft.com/office/drawing/2014/main" id="{19C7399E-B039-403F-BBB2-24A0DA8F124C}"/>
              </a:ext>
            </a:extLst>
          </p:cNvPr>
          <p:cNvSpPr txBox="1">
            <a:spLocks noChangeArrowheads="1"/>
          </p:cNvSpPr>
          <p:nvPr/>
        </p:nvSpPr>
        <p:spPr bwMode="auto">
          <a:xfrm>
            <a:off x="4225925" y="2364064"/>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14" name="TextBox 37">
            <a:extLst>
              <a:ext uri="{FF2B5EF4-FFF2-40B4-BE49-F238E27FC236}">
                <a16:creationId xmlns:a16="http://schemas.microsoft.com/office/drawing/2014/main" id="{C7A79BB2-112B-476F-862F-5CA14E22FCC8}"/>
              </a:ext>
            </a:extLst>
          </p:cNvPr>
          <p:cNvSpPr txBox="1">
            <a:spLocks noChangeArrowheads="1"/>
          </p:cNvSpPr>
          <p:nvPr/>
        </p:nvSpPr>
        <p:spPr bwMode="auto">
          <a:xfrm>
            <a:off x="4657725" y="2364064"/>
            <a:ext cx="468313"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15" name="TextBox 44">
            <a:extLst>
              <a:ext uri="{FF2B5EF4-FFF2-40B4-BE49-F238E27FC236}">
                <a16:creationId xmlns:a16="http://schemas.microsoft.com/office/drawing/2014/main" id="{5A62751F-666E-4424-BD53-727814ADD975}"/>
              </a:ext>
            </a:extLst>
          </p:cNvPr>
          <p:cNvSpPr txBox="1">
            <a:spLocks noChangeArrowheads="1"/>
          </p:cNvSpPr>
          <p:nvPr/>
        </p:nvSpPr>
        <p:spPr bwMode="auto">
          <a:xfrm>
            <a:off x="5113338" y="2364064"/>
            <a:ext cx="51435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16" name="TextBox 45">
            <a:extLst>
              <a:ext uri="{FF2B5EF4-FFF2-40B4-BE49-F238E27FC236}">
                <a16:creationId xmlns:a16="http://schemas.microsoft.com/office/drawing/2014/main" id="{98EAAA17-5116-4D75-8D19-B7928D3FB109}"/>
              </a:ext>
            </a:extLst>
          </p:cNvPr>
          <p:cNvSpPr txBox="1">
            <a:spLocks noChangeArrowheads="1"/>
          </p:cNvSpPr>
          <p:nvPr/>
        </p:nvSpPr>
        <p:spPr bwMode="auto">
          <a:xfrm>
            <a:off x="5627688" y="2368826"/>
            <a:ext cx="468312"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17" name="TextBox 46">
            <a:extLst>
              <a:ext uri="{FF2B5EF4-FFF2-40B4-BE49-F238E27FC236}">
                <a16:creationId xmlns:a16="http://schemas.microsoft.com/office/drawing/2014/main" id="{0E2811C6-0016-4DC5-866A-3A181A87A053}"/>
              </a:ext>
            </a:extLst>
          </p:cNvPr>
          <p:cNvSpPr txBox="1">
            <a:spLocks noChangeArrowheads="1"/>
          </p:cNvSpPr>
          <p:nvPr/>
        </p:nvSpPr>
        <p:spPr bwMode="auto">
          <a:xfrm>
            <a:off x="6099175" y="2368826"/>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18" name="TextBox 47">
            <a:extLst>
              <a:ext uri="{FF2B5EF4-FFF2-40B4-BE49-F238E27FC236}">
                <a16:creationId xmlns:a16="http://schemas.microsoft.com/office/drawing/2014/main" id="{2249E786-547A-409F-AFE3-A4C13DC39CE1}"/>
              </a:ext>
            </a:extLst>
          </p:cNvPr>
          <p:cNvSpPr txBox="1">
            <a:spLocks noChangeArrowheads="1"/>
          </p:cNvSpPr>
          <p:nvPr/>
        </p:nvSpPr>
        <p:spPr bwMode="auto">
          <a:xfrm>
            <a:off x="6530975" y="2368826"/>
            <a:ext cx="468313"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sp>
        <p:nvSpPr>
          <p:cNvPr id="19" name="TextBox 48">
            <a:extLst>
              <a:ext uri="{FF2B5EF4-FFF2-40B4-BE49-F238E27FC236}">
                <a16:creationId xmlns:a16="http://schemas.microsoft.com/office/drawing/2014/main" id="{3B9759FA-D6F1-4F80-944D-5065DCA9C37A}"/>
              </a:ext>
            </a:extLst>
          </p:cNvPr>
          <p:cNvSpPr txBox="1">
            <a:spLocks noChangeArrowheads="1"/>
          </p:cNvSpPr>
          <p:nvPr/>
        </p:nvSpPr>
        <p:spPr bwMode="auto">
          <a:xfrm>
            <a:off x="6986588" y="2368826"/>
            <a:ext cx="51435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16</a:t>
            </a:r>
            <a:endParaRPr lang="zh-CN" altLang="en-US">
              <a:solidFill>
                <a:srgbClr val="FF0000"/>
              </a:solidFill>
              <a:latin typeface="+mn-lt"/>
              <a:ea typeface="微软雅黑 Light" panose="020B0502040204020203" pitchFamily="34" charset="-122"/>
            </a:endParaRPr>
          </a:p>
        </p:txBody>
      </p:sp>
      <p:sp>
        <p:nvSpPr>
          <p:cNvPr id="20" name="Line 28">
            <a:extLst>
              <a:ext uri="{FF2B5EF4-FFF2-40B4-BE49-F238E27FC236}">
                <a16:creationId xmlns:a16="http://schemas.microsoft.com/office/drawing/2014/main" id="{709C639C-4988-4451-817C-A508839AB803}"/>
              </a:ext>
            </a:extLst>
          </p:cNvPr>
          <p:cNvSpPr>
            <a:spLocks noChangeShapeType="1"/>
          </p:cNvSpPr>
          <p:nvPr/>
        </p:nvSpPr>
        <p:spPr bwMode="auto">
          <a:xfrm flipV="1">
            <a:off x="825500" y="3732489"/>
            <a:ext cx="0" cy="179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1" name="Text Box 29">
            <a:extLst>
              <a:ext uri="{FF2B5EF4-FFF2-40B4-BE49-F238E27FC236}">
                <a16:creationId xmlns:a16="http://schemas.microsoft.com/office/drawing/2014/main" id="{E38E4966-9AA1-4EAA-BB0E-54A5960148C7}"/>
              </a:ext>
            </a:extLst>
          </p:cNvPr>
          <p:cNvSpPr txBox="1">
            <a:spLocks noChangeArrowheads="1"/>
          </p:cNvSpPr>
          <p:nvPr/>
        </p:nvSpPr>
        <p:spPr bwMode="auto">
          <a:xfrm>
            <a:off x="668338" y="3821389"/>
            <a:ext cx="1340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i=0</a:t>
            </a:r>
            <a:r>
              <a:rPr lang="zh-CN" altLang="en-US" sz="1600">
                <a:latin typeface="+mn-lt"/>
                <a:ea typeface="微软雅黑 Light" panose="020B0502040204020203" pitchFamily="34" charset="-122"/>
              </a:rPr>
              <a:t>，长度</a:t>
            </a:r>
            <a:r>
              <a:rPr lang="en-US" altLang="zh-CN" sz="1600">
                <a:solidFill>
                  <a:srgbClr val="FF0000"/>
                </a:solidFill>
                <a:latin typeface="+mn-lt"/>
                <a:ea typeface="微软雅黑 Light" panose="020B0502040204020203" pitchFamily="34" charset="-122"/>
              </a:rPr>
              <a:t>s=4</a:t>
            </a:r>
          </a:p>
        </p:txBody>
      </p:sp>
      <p:sp>
        <p:nvSpPr>
          <p:cNvPr id="22" name="TextBox 61">
            <a:extLst>
              <a:ext uri="{FF2B5EF4-FFF2-40B4-BE49-F238E27FC236}">
                <a16:creationId xmlns:a16="http://schemas.microsoft.com/office/drawing/2014/main" id="{C44930D4-03D4-443E-96A7-6E3E583B4D79}"/>
              </a:ext>
            </a:extLst>
          </p:cNvPr>
          <p:cNvSpPr txBox="1">
            <a:spLocks noChangeArrowheads="1"/>
          </p:cNvSpPr>
          <p:nvPr/>
        </p:nvSpPr>
        <p:spPr bwMode="auto">
          <a:xfrm>
            <a:off x="833438" y="3381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23" name="TextBox 62">
            <a:extLst>
              <a:ext uri="{FF2B5EF4-FFF2-40B4-BE49-F238E27FC236}">
                <a16:creationId xmlns:a16="http://schemas.microsoft.com/office/drawing/2014/main" id="{6389F25B-AF12-4DF5-8ABE-AF2E99E5178D}"/>
              </a:ext>
            </a:extLst>
          </p:cNvPr>
          <p:cNvSpPr txBox="1">
            <a:spLocks noChangeArrowheads="1"/>
          </p:cNvSpPr>
          <p:nvPr/>
        </p:nvSpPr>
        <p:spPr bwMode="auto">
          <a:xfrm>
            <a:off x="1265238" y="3381651"/>
            <a:ext cx="433387"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24" name="TextBox 63">
            <a:extLst>
              <a:ext uri="{FF2B5EF4-FFF2-40B4-BE49-F238E27FC236}">
                <a16:creationId xmlns:a16="http://schemas.microsoft.com/office/drawing/2014/main" id="{5E71DE1D-B40E-469A-AF4F-565EEE7E97A7}"/>
              </a:ext>
            </a:extLst>
          </p:cNvPr>
          <p:cNvSpPr txBox="1">
            <a:spLocks noChangeArrowheads="1"/>
          </p:cNvSpPr>
          <p:nvPr/>
        </p:nvSpPr>
        <p:spPr bwMode="auto">
          <a:xfrm>
            <a:off x="1698625" y="3381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25" name="TextBox 64">
            <a:extLst>
              <a:ext uri="{FF2B5EF4-FFF2-40B4-BE49-F238E27FC236}">
                <a16:creationId xmlns:a16="http://schemas.microsoft.com/office/drawing/2014/main" id="{1BE16C04-DCC6-4137-86B9-5776548DFCFC}"/>
              </a:ext>
            </a:extLst>
          </p:cNvPr>
          <p:cNvSpPr txBox="1">
            <a:spLocks noChangeArrowheads="1"/>
          </p:cNvSpPr>
          <p:nvPr/>
        </p:nvSpPr>
        <p:spPr bwMode="auto">
          <a:xfrm>
            <a:off x="2130425" y="3381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26" name="TextBox 65">
            <a:extLst>
              <a:ext uri="{FF2B5EF4-FFF2-40B4-BE49-F238E27FC236}">
                <a16:creationId xmlns:a16="http://schemas.microsoft.com/office/drawing/2014/main" id="{776D99E0-C94F-474C-935F-65D4A7A2C848}"/>
              </a:ext>
            </a:extLst>
          </p:cNvPr>
          <p:cNvSpPr txBox="1">
            <a:spLocks noChangeArrowheads="1"/>
          </p:cNvSpPr>
          <p:nvPr/>
        </p:nvSpPr>
        <p:spPr bwMode="auto">
          <a:xfrm>
            <a:off x="2546350" y="3383239"/>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27" name="TextBox 66">
            <a:extLst>
              <a:ext uri="{FF2B5EF4-FFF2-40B4-BE49-F238E27FC236}">
                <a16:creationId xmlns:a16="http://schemas.microsoft.com/office/drawing/2014/main" id="{50BAE110-3937-43A9-B2D3-E303DB432686}"/>
              </a:ext>
            </a:extLst>
          </p:cNvPr>
          <p:cNvSpPr txBox="1">
            <a:spLocks noChangeArrowheads="1"/>
          </p:cNvSpPr>
          <p:nvPr/>
        </p:nvSpPr>
        <p:spPr bwMode="auto">
          <a:xfrm>
            <a:off x="2978150" y="3383239"/>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28" name="TextBox 67">
            <a:extLst>
              <a:ext uri="{FF2B5EF4-FFF2-40B4-BE49-F238E27FC236}">
                <a16:creationId xmlns:a16="http://schemas.microsoft.com/office/drawing/2014/main" id="{B59D830F-9E71-4961-A46E-E80CEC80C6F8}"/>
              </a:ext>
            </a:extLst>
          </p:cNvPr>
          <p:cNvSpPr txBox="1">
            <a:spLocks noChangeArrowheads="1"/>
          </p:cNvSpPr>
          <p:nvPr/>
        </p:nvSpPr>
        <p:spPr bwMode="auto">
          <a:xfrm>
            <a:off x="3409950" y="3383239"/>
            <a:ext cx="433388"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29" name="TextBox 68">
            <a:extLst>
              <a:ext uri="{FF2B5EF4-FFF2-40B4-BE49-F238E27FC236}">
                <a16:creationId xmlns:a16="http://schemas.microsoft.com/office/drawing/2014/main" id="{7A616496-0D23-42B9-AA62-FD535CF08801}"/>
              </a:ext>
            </a:extLst>
          </p:cNvPr>
          <p:cNvSpPr txBox="1">
            <a:spLocks noChangeArrowheads="1"/>
          </p:cNvSpPr>
          <p:nvPr/>
        </p:nvSpPr>
        <p:spPr bwMode="auto">
          <a:xfrm>
            <a:off x="3843338" y="3383239"/>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30" name="TextBox 69">
            <a:extLst>
              <a:ext uri="{FF2B5EF4-FFF2-40B4-BE49-F238E27FC236}">
                <a16:creationId xmlns:a16="http://schemas.microsoft.com/office/drawing/2014/main" id="{31C80FC1-7FF3-4342-9D4B-C87F1699EE4E}"/>
              </a:ext>
            </a:extLst>
          </p:cNvPr>
          <p:cNvSpPr txBox="1">
            <a:spLocks noChangeArrowheads="1"/>
          </p:cNvSpPr>
          <p:nvPr/>
        </p:nvSpPr>
        <p:spPr bwMode="auto">
          <a:xfrm>
            <a:off x="4276725" y="3383239"/>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31" name="TextBox 70">
            <a:extLst>
              <a:ext uri="{FF2B5EF4-FFF2-40B4-BE49-F238E27FC236}">
                <a16:creationId xmlns:a16="http://schemas.microsoft.com/office/drawing/2014/main" id="{7F853C3A-1279-42F8-9F8F-3CE81A7AD1B2}"/>
              </a:ext>
            </a:extLst>
          </p:cNvPr>
          <p:cNvSpPr txBox="1">
            <a:spLocks noChangeArrowheads="1"/>
          </p:cNvSpPr>
          <p:nvPr/>
        </p:nvSpPr>
        <p:spPr bwMode="auto">
          <a:xfrm>
            <a:off x="4708525" y="3383239"/>
            <a:ext cx="468313"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32" name="TextBox 71">
            <a:extLst>
              <a:ext uri="{FF2B5EF4-FFF2-40B4-BE49-F238E27FC236}">
                <a16:creationId xmlns:a16="http://schemas.microsoft.com/office/drawing/2014/main" id="{C06D6544-AEF5-4ABD-BF84-6567FF61AAAC}"/>
              </a:ext>
            </a:extLst>
          </p:cNvPr>
          <p:cNvSpPr txBox="1">
            <a:spLocks noChangeArrowheads="1"/>
          </p:cNvSpPr>
          <p:nvPr/>
        </p:nvSpPr>
        <p:spPr bwMode="auto">
          <a:xfrm>
            <a:off x="5164138" y="3383239"/>
            <a:ext cx="51435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33" name="TextBox 72">
            <a:extLst>
              <a:ext uri="{FF2B5EF4-FFF2-40B4-BE49-F238E27FC236}">
                <a16:creationId xmlns:a16="http://schemas.microsoft.com/office/drawing/2014/main" id="{84CF2820-2D9D-4FA9-963E-6D0788798056}"/>
              </a:ext>
            </a:extLst>
          </p:cNvPr>
          <p:cNvSpPr txBox="1">
            <a:spLocks noChangeArrowheads="1"/>
          </p:cNvSpPr>
          <p:nvPr/>
        </p:nvSpPr>
        <p:spPr bwMode="auto">
          <a:xfrm>
            <a:off x="5678488" y="3388001"/>
            <a:ext cx="468312"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34" name="TextBox 73">
            <a:extLst>
              <a:ext uri="{FF2B5EF4-FFF2-40B4-BE49-F238E27FC236}">
                <a16:creationId xmlns:a16="http://schemas.microsoft.com/office/drawing/2014/main" id="{E7D47C16-4B02-4A11-A975-6BCDBF7AA6BC}"/>
              </a:ext>
            </a:extLst>
          </p:cNvPr>
          <p:cNvSpPr txBox="1">
            <a:spLocks noChangeArrowheads="1"/>
          </p:cNvSpPr>
          <p:nvPr/>
        </p:nvSpPr>
        <p:spPr bwMode="auto">
          <a:xfrm>
            <a:off x="6149975" y="3388001"/>
            <a:ext cx="431800"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35" name="TextBox 74">
            <a:extLst>
              <a:ext uri="{FF2B5EF4-FFF2-40B4-BE49-F238E27FC236}">
                <a16:creationId xmlns:a16="http://schemas.microsoft.com/office/drawing/2014/main" id="{5512661E-45A5-41A2-AA16-528BD061A629}"/>
              </a:ext>
            </a:extLst>
          </p:cNvPr>
          <p:cNvSpPr txBox="1">
            <a:spLocks noChangeArrowheads="1"/>
          </p:cNvSpPr>
          <p:nvPr/>
        </p:nvSpPr>
        <p:spPr bwMode="auto">
          <a:xfrm>
            <a:off x="6581775" y="3388001"/>
            <a:ext cx="468313"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16</a:t>
            </a:r>
            <a:endParaRPr lang="zh-CN" altLang="en-US">
              <a:latin typeface="+mn-lt"/>
              <a:ea typeface="微软雅黑 Light" panose="020B0502040204020203" pitchFamily="34" charset="-122"/>
            </a:endParaRPr>
          </a:p>
        </p:txBody>
      </p:sp>
      <p:sp>
        <p:nvSpPr>
          <p:cNvPr id="36" name="TextBox 75">
            <a:extLst>
              <a:ext uri="{FF2B5EF4-FFF2-40B4-BE49-F238E27FC236}">
                <a16:creationId xmlns:a16="http://schemas.microsoft.com/office/drawing/2014/main" id="{29977786-84BC-49A6-843E-51DEE471DF78}"/>
              </a:ext>
            </a:extLst>
          </p:cNvPr>
          <p:cNvSpPr txBox="1">
            <a:spLocks noChangeArrowheads="1"/>
          </p:cNvSpPr>
          <p:nvPr/>
        </p:nvSpPr>
        <p:spPr bwMode="auto">
          <a:xfrm>
            <a:off x="7037388" y="3388001"/>
            <a:ext cx="514350"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grpSp>
        <p:nvGrpSpPr>
          <p:cNvPr id="37" name="组合 13">
            <a:extLst>
              <a:ext uri="{FF2B5EF4-FFF2-40B4-BE49-F238E27FC236}">
                <a16:creationId xmlns:a16="http://schemas.microsoft.com/office/drawing/2014/main" id="{70480B0F-843D-4C60-9832-C3B65978BD5C}"/>
              </a:ext>
            </a:extLst>
          </p:cNvPr>
          <p:cNvGrpSpPr>
            <a:grpSpLocks/>
          </p:cNvGrpSpPr>
          <p:nvPr/>
        </p:nvGrpSpPr>
        <p:grpSpPr bwMode="auto">
          <a:xfrm>
            <a:off x="1214438" y="1971951"/>
            <a:ext cx="884237" cy="915988"/>
            <a:chOff x="1432942" y="4735335"/>
            <a:chExt cx="883292" cy="915417"/>
          </a:xfrm>
        </p:grpSpPr>
        <p:sp>
          <p:nvSpPr>
            <p:cNvPr id="38" name="TextBox 28">
              <a:extLst>
                <a:ext uri="{FF2B5EF4-FFF2-40B4-BE49-F238E27FC236}">
                  <a16:creationId xmlns:a16="http://schemas.microsoft.com/office/drawing/2014/main" id="{E3EBCA5B-54F8-46B9-94FF-563EE4E17277}"/>
                </a:ext>
              </a:extLst>
            </p:cNvPr>
            <p:cNvSpPr txBox="1">
              <a:spLocks noChangeArrowheads="1"/>
            </p:cNvSpPr>
            <p:nvPr/>
          </p:nvSpPr>
          <p:spPr bwMode="auto">
            <a:xfrm>
              <a:off x="1432942" y="5126051"/>
              <a:ext cx="432048" cy="369332"/>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39" name="TextBox 30">
              <a:extLst>
                <a:ext uri="{FF2B5EF4-FFF2-40B4-BE49-F238E27FC236}">
                  <a16:creationId xmlns:a16="http://schemas.microsoft.com/office/drawing/2014/main" id="{3EB2F1C5-EE2F-4D37-9DF5-0ACD08BBC9B1}"/>
                </a:ext>
              </a:extLst>
            </p:cNvPr>
            <p:cNvSpPr txBox="1">
              <a:spLocks noChangeArrowheads="1"/>
            </p:cNvSpPr>
            <p:nvPr/>
          </p:nvSpPr>
          <p:spPr bwMode="auto">
            <a:xfrm>
              <a:off x="1864990" y="5126146"/>
              <a:ext cx="432048" cy="369332"/>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40" name="弧形 39">
              <a:extLst>
                <a:ext uri="{FF2B5EF4-FFF2-40B4-BE49-F238E27FC236}">
                  <a16:creationId xmlns:a16="http://schemas.microsoft.com/office/drawing/2014/main" id="{D4E63403-27A6-46F3-AC0A-75FB4043DC92}"/>
                </a:ext>
              </a:extLst>
            </p:cNvPr>
            <p:cNvSpPr/>
            <p:nvPr/>
          </p:nvSpPr>
          <p:spPr bwMode="auto">
            <a:xfrm rot="8065461">
              <a:off x="1417672" y="4752190"/>
              <a:ext cx="915417" cy="881707"/>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grpSp>
      <p:cxnSp>
        <p:nvCxnSpPr>
          <p:cNvPr id="41" name="直接箭头连接符 12">
            <a:extLst>
              <a:ext uri="{FF2B5EF4-FFF2-40B4-BE49-F238E27FC236}">
                <a16:creationId xmlns:a16="http://schemas.microsoft.com/office/drawing/2014/main" id="{9DD14E5B-0782-4C1D-B236-177FDED6562F}"/>
              </a:ext>
            </a:extLst>
          </p:cNvPr>
          <p:cNvCxnSpPr>
            <a:cxnSpLocks noChangeShapeType="1"/>
          </p:cNvCxnSpPr>
          <p:nvPr/>
        </p:nvCxnSpPr>
        <p:spPr bwMode="auto">
          <a:xfrm>
            <a:off x="1677988" y="2891114"/>
            <a:ext cx="0" cy="295275"/>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 name="组合 14">
            <a:extLst>
              <a:ext uri="{FF2B5EF4-FFF2-40B4-BE49-F238E27FC236}">
                <a16:creationId xmlns:a16="http://schemas.microsoft.com/office/drawing/2014/main" id="{95E14B3F-99A1-42D6-92C1-7456823497F2}"/>
              </a:ext>
            </a:extLst>
          </p:cNvPr>
          <p:cNvGrpSpPr>
            <a:grpSpLocks/>
          </p:cNvGrpSpPr>
          <p:nvPr/>
        </p:nvGrpSpPr>
        <p:grpSpPr bwMode="auto">
          <a:xfrm>
            <a:off x="2960688" y="1968776"/>
            <a:ext cx="882650" cy="1219200"/>
            <a:chOff x="7433297" y="2420408"/>
            <a:chExt cx="881604" cy="1219909"/>
          </a:xfrm>
        </p:grpSpPr>
        <p:sp>
          <p:nvSpPr>
            <p:cNvPr id="43" name="弧形 42">
              <a:extLst>
                <a:ext uri="{FF2B5EF4-FFF2-40B4-BE49-F238E27FC236}">
                  <a16:creationId xmlns:a16="http://schemas.microsoft.com/office/drawing/2014/main" id="{59BDBEE1-214F-4124-A908-D3D665124DB9}"/>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44" name="直接箭头连接符 92">
              <a:extLst>
                <a:ext uri="{FF2B5EF4-FFF2-40B4-BE49-F238E27FC236}">
                  <a16:creationId xmlns:a16="http://schemas.microsoft.com/office/drawing/2014/main" id="{407F1F4E-DEF2-450A-89F5-F1313E8C6ECB}"/>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组合 95">
            <a:extLst>
              <a:ext uri="{FF2B5EF4-FFF2-40B4-BE49-F238E27FC236}">
                <a16:creationId xmlns:a16="http://schemas.microsoft.com/office/drawing/2014/main" id="{943B849D-1C4F-4083-B45F-B9EEAFB45D27}"/>
              </a:ext>
            </a:extLst>
          </p:cNvPr>
          <p:cNvGrpSpPr>
            <a:grpSpLocks/>
          </p:cNvGrpSpPr>
          <p:nvPr/>
        </p:nvGrpSpPr>
        <p:grpSpPr bwMode="auto">
          <a:xfrm>
            <a:off x="4684713" y="1965601"/>
            <a:ext cx="882650" cy="1220788"/>
            <a:chOff x="7433297" y="2420408"/>
            <a:chExt cx="881604" cy="1219909"/>
          </a:xfrm>
        </p:grpSpPr>
        <p:sp>
          <p:nvSpPr>
            <p:cNvPr id="46" name="弧形 45">
              <a:extLst>
                <a:ext uri="{FF2B5EF4-FFF2-40B4-BE49-F238E27FC236}">
                  <a16:creationId xmlns:a16="http://schemas.microsoft.com/office/drawing/2014/main" id="{CA715364-4325-4B06-A56D-93299C7E3798}"/>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47" name="直接箭头连接符 97">
              <a:extLst>
                <a:ext uri="{FF2B5EF4-FFF2-40B4-BE49-F238E27FC236}">
                  <a16:creationId xmlns:a16="http://schemas.microsoft.com/office/drawing/2014/main" id="{8F6BC46A-9B26-4589-90D5-5B1B9AF2AAAD}"/>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8" name="Text Box 33">
            <a:extLst>
              <a:ext uri="{FF2B5EF4-FFF2-40B4-BE49-F238E27FC236}">
                <a16:creationId xmlns:a16="http://schemas.microsoft.com/office/drawing/2014/main" id="{2D2E5381-4F70-4723-A604-76A3937D4A53}"/>
              </a:ext>
            </a:extLst>
          </p:cNvPr>
          <p:cNvSpPr txBox="1">
            <a:spLocks noChangeArrowheads="1"/>
          </p:cNvSpPr>
          <p:nvPr/>
        </p:nvSpPr>
        <p:spPr bwMode="auto">
          <a:xfrm>
            <a:off x="34925" y="3389589"/>
            <a:ext cx="489236"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a[ ]</a:t>
            </a:r>
          </a:p>
        </p:txBody>
      </p:sp>
      <p:sp>
        <p:nvSpPr>
          <p:cNvPr id="49" name="TextBox 127">
            <a:extLst>
              <a:ext uri="{FF2B5EF4-FFF2-40B4-BE49-F238E27FC236}">
                <a16:creationId xmlns:a16="http://schemas.microsoft.com/office/drawing/2014/main" id="{5D6D1B7C-CA6E-4A16-8040-2068144CFD1C}"/>
              </a:ext>
            </a:extLst>
          </p:cNvPr>
          <p:cNvSpPr txBox="1">
            <a:spLocks noChangeArrowheads="1"/>
          </p:cNvSpPr>
          <p:nvPr/>
        </p:nvSpPr>
        <p:spPr bwMode="auto">
          <a:xfrm>
            <a:off x="2511425" y="2740301"/>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4</a:t>
            </a:r>
            <a:endParaRPr lang="zh-CN" altLang="en-US" sz="1600">
              <a:latin typeface="+mn-lt"/>
              <a:ea typeface="微软雅黑 Light" panose="020B0502040204020203" pitchFamily="34" charset="-122"/>
            </a:endParaRPr>
          </a:p>
        </p:txBody>
      </p:sp>
      <p:sp>
        <p:nvSpPr>
          <p:cNvPr id="50" name="TextBox 128">
            <a:extLst>
              <a:ext uri="{FF2B5EF4-FFF2-40B4-BE49-F238E27FC236}">
                <a16:creationId xmlns:a16="http://schemas.microsoft.com/office/drawing/2014/main" id="{E4208F62-6A4B-47DC-B587-7ECDE323BF68}"/>
              </a:ext>
            </a:extLst>
          </p:cNvPr>
          <p:cNvSpPr txBox="1">
            <a:spLocks noChangeArrowheads="1"/>
          </p:cNvSpPr>
          <p:nvPr/>
        </p:nvSpPr>
        <p:spPr bwMode="auto">
          <a:xfrm>
            <a:off x="4237038" y="2740301"/>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8</a:t>
            </a:r>
            <a:endParaRPr lang="zh-CN" altLang="en-US" sz="1600">
              <a:latin typeface="+mn-lt"/>
              <a:ea typeface="微软雅黑 Light" panose="020B0502040204020203" pitchFamily="34" charset="-122"/>
            </a:endParaRPr>
          </a:p>
        </p:txBody>
      </p:sp>
      <p:sp>
        <p:nvSpPr>
          <p:cNvPr id="51" name="TextBox 129">
            <a:extLst>
              <a:ext uri="{FF2B5EF4-FFF2-40B4-BE49-F238E27FC236}">
                <a16:creationId xmlns:a16="http://schemas.microsoft.com/office/drawing/2014/main" id="{980D02E8-BA28-4992-B055-036B561C50A4}"/>
              </a:ext>
            </a:extLst>
          </p:cNvPr>
          <p:cNvSpPr txBox="1">
            <a:spLocks noChangeArrowheads="1"/>
          </p:cNvSpPr>
          <p:nvPr/>
        </p:nvSpPr>
        <p:spPr bwMode="auto">
          <a:xfrm>
            <a:off x="6096000" y="2746651"/>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12</a:t>
            </a:r>
            <a:endParaRPr lang="zh-CN" altLang="en-US" sz="1600">
              <a:latin typeface="+mn-lt"/>
              <a:ea typeface="微软雅黑 Light" panose="020B0502040204020203" pitchFamily="34" charset="-122"/>
            </a:endParaRPr>
          </a:p>
        </p:txBody>
      </p:sp>
      <p:grpSp>
        <p:nvGrpSpPr>
          <p:cNvPr id="52" name="组合 140">
            <a:extLst>
              <a:ext uri="{FF2B5EF4-FFF2-40B4-BE49-F238E27FC236}">
                <a16:creationId xmlns:a16="http://schemas.microsoft.com/office/drawing/2014/main" id="{159774AC-B7A7-40B6-8145-978CC81352D3}"/>
              </a:ext>
            </a:extLst>
          </p:cNvPr>
          <p:cNvGrpSpPr>
            <a:grpSpLocks/>
          </p:cNvGrpSpPr>
          <p:nvPr/>
        </p:nvGrpSpPr>
        <p:grpSpPr bwMode="auto">
          <a:xfrm>
            <a:off x="6149975" y="1983064"/>
            <a:ext cx="1239838" cy="1220787"/>
            <a:chOff x="7433297" y="2420408"/>
            <a:chExt cx="881604" cy="1219909"/>
          </a:xfrm>
        </p:grpSpPr>
        <p:sp>
          <p:nvSpPr>
            <p:cNvPr id="53" name="弧形 52">
              <a:extLst>
                <a:ext uri="{FF2B5EF4-FFF2-40B4-BE49-F238E27FC236}">
                  <a16:creationId xmlns:a16="http://schemas.microsoft.com/office/drawing/2014/main" id="{03B8D211-B045-45AC-9DF9-1FBA6D377CD0}"/>
                </a:ext>
              </a:extLst>
            </p:cNvPr>
            <p:cNvSpPr/>
            <p:nvPr/>
          </p:nvSpPr>
          <p:spPr bwMode="auto">
            <a:xfrm rot="7210971">
              <a:off x="7416435" y="2437271"/>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54" name="直接箭头连接符 142">
              <a:extLst>
                <a:ext uri="{FF2B5EF4-FFF2-40B4-BE49-F238E27FC236}">
                  <a16:creationId xmlns:a16="http://schemas.microsoft.com/office/drawing/2014/main" id="{3612EE68-A1A1-4A73-85E6-B2614B0EAE06}"/>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 Box 33">
            <a:extLst>
              <a:ext uri="{FF2B5EF4-FFF2-40B4-BE49-F238E27FC236}">
                <a16:creationId xmlns:a16="http://schemas.microsoft.com/office/drawing/2014/main" id="{C0B549AA-A3BA-4DE3-990D-41A0FEC0232E}"/>
              </a:ext>
            </a:extLst>
          </p:cNvPr>
          <p:cNvSpPr txBox="1">
            <a:spLocks noChangeArrowheads="1"/>
          </p:cNvSpPr>
          <p:nvPr/>
        </p:nvSpPr>
        <p:spPr bwMode="auto">
          <a:xfrm>
            <a:off x="23813" y="2411689"/>
            <a:ext cx="500458"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b[ ]</a:t>
            </a:r>
          </a:p>
        </p:txBody>
      </p:sp>
      <p:sp>
        <p:nvSpPr>
          <p:cNvPr id="56" name="TextBox 77">
            <a:extLst>
              <a:ext uri="{FF2B5EF4-FFF2-40B4-BE49-F238E27FC236}">
                <a16:creationId xmlns:a16="http://schemas.microsoft.com/office/drawing/2014/main" id="{ECDCB4BB-E6B0-4B8D-AF65-601CA96FA55C}"/>
              </a:ext>
            </a:extLst>
          </p:cNvPr>
          <p:cNvSpPr txBox="1">
            <a:spLocks noChangeArrowheads="1"/>
          </p:cNvSpPr>
          <p:nvPr/>
        </p:nvSpPr>
        <p:spPr bwMode="auto">
          <a:xfrm>
            <a:off x="768350" y="1422676"/>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57" name="TextBox 78">
            <a:extLst>
              <a:ext uri="{FF2B5EF4-FFF2-40B4-BE49-F238E27FC236}">
                <a16:creationId xmlns:a16="http://schemas.microsoft.com/office/drawing/2014/main" id="{53B2943C-DBC7-43AF-926C-18DB12F916E2}"/>
              </a:ext>
            </a:extLst>
          </p:cNvPr>
          <p:cNvSpPr txBox="1">
            <a:spLocks noChangeArrowheads="1"/>
          </p:cNvSpPr>
          <p:nvPr/>
        </p:nvSpPr>
        <p:spPr bwMode="auto">
          <a:xfrm>
            <a:off x="2063750" y="1422676"/>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58" name="TextBox 79">
            <a:extLst>
              <a:ext uri="{FF2B5EF4-FFF2-40B4-BE49-F238E27FC236}">
                <a16:creationId xmlns:a16="http://schemas.microsoft.com/office/drawing/2014/main" id="{F11D8505-6B5F-4115-8551-4FF4E3C7263F}"/>
              </a:ext>
            </a:extLst>
          </p:cNvPr>
          <p:cNvSpPr txBox="1">
            <a:spLocks noChangeArrowheads="1"/>
          </p:cNvSpPr>
          <p:nvPr/>
        </p:nvSpPr>
        <p:spPr bwMode="auto">
          <a:xfrm>
            <a:off x="2481263" y="1422676"/>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59" name="TextBox 80">
            <a:extLst>
              <a:ext uri="{FF2B5EF4-FFF2-40B4-BE49-F238E27FC236}">
                <a16:creationId xmlns:a16="http://schemas.microsoft.com/office/drawing/2014/main" id="{E3DC16DA-AEE5-4FB7-99BE-3574E76C9A7A}"/>
              </a:ext>
            </a:extLst>
          </p:cNvPr>
          <p:cNvSpPr txBox="1">
            <a:spLocks noChangeArrowheads="1"/>
          </p:cNvSpPr>
          <p:nvPr/>
        </p:nvSpPr>
        <p:spPr bwMode="auto">
          <a:xfrm>
            <a:off x="2913063" y="1422676"/>
            <a:ext cx="4318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60" name="TextBox 81">
            <a:extLst>
              <a:ext uri="{FF2B5EF4-FFF2-40B4-BE49-F238E27FC236}">
                <a16:creationId xmlns:a16="http://schemas.microsoft.com/office/drawing/2014/main" id="{CC420757-DD00-4565-B78E-4F45633CEB2A}"/>
              </a:ext>
            </a:extLst>
          </p:cNvPr>
          <p:cNvSpPr txBox="1">
            <a:spLocks noChangeArrowheads="1"/>
          </p:cNvSpPr>
          <p:nvPr/>
        </p:nvSpPr>
        <p:spPr bwMode="auto">
          <a:xfrm>
            <a:off x="3344863" y="1422676"/>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61" name="TextBox 82">
            <a:extLst>
              <a:ext uri="{FF2B5EF4-FFF2-40B4-BE49-F238E27FC236}">
                <a16:creationId xmlns:a16="http://schemas.microsoft.com/office/drawing/2014/main" id="{7B40EE75-BAA0-43FB-BEA8-57DE8A7433F5}"/>
              </a:ext>
            </a:extLst>
          </p:cNvPr>
          <p:cNvSpPr txBox="1">
            <a:spLocks noChangeArrowheads="1"/>
          </p:cNvSpPr>
          <p:nvPr/>
        </p:nvSpPr>
        <p:spPr bwMode="auto">
          <a:xfrm>
            <a:off x="3776663" y="1422676"/>
            <a:ext cx="4318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62" name="TextBox 84">
            <a:extLst>
              <a:ext uri="{FF2B5EF4-FFF2-40B4-BE49-F238E27FC236}">
                <a16:creationId xmlns:a16="http://schemas.microsoft.com/office/drawing/2014/main" id="{7F9EA7F6-1BEA-41F2-8EC5-38BBF8A25004}"/>
              </a:ext>
            </a:extLst>
          </p:cNvPr>
          <p:cNvSpPr txBox="1">
            <a:spLocks noChangeArrowheads="1"/>
          </p:cNvSpPr>
          <p:nvPr/>
        </p:nvSpPr>
        <p:spPr bwMode="auto">
          <a:xfrm>
            <a:off x="4210050" y="1422676"/>
            <a:ext cx="433388"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63" name="TextBox 85">
            <a:extLst>
              <a:ext uri="{FF2B5EF4-FFF2-40B4-BE49-F238E27FC236}">
                <a16:creationId xmlns:a16="http://schemas.microsoft.com/office/drawing/2014/main" id="{D49C31DC-090A-4AF7-9E62-2A087BB751E7}"/>
              </a:ext>
            </a:extLst>
          </p:cNvPr>
          <p:cNvSpPr txBox="1">
            <a:spLocks noChangeArrowheads="1"/>
          </p:cNvSpPr>
          <p:nvPr/>
        </p:nvSpPr>
        <p:spPr bwMode="auto">
          <a:xfrm>
            <a:off x="4643438" y="1422676"/>
            <a:ext cx="468312"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64" name="TextBox 86">
            <a:extLst>
              <a:ext uri="{FF2B5EF4-FFF2-40B4-BE49-F238E27FC236}">
                <a16:creationId xmlns:a16="http://schemas.microsoft.com/office/drawing/2014/main" id="{09A878FC-93BE-4D73-8EF0-2D24A5DE188D}"/>
              </a:ext>
            </a:extLst>
          </p:cNvPr>
          <p:cNvSpPr txBox="1">
            <a:spLocks noChangeArrowheads="1"/>
          </p:cNvSpPr>
          <p:nvPr/>
        </p:nvSpPr>
        <p:spPr bwMode="auto">
          <a:xfrm>
            <a:off x="5097463" y="1422676"/>
            <a:ext cx="515937"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65" name="TextBox 87">
            <a:extLst>
              <a:ext uri="{FF2B5EF4-FFF2-40B4-BE49-F238E27FC236}">
                <a16:creationId xmlns:a16="http://schemas.microsoft.com/office/drawing/2014/main" id="{EA19D397-58EA-4A1F-85D0-195D165D5ABF}"/>
              </a:ext>
            </a:extLst>
          </p:cNvPr>
          <p:cNvSpPr txBox="1">
            <a:spLocks noChangeArrowheads="1"/>
          </p:cNvSpPr>
          <p:nvPr/>
        </p:nvSpPr>
        <p:spPr bwMode="auto">
          <a:xfrm>
            <a:off x="5613400" y="1427439"/>
            <a:ext cx="468313" cy="369887"/>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66" name="TextBox 88">
            <a:extLst>
              <a:ext uri="{FF2B5EF4-FFF2-40B4-BE49-F238E27FC236}">
                <a16:creationId xmlns:a16="http://schemas.microsoft.com/office/drawing/2014/main" id="{01FDC924-901C-4570-8975-5A94C7EB8DD6}"/>
              </a:ext>
            </a:extLst>
          </p:cNvPr>
          <p:cNvSpPr txBox="1">
            <a:spLocks noChangeArrowheads="1"/>
          </p:cNvSpPr>
          <p:nvPr/>
        </p:nvSpPr>
        <p:spPr bwMode="auto">
          <a:xfrm>
            <a:off x="6083300" y="1427439"/>
            <a:ext cx="433388"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67" name="TextBox 89">
            <a:extLst>
              <a:ext uri="{FF2B5EF4-FFF2-40B4-BE49-F238E27FC236}">
                <a16:creationId xmlns:a16="http://schemas.microsoft.com/office/drawing/2014/main" id="{F28F7966-211A-496E-8C1E-D4846DE8207D}"/>
              </a:ext>
            </a:extLst>
          </p:cNvPr>
          <p:cNvSpPr txBox="1">
            <a:spLocks noChangeArrowheads="1"/>
          </p:cNvSpPr>
          <p:nvPr/>
        </p:nvSpPr>
        <p:spPr bwMode="auto">
          <a:xfrm>
            <a:off x="6516688" y="1427439"/>
            <a:ext cx="468312" cy="369887"/>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sp>
        <p:nvSpPr>
          <p:cNvPr id="68" name="TextBox 90">
            <a:extLst>
              <a:ext uri="{FF2B5EF4-FFF2-40B4-BE49-F238E27FC236}">
                <a16:creationId xmlns:a16="http://schemas.microsoft.com/office/drawing/2014/main" id="{DDEF7C8F-97F0-4C09-BF4D-9940A748FB6F}"/>
              </a:ext>
            </a:extLst>
          </p:cNvPr>
          <p:cNvSpPr txBox="1">
            <a:spLocks noChangeArrowheads="1"/>
          </p:cNvSpPr>
          <p:nvPr/>
        </p:nvSpPr>
        <p:spPr bwMode="auto">
          <a:xfrm>
            <a:off x="6972300" y="1427439"/>
            <a:ext cx="51435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16</a:t>
            </a:r>
            <a:endParaRPr lang="zh-CN" altLang="en-US">
              <a:solidFill>
                <a:srgbClr val="FF0000"/>
              </a:solidFill>
              <a:latin typeface="+mn-lt"/>
              <a:ea typeface="微软雅黑 Light" panose="020B0502040204020203" pitchFamily="34" charset="-122"/>
            </a:endParaRPr>
          </a:p>
        </p:txBody>
      </p:sp>
      <p:sp>
        <p:nvSpPr>
          <p:cNvPr id="69" name="TextBox 94">
            <a:extLst>
              <a:ext uri="{FF2B5EF4-FFF2-40B4-BE49-F238E27FC236}">
                <a16:creationId xmlns:a16="http://schemas.microsoft.com/office/drawing/2014/main" id="{86F672DD-8502-4A8D-9033-03BC31913EFB}"/>
              </a:ext>
            </a:extLst>
          </p:cNvPr>
          <p:cNvSpPr txBox="1">
            <a:spLocks noChangeArrowheads="1"/>
          </p:cNvSpPr>
          <p:nvPr/>
        </p:nvSpPr>
        <p:spPr bwMode="auto">
          <a:xfrm>
            <a:off x="1201738" y="1416326"/>
            <a:ext cx="4318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70" name="TextBox 98">
            <a:extLst>
              <a:ext uri="{FF2B5EF4-FFF2-40B4-BE49-F238E27FC236}">
                <a16:creationId xmlns:a16="http://schemas.microsoft.com/office/drawing/2014/main" id="{B432A13B-337C-4768-A4AA-721211E28F22}"/>
              </a:ext>
            </a:extLst>
          </p:cNvPr>
          <p:cNvSpPr txBox="1">
            <a:spLocks noChangeArrowheads="1"/>
          </p:cNvSpPr>
          <p:nvPr/>
        </p:nvSpPr>
        <p:spPr bwMode="auto">
          <a:xfrm>
            <a:off x="1633538" y="1417914"/>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grpSp>
        <p:nvGrpSpPr>
          <p:cNvPr id="71" name="组合 3">
            <a:extLst>
              <a:ext uri="{FF2B5EF4-FFF2-40B4-BE49-F238E27FC236}">
                <a16:creationId xmlns:a16="http://schemas.microsoft.com/office/drawing/2014/main" id="{D82B6D1F-E5FA-4FE4-9682-E087883F3EBF}"/>
              </a:ext>
            </a:extLst>
          </p:cNvPr>
          <p:cNvGrpSpPr>
            <a:grpSpLocks/>
          </p:cNvGrpSpPr>
          <p:nvPr/>
        </p:nvGrpSpPr>
        <p:grpSpPr bwMode="auto">
          <a:xfrm>
            <a:off x="800100" y="1024214"/>
            <a:ext cx="881063" cy="1176337"/>
            <a:chOff x="1479841" y="362508"/>
            <a:chExt cx="881604" cy="1176080"/>
          </a:xfrm>
        </p:grpSpPr>
        <p:sp>
          <p:nvSpPr>
            <p:cNvPr id="72" name="弧形 71">
              <a:extLst>
                <a:ext uri="{FF2B5EF4-FFF2-40B4-BE49-F238E27FC236}">
                  <a16:creationId xmlns:a16="http://schemas.microsoft.com/office/drawing/2014/main" id="{C61C66CE-8694-433F-A4C6-9F3124CE4905}"/>
                </a:ext>
              </a:extLst>
            </p:cNvPr>
            <p:cNvSpPr/>
            <p:nvPr/>
          </p:nvSpPr>
          <p:spPr bwMode="auto">
            <a:xfrm rot="8065461">
              <a:off x="1462750" y="379599"/>
              <a:ext cx="915787"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73" name="直接箭头连接符 100">
              <a:extLst>
                <a:ext uri="{FF2B5EF4-FFF2-40B4-BE49-F238E27FC236}">
                  <a16:creationId xmlns:a16="http://schemas.microsoft.com/office/drawing/2014/main" id="{4578433F-6A7B-43E6-B434-5C69DC6A7A1C}"/>
                </a:ext>
              </a:extLst>
            </p:cNvPr>
            <p:cNvCxnSpPr>
              <a:cxnSpLocks noChangeShapeType="1"/>
            </p:cNvCxnSpPr>
            <p:nvPr/>
          </p:nvCxnSpPr>
          <p:spPr bwMode="auto">
            <a:xfrm>
              <a:off x="1920642" y="1244320"/>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4" name="组合 101">
            <a:extLst>
              <a:ext uri="{FF2B5EF4-FFF2-40B4-BE49-F238E27FC236}">
                <a16:creationId xmlns:a16="http://schemas.microsoft.com/office/drawing/2014/main" id="{4EEAF75C-72F2-4ADD-ABFB-B3AE8C4DB744}"/>
              </a:ext>
            </a:extLst>
          </p:cNvPr>
          <p:cNvGrpSpPr>
            <a:grpSpLocks/>
          </p:cNvGrpSpPr>
          <p:nvPr/>
        </p:nvGrpSpPr>
        <p:grpSpPr bwMode="auto">
          <a:xfrm>
            <a:off x="2505075" y="1030564"/>
            <a:ext cx="882650" cy="1219200"/>
            <a:chOff x="7433297" y="2420408"/>
            <a:chExt cx="881604" cy="1219909"/>
          </a:xfrm>
        </p:grpSpPr>
        <p:sp>
          <p:nvSpPr>
            <p:cNvPr id="75" name="弧形 74">
              <a:extLst>
                <a:ext uri="{FF2B5EF4-FFF2-40B4-BE49-F238E27FC236}">
                  <a16:creationId xmlns:a16="http://schemas.microsoft.com/office/drawing/2014/main" id="{FC604E53-FB64-4E9B-9B4C-4DA50613B36E}"/>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76" name="直接箭头连接符 104">
              <a:extLst>
                <a:ext uri="{FF2B5EF4-FFF2-40B4-BE49-F238E27FC236}">
                  <a16:creationId xmlns:a16="http://schemas.microsoft.com/office/drawing/2014/main" id="{27261059-4655-456B-A891-D3E8DAE150B5}"/>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 name="组合 105">
            <a:extLst>
              <a:ext uri="{FF2B5EF4-FFF2-40B4-BE49-F238E27FC236}">
                <a16:creationId xmlns:a16="http://schemas.microsoft.com/office/drawing/2014/main" id="{67C39217-3F74-4A61-8288-5D6DB448A7C6}"/>
              </a:ext>
            </a:extLst>
          </p:cNvPr>
          <p:cNvGrpSpPr>
            <a:grpSpLocks/>
          </p:cNvGrpSpPr>
          <p:nvPr/>
        </p:nvGrpSpPr>
        <p:grpSpPr bwMode="auto">
          <a:xfrm>
            <a:off x="3363913" y="1044851"/>
            <a:ext cx="882650" cy="1220788"/>
            <a:chOff x="7433297" y="2420408"/>
            <a:chExt cx="881604" cy="1219909"/>
          </a:xfrm>
        </p:grpSpPr>
        <p:sp>
          <p:nvSpPr>
            <p:cNvPr id="78" name="弧形 77">
              <a:extLst>
                <a:ext uri="{FF2B5EF4-FFF2-40B4-BE49-F238E27FC236}">
                  <a16:creationId xmlns:a16="http://schemas.microsoft.com/office/drawing/2014/main" id="{5C4C6928-19F0-4A5C-A9BE-1539EB226AAE}"/>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79" name="直接箭头连接符 108">
              <a:extLst>
                <a:ext uri="{FF2B5EF4-FFF2-40B4-BE49-F238E27FC236}">
                  <a16:creationId xmlns:a16="http://schemas.microsoft.com/office/drawing/2014/main" id="{F01F9DB8-B303-4042-BC3D-DDF137501733}"/>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0" name="TextBox 109">
            <a:extLst>
              <a:ext uri="{FF2B5EF4-FFF2-40B4-BE49-F238E27FC236}">
                <a16:creationId xmlns:a16="http://schemas.microsoft.com/office/drawing/2014/main" id="{FDF0FCBB-1A48-4AD7-BFB9-3049560D2684}"/>
              </a:ext>
            </a:extLst>
          </p:cNvPr>
          <p:cNvSpPr txBox="1">
            <a:spLocks noChangeArrowheads="1"/>
          </p:cNvSpPr>
          <p:nvPr/>
        </p:nvSpPr>
        <p:spPr bwMode="auto">
          <a:xfrm>
            <a:off x="836613" y="1081364"/>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0</a:t>
            </a:r>
            <a:endParaRPr lang="zh-CN" altLang="en-US" sz="1600">
              <a:latin typeface="+mn-lt"/>
              <a:ea typeface="微软雅黑 Light" panose="020B0502040204020203" pitchFamily="34" charset="-122"/>
            </a:endParaRPr>
          </a:p>
        </p:txBody>
      </p:sp>
      <p:sp>
        <p:nvSpPr>
          <p:cNvPr id="81" name="TextBox 111">
            <a:extLst>
              <a:ext uri="{FF2B5EF4-FFF2-40B4-BE49-F238E27FC236}">
                <a16:creationId xmlns:a16="http://schemas.microsoft.com/office/drawing/2014/main" id="{4691EAEE-F4C8-46D5-BFE4-01F6BEB54435}"/>
              </a:ext>
            </a:extLst>
          </p:cNvPr>
          <p:cNvSpPr txBox="1">
            <a:spLocks noChangeArrowheads="1"/>
          </p:cNvSpPr>
          <p:nvPr/>
        </p:nvSpPr>
        <p:spPr bwMode="auto">
          <a:xfrm>
            <a:off x="2522538" y="1089301"/>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4</a:t>
            </a:r>
            <a:endParaRPr lang="zh-CN" altLang="en-US" sz="1600">
              <a:latin typeface="+mn-lt"/>
              <a:ea typeface="微软雅黑 Light" panose="020B0502040204020203" pitchFamily="34" charset="-122"/>
            </a:endParaRPr>
          </a:p>
        </p:txBody>
      </p:sp>
      <p:sp>
        <p:nvSpPr>
          <p:cNvPr id="82" name="TextBox 112">
            <a:extLst>
              <a:ext uri="{FF2B5EF4-FFF2-40B4-BE49-F238E27FC236}">
                <a16:creationId xmlns:a16="http://schemas.microsoft.com/office/drawing/2014/main" id="{73568126-5B04-41B0-AB3D-295AEDD19C4E}"/>
              </a:ext>
            </a:extLst>
          </p:cNvPr>
          <p:cNvSpPr txBox="1">
            <a:spLocks noChangeArrowheads="1"/>
          </p:cNvSpPr>
          <p:nvPr/>
        </p:nvSpPr>
        <p:spPr bwMode="auto">
          <a:xfrm>
            <a:off x="4248150" y="1089301"/>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8</a:t>
            </a:r>
            <a:endParaRPr lang="zh-CN" altLang="en-US" sz="1600">
              <a:latin typeface="+mn-lt"/>
              <a:ea typeface="微软雅黑 Light" panose="020B0502040204020203" pitchFamily="34" charset="-122"/>
            </a:endParaRPr>
          </a:p>
        </p:txBody>
      </p:sp>
      <p:sp>
        <p:nvSpPr>
          <p:cNvPr id="83" name="TextBox 113">
            <a:extLst>
              <a:ext uri="{FF2B5EF4-FFF2-40B4-BE49-F238E27FC236}">
                <a16:creationId xmlns:a16="http://schemas.microsoft.com/office/drawing/2014/main" id="{AE6A44CF-D8D9-4BCE-9C97-A34353308411}"/>
              </a:ext>
            </a:extLst>
          </p:cNvPr>
          <p:cNvSpPr txBox="1">
            <a:spLocks noChangeArrowheads="1"/>
          </p:cNvSpPr>
          <p:nvPr/>
        </p:nvSpPr>
        <p:spPr bwMode="auto">
          <a:xfrm>
            <a:off x="6107113" y="1095651"/>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12</a:t>
            </a:r>
            <a:endParaRPr lang="zh-CN" altLang="en-US" sz="1600">
              <a:latin typeface="+mn-lt"/>
              <a:ea typeface="微软雅黑 Light" panose="020B0502040204020203" pitchFamily="34" charset="-122"/>
            </a:endParaRPr>
          </a:p>
        </p:txBody>
      </p:sp>
      <p:grpSp>
        <p:nvGrpSpPr>
          <p:cNvPr id="84" name="组合 114">
            <a:extLst>
              <a:ext uri="{FF2B5EF4-FFF2-40B4-BE49-F238E27FC236}">
                <a16:creationId xmlns:a16="http://schemas.microsoft.com/office/drawing/2014/main" id="{8AF075A8-98B9-406F-90E6-F92EDE9897F8}"/>
              </a:ext>
            </a:extLst>
          </p:cNvPr>
          <p:cNvGrpSpPr>
            <a:grpSpLocks/>
          </p:cNvGrpSpPr>
          <p:nvPr/>
        </p:nvGrpSpPr>
        <p:grpSpPr bwMode="auto">
          <a:xfrm>
            <a:off x="4267200" y="1030564"/>
            <a:ext cx="882650" cy="1219200"/>
            <a:chOff x="7433297" y="2420408"/>
            <a:chExt cx="881604" cy="1219909"/>
          </a:xfrm>
        </p:grpSpPr>
        <p:sp>
          <p:nvSpPr>
            <p:cNvPr id="85" name="弧形 84">
              <a:extLst>
                <a:ext uri="{FF2B5EF4-FFF2-40B4-BE49-F238E27FC236}">
                  <a16:creationId xmlns:a16="http://schemas.microsoft.com/office/drawing/2014/main" id="{783A5506-C00F-4BD8-817B-D56C39FCF90A}"/>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86" name="直接箭头连接符 116">
              <a:extLst>
                <a:ext uri="{FF2B5EF4-FFF2-40B4-BE49-F238E27FC236}">
                  <a16:creationId xmlns:a16="http://schemas.microsoft.com/office/drawing/2014/main" id="{7E9ED642-1366-4900-8BA8-7A20EBD4445A}"/>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7" name="Text Box 33">
            <a:extLst>
              <a:ext uri="{FF2B5EF4-FFF2-40B4-BE49-F238E27FC236}">
                <a16:creationId xmlns:a16="http://schemas.microsoft.com/office/drawing/2014/main" id="{2354675F-C0A2-4BE9-A811-010A0FF6ECFC}"/>
              </a:ext>
            </a:extLst>
          </p:cNvPr>
          <p:cNvSpPr txBox="1">
            <a:spLocks noChangeArrowheads="1"/>
          </p:cNvSpPr>
          <p:nvPr/>
        </p:nvSpPr>
        <p:spPr bwMode="auto">
          <a:xfrm>
            <a:off x="9525" y="1470301"/>
            <a:ext cx="489236"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a[ ]</a:t>
            </a:r>
          </a:p>
        </p:txBody>
      </p:sp>
      <p:grpSp>
        <p:nvGrpSpPr>
          <p:cNvPr id="88" name="组合 119">
            <a:extLst>
              <a:ext uri="{FF2B5EF4-FFF2-40B4-BE49-F238E27FC236}">
                <a16:creationId xmlns:a16="http://schemas.microsoft.com/office/drawing/2014/main" id="{52E627D8-BA67-4ADB-B742-A8457A082001}"/>
              </a:ext>
            </a:extLst>
          </p:cNvPr>
          <p:cNvGrpSpPr>
            <a:grpSpLocks/>
          </p:cNvGrpSpPr>
          <p:nvPr/>
        </p:nvGrpSpPr>
        <p:grpSpPr bwMode="auto">
          <a:xfrm>
            <a:off x="1638300" y="1024214"/>
            <a:ext cx="881063" cy="1176337"/>
            <a:chOff x="1479841" y="362508"/>
            <a:chExt cx="881604" cy="1176080"/>
          </a:xfrm>
        </p:grpSpPr>
        <p:sp>
          <p:nvSpPr>
            <p:cNvPr id="89" name="弧形 88">
              <a:extLst>
                <a:ext uri="{FF2B5EF4-FFF2-40B4-BE49-F238E27FC236}">
                  <a16:creationId xmlns:a16="http://schemas.microsoft.com/office/drawing/2014/main" id="{FC33C701-39CB-4646-B4DF-0EFEBDD11C11}"/>
                </a:ext>
              </a:extLst>
            </p:cNvPr>
            <p:cNvSpPr/>
            <p:nvPr/>
          </p:nvSpPr>
          <p:spPr bwMode="auto">
            <a:xfrm rot="8065461">
              <a:off x="1462750" y="379599"/>
              <a:ext cx="915787"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90" name="直接箭头连接符 121">
              <a:extLst>
                <a:ext uri="{FF2B5EF4-FFF2-40B4-BE49-F238E27FC236}">
                  <a16:creationId xmlns:a16="http://schemas.microsoft.com/office/drawing/2014/main" id="{B4A6C69D-345B-47C4-A159-6C78AC35E43A}"/>
                </a:ext>
              </a:extLst>
            </p:cNvPr>
            <p:cNvCxnSpPr>
              <a:cxnSpLocks noChangeShapeType="1"/>
            </p:cNvCxnSpPr>
            <p:nvPr/>
          </p:nvCxnSpPr>
          <p:spPr bwMode="auto">
            <a:xfrm>
              <a:off x="1920642" y="1244320"/>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1" name="组合 123">
            <a:extLst>
              <a:ext uri="{FF2B5EF4-FFF2-40B4-BE49-F238E27FC236}">
                <a16:creationId xmlns:a16="http://schemas.microsoft.com/office/drawing/2014/main" id="{0AA13E9D-D9EC-4C5B-B9C1-FC1BFB619CCF}"/>
              </a:ext>
            </a:extLst>
          </p:cNvPr>
          <p:cNvGrpSpPr>
            <a:grpSpLocks/>
          </p:cNvGrpSpPr>
          <p:nvPr/>
        </p:nvGrpSpPr>
        <p:grpSpPr bwMode="auto">
          <a:xfrm>
            <a:off x="5160963" y="1035326"/>
            <a:ext cx="881062" cy="1220788"/>
            <a:chOff x="7433297" y="2420408"/>
            <a:chExt cx="881604" cy="1219909"/>
          </a:xfrm>
        </p:grpSpPr>
        <p:sp>
          <p:nvSpPr>
            <p:cNvPr id="92" name="弧形 91">
              <a:extLst>
                <a:ext uri="{FF2B5EF4-FFF2-40B4-BE49-F238E27FC236}">
                  <a16:creationId xmlns:a16="http://schemas.microsoft.com/office/drawing/2014/main" id="{1468FFBC-2BFB-477C-B9BC-B1955116EBB5}"/>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93" name="直接箭头连接符 125">
              <a:extLst>
                <a:ext uri="{FF2B5EF4-FFF2-40B4-BE49-F238E27FC236}">
                  <a16:creationId xmlns:a16="http://schemas.microsoft.com/office/drawing/2014/main" id="{9E4F95AF-6723-403A-8008-15B15FF7E8CC}"/>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 name="组合 126">
            <a:extLst>
              <a:ext uri="{FF2B5EF4-FFF2-40B4-BE49-F238E27FC236}">
                <a16:creationId xmlns:a16="http://schemas.microsoft.com/office/drawing/2014/main" id="{DDF89D67-EFF0-4C99-827F-39AAA8918248}"/>
              </a:ext>
            </a:extLst>
          </p:cNvPr>
          <p:cNvGrpSpPr>
            <a:grpSpLocks/>
          </p:cNvGrpSpPr>
          <p:nvPr/>
        </p:nvGrpSpPr>
        <p:grpSpPr bwMode="auto">
          <a:xfrm>
            <a:off x="6103938" y="1030564"/>
            <a:ext cx="882650" cy="1219200"/>
            <a:chOff x="7433297" y="2420408"/>
            <a:chExt cx="881604" cy="1219909"/>
          </a:xfrm>
        </p:grpSpPr>
        <p:sp>
          <p:nvSpPr>
            <p:cNvPr id="95" name="弧形 94">
              <a:extLst>
                <a:ext uri="{FF2B5EF4-FFF2-40B4-BE49-F238E27FC236}">
                  <a16:creationId xmlns:a16="http://schemas.microsoft.com/office/drawing/2014/main" id="{09E36267-64C3-4011-AAD0-1695E95F4F11}"/>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96" name="直接箭头连接符 132">
              <a:extLst>
                <a:ext uri="{FF2B5EF4-FFF2-40B4-BE49-F238E27FC236}">
                  <a16:creationId xmlns:a16="http://schemas.microsoft.com/office/drawing/2014/main" id="{F543D506-5CFC-4043-BDFE-26FCC8C060E5}"/>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7" name="直接箭头连接符 8">
            <a:extLst>
              <a:ext uri="{FF2B5EF4-FFF2-40B4-BE49-F238E27FC236}">
                <a16:creationId xmlns:a16="http://schemas.microsoft.com/office/drawing/2014/main" id="{1E89E15F-736F-43F2-8887-CD1E20859D0C}"/>
              </a:ext>
            </a:extLst>
          </p:cNvPr>
          <p:cNvCxnSpPr>
            <a:cxnSpLocks noChangeShapeType="1"/>
            <a:stCxn id="68" idx="2"/>
          </p:cNvCxnSpPr>
          <p:nvPr/>
        </p:nvCxnSpPr>
        <p:spPr bwMode="auto">
          <a:xfrm flipH="1">
            <a:off x="7229475" y="1797326"/>
            <a:ext cx="0" cy="468313"/>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Line 28">
            <a:extLst>
              <a:ext uri="{FF2B5EF4-FFF2-40B4-BE49-F238E27FC236}">
                <a16:creationId xmlns:a16="http://schemas.microsoft.com/office/drawing/2014/main" id="{9064AD48-2239-461A-BBA6-443146D54881}"/>
              </a:ext>
            </a:extLst>
          </p:cNvPr>
          <p:cNvSpPr>
            <a:spLocks noChangeShapeType="1"/>
          </p:cNvSpPr>
          <p:nvPr/>
        </p:nvSpPr>
        <p:spPr bwMode="auto">
          <a:xfrm flipV="1">
            <a:off x="812800" y="4746901"/>
            <a:ext cx="0" cy="1809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9" name="Text Box 29">
            <a:extLst>
              <a:ext uri="{FF2B5EF4-FFF2-40B4-BE49-F238E27FC236}">
                <a16:creationId xmlns:a16="http://schemas.microsoft.com/office/drawing/2014/main" id="{23B6E0C3-5673-4439-8B66-3F9C1BC82FDC}"/>
              </a:ext>
            </a:extLst>
          </p:cNvPr>
          <p:cNvSpPr txBox="1">
            <a:spLocks noChangeArrowheads="1"/>
          </p:cNvSpPr>
          <p:nvPr/>
        </p:nvSpPr>
        <p:spPr bwMode="auto">
          <a:xfrm>
            <a:off x="655638" y="4837389"/>
            <a:ext cx="1340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i=0</a:t>
            </a:r>
            <a:r>
              <a:rPr lang="zh-CN" altLang="en-US" sz="1600">
                <a:latin typeface="+mn-lt"/>
                <a:ea typeface="微软雅黑 Light" panose="020B0502040204020203" pitchFamily="34" charset="-122"/>
              </a:rPr>
              <a:t>，长度</a:t>
            </a:r>
            <a:r>
              <a:rPr lang="en-US" altLang="zh-CN" sz="1600">
                <a:solidFill>
                  <a:srgbClr val="FF0000"/>
                </a:solidFill>
                <a:latin typeface="+mn-lt"/>
                <a:ea typeface="微软雅黑 Light" panose="020B0502040204020203" pitchFamily="34" charset="-122"/>
              </a:rPr>
              <a:t>s=8</a:t>
            </a:r>
          </a:p>
        </p:txBody>
      </p:sp>
      <p:sp>
        <p:nvSpPr>
          <p:cNvPr id="100" name="TextBox 135">
            <a:extLst>
              <a:ext uri="{FF2B5EF4-FFF2-40B4-BE49-F238E27FC236}">
                <a16:creationId xmlns:a16="http://schemas.microsoft.com/office/drawing/2014/main" id="{24831DF6-EEA9-497D-B739-6A77E766A323}"/>
              </a:ext>
            </a:extLst>
          </p:cNvPr>
          <p:cNvSpPr txBox="1">
            <a:spLocks noChangeArrowheads="1"/>
          </p:cNvSpPr>
          <p:nvPr/>
        </p:nvSpPr>
        <p:spPr bwMode="auto">
          <a:xfrm>
            <a:off x="820738" y="4397651"/>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101" name="TextBox 137">
            <a:extLst>
              <a:ext uri="{FF2B5EF4-FFF2-40B4-BE49-F238E27FC236}">
                <a16:creationId xmlns:a16="http://schemas.microsoft.com/office/drawing/2014/main" id="{599015C8-70B0-48A7-922E-7174C7846FE9}"/>
              </a:ext>
            </a:extLst>
          </p:cNvPr>
          <p:cNvSpPr txBox="1">
            <a:spLocks noChangeArrowheads="1"/>
          </p:cNvSpPr>
          <p:nvPr/>
        </p:nvSpPr>
        <p:spPr bwMode="auto">
          <a:xfrm>
            <a:off x="1252538" y="4397651"/>
            <a:ext cx="433387"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102" name="TextBox 138">
            <a:extLst>
              <a:ext uri="{FF2B5EF4-FFF2-40B4-BE49-F238E27FC236}">
                <a16:creationId xmlns:a16="http://schemas.microsoft.com/office/drawing/2014/main" id="{18EBB1BF-12A3-4EDC-8AA0-1BCF7E138117}"/>
              </a:ext>
            </a:extLst>
          </p:cNvPr>
          <p:cNvSpPr txBox="1">
            <a:spLocks noChangeArrowheads="1"/>
          </p:cNvSpPr>
          <p:nvPr/>
        </p:nvSpPr>
        <p:spPr bwMode="auto">
          <a:xfrm>
            <a:off x="1685925" y="4397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103" name="TextBox 139">
            <a:extLst>
              <a:ext uri="{FF2B5EF4-FFF2-40B4-BE49-F238E27FC236}">
                <a16:creationId xmlns:a16="http://schemas.microsoft.com/office/drawing/2014/main" id="{6B800B17-84D9-4749-BEBB-48462E5A45EC}"/>
              </a:ext>
            </a:extLst>
          </p:cNvPr>
          <p:cNvSpPr txBox="1">
            <a:spLocks noChangeArrowheads="1"/>
          </p:cNvSpPr>
          <p:nvPr/>
        </p:nvSpPr>
        <p:spPr bwMode="auto">
          <a:xfrm>
            <a:off x="2117725" y="4397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104" name="TextBox 143">
            <a:extLst>
              <a:ext uri="{FF2B5EF4-FFF2-40B4-BE49-F238E27FC236}">
                <a16:creationId xmlns:a16="http://schemas.microsoft.com/office/drawing/2014/main" id="{F0FFD908-6B46-47EE-ACFE-1C69858869E1}"/>
              </a:ext>
            </a:extLst>
          </p:cNvPr>
          <p:cNvSpPr txBox="1">
            <a:spLocks noChangeArrowheads="1"/>
          </p:cNvSpPr>
          <p:nvPr/>
        </p:nvSpPr>
        <p:spPr bwMode="auto">
          <a:xfrm>
            <a:off x="2533650" y="4397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105" name="TextBox 144">
            <a:extLst>
              <a:ext uri="{FF2B5EF4-FFF2-40B4-BE49-F238E27FC236}">
                <a16:creationId xmlns:a16="http://schemas.microsoft.com/office/drawing/2014/main" id="{CE66D126-3EAB-44D0-8F7D-C585019DAE34}"/>
              </a:ext>
            </a:extLst>
          </p:cNvPr>
          <p:cNvSpPr txBox="1">
            <a:spLocks noChangeArrowheads="1"/>
          </p:cNvSpPr>
          <p:nvPr/>
        </p:nvSpPr>
        <p:spPr bwMode="auto">
          <a:xfrm>
            <a:off x="2965450" y="4397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106" name="TextBox 145">
            <a:extLst>
              <a:ext uri="{FF2B5EF4-FFF2-40B4-BE49-F238E27FC236}">
                <a16:creationId xmlns:a16="http://schemas.microsoft.com/office/drawing/2014/main" id="{2B0F22B2-48DA-4B9F-81EC-31BBA71A6638}"/>
              </a:ext>
            </a:extLst>
          </p:cNvPr>
          <p:cNvSpPr txBox="1">
            <a:spLocks noChangeArrowheads="1"/>
          </p:cNvSpPr>
          <p:nvPr/>
        </p:nvSpPr>
        <p:spPr bwMode="auto">
          <a:xfrm>
            <a:off x="3397250" y="4397651"/>
            <a:ext cx="433388"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107" name="TextBox 146">
            <a:extLst>
              <a:ext uri="{FF2B5EF4-FFF2-40B4-BE49-F238E27FC236}">
                <a16:creationId xmlns:a16="http://schemas.microsoft.com/office/drawing/2014/main" id="{F2399A56-842E-457A-A7C0-8CD6ED3DBBB1}"/>
              </a:ext>
            </a:extLst>
          </p:cNvPr>
          <p:cNvSpPr txBox="1">
            <a:spLocks noChangeArrowheads="1"/>
          </p:cNvSpPr>
          <p:nvPr/>
        </p:nvSpPr>
        <p:spPr bwMode="auto">
          <a:xfrm>
            <a:off x="3830638" y="4397651"/>
            <a:ext cx="431800" cy="369888"/>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108" name="TextBox 147">
            <a:extLst>
              <a:ext uri="{FF2B5EF4-FFF2-40B4-BE49-F238E27FC236}">
                <a16:creationId xmlns:a16="http://schemas.microsoft.com/office/drawing/2014/main" id="{0146F321-5C10-4100-A95E-81794E31D588}"/>
              </a:ext>
            </a:extLst>
          </p:cNvPr>
          <p:cNvSpPr txBox="1">
            <a:spLocks noChangeArrowheads="1"/>
          </p:cNvSpPr>
          <p:nvPr/>
        </p:nvSpPr>
        <p:spPr bwMode="auto">
          <a:xfrm>
            <a:off x="4264025" y="4397651"/>
            <a:ext cx="4318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109" name="TextBox 148">
            <a:extLst>
              <a:ext uri="{FF2B5EF4-FFF2-40B4-BE49-F238E27FC236}">
                <a16:creationId xmlns:a16="http://schemas.microsoft.com/office/drawing/2014/main" id="{FA43735F-21B1-497D-BA20-B084EEA4A31C}"/>
              </a:ext>
            </a:extLst>
          </p:cNvPr>
          <p:cNvSpPr txBox="1">
            <a:spLocks noChangeArrowheads="1"/>
          </p:cNvSpPr>
          <p:nvPr/>
        </p:nvSpPr>
        <p:spPr bwMode="auto">
          <a:xfrm>
            <a:off x="4695825" y="4397651"/>
            <a:ext cx="468313"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110" name="TextBox 149">
            <a:extLst>
              <a:ext uri="{FF2B5EF4-FFF2-40B4-BE49-F238E27FC236}">
                <a16:creationId xmlns:a16="http://schemas.microsoft.com/office/drawing/2014/main" id="{0FBCAA5F-26D0-4713-A53B-F189886C1B91}"/>
              </a:ext>
            </a:extLst>
          </p:cNvPr>
          <p:cNvSpPr txBox="1">
            <a:spLocks noChangeArrowheads="1"/>
          </p:cNvSpPr>
          <p:nvPr/>
        </p:nvSpPr>
        <p:spPr bwMode="auto">
          <a:xfrm>
            <a:off x="5151438" y="4397651"/>
            <a:ext cx="51435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111" name="TextBox 150">
            <a:extLst>
              <a:ext uri="{FF2B5EF4-FFF2-40B4-BE49-F238E27FC236}">
                <a16:creationId xmlns:a16="http://schemas.microsoft.com/office/drawing/2014/main" id="{FE5FE735-8918-4ACD-97DB-A8973B52FA88}"/>
              </a:ext>
            </a:extLst>
          </p:cNvPr>
          <p:cNvSpPr txBox="1">
            <a:spLocks noChangeArrowheads="1"/>
          </p:cNvSpPr>
          <p:nvPr/>
        </p:nvSpPr>
        <p:spPr bwMode="auto">
          <a:xfrm>
            <a:off x="5665788" y="4402414"/>
            <a:ext cx="468312" cy="369887"/>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112" name="TextBox 151">
            <a:extLst>
              <a:ext uri="{FF2B5EF4-FFF2-40B4-BE49-F238E27FC236}">
                <a16:creationId xmlns:a16="http://schemas.microsoft.com/office/drawing/2014/main" id="{F9FFAB35-9D76-46BD-8F75-6D56E9B6DCBD}"/>
              </a:ext>
            </a:extLst>
          </p:cNvPr>
          <p:cNvSpPr txBox="1">
            <a:spLocks noChangeArrowheads="1"/>
          </p:cNvSpPr>
          <p:nvPr/>
        </p:nvSpPr>
        <p:spPr bwMode="auto">
          <a:xfrm>
            <a:off x="6137275" y="4402414"/>
            <a:ext cx="574675" cy="369887"/>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113" name="TextBox 152">
            <a:extLst>
              <a:ext uri="{FF2B5EF4-FFF2-40B4-BE49-F238E27FC236}">
                <a16:creationId xmlns:a16="http://schemas.microsoft.com/office/drawing/2014/main" id="{4B150559-DC0F-4432-8D58-85FF5D05F367}"/>
              </a:ext>
            </a:extLst>
          </p:cNvPr>
          <p:cNvSpPr txBox="1">
            <a:spLocks noChangeArrowheads="1"/>
          </p:cNvSpPr>
          <p:nvPr/>
        </p:nvSpPr>
        <p:spPr bwMode="auto">
          <a:xfrm>
            <a:off x="6711950" y="4404001"/>
            <a:ext cx="4699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16</a:t>
            </a:r>
            <a:endParaRPr lang="zh-CN" altLang="en-US">
              <a:latin typeface="+mn-lt"/>
              <a:ea typeface="微软雅黑 Light" panose="020B0502040204020203" pitchFamily="34" charset="-122"/>
            </a:endParaRPr>
          </a:p>
        </p:txBody>
      </p:sp>
      <p:sp>
        <p:nvSpPr>
          <p:cNvPr id="114" name="TextBox 153">
            <a:extLst>
              <a:ext uri="{FF2B5EF4-FFF2-40B4-BE49-F238E27FC236}">
                <a16:creationId xmlns:a16="http://schemas.microsoft.com/office/drawing/2014/main" id="{CD71EB44-6972-43AA-BE6A-74F8F6746AA9}"/>
              </a:ext>
            </a:extLst>
          </p:cNvPr>
          <p:cNvSpPr txBox="1">
            <a:spLocks noChangeArrowheads="1"/>
          </p:cNvSpPr>
          <p:nvPr/>
        </p:nvSpPr>
        <p:spPr bwMode="auto">
          <a:xfrm>
            <a:off x="7167563" y="4404001"/>
            <a:ext cx="51435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sp>
        <p:nvSpPr>
          <p:cNvPr id="115" name="Text Box 33">
            <a:extLst>
              <a:ext uri="{FF2B5EF4-FFF2-40B4-BE49-F238E27FC236}">
                <a16:creationId xmlns:a16="http://schemas.microsoft.com/office/drawing/2014/main" id="{274687F0-4885-4D8B-B62F-986ACFAA5B6B}"/>
              </a:ext>
            </a:extLst>
          </p:cNvPr>
          <p:cNvSpPr txBox="1">
            <a:spLocks noChangeArrowheads="1"/>
          </p:cNvSpPr>
          <p:nvPr/>
        </p:nvSpPr>
        <p:spPr bwMode="auto">
          <a:xfrm>
            <a:off x="22225" y="4404001"/>
            <a:ext cx="500458"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b[ ]</a:t>
            </a:r>
          </a:p>
        </p:txBody>
      </p:sp>
      <p:grpSp>
        <p:nvGrpSpPr>
          <p:cNvPr id="116" name="组合 155">
            <a:extLst>
              <a:ext uri="{FF2B5EF4-FFF2-40B4-BE49-F238E27FC236}">
                <a16:creationId xmlns:a16="http://schemas.microsoft.com/office/drawing/2014/main" id="{58636AA9-6F3B-4116-8FEA-DD99ED9B3724}"/>
              </a:ext>
            </a:extLst>
          </p:cNvPr>
          <p:cNvGrpSpPr>
            <a:grpSpLocks/>
          </p:cNvGrpSpPr>
          <p:nvPr/>
        </p:nvGrpSpPr>
        <p:grpSpPr bwMode="auto">
          <a:xfrm>
            <a:off x="2134393" y="2964138"/>
            <a:ext cx="881063" cy="1220787"/>
            <a:chOff x="7433297" y="2420408"/>
            <a:chExt cx="881604" cy="1219909"/>
          </a:xfrm>
        </p:grpSpPr>
        <p:sp>
          <p:nvSpPr>
            <p:cNvPr id="117" name="弧形 116">
              <a:extLst>
                <a:ext uri="{FF2B5EF4-FFF2-40B4-BE49-F238E27FC236}">
                  <a16:creationId xmlns:a16="http://schemas.microsoft.com/office/drawing/2014/main" id="{838E6A99-C9FC-4063-9320-D74E04CA11E9}"/>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118" name="直接箭头连接符 157">
              <a:extLst>
                <a:ext uri="{FF2B5EF4-FFF2-40B4-BE49-F238E27FC236}">
                  <a16:creationId xmlns:a16="http://schemas.microsoft.com/office/drawing/2014/main" id="{A890D190-467C-4354-86BA-8906523546BB}"/>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组合 158">
            <a:extLst>
              <a:ext uri="{FF2B5EF4-FFF2-40B4-BE49-F238E27FC236}">
                <a16:creationId xmlns:a16="http://schemas.microsoft.com/office/drawing/2014/main" id="{EB3FC3A0-CFC3-4B3C-B52B-C99763663542}"/>
              </a:ext>
            </a:extLst>
          </p:cNvPr>
          <p:cNvGrpSpPr>
            <a:grpSpLocks/>
          </p:cNvGrpSpPr>
          <p:nvPr/>
        </p:nvGrpSpPr>
        <p:grpSpPr bwMode="auto">
          <a:xfrm>
            <a:off x="5601493" y="2975024"/>
            <a:ext cx="882650" cy="1219200"/>
            <a:chOff x="7433297" y="2420408"/>
            <a:chExt cx="881604" cy="1219909"/>
          </a:xfrm>
        </p:grpSpPr>
        <p:sp>
          <p:nvSpPr>
            <p:cNvPr id="120" name="弧形 119">
              <a:extLst>
                <a:ext uri="{FF2B5EF4-FFF2-40B4-BE49-F238E27FC236}">
                  <a16:creationId xmlns:a16="http://schemas.microsoft.com/office/drawing/2014/main" id="{A9EC192F-3F0E-47C3-9E51-1D6EA123F908}"/>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121" name="直接箭头连接符 160">
              <a:extLst>
                <a:ext uri="{FF2B5EF4-FFF2-40B4-BE49-F238E27FC236}">
                  <a16:creationId xmlns:a16="http://schemas.microsoft.com/office/drawing/2014/main" id="{090ADF4B-2B9A-43DF-9F4A-28CFE743D1F9}"/>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2" name="Line 28">
            <a:extLst>
              <a:ext uri="{FF2B5EF4-FFF2-40B4-BE49-F238E27FC236}">
                <a16:creationId xmlns:a16="http://schemas.microsoft.com/office/drawing/2014/main" id="{D02A33A0-2792-4DF2-B802-12A9D920E1F4}"/>
              </a:ext>
            </a:extLst>
          </p:cNvPr>
          <p:cNvSpPr>
            <a:spLocks noChangeShapeType="1"/>
          </p:cNvSpPr>
          <p:nvPr/>
        </p:nvSpPr>
        <p:spPr bwMode="auto">
          <a:xfrm flipV="1">
            <a:off x="846138" y="5775601"/>
            <a:ext cx="0" cy="179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23" name="Text Box 29">
            <a:extLst>
              <a:ext uri="{FF2B5EF4-FFF2-40B4-BE49-F238E27FC236}">
                <a16:creationId xmlns:a16="http://schemas.microsoft.com/office/drawing/2014/main" id="{325BF469-4C43-402A-B411-EDCC7406619A}"/>
              </a:ext>
            </a:extLst>
          </p:cNvPr>
          <p:cNvSpPr txBox="1">
            <a:spLocks noChangeArrowheads="1"/>
          </p:cNvSpPr>
          <p:nvPr/>
        </p:nvSpPr>
        <p:spPr bwMode="auto">
          <a:xfrm>
            <a:off x="652463" y="5954989"/>
            <a:ext cx="14446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err="1">
                <a:latin typeface="+mn-lt"/>
                <a:ea typeface="微软雅黑 Light" panose="020B0502040204020203" pitchFamily="34" charset="-122"/>
              </a:rPr>
              <a:t>i</a:t>
            </a:r>
            <a:r>
              <a:rPr lang="en-US" altLang="zh-CN" sz="1600" dirty="0">
                <a:latin typeface="+mn-lt"/>
                <a:ea typeface="微软雅黑 Light" panose="020B0502040204020203" pitchFamily="34" charset="-122"/>
              </a:rPr>
              <a:t>=0</a:t>
            </a:r>
            <a:r>
              <a:rPr lang="zh-CN" altLang="en-US" sz="1600" dirty="0">
                <a:latin typeface="+mn-lt"/>
                <a:ea typeface="微软雅黑 Light" panose="020B0502040204020203" pitchFamily="34" charset="-122"/>
              </a:rPr>
              <a:t>，长度</a:t>
            </a:r>
            <a:r>
              <a:rPr lang="en-US" altLang="zh-CN" sz="1600" dirty="0">
                <a:solidFill>
                  <a:srgbClr val="FF0000"/>
                </a:solidFill>
                <a:latin typeface="+mn-lt"/>
                <a:ea typeface="微软雅黑 Light" panose="020B0502040204020203" pitchFamily="34" charset="-122"/>
              </a:rPr>
              <a:t>s=16</a:t>
            </a:r>
          </a:p>
        </p:txBody>
      </p:sp>
      <p:sp>
        <p:nvSpPr>
          <p:cNvPr id="124" name="TextBox 163">
            <a:extLst>
              <a:ext uri="{FF2B5EF4-FFF2-40B4-BE49-F238E27FC236}">
                <a16:creationId xmlns:a16="http://schemas.microsoft.com/office/drawing/2014/main" id="{D237CC8E-5265-4188-8C96-F5DC88FA327D}"/>
              </a:ext>
            </a:extLst>
          </p:cNvPr>
          <p:cNvSpPr txBox="1">
            <a:spLocks noChangeArrowheads="1"/>
          </p:cNvSpPr>
          <p:nvPr/>
        </p:nvSpPr>
        <p:spPr bwMode="auto">
          <a:xfrm>
            <a:off x="1277938" y="5375551"/>
            <a:ext cx="431800"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125" name="TextBox 164">
            <a:extLst>
              <a:ext uri="{FF2B5EF4-FFF2-40B4-BE49-F238E27FC236}">
                <a16:creationId xmlns:a16="http://schemas.microsoft.com/office/drawing/2014/main" id="{6A93C65F-09AB-4E78-B8FE-F87626A1C3BC}"/>
              </a:ext>
            </a:extLst>
          </p:cNvPr>
          <p:cNvSpPr txBox="1">
            <a:spLocks noChangeArrowheads="1"/>
          </p:cNvSpPr>
          <p:nvPr/>
        </p:nvSpPr>
        <p:spPr bwMode="auto">
          <a:xfrm>
            <a:off x="1709738" y="5375551"/>
            <a:ext cx="431800"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126" name="TextBox 165">
            <a:extLst>
              <a:ext uri="{FF2B5EF4-FFF2-40B4-BE49-F238E27FC236}">
                <a16:creationId xmlns:a16="http://schemas.microsoft.com/office/drawing/2014/main" id="{5B3B6882-08DE-4909-A4AB-0E33F1EF70F9}"/>
              </a:ext>
            </a:extLst>
          </p:cNvPr>
          <p:cNvSpPr txBox="1">
            <a:spLocks noChangeArrowheads="1"/>
          </p:cNvSpPr>
          <p:nvPr/>
        </p:nvSpPr>
        <p:spPr bwMode="auto">
          <a:xfrm>
            <a:off x="2141538" y="5375551"/>
            <a:ext cx="433387"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127" name="TextBox 166">
            <a:extLst>
              <a:ext uri="{FF2B5EF4-FFF2-40B4-BE49-F238E27FC236}">
                <a16:creationId xmlns:a16="http://schemas.microsoft.com/office/drawing/2014/main" id="{E34E1A00-CEB9-4337-8622-30318220F998}"/>
              </a:ext>
            </a:extLst>
          </p:cNvPr>
          <p:cNvSpPr txBox="1">
            <a:spLocks noChangeArrowheads="1"/>
          </p:cNvSpPr>
          <p:nvPr/>
        </p:nvSpPr>
        <p:spPr bwMode="auto">
          <a:xfrm>
            <a:off x="2574925" y="5375551"/>
            <a:ext cx="431800"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128" name="TextBox 167">
            <a:extLst>
              <a:ext uri="{FF2B5EF4-FFF2-40B4-BE49-F238E27FC236}">
                <a16:creationId xmlns:a16="http://schemas.microsoft.com/office/drawing/2014/main" id="{987498C6-3F5B-4912-8CAE-610880B26EF2}"/>
              </a:ext>
            </a:extLst>
          </p:cNvPr>
          <p:cNvSpPr txBox="1">
            <a:spLocks noChangeArrowheads="1"/>
          </p:cNvSpPr>
          <p:nvPr/>
        </p:nvSpPr>
        <p:spPr bwMode="auto">
          <a:xfrm>
            <a:off x="2990850" y="5375551"/>
            <a:ext cx="4318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129" name="TextBox 168">
            <a:extLst>
              <a:ext uri="{FF2B5EF4-FFF2-40B4-BE49-F238E27FC236}">
                <a16:creationId xmlns:a16="http://schemas.microsoft.com/office/drawing/2014/main" id="{7A47A5AE-B554-478A-A87D-E71AE1303DF4}"/>
              </a:ext>
            </a:extLst>
          </p:cNvPr>
          <p:cNvSpPr txBox="1">
            <a:spLocks noChangeArrowheads="1"/>
          </p:cNvSpPr>
          <p:nvPr/>
        </p:nvSpPr>
        <p:spPr bwMode="auto">
          <a:xfrm>
            <a:off x="3422650" y="5375551"/>
            <a:ext cx="4318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130" name="TextBox 169">
            <a:extLst>
              <a:ext uri="{FF2B5EF4-FFF2-40B4-BE49-F238E27FC236}">
                <a16:creationId xmlns:a16="http://schemas.microsoft.com/office/drawing/2014/main" id="{9469F342-9245-44FF-B440-65766DCB6823}"/>
              </a:ext>
            </a:extLst>
          </p:cNvPr>
          <p:cNvSpPr txBox="1">
            <a:spLocks noChangeArrowheads="1"/>
          </p:cNvSpPr>
          <p:nvPr/>
        </p:nvSpPr>
        <p:spPr bwMode="auto">
          <a:xfrm>
            <a:off x="3854450" y="5375551"/>
            <a:ext cx="431800"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131" name="TextBox 170">
            <a:extLst>
              <a:ext uri="{FF2B5EF4-FFF2-40B4-BE49-F238E27FC236}">
                <a16:creationId xmlns:a16="http://schemas.microsoft.com/office/drawing/2014/main" id="{B1DE3412-193F-4031-8862-838CA09A4A37}"/>
              </a:ext>
            </a:extLst>
          </p:cNvPr>
          <p:cNvSpPr txBox="1">
            <a:spLocks noChangeArrowheads="1"/>
          </p:cNvSpPr>
          <p:nvPr/>
        </p:nvSpPr>
        <p:spPr bwMode="auto">
          <a:xfrm>
            <a:off x="4286250" y="5375551"/>
            <a:ext cx="433388"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132" name="TextBox 171">
            <a:extLst>
              <a:ext uri="{FF2B5EF4-FFF2-40B4-BE49-F238E27FC236}">
                <a16:creationId xmlns:a16="http://schemas.microsoft.com/office/drawing/2014/main" id="{779A0C70-F5E9-4ED7-89AF-A9BB00059611}"/>
              </a:ext>
            </a:extLst>
          </p:cNvPr>
          <p:cNvSpPr txBox="1">
            <a:spLocks noChangeArrowheads="1"/>
          </p:cNvSpPr>
          <p:nvPr/>
        </p:nvSpPr>
        <p:spPr bwMode="auto">
          <a:xfrm>
            <a:off x="846138" y="5375551"/>
            <a:ext cx="433387"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133" name="TextBox 172">
            <a:extLst>
              <a:ext uri="{FF2B5EF4-FFF2-40B4-BE49-F238E27FC236}">
                <a16:creationId xmlns:a16="http://schemas.microsoft.com/office/drawing/2014/main" id="{C3773B39-6312-4498-A0F4-2D2A3876347C}"/>
              </a:ext>
            </a:extLst>
          </p:cNvPr>
          <p:cNvSpPr txBox="1">
            <a:spLocks noChangeArrowheads="1"/>
          </p:cNvSpPr>
          <p:nvPr/>
        </p:nvSpPr>
        <p:spPr bwMode="auto">
          <a:xfrm>
            <a:off x="4724400" y="5369201"/>
            <a:ext cx="4683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134" name="TextBox 173">
            <a:extLst>
              <a:ext uri="{FF2B5EF4-FFF2-40B4-BE49-F238E27FC236}">
                <a16:creationId xmlns:a16="http://schemas.microsoft.com/office/drawing/2014/main" id="{7163674F-2E11-4EDA-8FFE-C455D8548813}"/>
              </a:ext>
            </a:extLst>
          </p:cNvPr>
          <p:cNvSpPr txBox="1">
            <a:spLocks noChangeArrowheads="1"/>
          </p:cNvSpPr>
          <p:nvPr/>
        </p:nvSpPr>
        <p:spPr bwMode="auto">
          <a:xfrm>
            <a:off x="5178425" y="5369201"/>
            <a:ext cx="515938"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135" name="TextBox 174">
            <a:extLst>
              <a:ext uri="{FF2B5EF4-FFF2-40B4-BE49-F238E27FC236}">
                <a16:creationId xmlns:a16="http://schemas.microsoft.com/office/drawing/2014/main" id="{10E793BD-8D64-4021-A053-979EF0B24412}"/>
              </a:ext>
            </a:extLst>
          </p:cNvPr>
          <p:cNvSpPr txBox="1">
            <a:spLocks noChangeArrowheads="1"/>
          </p:cNvSpPr>
          <p:nvPr/>
        </p:nvSpPr>
        <p:spPr bwMode="auto">
          <a:xfrm>
            <a:off x="5694363" y="5373964"/>
            <a:ext cx="4683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136" name="TextBox 175">
            <a:extLst>
              <a:ext uri="{FF2B5EF4-FFF2-40B4-BE49-F238E27FC236}">
                <a16:creationId xmlns:a16="http://schemas.microsoft.com/office/drawing/2014/main" id="{F53DE555-F8C6-4E9F-A2AA-05A32B75FE2D}"/>
              </a:ext>
            </a:extLst>
          </p:cNvPr>
          <p:cNvSpPr txBox="1">
            <a:spLocks noChangeArrowheads="1"/>
          </p:cNvSpPr>
          <p:nvPr/>
        </p:nvSpPr>
        <p:spPr bwMode="auto">
          <a:xfrm>
            <a:off x="6164263" y="5373964"/>
            <a:ext cx="57626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137" name="TextBox 176">
            <a:extLst>
              <a:ext uri="{FF2B5EF4-FFF2-40B4-BE49-F238E27FC236}">
                <a16:creationId xmlns:a16="http://schemas.microsoft.com/office/drawing/2014/main" id="{7A4FD6A0-2E56-4EA0-8C02-9434EEE1042E}"/>
              </a:ext>
            </a:extLst>
          </p:cNvPr>
          <p:cNvSpPr txBox="1">
            <a:spLocks noChangeArrowheads="1"/>
          </p:cNvSpPr>
          <p:nvPr/>
        </p:nvSpPr>
        <p:spPr bwMode="auto">
          <a:xfrm>
            <a:off x="6740525" y="5375551"/>
            <a:ext cx="4683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16</a:t>
            </a:r>
            <a:endParaRPr lang="zh-CN" altLang="en-US">
              <a:latin typeface="+mn-lt"/>
              <a:ea typeface="微软雅黑 Light" panose="020B0502040204020203" pitchFamily="34" charset="-122"/>
            </a:endParaRPr>
          </a:p>
        </p:txBody>
      </p:sp>
      <p:sp>
        <p:nvSpPr>
          <p:cNvPr id="138" name="TextBox 177">
            <a:extLst>
              <a:ext uri="{FF2B5EF4-FFF2-40B4-BE49-F238E27FC236}">
                <a16:creationId xmlns:a16="http://schemas.microsoft.com/office/drawing/2014/main" id="{BE74C2FC-FF60-4323-B55A-927F041A815B}"/>
              </a:ext>
            </a:extLst>
          </p:cNvPr>
          <p:cNvSpPr txBox="1">
            <a:spLocks noChangeArrowheads="1"/>
          </p:cNvSpPr>
          <p:nvPr/>
        </p:nvSpPr>
        <p:spPr bwMode="auto">
          <a:xfrm>
            <a:off x="7196138" y="5375551"/>
            <a:ext cx="514350"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sp>
        <p:nvSpPr>
          <p:cNvPr id="139" name="Text Box 33">
            <a:extLst>
              <a:ext uri="{FF2B5EF4-FFF2-40B4-BE49-F238E27FC236}">
                <a16:creationId xmlns:a16="http://schemas.microsoft.com/office/drawing/2014/main" id="{B406A699-B0F6-4CFC-9922-F08F66B194FF}"/>
              </a:ext>
            </a:extLst>
          </p:cNvPr>
          <p:cNvSpPr txBox="1">
            <a:spLocks noChangeArrowheads="1"/>
          </p:cNvSpPr>
          <p:nvPr/>
        </p:nvSpPr>
        <p:spPr bwMode="auto">
          <a:xfrm>
            <a:off x="50800" y="5375551"/>
            <a:ext cx="489236"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latin typeface="+mn-lt"/>
                <a:ea typeface="微软雅黑 Light" panose="020B0502040204020203" pitchFamily="34" charset="-122"/>
              </a:rPr>
              <a:t>a[ ]</a:t>
            </a:r>
          </a:p>
        </p:txBody>
      </p:sp>
      <p:grpSp>
        <p:nvGrpSpPr>
          <p:cNvPr id="140" name="组合 179">
            <a:extLst>
              <a:ext uri="{FF2B5EF4-FFF2-40B4-BE49-F238E27FC236}">
                <a16:creationId xmlns:a16="http://schemas.microsoft.com/office/drawing/2014/main" id="{437DAEA8-93B7-423D-B52F-2B83CF24B1B1}"/>
              </a:ext>
            </a:extLst>
          </p:cNvPr>
          <p:cNvGrpSpPr>
            <a:grpSpLocks/>
          </p:cNvGrpSpPr>
          <p:nvPr/>
        </p:nvGrpSpPr>
        <p:grpSpPr bwMode="auto">
          <a:xfrm>
            <a:off x="3833813" y="4007126"/>
            <a:ext cx="881062" cy="1219200"/>
            <a:chOff x="7433297" y="2420408"/>
            <a:chExt cx="881604" cy="1219909"/>
          </a:xfrm>
        </p:grpSpPr>
        <p:sp>
          <p:nvSpPr>
            <p:cNvPr id="141" name="弧形 140">
              <a:extLst>
                <a:ext uri="{FF2B5EF4-FFF2-40B4-BE49-F238E27FC236}">
                  <a16:creationId xmlns:a16="http://schemas.microsoft.com/office/drawing/2014/main" id="{B3D9A389-009F-48AD-A4E0-415DE81DE119}"/>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142" name="直接箭头连接符 181">
              <a:extLst>
                <a:ext uri="{FF2B5EF4-FFF2-40B4-BE49-F238E27FC236}">
                  <a16:creationId xmlns:a16="http://schemas.microsoft.com/office/drawing/2014/main" id="{EB22A81D-33CD-4E56-9426-A8A26D082FB0}"/>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3" name="TextBox 11">
            <a:extLst>
              <a:ext uri="{FF2B5EF4-FFF2-40B4-BE49-F238E27FC236}">
                <a16:creationId xmlns:a16="http://schemas.microsoft.com/office/drawing/2014/main" id="{76BC7997-0125-48ED-9360-04CFBEBE632B}"/>
              </a:ext>
            </a:extLst>
          </p:cNvPr>
          <p:cNvSpPr txBox="1">
            <a:spLocks noChangeArrowheads="1"/>
          </p:cNvSpPr>
          <p:nvPr/>
        </p:nvSpPr>
        <p:spPr bwMode="auto">
          <a:xfrm>
            <a:off x="0" y="746401"/>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latin typeface="+mn-lt"/>
                <a:ea typeface="微软雅黑 Light" panose="020B0502040204020203" pitchFamily="34" charset="-122"/>
              </a:rPr>
              <a:t>输入数据：待排序的</a:t>
            </a:r>
            <a:r>
              <a:rPr lang="en-US" altLang="zh-CN" dirty="0">
                <a:latin typeface="+mn-lt"/>
                <a:ea typeface="微软雅黑 Light" panose="020B0502040204020203" pitchFamily="34" charset="-122"/>
              </a:rPr>
              <a:t>a[ ]</a:t>
            </a:r>
            <a:r>
              <a:rPr lang="zh-CN" altLang="en-US" dirty="0">
                <a:latin typeface="+mn-lt"/>
                <a:ea typeface="微软雅黑 Light" panose="020B0502040204020203" pitchFamily="34" charset="-122"/>
              </a:rPr>
              <a:t>：</a:t>
            </a:r>
          </a:p>
        </p:txBody>
      </p:sp>
      <p:sp>
        <p:nvSpPr>
          <p:cNvPr id="144" name="Text Box 29">
            <a:extLst>
              <a:ext uri="{FF2B5EF4-FFF2-40B4-BE49-F238E27FC236}">
                <a16:creationId xmlns:a16="http://schemas.microsoft.com/office/drawing/2014/main" id="{DAE55810-C1B6-4022-833C-080AEBEA425D}"/>
              </a:ext>
            </a:extLst>
          </p:cNvPr>
          <p:cNvSpPr txBox="1">
            <a:spLocks noChangeArrowheads="1"/>
          </p:cNvSpPr>
          <p:nvPr/>
        </p:nvSpPr>
        <p:spPr bwMode="auto">
          <a:xfrm>
            <a:off x="392113" y="2873651"/>
            <a:ext cx="8819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长度</a:t>
            </a:r>
            <a:r>
              <a:rPr lang="en-US" altLang="zh-CN" sz="1600">
                <a:solidFill>
                  <a:srgbClr val="FF0000"/>
                </a:solidFill>
                <a:latin typeface="+mn-lt"/>
                <a:ea typeface="微软雅黑 Light" panose="020B0502040204020203" pitchFamily="34" charset="-122"/>
              </a:rPr>
              <a:t>s=2</a:t>
            </a:r>
          </a:p>
        </p:txBody>
      </p:sp>
      <p:sp>
        <p:nvSpPr>
          <p:cNvPr id="145" name="Text Box 29">
            <a:extLst>
              <a:ext uri="{FF2B5EF4-FFF2-40B4-BE49-F238E27FC236}">
                <a16:creationId xmlns:a16="http://schemas.microsoft.com/office/drawing/2014/main" id="{8D07DEC1-D3E3-43BD-A110-68693CB01F76}"/>
              </a:ext>
            </a:extLst>
          </p:cNvPr>
          <p:cNvSpPr txBox="1">
            <a:spLocks noChangeArrowheads="1"/>
          </p:cNvSpPr>
          <p:nvPr/>
        </p:nvSpPr>
        <p:spPr bwMode="auto">
          <a:xfrm>
            <a:off x="252413" y="1835426"/>
            <a:ext cx="9044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长度</a:t>
            </a:r>
            <a:r>
              <a:rPr lang="en-US" altLang="zh-CN" sz="1600">
                <a:solidFill>
                  <a:srgbClr val="FF0000"/>
                </a:solidFill>
                <a:latin typeface="+mn-lt"/>
                <a:ea typeface="微软雅黑 Light" panose="020B0502040204020203" pitchFamily="34" charset="-122"/>
              </a:rPr>
              <a:t>s=1</a:t>
            </a:r>
          </a:p>
        </p:txBody>
      </p:sp>
      <p:sp>
        <p:nvSpPr>
          <p:cNvPr id="146" name="TextBox 184">
            <a:extLst>
              <a:ext uri="{FF2B5EF4-FFF2-40B4-BE49-F238E27FC236}">
                <a16:creationId xmlns:a16="http://schemas.microsoft.com/office/drawing/2014/main" id="{C5D4F322-D1ED-408C-85CB-8A32B29F086D}"/>
              </a:ext>
            </a:extLst>
          </p:cNvPr>
          <p:cNvSpPr txBox="1">
            <a:spLocks noChangeArrowheads="1"/>
          </p:cNvSpPr>
          <p:nvPr/>
        </p:nvSpPr>
        <p:spPr bwMode="auto">
          <a:xfrm>
            <a:off x="3381375" y="5924826"/>
            <a:ext cx="2582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输出数据：已排序</a:t>
            </a:r>
            <a:r>
              <a:rPr lang="en-US" altLang="zh-CN">
                <a:latin typeface="+mn-lt"/>
                <a:ea typeface="微软雅黑 Light" panose="020B0502040204020203" pitchFamily="34" charset="-122"/>
              </a:rPr>
              <a:t>a[ ]</a:t>
            </a:r>
            <a:r>
              <a:rPr lang="zh-CN" altLang="en-US">
                <a:latin typeface="+mn-lt"/>
                <a:ea typeface="微软雅黑 Light" panose="020B0502040204020203" pitchFamily="34" charset="-122"/>
              </a:rPr>
              <a:t>：</a:t>
            </a:r>
          </a:p>
        </p:txBody>
      </p:sp>
      <p:sp>
        <p:nvSpPr>
          <p:cNvPr id="147" name="Text Box 33">
            <a:extLst>
              <a:ext uri="{FF2B5EF4-FFF2-40B4-BE49-F238E27FC236}">
                <a16:creationId xmlns:a16="http://schemas.microsoft.com/office/drawing/2014/main" id="{B5769F8A-E879-472A-9BFA-3AEFBDF5C591}"/>
              </a:ext>
            </a:extLst>
          </p:cNvPr>
          <p:cNvSpPr txBox="1">
            <a:spLocks noChangeArrowheads="1"/>
          </p:cNvSpPr>
          <p:nvPr/>
        </p:nvSpPr>
        <p:spPr bwMode="auto">
          <a:xfrm>
            <a:off x="7510462" y="249721"/>
            <a:ext cx="1637599" cy="2030413"/>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kumimoji="1" lang="en-US" altLang="zh-CN" dirty="0">
                <a:latin typeface="+mn-lt"/>
                <a:ea typeface="微软雅黑 Light" panose="020B0502040204020203" pitchFamily="34" charset="-122"/>
              </a:rPr>
              <a:t>x[0:n], n=14</a:t>
            </a:r>
          </a:p>
          <a:p>
            <a:pPr>
              <a:defRPr/>
            </a:pPr>
            <a:r>
              <a:rPr kumimoji="1" lang="zh-CN" altLang="en-US" dirty="0">
                <a:latin typeface="+mn-lt"/>
                <a:ea typeface="微软雅黑 Light" panose="020B0502040204020203" pitchFamily="34" charset="-122"/>
              </a:rPr>
              <a:t>利用</a:t>
            </a:r>
            <a:r>
              <a:rPr kumimoji="1" lang="en-US" altLang="zh-CN" dirty="0">
                <a:latin typeface="+mn-lt"/>
                <a:ea typeface="微软雅黑 Light" panose="020B0502040204020203" pitchFamily="34" charset="-122"/>
              </a:rPr>
              <a:t>a[]</a:t>
            </a:r>
            <a:r>
              <a:rPr kumimoji="1" lang="zh-CN" altLang="en-US" dirty="0">
                <a:latin typeface="+mn-lt"/>
                <a:ea typeface="微软雅黑 Light" panose="020B0502040204020203" pitchFamily="34" charset="-122"/>
              </a:rPr>
              <a:t>、</a:t>
            </a:r>
            <a:r>
              <a:rPr kumimoji="1" lang="en-US" altLang="zh-CN" dirty="0">
                <a:latin typeface="+mn-lt"/>
                <a:ea typeface="微软雅黑 Light" panose="020B0502040204020203" pitchFamily="34" charset="-122"/>
              </a:rPr>
              <a:t>b[]</a:t>
            </a:r>
            <a:r>
              <a:rPr kumimoji="1" lang="zh-CN" altLang="en-US" dirty="0">
                <a:latin typeface="+mn-lt"/>
                <a:ea typeface="微软雅黑 Light" panose="020B0502040204020203" pitchFamily="34" charset="-122"/>
              </a:rPr>
              <a:t>，自下而上，多轮合并；</a:t>
            </a:r>
            <a:endParaRPr kumimoji="1" lang="en-US" altLang="zh-CN" dirty="0">
              <a:latin typeface="+mn-lt"/>
              <a:ea typeface="微软雅黑 Light" panose="020B0502040204020203" pitchFamily="34" charset="-122"/>
            </a:endParaRPr>
          </a:p>
          <a:p>
            <a:pPr>
              <a:defRPr/>
            </a:pPr>
            <a:r>
              <a:rPr kumimoji="1" lang="zh-CN" altLang="en-US" dirty="0">
                <a:latin typeface="+mn-lt"/>
                <a:ea typeface="微软雅黑 Light" panose="020B0502040204020203" pitchFamily="34" charset="-122"/>
              </a:rPr>
              <a:t>已排序相邻子数组的长度</a:t>
            </a:r>
            <a:r>
              <a:rPr kumimoji="1" lang="en-US" altLang="zh-CN" dirty="0">
                <a:latin typeface="+mn-lt"/>
                <a:ea typeface="微软雅黑 Light" panose="020B0502040204020203" pitchFamily="34" charset="-122"/>
              </a:rPr>
              <a:t>s</a:t>
            </a:r>
            <a:r>
              <a:rPr kumimoji="1" lang="zh-CN" altLang="en-US" dirty="0">
                <a:latin typeface="+mn-lt"/>
                <a:ea typeface="微软雅黑 Light" panose="020B0502040204020203" pitchFamily="34" charset="-122"/>
              </a:rPr>
              <a:t>逐步增大</a:t>
            </a:r>
            <a:endParaRPr kumimoji="1" lang="en-US" altLang="zh-CN" dirty="0">
              <a:latin typeface="+mn-lt"/>
              <a:ea typeface="微软雅黑 Light" panose="020B0502040204020203" pitchFamily="34" charset="-122"/>
            </a:endParaRPr>
          </a:p>
        </p:txBody>
      </p:sp>
    </p:spTree>
    <p:extLst>
      <p:ext uri="{BB962C8B-B14F-4D97-AF65-F5344CB8AC3E}">
        <p14:creationId xmlns:p14="http://schemas.microsoft.com/office/powerpoint/2010/main" val="2229146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22B268D-1A32-43CD-BAEE-B90CCA7C649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51FADC6B-E3A5-4387-9923-F132D7F3815D}"/>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C26010FA-6CD6-47C9-8182-EAE37C990843}"/>
              </a:ext>
            </a:extLst>
          </p:cNvPr>
          <p:cNvSpPr>
            <a:spLocks noGrp="1"/>
          </p:cNvSpPr>
          <p:nvPr>
            <p:ph type="sldNum" sz="quarter" idx="12"/>
          </p:nvPr>
        </p:nvSpPr>
        <p:spPr/>
        <p:txBody>
          <a:bodyPr/>
          <a:lstStyle/>
          <a:p>
            <a:fld id="{EEA58A3B-43CE-4AA0-90B5-EB47AFAFEB34}" type="slidenum">
              <a:rPr lang="zh-CN" altLang="en-US" smtClean="0"/>
              <a:pPr/>
              <a:t>77</a:t>
            </a:fld>
            <a:endParaRPr lang="zh-CN" altLang="en-US" dirty="0"/>
          </a:p>
        </p:txBody>
      </p:sp>
      <p:sp>
        <p:nvSpPr>
          <p:cNvPr id="6" name="矩形 24">
            <a:extLst>
              <a:ext uri="{FF2B5EF4-FFF2-40B4-BE49-F238E27FC236}">
                <a16:creationId xmlns:a16="http://schemas.microsoft.com/office/drawing/2014/main" id="{E2B1AF17-BE40-491B-8FCF-F31C6CE71143}"/>
              </a:ext>
            </a:extLst>
          </p:cNvPr>
          <p:cNvSpPr>
            <a:spLocks noChangeArrowheads="1"/>
          </p:cNvSpPr>
          <p:nvPr/>
        </p:nvSpPr>
        <p:spPr bwMode="auto">
          <a:xfrm>
            <a:off x="674688" y="2852936"/>
            <a:ext cx="4079875" cy="360164"/>
          </a:xfrm>
          <a:prstGeom prst="rect">
            <a:avLst/>
          </a:prstGeom>
          <a:solidFill>
            <a:srgbClr val="92D050"/>
          </a:solidFill>
          <a:ln w="9525" algn="ctr">
            <a:solidFill>
              <a:schemeClr val="tx1"/>
            </a:solidFill>
            <a:round/>
            <a:headEnd/>
            <a:tailEnd/>
          </a:ln>
        </p:spPr>
        <p:txBody>
          <a:bodyPr/>
          <a:lstStyle/>
          <a:p>
            <a:pPr eaLnBrk="0" hangingPunct="0"/>
            <a:endParaRPr lang="zh-CN" altLang="en-US">
              <a:ea typeface="微软雅黑 Light" panose="020B0502040204020203" pitchFamily="34" charset="-122"/>
            </a:endParaRPr>
          </a:p>
        </p:txBody>
      </p:sp>
      <p:sp>
        <p:nvSpPr>
          <p:cNvPr id="7" name="Rectangle 5">
            <a:extLst>
              <a:ext uri="{FF2B5EF4-FFF2-40B4-BE49-F238E27FC236}">
                <a16:creationId xmlns:a16="http://schemas.microsoft.com/office/drawing/2014/main" id="{9698EC1F-5757-4236-B4FE-9DFB48379D3D}"/>
              </a:ext>
            </a:extLst>
          </p:cNvPr>
          <p:cNvSpPr>
            <a:spLocks noChangeArrowheads="1"/>
          </p:cNvSpPr>
          <p:nvPr/>
        </p:nvSpPr>
        <p:spPr bwMode="auto">
          <a:xfrm>
            <a:off x="39688" y="0"/>
            <a:ext cx="9129712"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10000"/>
              </a:lnSpc>
            </a:pPr>
            <a:r>
              <a:rPr kumimoji="1" lang="en-US" altLang="zh-CN" sz="2400" dirty="0">
                <a:ea typeface="微软雅黑 Light" panose="020B0502040204020203" pitchFamily="34" charset="-122"/>
              </a:rPr>
              <a:t>void </a:t>
            </a:r>
            <a:r>
              <a:rPr kumimoji="1" lang="en-US" altLang="zh-CN" sz="2400" b="1" dirty="0" err="1">
                <a:ea typeface="微软雅黑 Light" panose="020B0502040204020203" pitchFamily="34" charset="-122"/>
              </a:rPr>
              <a:t>MergePass</a:t>
            </a:r>
            <a:r>
              <a:rPr kumimoji="1" lang="en-US" altLang="zh-CN" sz="2400" dirty="0">
                <a:ea typeface="微软雅黑 Light" panose="020B0502040204020203" pitchFamily="34" charset="-122"/>
              </a:rPr>
              <a:t>(Type x[], Type y[], </a:t>
            </a:r>
            <a:r>
              <a:rPr kumimoji="1" lang="en-US" altLang="zh-CN" sz="2400" dirty="0" err="1">
                <a:ea typeface="微软雅黑 Light" panose="020B0502040204020203" pitchFamily="34" charset="-122"/>
              </a:rPr>
              <a:t>int</a:t>
            </a:r>
            <a:r>
              <a:rPr kumimoji="1" lang="en-US" altLang="zh-CN" sz="2400" dirty="0">
                <a:ea typeface="微软雅黑 Light" panose="020B0502040204020203" pitchFamily="34" charset="-122"/>
              </a:rPr>
              <a:t> s, </a:t>
            </a:r>
            <a:r>
              <a:rPr kumimoji="1" lang="en-US" altLang="zh-CN" sz="2400" dirty="0" err="1">
                <a:ea typeface="微软雅黑 Light" panose="020B0502040204020203" pitchFamily="34" charset="-122"/>
              </a:rPr>
              <a:t>int</a:t>
            </a:r>
            <a:r>
              <a:rPr kumimoji="1" lang="en-US" altLang="zh-CN" sz="2400" dirty="0">
                <a:ea typeface="微软雅黑 Light" panose="020B0502040204020203" pitchFamily="34" charset="-122"/>
              </a:rPr>
              <a:t> n</a:t>
            </a:r>
            <a:r>
              <a:rPr kumimoji="1" lang="en-US" altLang="zh-CN" sz="2000" dirty="0">
                <a:ea typeface="微软雅黑 Light" panose="020B0502040204020203" pitchFamily="34" charset="-122"/>
              </a:rPr>
              <a:t>)</a:t>
            </a:r>
          </a:p>
          <a:p>
            <a:pPr>
              <a:lnSpc>
                <a:spcPct val="110000"/>
              </a:lnSpc>
            </a:pPr>
            <a:r>
              <a:rPr lang="en-US" altLang="zh-CN" sz="2400" dirty="0">
                <a:ea typeface="微软雅黑 Light" panose="020B0502040204020203" pitchFamily="34" charset="-122"/>
                <a:cs typeface="楷体_GB2312"/>
              </a:rPr>
              <a:t>   {</a:t>
            </a:r>
            <a:endParaRPr kumimoji="1" lang="en-US" altLang="zh-CN" sz="2400" b="1" dirty="0">
              <a:ea typeface="微软雅黑 Light" panose="020B0502040204020203" pitchFamily="34" charset="-122"/>
            </a:endParaRPr>
          </a:p>
          <a:p>
            <a:pPr>
              <a:lnSpc>
                <a:spcPct val="110000"/>
              </a:lnSpc>
            </a:pPr>
            <a:r>
              <a:rPr lang="en-US" altLang="zh-CN" sz="2400" dirty="0">
                <a:ea typeface="微软雅黑 Light" panose="020B0502040204020203" pitchFamily="34" charset="-122"/>
                <a:cs typeface="楷体_GB2312"/>
              </a:rPr>
              <a:t>      </a:t>
            </a:r>
            <a:r>
              <a:rPr lang="en-US" altLang="zh-CN" sz="2400" dirty="0" err="1">
                <a:ea typeface="微软雅黑 Light" panose="020B0502040204020203" pitchFamily="34" charset="-122"/>
                <a:cs typeface="楷体_GB2312"/>
              </a:rPr>
              <a:t>int</a:t>
            </a:r>
            <a:r>
              <a:rPr lang="en-US" altLang="zh-CN" sz="2400" dirty="0">
                <a:ea typeface="微软雅黑 Light" panose="020B0502040204020203" pitchFamily="34" charset="-122"/>
                <a:cs typeface="楷体_GB2312"/>
              </a:rPr>
              <a:t> i=0;</a:t>
            </a:r>
          </a:p>
          <a:p>
            <a:pPr>
              <a:lnSpc>
                <a:spcPct val="110000"/>
              </a:lnSpc>
            </a:pPr>
            <a:r>
              <a:rPr lang="en-US" altLang="zh-CN" sz="2400" dirty="0">
                <a:ea typeface="微软雅黑 Light" panose="020B0502040204020203" pitchFamily="34" charset="-122"/>
                <a:cs typeface="楷体_GB2312"/>
              </a:rPr>
              <a:t>      while  (i&lt;=n-2*s)  { </a:t>
            </a:r>
          </a:p>
          <a:p>
            <a:pPr>
              <a:lnSpc>
                <a:spcPct val="110000"/>
              </a:lnSpc>
            </a:pPr>
            <a:r>
              <a:rPr lang="en-US" altLang="zh-CN" sz="2400" dirty="0">
                <a:ea typeface="微软雅黑 Light" panose="020B0502040204020203" pitchFamily="34" charset="-122"/>
                <a:cs typeface="楷体_GB2312"/>
              </a:rPr>
              <a:t>              Merge(x, y, i, i+s-1, i+2*s-1);   </a:t>
            </a:r>
          </a:p>
          <a:p>
            <a:r>
              <a:rPr lang="en-US" altLang="zh-CN" sz="2400" dirty="0">
                <a:ea typeface="微软雅黑 Light" panose="020B0502040204020203" pitchFamily="34" charset="-122"/>
                <a:cs typeface="楷体_GB2312"/>
              </a:rPr>
              <a:t>              i=i+2*s; </a:t>
            </a:r>
          </a:p>
          <a:p>
            <a:r>
              <a:rPr lang="en-US" altLang="zh-CN" sz="2400" dirty="0">
                <a:ea typeface="微软雅黑 Light" panose="020B0502040204020203" pitchFamily="34" charset="-122"/>
                <a:cs typeface="楷体_GB2312"/>
              </a:rPr>
              <a:t>           }</a:t>
            </a:r>
          </a:p>
          <a:p>
            <a:r>
              <a:rPr lang="en-US" altLang="zh-CN" sz="2400" dirty="0">
                <a:ea typeface="微软雅黑 Light" panose="020B0502040204020203" pitchFamily="34" charset="-122"/>
                <a:cs typeface="楷体_GB2312"/>
              </a:rPr>
              <a:t>       </a:t>
            </a:r>
            <a:r>
              <a:rPr lang="en-US" altLang="zh-CN" sz="1600" dirty="0">
                <a:ea typeface="微软雅黑 Light" panose="020B0502040204020203" pitchFamily="34" charset="-122"/>
                <a:cs typeface="楷体_GB2312"/>
              </a:rPr>
              <a:t>// </a:t>
            </a:r>
            <a:r>
              <a:rPr lang="zh-CN" altLang="en-US" sz="1600" dirty="0">
                <a:ea typeface="微软雅黑 Light" panose="020B0502040204020203" pitchFamily="34" charset="-122"/>
                <a:cs typeface="楷体_GB2312"/>
              </a:rPr>
              <a:t>剩下的元素</a:t>
            </a:r>
            <a:r>
              <a:rPr lang="en-US" altLang="zh-CN" sz="1600" dirty="0">
                <a:ea typeface="微软雅黑 Light" panose="020B0502040204020203" pitchFamily="34" charset="-122"/>
                <a:cs typeface="楷体_GB2312"/>
              </a:rPr>
              <a:t>x[i,n-1]</a:t>
            </a:r>
            <a:r>
              <a:rPr lang="zh-CN" altLang="en-US" sz="1600" dirty="0">
                <a:ea typeface="微软雅黑 Light" panose="020B0502040204020203" pitchFamily="34" charset="-122"/>
                <a:cs typeface="楷体_GB2312"/>
              </a:rPr>
              <a:t>的个数少于</a:t>
            </a:r>
            <a:r>
              <a:rPr lang="en-US" altLang="zh-CN" sz="1600" dirty="0">
                <a:ea typeface="微软雅黑 Light" panose="020B0502040204020203" pitchFamily="34" charset="-122"/>
                <a:cs typeface="楷体_GB2312"/>
              </a:rPr>
              <a:t>2s(e.g.2s=4)</a:t>
            </a:r>
            <a:endParaRPr lang="en-US" altLang="zh-CN" sz="1600" dirty="0">
              <a:solidFill>
                <a:srgbClr val="92D050"/>
              </a:solidFill>
              <a:ea typeface="微软雅黑 Light" panose="020B0502040204020203" pitchFamily="34" charset="-122"/>
              <a:cs typeface="楷体_GB2312"/>
            </a:endParaRPr>
          </a:p>
          <a:p>
            <a:r>
              <a:rPr lang="en-US" altLang="zh-CN" sz="2400" dirty="0">
                <a:ea typeface="微软雅黑 Light" panose="020B0502040204020203" pitchFamily="34" charset="-122"/>
                <a:cs typeface="楷体_GB2312"/>
              </a:rPr>
              <a:t>       if (</a:t>
            </a:r>
            <a:r>
              <a:rPr lang="en-US" altLang="zh-CN" sz="2400" dirty="0" err="1">
                <a:ea typeface="微软雅黑 Light" panose="020B0502040204020203" pitchFamily="34" charset="-122"/>
                <a:cs typeface="楷体_GB2312"/>
              </a:rPr>
              <a:t>i+s</a:t>
            </a:r>
            <a:r>
              <a:rPr lang="en-US" altLang="zh-CN" sz="2400" dirty="0">
                <a:ea typeface="微软雅黑 Light" panose="020B0502040204020203" pitchFamily="34" charset="-122"/>
                <a:cs typeface="楷体_GB2312"/>
              </a:rPr>
              <a:t>&lt;=n) Merge(x, y, i, i+s-1, n-1);</a:t>
            </a:r>
          </a:p>
          <a:p>
            <a:r>
              <a:rPr lang="en-US" altLang="zh-CN" sz="2400" dirty="0">
                <a:ea typeface="微软雅黑 Light" panose="020B0502040204020203" pitchFamily="34" charset="-122"/>
                <a:cs typeface="楷体_GB2312"/>
              </a:rPr>
              <a:t>       else  for (</a:t>
            </a:r>
            <a:r>
              <a:rPr lang="en-US" altLang="zh-CN" sz="2400" dirty="0" err="1">
                <a:ea typeface="微软雅黑 Light" panose="020B0502040204020203" pitchFamily="34" charset="-122"/>
                <a:cs typeface="楷体_GB2312"/>
              </a:rPr>
              <a:t>int</a:t>
            </a:r>
            <a:r>
              <a:rPr lang="en-US" altLang="zh-CN" sz="2400" dirty="0">
                <a:ea typeface="微软雅黑 Light" panose="020B0502040204020203" pitchFamily="34" charset="-122"/>
                <a:cs typeface="楷体_GB2312"/>
              </a:rPr>
              <a:t> j=i; j&lt;n-1; j++) y[j]=x[j];</a:t>
            </a:r>
          </a:p>
          <a:p>
            <a:r>
              <a:rPr lang="en-US" altLang="zh-CN" sz="2400" dirty="0">
                <a:ea typeface="微软雅黑 Light" panose="020B0502040204020203" pitchFamily="34" charset="-122"/>
                <a:cs typeface="楷体_GB2312"/>
              </a:rPr>
              <a:t>   }</a:t>
            </a:r>
          </a:p>
        </p:txBody>
      </p:sp>
      <p:sp>
        <p:nvSpPr>
          <p:cNvPr id="8" name="Line 28">
            <a:extLst>
              <a:ext uri="{FF2B5EF4-FFF2-40B4-BE49-F238E27FC236}">
                <a16:creationId xmlns:a16="http://schemas.microsoft.com/office/drawing/2014/main" id="{74F1177B-5B96-4B5A-839E-F25EFE3384F0}"/>
              </a:ext>
            </a:extLst>
          </p:cNvPr>
          <p:cNvSpPr>
            <a:spLocks noChangeShapeType="1"/>
          </p:cNvSpPr>
          <p:nvPr/>
        </p:nvSpPr>
        <p:spPr bwMode="auto">
          <a:xfrm flipH="1">
            <a:off x="1003300" y="5010150"/>
            <a:ext cx="6350" cy="300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9" name="Text Box 29">
            <a:extLst>
              <a:ext uri="{FF2B5EF4-FFF2-40B4-BE49-F238E27FC236}">
                <a16:creationId xmlns:a16="http://schemas.microsoft.com/office/drawing/2014/main" id="{5B18679D-8D34-44E9-86B6-5120472F7030}"/>
              </a:ext>
            </a:extLst>
          </p:cNvPr>
          <p:cNvSpPr txBox="1">
            <a:spLocks noChangeArrowheads="1"/>
          </p:cNvSpPr>
          <p:nvPr/>
        </p:nvSpPr>
        <p:spPr bwMode="auto">
          <a:xfrm>
            <a:off x="940175" y="4728955"/>
            <a:ext cx="16562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ea typeface="微软雅黑 Light" panose="020B0502040204020203" pitchFamily="34" charset="-122"/>
              </a:rPr>
              <a:t>i=0,4,8 </a:t>
            </a:r>
            <a:r>
              <a:rPr lang="zh-CN" altLang="en-US" dirty="0">
                <a:latin typeface="+mn-lt"/>
                <a:ea typeface="微软雅黑 Light" panose="020B0502040204020203" pitchFamily="34" charset="-122"/>
              </a:rPr>
              <a:t>长度</a:t>
            </a:r>
            <a:r>
              <a:rPr lang="en-US" altLang="zh-CN" dirty="0">
                <a:latin typeface="+mn-lt"/>
                <a:ea typeface="微软雅黑 Light" panose="020B0502040204020203" pitchFamily="34" charset="-122"/>
              </a:rPr>
              <a:t>s=2</a:t>
            </a:r>
          </a:p>
        </p:txBody>
      </p:sp>
      <p:sp>
        <p:nvSpPr>
          <p:cNvPr id="10" name="Text Box 33">
            <a:extLst>
              <a:ext uri="{FF2B5EF4-FFF2-40B4-BE49-F238E27FC236}">
                <a16:creationId xmlns:a16="http://schemas.microsoft.com/office/drawing/2014/main" id="{E36A6F94-FB03-46D8-9186-7E72FB28BC4B}"/>
              </a:ext>
            </a:extLst>
          </p:cNvPr>
          <p:cNvSpPr txBox="1">
            <a:spLocks noChangeArrowheads="1"/>
          </p:cNvSpPr>
          <p:nvPr/>
        </p:nvSpPr>
        <p:spPr bwMode="auto">
          <a:xfrm>
            <a:off x="-57914" y="4713855"/>
            <a:ext cx="914033" cy="92333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dirty="0">
                <a:latin typeface="+mn-lt"/>
                <a:ea typeface="微软雅黑 Light" panose="020B0502040204020203" pitchFamily="34" charset="-122"/>
              </a:rPr>
              <a:t>x[0:n-1]</a:t>
            </a:r>
          </a:p>
          <a:p>
            <a:r>
              <a:rPr kumimoji="1" lang="en-US" altLang="zh-CN" dirty="0">
                <a:latin typeface="+mn-lt"/>
                <a:ea typeface="微软雅黑 Light" panose="020B0502040204020203" pitchFamily="34" charset="-122"/>
              </a:rPr>
              <a:t> n=15</a:t>
            </a:r>
          </a:p>
          <a:p>
            <a:r>
              <a:rPr kumimoji="1" lang="en-US" altLang="zh-CN" dirty="0">
                <a:latin typeface="+mn-lt"/>
                <a:ea typeface="微软雅黑 Light" panose="020B0502040204020203" pitchFamily="34" charset="-122"/>
              </a:rPr>
              <a:t> s=2</a:t>
            </a:r>
          </a:p>
        </p:txBody>
      </p:sp>
      <p:sp>
        <p:nvSpPr>
          <p:cNvPr id="11" name="TextBox 2">
            <a:extLst>
              <a:ext uri="{FF2B5EF4-FFF2-40B4-BE49-F238E27FC236}">
                <a16:creationId xmlns:a16="http://schemas.microsoft.com/office/drawing/2014/main" id="{948C4FA4-E486-42F3-91B3-ECB1CF650C02}"/>
              </a:ext>
            </a:extLst>
          </p:cNvPr>
          <p:cNvSpPr txBox="1">
            <a:spLocks noChangeArrowheads="1"/>
          </p:cNvSpPr>
          <p:nvPr/>
        </p:nvSpPr>
        <p:spPr bwMode="auto">
          <a:xfrm>
            <a:off x="6384925" y="6350"/>
            <a:ext cx="2852358" cy="1323439"/>
          </a:xfrm>
          <a:prstGeom prst="rect">
            <a:avLst/>
          </a:prstGeom>
          <a:solidFill>
            <a:schemeClr val="bg1">
              <a:lumMod val="95000"/>
            </a:schemeClr>
          </a:solidFill>
          <a:ln>
            <a:noFill/>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1600" b="1" dirty="0">
                <a:latin typeface="+mn-lt"/>
                <a:ea typeface="微软雅黑 Light" panose="020B0502040204020203" pitchFamily="34" charset="-122"/>
              </a:rPr>
              <a:t>//</a:t>
            </a:r>
            <a:r>
              <a:rPr kumimoji="1" lang="zh-CN" altLang="en-US" sz="1600" b="1" dirty="0">
                <a:latin typeface="+mn-lt"/>
                <a:ea typeface="微软雅黑 Light" panose="020B0502040204020203" pitchFamily="34" charset="-122"/>
              </a:rPr>
              <a:t>合并</a:t>
            </a:r>
            <a:r>
              <a:rPr kumimoji="1" lang="en-US" altLang="zh-CN" sz="1600" b="1" dirty="0">
                <a:latin typeface="+mn-lt"/>
                <a:ea typeface="微软雅黑 Light" panose="020B0502040204020203" pitchFamily="34" charset="-122"/>
              </a:rPr>
              <a:t>x[]</a:t>
            </a:r>
            <a:r>
              <a:rPr kumimoji="1" lang="zh-CN" altLang="en-US" sz="1600" b="1" dirty="0">
                <a:latin typeface="+mn-lt"/>
                <a:ea typeface="微软雅黑 Light" panose="020B0502040204020203" pitchFamily="34" charset="-122"/>
              </a:rPr>
              <a:t>中长度为</a:t>
            </a:r>
            <a:r>
              <a:rPr kumimoji="1" lang="en-US" altLang="zh-CN" sz="1600" b="1" dirty="0">
                <a:latin typeface="+mn-lt"/>
                <a:ea typeface="微软雅黑 Light" panose="020B0502040204020203" pitchFamily="34" charset="-122"/>
              </a:rPr>
              <a:t>s</a:t>
            </a:r>
            <a:r>
              <a:rPr kumimoji="1" lang="zh-CN" altLang="en-US" sz="1600" b="1" dirty="0">
                <a:latin typeface="+mn-lt"/>
                <a:ea typeface="微软雅黑 Light" panose="020B0502040204020203" pitchFamily="34" charset="-122"/>
              </a:rPr>
              <a:t>的内部已排序的多对相邻子数组；</a:t>
            </a:r>
            <a:endParaRPr kumimoji="1" lang="en-US" altLang="zh-CN" sz="1600" b="1" dirty="0">
              <a:latin typeface="+mn-lt"/>
              <a:ea typeface="微软雅黑 Light" panose="020B0502040204020203" pitchFamily="34" charset="-122"/>
            </a:endParaRPr>
          </a:p>
          <a:p>
            <a:r>
              <a:rPr kumimoji="1" lang="zh-CN" altLang="en-US" sz="1600" b="1" dirty="0">
                <a:latin typeface="+mn-lt"/>
                <a:ea typeface="微软雅黑 Light" panose="020B0502040204020203" pitchFamily="34" charset="-122"/>
              </a:rPr>
              <a:t>合并结果放在</a:t>
            </a:r>
            <a:r>
              <a:rPr kumimoji="1" lang="en-US" altLang="zh-CN" sz="1600" b="1" dirty="0">
                <a:latin typeface="+mn-lt"/>
                <a:ea typeface="微软雅黑 Light" panose="020B0502040204020203" pitchFamily="34" charset="-122"/>
              </a:rPr>
              <a:t>y[]</a:t>
            </a:r>
            <a:r>
              <a:rPr kumimoji="1" lang="zh-CN" altLang="en-US" sz="1600" b="1" dirty="0">
                <a:latin typeface="+mn-lt"/>
                <a:ea typeface="微软雅黑 Light" panose="020B0502040204020203" pitchFamily="34" charset="-122"/>
              </a:rPr>
              <a:t>中，</a:t>
            </a:r>
            <a:r>
              <a:rPr kumimoji="1" lang="en-US" altLang="zh-CN" sz="1600" b="1" dirty="0">
                <a:latin typeface="+mn-lt"/>
                <a:ea typeface="微软雅黑 Light" panose="020B0502040204020203" pitchFamily="34" charset="-122"/>
              </a:rPr>
              <a:t>y[]</a:t>
            </a:r>
            <a:r>
              <a:rPr kumimoji="1" lang="zh-CN" altLang="en-US" sz="1600" b="1" dirty="0">
                <a:latin typeface="+mn-lt"/>
                <a:ea typeface="微软雅黑 Light" panose="020B0502040204020203" pitchFamily="34" charset="-122"/>
              </a:rPr>
              <a:t>内部包括长度为</a:t>
            </a:r>
            <a:r>
              <a:rPr kumimoji="1" lang="en-US" altLang="zh-CN" sz="1600" b="1" dirty="0">
                <a:latin typeface="+mn-lt"/>
                <a:ea typeface="微软雅黑 Light" panose="020B0502040204020203" pitchFamily="34" charset="-122"/>
              </a:rPr>
              <a:t>2s</a:t>
            </a:r>
            <a:r>
              <a:rPr kumimoji="1" lang="zh-CN" altLang="en-US" sz="1600" b="1" dirty="0">
                <a:latin typeface="+mn-lt"/>
                <a:ea typeface="微软雅黑 Light" panose="020B0502040204020203" pitchFamily="34" charset="-122"/>
              </a:rPr>
              <a:t>的多对相邻有序子数组；</a:t>
            </a:r>
            <a:r>
              <a:rPr kumimoji="1" lang="en-US" altLang="zh-CN" sz="1600" b="1" dirty="0">
                <a:latin typeface="+mn-lt"/>
                <a:ea typeface="微软雅黑 Light" panose="020B0502040204020203" pitchFamily="34" charset="-122"/>
              </a:rPr>
              <a:t>x</a:t>
            </a:r>
            <a:r>
              <a:rPr kumimoji="1" lang="zh-CN" altLang="en-US" sz="1600" b="1" dirty="0">
                <a:latin typeface="+mn-lt"/>
                <a:ea typeface="微软雅黑 Light" panose="020B0502040204020203" pitchFamily="34" charset="-122"/>
              </a:rPr>
              <a:t>、</a:t>
            </a:r>
            <a:r>
              <a:rPr kumimoji="1" lang="en-US" altLang="zh-CN" sz="1600" b="1" dirty="0">
                <a:latin typeface="+mn-lt"/>
                <a:ea typeface="微软雅黑 Light" panose="020B0502040204020203" pitchFamily="34" charset="-122"/>
              </a:rPr>
              <a:t>y</a:t>
            </a:r>
            <a:r>
              <a:rPr kumimoji="1" lang="zh-CN" altLang="en-US" sz="1600" b="1" dirty="0">
                <a:latin typeface="+mn-lt"/>
                <a:ea typeface="微软雅黑 Light" panose="020B0502040204020203" pitchFamily="34" charset="-122"/>
              </a:rPr>
              <a:t>中的元素总数</a:t>
            </a:r>
            <a:r>
              <a:rPr kumimoji="1" lang="en-US" altLang="zh-CN" sz="1600" b="1" dirty="0">
                <a:latin typeface="+mn-lt"/>
                <a:ea typeface="微软雅黑 Light" panose="020B0502040204020203" pitchFamily="34" charset="-122"/>
              </a:rPr>
              <a:t>n</a:t>
            </a:r>
            <a:endParaRPr lang="zh-CN" altLang="en-US" sz="1600" dirty="0">
              <a:latin typeface="+mn-lt"/>
              <a:ea typeface="微软雅黑 Light" panose="020B0502040204020203" pitchFamily="34" charset="-122"/>
            </a:endParaRPr>
          </a:p>
        </p:txBody>
      </p:sp>
      <p:sp>
        <p:nvSpPr>
          <p:cNvPr id="12" name="TextBox 4">
            <a:extLst>
              <a:ext uri="{FF2B5EF4-FFF2-40B4-BE49-F238E27FC236}">
                <a16:creationId xmlns:a16="http://schemas.microsoft.com/office/drawing/2014/main" id="{543122B0-C04C-456F-BD5D-61FA9D152C01}"/>
              </a:ext>
            </a:extLst>
          </p:cNvPr>
          <p:cNvSpPr txBox="1">
            <a:spLocks noChangeArrowheads="1"/>
          </p:cNvSpPr>
          <p:nvPr/>
        </p:nvSpPr>
        <p:spPr bwMode="auto">
          <a:xfrm>
            <a:off x="1003300" y="5286375"/>
            <a:ext cx="433388"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13" name="TextBox 31">
            <a:extLst>
              <a:ext uri="{FF2B5EF4-FFF2-40B4-BE49-F238E27FC236}">
                <a16:creationId xmlns:a16="http://schemas.microsoft.com/office/drawing/2014/main" id="{9E4FEBB0-0975-4844-A70F-14911D9273E0}"/>
              </a:ext>
            </a:extLst>
          </p:cNvPr>
          <p:cNvSpPr txBox="1">
            <a:spLocks noChangeArrowheads="1"/>
          </p:cNvSpPr>
          <p:nvPr/>
        </p:nvSpPr>
        <p:spPr bwMode="auto">
          <a:xfrm>
            <a:off x="2300288" y="5286375"/>
            <a:ext cx="431800" cy="369887"/>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14" name="TextBox 32">
            <a:extLst>
              <a:ext uri="{FF2B5EF4-FFF2-40B4-BE49-F238E27FC236}">
                <a16:creationId xmlns:a16="http://schemas.microsoft.com/office/drawing/2014/main" id="{6366F481-F6DB-4446-9455-9AECF3D400F1}"/>
              </a:ext>
            </a:extLst>
          </p:cNvPr>
          <p:cNvSpPr txBox="1">
            <a:spLocks noChangeArrowheads="1"/>
          </p:cNvSpPr>
          <p:nvPr/>
        </p:nvSpPr>
        <p:spPr bwMode="auto">
          <a:xfrm>
            <a:off x="2716213" y="5286375"/>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15" name="TextBox 33">
            <a:extLst>
              <a:ext uri="{FF2B5EF4-FFF2-40B4-BE49-F238E27FC236}">
                <a16:creationId xmlns:a16="http://schemas.microsoft.com/office/drawing/2014/main" id="{FB9BDE48-37F6-41E8-91F7-03C0E7FF8A00}"/>
              </a:ext>
            </a:extLst>
          </p:cNvPr>
          <p:cNvSpPr txBox="1">
            <a:spLocks noChangeArrowheads="1"/>
          </p:cNvSpPr>
          <p:nvPr/>
        </p:nvSpPr>
        <p:spPr bwMode="auto">
          <a:xfrm>
            <a:off x="3148013" y="5286375"/>
            <a:ext cx="433387"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16" name="TextBox 34">
            <a:extLst>
              <a:ext uri="{FF2B5EF4-FFF2-40B4-BE49-F238E27FC236}">
                <a16:creationId xmlns:a16="http://schemas.microsoft.com/office/drawing/2014/main" id="{A7EE061E-4A3D-4B01-BE87-4C385C74F3C4}"/>
              </a:ext>
            </a:extLst>
          </p:cNvPr>
          <p:cNvSpPr txBox="1">
            <a:spLocks noChangeArrowheads="1"/>
          </p:cNvSpPr>
          <p:nvPr/>
        </p:nvSpPr>
        <p:spPr bwMode="auto">
          <a:xfrm>
            <a:off x="3581400" y="52879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17" name="TextBox 35">
            <a:extLst>
              <a:ext uri="{FF2B5EF4-FFF2-40B4-BE49-F238E27FC236}">
                <a16:creationId xmlns:a16="http://schemas.microsoft.com/office/drawing/2014/main" id="{32C6BF3C-86C9-46A2-B3BF-7580D4E52C36}"/>
              </a:ext>
            </a:extLst>
          </p:cNvPr>
          <p:cNvSpPr txBox="1">
            <a:spLocks noChangeArrowheads="1"/>
          </p:cNvSpPr>
          <p:nvPr/>
        </p:nvSpPr>
        <p:spPr bwMode="auto">
          <a:xfrm>
            <a:off x="4013200" y="52879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18" name="TextBox 36">
            <a:extLst>
              <a:ext uri="{FF2B5EF4-FFF2-40B4-BE49-F238E27FC236}">
                <a16:creationId xmlns:a16="http://schemas.microsoft.com/office/drawing/2014/main" id="{AD68FD6A-B866-42AD-BCB5-36C8FAA6FE19}"/>
              </a:ext>
            </a:extLst>
          </p:cNvPr>
          <p:cNvSpPr txBox="1">
            <a:spLocks noChangeArrowheads="1"/>
          </p:cNvSpPr>
          <p:nvPr/>
        </p:nvSpPr>
        <p:spPr bwMode="auto">
          <a:xfrm>
            <a:off x="4446588" y="5287962"/>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19" name="TextBox 37">
            <a:extLst>
              <a:ext uri="{FF2B5EF4-FFF2-40B4-BE49-F238E27FC236}">
                <a16:creationId xmlns:a16="http://schemas.microsoft.com/office/drawing/2014/main" id="{820ED143-E852-4795-BECA-773E702FF224}"/>
              </a:ext>
            </a:extLst>
          </p:cNvPr>
          <p:cNvSpPr txBox="1">
            <a:spLocks noChangeArrowheads="1"/>
          </p:cNvSpPr>
          <p:nvPr/>
        </p:nvSpPr>
        <p:spPr bwMode="auto">
          <a:xfrm>
            <a:off x="4878388" y="5287962"/>
            <a:ext cx="4699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13</a:t>
            </a:r>
            <a:endParaRPr lang="zh-CN" altLang="en-US">
              <a:latin typeface="+mn-lt"/>
              <a:ea typeface="微软雅黑 Light" panose="020B0502040204020203" pitchFamily="34" charset="-122"/>
            </a:endParaRPr>
          </a:p>
        </p:txBody>
      </p:sp>
      <p:sp>
        <p:nvSpPr>
          <p:cNvPr id="20" name="TextBox 44">
            <a:extLst>
              <a:ext uri="{FF2B5EF4-FFF2-40B4-BE49-F238E27FC236}">
                <a16:creationId xmlns:a16="http://schemas.microsoft.com/office/drawing/2014/main" id="{8BEF3B7D-BE8B-4F04-907E-F6147D258B58}"/>
              </a:ext>
            </a:extLst>
          </p:cNvPr>
          <p:cNvSpPr txBox="1">
            <a:spLocks noChangeArrowheads="1"/>
          </p:cNvSpPr>
          <p:nvPr/>
        </p:nvSpPr>
        <p:spPr bwMode="auto">
          <a:xfrm>
            <a:off x="5334000" y="5287962"/>
            <a:ext cx="51435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10</a:t>
            </a:r>
            <a:endParaRPr lang="zh-CN" altLang="en-US">
              <a:latin typeface="+mn-lt"/>
              <a:ea typeface="微软雅黑 Light" panose="020B0502040204020203" pitchFamily="34" charset="-122"/>
            </a:endParaRPr>
          </a:p>
        </p:txBody>
      </p:sp>
      <p:sp>
        <p:nvSpPr>
          <p:cNvPr id="21" name="TextBox 45">
            <a:extLst>
              <a:ext uri="{FF2B5EF4-FFF2-40B4-BE49-F238E27FC236}">
                <a16:creationId xmlns:a16="http://schemas.microsoft.com/office/drawing/2014/main" id="{EEF0CE19-E8BA-463C-9B7A-C6BA664208F5}"/>
              </a:ext>
            </a:extLst>
          </p:cNvPr>
          <p:cNvSpPr txBox="1">
            <a:spLocks noChangeArrowheads="1"/>
          </p:cNvSpPr>
          <p:nvPr/>
        </p:nvSpPr>
        <p:spPr bwMode="auto">
          <a:xfrm>
            <a:off x="5848350" y="5291137"/>
            <a:ext cx="469900" cy="369888"/>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12</a:t>
            </a:r>
            <a:endParaRPr lang="zh-CN" altLang="en-US">
              <a:latin typeface="+mn-lt"/>
              <a:ea typeface="微软雅黑 Light" panose="020B0502040204020203" pitchFamily="34" charset="-122"/>
            </a:endParaRPr>
          </a:p>
        </p:txBody>
      </p:sp>
      <p:sp>
        <p:nvSpPr>
          <p:cNvPr id="22" name="TextBox 46">
            <a:extLst>
              <a:ext uri="{FF2B5EF4-FFF2-40B4-BE49-F238E27FC236}">
                <a16:creationId xmlns:a16="http://schemas.microsoft.com/office/drawing/2014/main" id="{EB411070-6485-499F-9D85-F20541BEE0C4}"/>
              </a:ext>
            </a:extLst>
          </p:cNvPr>
          <p:cNvSpPr txBox="1">
            <a:spLocks noChangeArrowheads="1"/>
          </p:cNvSpPr>
          <p:nvPr/>
        </p:nvSpPr>
        <p:spPr bwMode="auto">
          <a:xfrm>
            <a:off x="6319838" y="5291137"/>
            <a:ext cx="431800" cy="369888"/>
          </a:xfrm>
          <a:prstGeom prst="rect">
            <a:avLst/>
          </a:prstGeom>
          <a:solidFill>
            <a:schemeClr val="bg1">
              <a:lumMod val="85000"/>
            </a:schemeClr>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23" name="TextBox 47">
            <a:extLst>
              <a:ext uri="{FF2B5EF4-FFF2-40B4-BE49-F238E27FC236}">
                <a16:creationId xmlns:a16="http://schemas.microsoft.com/office/drawing/2014/main" id="{65E11AD8-6ABF-455B-8EC1-7607414CFCC1}"/>
              </a:ext>
            </a:extLst>
          </p:cNvPr>
          <p:cNvSpPr txBox="1">
            <a:spLocks noChangeArrowheads="1"/>
          </p:cNvSpPr>
          <p:nvPr/>
        </p:nvSpPr>
        <p:spPr bwMode="auto">
          <a:xfrm>
            <a:off x="6751638" y="5291137"/>
            <a:ext cx="469900" cy="369888"/>
          </a:xfrm>
          <a:prstGeom prst="rect">
            <a:avLst/>
          </a:prstGeom>
          <a:solidFill>
            <a:schemeClr val="bg1">
              <a:lumMod val="85000"/>
            </a:schemeClr>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sp>
        <p:nvSpPr>
          <p:cNvPr id="24" name="TextBox 48">
            <a:extLst>
              <a:ext uri="{FF2B5EF4-FFF2-40B4-BE49-F238E27FC236}">
                <a16:creationId xmlns:a16="http://schemas.microsoft.com/office/drawing/2014/main" id="{677AF4B8-387B-48F3-A23F-EFFADA03D0DA}"/>
              </a:ext>
            </a:extLst>
          </p:cNvPr>
          <p:cNvSpPr txBox="1">
            <a:spLocks noChangeArrowheads="1"/>
          </p:cNvSpPr>
          <p:nvPr/>
        </p:nvSpPr>
        <p:spPr bwMode="auto">
          <a:xfrm>
            <a:off x="7207250" y="5291137"/>
            <a:ext cx="514350" cy="369888"/>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16</a:t>
            </a:r>
            <a:endParaRPr lang="zh-CN" altLang="en-US">
              <a:solidFill>
                <a:srgbClr val="FF0000"/>
              </a:solidFill>
              <a:latin typeface="+mn-lt"/>
              <a:ea typeface="微软雅黑 Light" panose="020B0502040204020203" pitchFamily="34" charset="-122"/>
            </a:endParaRPr>
          </a:p>
        </p:txBody>
      </p:sp>
      <p:sp>
        <p:nvSpPr>
          <p:cNvPr id="25" name="TextBox 6">
            <a:extLst>
              <a:ext uri="{FF2B5EF4-FFF2-40B4-BE49-F238E27FC236}">
                <a16:creationId xmlns:a16="http://schemas.microsoft.com/office/drawing/2014/main" id="{97E4BA39-CD02-4C4B-BF00-850BECD8097B}"/>
              </a:ext>
            </a:extLst>
          </p:cNvPr>
          <p:cNvSpPr txBox="1">
            <a:spLocks noChangeArrowheads="1"/>
          </p:cNvSpPr>
          <p:nvPr/>
        </p:nvSpPr>
        <p:spPr bwMode="auto">
          <a:xfrm>
            <a:off x="5832475" y="2420938"/>
            <a:ext cx="44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endParaRPr lang="zh-CN" altLang="en-US">
              <a:latin typeface="+mn-lt"/>
              <a:ea typeface="微软雅黑 Light" panose="020B0502040204020203" pitchFamily="34" charset="-122"/>
            </a:endParaRPr>
          </a:p>
        </p:txBody>
      </p:sp>
      <p:sp>
        <p:nvSpPr>
          <p:cNvPr id="26" name="TextBox 7">
            <a:extLst>
              <a:ext uri="{FF2B5EF4-FFF2-40B4-BE49-F238E27FC236}">
                <a16:creationId xmlns:a16="http://schemas.microsoft.com/office/drawing/2014/main" id="{0D33F5D0-5A5F-470A-9352-90F000C577B7}"/>
              </a:ext>
            </a:extLst>
          </p:cNvPr>
          <p:cNvSpPr txBox="1">
            <a:spLocks noChangeArrowheads="1"/>
          </p:cNvSpPr>
          <p:nvPr/>
        </p:nvSpPr>
        <p:spPr bwMode="auto">
          <a:xfrm>
            <a:off x="2457450" y="2128838"/>
            <a:ext cx="3273425" cy="584200"/>
          </a:xfrm>
          <a:prstGeom prst="rect">
            <a:avLst/>
          </a:prstGeom>
          <a:solidFill>
            <a:schemeClr val="bg1">
              <a:lumMod val="95000"/>
            </a:schemeClr>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1600" b="1" dirty="0">
                <a:latin typeface="+mn-lt"/>
                <a:ea typeface="微软雅黑 Light" panose="020B0502040204020203" pitchFamily="34" charset="-122"/>
              </a:rPr>
              <a:t>//</a:t>
            </a:r>
            <a:r>
              <a:rPr kumimoji="1" lang="zh-CN" altLang="en-US" sz="1600" b="1" dirty="0">
                <a:latin typeface="+mn-lt"/>
                <a:ea typeface="微软雅黑 Light" panose="020B0502040204020203" pitchFamily="34" charset="-122"/>
              </a:rPr>
              <a:t>寻找下一对长度为</a:t>
            </a:r>
            <a:r>
              <a:rPr kumimoji="1" lang="en-US" altLang="zh-CN" sz="1600" b="1" dirty="0">
                <a:latin typeface="+mn-lt"/>
                <a:ea typeface="微软雅黑 Light" panose="020B0502040204020203" pitchFamily="34" charset="-122"/>
              </a:rPr>
              <a:t>s</a:t>
            </a:r>
            <a:r>
              <a:rPr kumimoji="1" lang="zh-CN" altLang="en-US" sz="1600" b="1" dirty="0">
                <a:latin typeface="+mn-lt"/>
                <a:ea typeface="微软雅黑 Light" panose="020B0502040204020203" pitchFamily="34" charset="-122"/>
              </a:rPr>
              <a:t>的相邻子数组</a:t>
            </a:r>
            <a:r>
              <a:rPr kumimoji="1" lang="en-US" altLang="zh-CN" sz="1600" dirty="0">
                <a:latin typeface="+mn-lt"/>
                <a:ea typeface="微软雅黑 Light" panose="020B0502040204020203" pitchFamily="34" charset="-122"/>
              </a:rPr>
              <a:t>, e.g. 2s=2*2=4, i=0,4,8</a:t>
            </a:r>
          </a:p>
        </p:txBody>
      </p:sp>
      <p:sp>
        <p:nvSpPr>
          <p:cNvPr id="27" name="右大括号 9">
            <a:extLst>
              <a:ext uri="{FF2B5EF4-FFF2-40B4-BE49-F238E27FC236}">
                <a16:creationId xmlns:a16="http://schemas.microsoft.com/office/drawing/2014/main" id="{CED98626-FCBB-493D-AF87-723F23E6E77A}"/>
              </a:ext>
            </a:extLst>
          </p:cNvPr>
          <p:cNvSpPr>
            <a:spLocks/>
          </p:cNvSpPr>
          <p:nvPr/>
        </p:nvSpPr>
        <p:spPr bwMode="auto">
          <a:xfrm rot="-5400000">
            <a:off x="1742282" y="4409281"/>
            <a:ext cx="252412" cy="1492250"/>
          </a:xfrm>
          <a:prstGeom prst="rightBrace">
            <a:avLst>
              <a:gd name="adj1" fmla="val 834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28" name="右大括号 55">
            <a:extLst>
              <a:ext uri="{FF2B5EF4-FFF2-40B4-BE49-F238E27FC236}">
                <a16:creationId xmlns:a16="http://schemas.microsoft.com/office/drawing/2014/main" id="{415987C4-42E5-4653-8199-DF8EEC0F9101}"/>
              </a:ext>
            </a:extLst>
          </p:cNvPr>
          <p:cNvSpPr>
            <a:spLocks/>
          </p:cNvSpPr>
          <p:nvPr/>
        </p:nvSpPr>
        <p:spPr bwMode="auto">
          <a:xfrm rot="-5400000">
            <a:off x="3444082" y="4355306"/>
            <a:ext cx="252412" cy="1562100"/>
          </a:xfrm>
          <a:prstGeom prst="rightBrace">
            <a:avLst>
              <a:gd name="adj1" fmla="val 8338"/>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29" name="右大括号 57">
            <a:extLst>
              <a:ext uri="{FF2B5EF4-FFF2-40B4-BE49-F238E27FC236}">
                <a16:creationId xmlns:a16="http://schemas.microsoft.com/office/drawing/2014/main" id="{F748D18D-7A02-46EA-BFE4-E0C11913A402}"/>
              </a:ext>
            </a:extLst>
          </p:cNvPr>
          <p:cNvSpPr>
            <a:spLocks/>
          </p:cNvSpPr>
          <p:nvPr/>
        </p:nvSpPr>
        <p:spPr bwMode="auto">
          <a:xfrm rot="-5400000">
            <a:off x="5272088" y="4303712"/>
            <a:ext cx="252412" cy="1665288"/>
          </a:xfrm>
          <a:prstGeom prst="rightBrace">
            <a:avLst>
              <a:gd name="adj1" fmla="val 8339"/>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30" name="右大括号 58">
            <a:extLst>
              <a:ext uri="{FF2B5EF4-FFF2-40B4-BE49-F238E27FC236}">
                <a16:creationId xmlns:a16="http://schemas.microsoft.com/office/drawing/2014/main" id="{BC9B3DB4-0E8D-43A2-A394-0A4E2EBC571F}"/>
              </a:ext>
            </a:extLst>
          </p:cNvPr>
          <p:cNvSpPr>
            <a:spLocks/>
          </p:cNvSpPr>
          <p:nvPr/>
        </p:nvSpPr>
        <p:spPr bwMode="auto">
          <a:xfrm rot="-5400000">
            <a:off x="6867526" y="4530724"/>
            <a:ext cx="252412" cy="1211263"/>
          </a:xfrm>
          <a:prstGeom prst="rightBrace">
            <a:avLst>
              <a:gd name="adj1" fmla="val 8331"/>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31" name="Line 28">
            <a:extLst>
              <a:ext uri="{FF2B5EF4-FFF2-40B4-BE49-F238E27FC236}">
                <a16:creationId xmlns:a16="http://schemas.microsoft.com/office/drawing/2014/main" id="{975F070E-C726-4223-B9C0-771477DA1E87}"/>
              </a:ext>
            </a:extLst>
          </p:cNvPr>
          <p:cNvSpPr>
            <a:spLocks noChangeShapeType="1"/>
          </p:cNvSpPr>
          <p:nvPr/>
        </p:nvSpPr>
        <p:spPr bwMode="auto">
          <a:xfrm flipV="1">
            <a:off x="1046163" y="6500812"/>
            <a:ext cx="0" cy="179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32" name="Text Box 29">
            <a:extLst>
              <a:ext uri="{FF2B5EF4-FFF2-40B4-BE49-F238E27FC236}">
                <a16:creationId xmlns:a16="http://schemas.microsoft.com/office/drawing/2014/main" id="{C6762FD9-A102-4BD5-8302-12ADE4D6FF52}"/>
              </a:ext>
            </a:extLst>
          </p:cNvPr>
          <p:cNvSpPr txBox="1">
            <a:spLocks noChangeArrowheads="1"/>
          </p:cNvSpPr>
          <p:nvPr/>
        </p:nvSpPr>
        <p:spPr bwMode="auto">
          <a:xfrm>
            <a:off x="890588" y="6591300"/>
            <a:ext cx="1484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i=0</a:t>
            </a:r>
            <a:r>
              <a:rPr lang="zh-CN" altLang="en-US">
                <a:latin typeface="+mn-lt"/>
                <a:ea typeface="微软雅黑 Light" panose="020B0502040204020203" pitchFamily="34" charset="-122"/>
              </a:rPr>
              <a:t>，长度</a:t>
            </a:r>
            <a:r>
              <a:rPr lang="en-US" altLang="zh-CN">
                <a:latin typeface="+mn-lt"/>
                <a:ea typeface="微软雅黑 Light" panose="020B0502040204020203" pitchFamily="34" charset="-122"/>
              </a:rPr>
              <a:t>s=4</a:t>
            </a:r>
          </a:p>
        </p:txBody>
      </p:sp>
      <p:sp>
        <p:nvSpPr>
          <p:cNvPr id="33" name="TextBox 61">
            <a:extLst>
              <a:ext uri="{FF2B5EF4-FFF2-40B4-BE49-F238E27FC236}">
                <a16:creationId xmlns:a16="http://schemas.microsoft.com/office/drawing/2014/main" id="{A9D4F550-F23B-4498-ADCD-477AED180589}"/>
              </a:ext>
            </a:extLst>
          </p:cNvPr>
          <p:cNvSpPr txBox="1">
            <a:spLocks noChangeArrowheads="1"/>
          </p:cNvSpPr>
          <p:nvPr/>
        </p:nvSpPr>
        <p:spPr bwMode="auto">
          <a:xfrm>
            <a:off x="1055688" y="6149975"/>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a:t>
            </a:r>
            <a:endParaRPr lang="zh-CN" altLang="en-US">
              <a:latin typeface="+mn-lt"/>
              <a:ea typeface="微软雅黑 Light" panose="020B0502040204020203" pitchFamily="34" charset="-122"/>
            </a:endParaRPr>
          </a:p>
        </p:txBody>
      </p:sp>
      <p:sp>
        <p:nvSpPr>
          <p:cNvPr id="34" name="TextBox 62">
            <a:extLst>
              <a:ext uri="{FF2B5EF4-FFF2-40B4-BE49-F238E27FC236}">
                <a16:creationId xmlns:a16="http://schemas.microsoft.com/office/drawing/2014/main" id="{C7019D17-FA5E-40ED-A6CE-ACBE13ED4B25}"/>
              </a:ext>
            </a:extLst>
          </p:cNvPr>
          <p:cNvSpPr txBox="1">
            <a:spLocks noChangeArrowheads="1"/>
          </p:cNvSpPr>
          <p:nvPr/>
        </p:nvSpPr>
        <p:spPr bwMode="auto">
          <a:xfrm>
            <a:off x="1487488" y="6149975"/>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35" name="TextBox 63">
            <a:extLst>
              <a:ext uri="{FF2B5EF4-FFF2-40B4-BE49-F238E27FC236}">
                <a16:creationId xmlns:a16="http://schemas.microsoft.com/office/drawing/2014/main" id="{F9DCFE4C-0303-450D-86C5-D55905D17C6D}"/>
              </a:ext>
            </a:extLst>
          </p:cNvPr>
          <p:cNvSpPr txBox="1">
            <a:spLocks noChangeArrowheads="1"/>
          </p:cNvSpPr>
          <p:nvPr/>
        </p:nvSpPr>
        <p:spPr bwMode="auto">
          <a:xfrm>
            <a:off x="1919288" y="6149975"/>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36" name="TextBox 64">
            <a:extLst>
              <a:ext uri="{FF2B5EF4-FFF2-40B4-BE49-F238E27FC236}">
                <a16:creationId xmlns:a16="http://schemas.microsoft.com/office/drawing/2014/main" id="{8543C088-72B0-498F-8C5D-6AA94214F01F}"/>
              </a:ext>
            </a:extLst>
          </p:cNvPr>
          <p:cNvSpPr txBox="1">
            <a:spLocks noChangeArrowheads="1"/>
          </p:cNvSpPr>
          <p:nvPr/>
        </p:nvSpPr>
        <p:spPr bwMode="auto">
          <a:xfrm>
            <a:off x="2351088" y="6149975"/>
            <a:ext cx="431800" cy="369887"/>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8</a:t>
            </a:r>
            <a:endParaRPr lang="zh-CN" altLang="en-US">
              <a:latin typeface="+mn-lt"/>
              <a:ea typeface="微软雅黑 Light" panose="020B0502040204020203" pitchFamily="34" charset="-122"/>
            </a:endParaRPr>
          </a:p>
        </p:txBody>
      </p:sp>
      <p:sp>
        <p:nvSpPr>
          <p:cNvPr id="37" name="TextBox 65">
            <a:extLst>
              <a:ext uri="{FF2B5EF4-FFF2-40B4-BE49-F238E27FC236}">
                <a16:creationId xmlns:a16="http://schemas.microsoft.com/office/drawing/2014/main" id="{DB16C43B-05A6-4404-BCBA-80A71FB2DFCF}"/>
              </a:ext>
            </a:extLst>
          </p:cNvPr>
          <p:cNvSpPr txBox="1">
            <a:spLocks noChangeArrowheads="1"/>
          </p:cNvSpPr>
          <p:nvPr/>
        </p:nvSpPr>
        <p:spPr bwMode="auto">
          <a:xfrm>
            <a:off x="2768600" y="61515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2</a:t>
            </a:r>
            <a:endParaRPr lang="zh-CN" altLang="en-US">
              <a:latin typeface="+mn-lt"/>
              <a:ea typeface="微软雅黑 Light" panose="020B0502040204020203" pitchFamily="34" charset="-122"/>
            </a:endParaRPr>
          </a:p>
        </p:txBody>
      </p:sp>
      <p:sp>
        <p:nvSpPr>
          <p:cNvPr id="38" name="TextBox 66">
            <a:extLst>
              <a:ext uri="{FF2B5EF4-FFF2-40B4-BE49-F238E27FC236}">
                <a16:creationId xmlns:a16="http://schemas.microsoft.com/office/drawing/2014/main" id="{559B3858-B49D-44E8-B531-D2CB5BA7E138}"/>
              </a:ext>
            </a:extLst>
          </p:cNvPr>
          <p:cNvSpPr txBox="1">
            <a:spLocks noChangeArrowheads="1"/>
          </p:cNvSpPr>
          <p:nvPr/>
        </p:nvSpPr>
        <p:spPr bwMode="auto">
          <a:xfrm>
            <a:off x="3200400" y="61515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5</a:t>
            </a:r>
            <a:endParaRPr lang="zh-CN" altLang="en-US">
              <a:latin typeface="+mn-lt"/>
              <a:ea typeface="微软雅黑 Light" panose="020B0502040204020203" pitchFamily="34" charset="-122"/>
            </a:endParaRPr>
          </a:p>
        </p:txBody>
      </p:sp>
      <p:sp>
        <p:nvSpPr>
          <p:cNvPr id="39" name="TextBox 67">
            <a:extLst>
              <a:ext uri="{FF2B5EF4-FFF2-40B4-BE49-F238E27FC236}">
                <a16:creationId xmlns:a16="http://schemas.microsoft.com/office/drawing/2014/main" id="{7D65A907-E032-4F7D-BACA-D54B374AB23E}"/>
              </a:ext>
            </a:extLst>
          </p:cNvPr>
          <p:cNvSpPr txBox="1">
            <a:spLocks noChangeArrowheads="1"/>
          </p:cNvSpPr>
          <p:nvPr/>
        </p:nvSpPr>
        <p:spPr bwMode="auto">
          <a:xfrm>
            <a:off x="3632200" y="61515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6</a:t>
            </a:r>
            <a:endParaRPr lang="zh-CN" altLang="en-US">
              <a:latin typeface="+mn-lt"/>
              <a:ea typeface="微软雅黑 Light" panose="020B0502040204020203" pitchFamily="34" charset="-122"/>
            </a:endParaRPr>
          </a:p>
        </p:txBody>
      </p:sp>
      <p:sp>
        <p:nvSpPr>
          <p:cNvPr id="40" name="TextBox 68">
            <a:extLst>
              <a:ext uri="{FF2B5EF4-FFF2-40B4-BE49-F238E27FC236}">
                <a16:creationId xmlns:a16="http://schemas.microsoft.com/office/drawing/2014/main" id="{5F8FA010-F4CD-4580-816B-4CFBF9E8C4DB}"/>
              </a:ext>
            </a:extLst>
          </p:cNvPr>
          <p:cNvSpPr txBox="1">
            <a:spLocks noChangeArrowheads="1"/>
          </p:cNvSpPr>
          <p:nvPr/>
        </p:nvSpPr>
        <p:spPr bwMode="auto">
          <a:xfrm>
            <a:off x="4064000" y="6151562"/>
            <a:ext cx="431800" cy="368300"/>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7</a:t>
            </a:r>
            <a:endParaRPr lang="zh-CN" altLang="en-US">
              <a:latin typeface="+mn-lt"/>
              <a:ea typeface="微软雅黑 Light" panose="020B0502040204020203" pitchFamily="34" charset="-122"/>
            </a:endParaRPr>
          </a:p>
        </p:txBody>
      </p:sp>
      <p:sp>
        <p:nvSpPr>
          <p:cNvPr id="41" name="TextBox 69">
            <a:extLst>
              <a:ext uri="{FF2B5EF4-FFF2-40B4-BE49-F238E27FC236}">
                <a16:creationId xmlns:a16="http://schemas.microsoft.com/office/drawing/2014/main" id="{B0356183-9D26-415E-B90D-BEB3C576864F}"/>
              </a:ext>
            </a:extLst>
          </p:cNvPr>
          <p:cNvSpPr txBox="1">
            <a:spLocks noChangeArrowheads="1"/>
          </p:cNvSpPr>
          <p:nvPr/>
        </p:nvSpPr>
        <p:spPr bwMode="auto">
          <a:xfrm>
            <a:off x="4498975" y="6151562"/>
            <a:ext cx="43180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9</a:t>
            </a:r>
            <a:endParaRPr lang="zh-CN" altLang="en-US">
              <a:latin typeface="+mn-lt"/>
              <a:ea typeface="微软雅黑 Light" panose="020B0502040204020203" pitchFamily="34" charset="-122"/>
            </a:endParaRPr>
          </a:p>
        </p:txBody>
      </p:sp>
      <p:sp>
        <p:nvSpPr>
          <p:cNvPr id="42" name="TextBox 70">
            <a:extLst>
              <a:ext uri="{FF2B5EF4-FFF2-40B4-BE49-F238E27FC236}">
                <a16:creationId xmlns:a16="http://schemas.microsoft.com/office/drawing/2014/main" id="{3F2C7546-141A-4806-B33A-4D3D663DA557}"/>
              </a:ext>
            </a:extLst>
          </p:cNvPr>
          <p:cNvSpPr txBox="1">
            <a:spLocks noChangeArrowheads="1"/>
          </p:cNvSpPr>
          <p:nvPr/>
        </p:nvSpPr>
        <p:spPr bwMode="auto">
          <a:xfrm>
            <a:off x="4930775" y="6151562"/>
            <a:ext cx="468313"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ea typeface="微软雅黑 Light" panose="020B0502040204020203" pitchFamily="34" charset="-122"/>
              </a:rPr>
              <a:t>10</a:t>
            </a:r>
            <a:endParaRPr lang="zh-CN" altLang="en-US" dirty="0">
              <a:latin typeface="+mn-lt"/>
              <a:ea typeface="微软雅黑 Light" panose="020B0502040204020203" pitchFamily="34" charset="-122"/>
            </a:endParaRPr>
          </a:p>
        </p:txBody>
      </p:sp>
      <p:sp>
        <p:nvSpPr>
          <p:cNvPr id="43" name="TextBox 71">
            <a:extLst>
              <a:ext uri="{FF2B5EF4-FFF2-40B4-BE49-F238E27FC236}">
                <a16:creationId xmlns:a16="http://schemas.microsoft.com/office/drawing/2014/main" id="{5C01AF77-1778-4AD8-820B-2F9A21975040}"/>
              </a:ext>
            </a:extLst>
          </p:cNvPr>
          <p:cNvSpPr txBox="1">
            <a:spLocks noChangeArrowheads="1"/>
          </p:cNvSpPr>
          <p:nvPr/>
        </p:nvSpPr>
        <p:spPr bwMode="auto">
          <a:xfrm>
            <a:off x="5386388" y="6151562"/>
            <a:ext cx="514350"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ea typeface="微软雅黑 Light" panose="020B0502040204020203" pitchFamily="34" charset="-122"/>
              </a:rPr>
              <a:t>12</a:t>
            </a:r>
            <a:endParaRPr lang="zh-CN" altLang="en-US" dirty="0">
              <a:latin typeface="+mn-lt"/>
              <a:ea typeface="微软雅黑 Light" panose="020B0502040204020203" pitchFamily="34" charset="-122"/>
            </a:endParaRPr>
          </a:p>
        </p:txBody>
      </p:sp>
      <p:sp>
        <p:nvSpPr>
          <p:cNvPr id="44" name="TextBox 72">
            <a:extLst>
              <a:ext uri="{FF2B5EF4-FFF2-40B4-BE49-F238E27FC236}">
                <a16:creationId xmlns:a16="http://schemas.microsoft.com/office/drawing/2014/main" id="{A6450E47-47D3-4264-99F0-35A855653EA4}"/>
              </a:ext>
            </a:extLst>
          </p:cNvPr>
          <p:cNvSpPr txBox="1">
            <a:spLocks noChangeArrowheads="1"/>
          </p:cNvSpPr>
          <p:nvPr/>
        </p:nvSpPr>
        <p:spPr bwMode="auto">
          <a:xfrm>
            <a:off x="5900738" y="6156325"/>
            <a:ext cx="468312" cy="368300"/>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ea typeface="微软雅黑 Light" panose="020B0502040204020203" pitchFamily="34" charset="-122"/>
              </a:rPr>
              <a:t>13</a:t>
            </a:r>
            <a:endParaRPr lang="zh-CN" altLang="en-US" dirty="0">
              <a:latin typeface="+mn-lt"/>
              <a:ea typeface="微软雅黑 Light" panose="020B0502040204020203" pitchFamily="34" charset="-122"/>
            </a:endParaRPr>
          </a:p>
        </p:txBody>
      </p:sp>
      <p:sp>
        <p:nvSpPr>
          <p:cNvPr id="45" name="TextBox 73">
            <a:extLst>
              <a:ext uri="{FF2B5EF4-FFF2-40B4-BE49-F238E27FC236}">
                <a16:creationId xmlns:a16="http://schemas.microsoft.com/office/drawing/2014/main" id="{4C30D658-2597-45ED-A71E-DA217E952C91}"/>
              </a:ext>
            </a:extLst>
          </p:cNvPr>
          <p:cNvSpPr txBox="1">
            <a:spLocks noChangeArrowheads="1"/>
          </p:cNvSpPr>
          <p:nvPr/>
        </p:nvSpPr>
        <p:spPr bwMode="auto">
          <a:xfrm>
            <a:off x="6372225" y="6156325"/>
            <a:ext cx="431800"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0</a:t>
            </a:r>
            <a:endParaRPr lang="zh-CN" altLang="en-US">
              <a:latin typeface="+mn-lt"/>
              <a:ea typeface="微软雅黑 Light" panose="020B0502040204020203" pitchFamily="34" charset="-122"/>
            </a:endParaRPr>
          </a:p>
        </p:txBody>
      </p:sp>
      <p:sp>
        <p:nvSpPr>
          <p:cNvPr id="46" name="TextBox 74">
            <a:extLst>
              <a:ext uri="{FF2B5EF4-FFF2-40B4-BE49-F238E27FC236}">
                <a16:creationId xmlns:a16="http://schemas.microsoft.com/office/drawing/2014/main" id="{ACC95F80-0FB7-4919-B1A6-DE7FEB48160D}"/>
              </a:ext>
            </a:extLst>
          </p:cNvPr>
          <p:cNvSpPr txBox="1">
            <a:spLocks noChangeArrowheads="1"/>
          </p:cNvSpPr>
          <p:nvPr/>
        </p:nvSpPr>
        <p:spPr bwMode="auto">
          <a:xfrm>
            <a:off x="6804025" y="6156325"/>
            <a:ext cx="468313"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16</a:t>
            </a:r>
            <a:endParaRPr lang="zh-CN" altLang="en-US">
              <a:latin typeface="+mn-lt"/>
              <a:ea typeface="微软雅黑 Light" panose="020B0502040204020203" pitchFamily="34" charset="-122"/>
            </a:endParaRPr>
          </a:p>
        </p:txBody>
      </p:sp>
      <p:sp>
        <p:nvSpPr>
          <p:cNvPr id="47" name="TextBox 75">
            <a:extLst>
              <a:ext uri="{FF2B5EF4-FFF2-40B4-BE49-F238E27FC236}">
                <a16:creationId xmlns:a16="http://schemas.microsoft.com/office/drawing/2014/main" id="{438F74E1-0D90-45F6-8637-DE5EA695D43A}"/>
              </a:ext>
            </a:extLst>
          </p:cNvPr>
          <p:cNvSpPr txBox="1">
            <a:spLocks noChangeArrowheads="1"/>
          </p:cNvSpPr>
          <p:nvPr/>
        </p:nvSpPr>
        <p:spPr bwMode="auto">
          <a:xfrm>
            <a:off x="7259638" y="6156325"/>
            <a:ext cx="514350" cy="368300"/>
          </a:xfrm>
          <a:prstGeom prst="rect">
            <a:avLst/>
          </a:prstGeom>
          <a:solidFill>
            <a:srgbClr val="92D05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18</a:t>
            </a:r>
            <a:endParaRPr lang="zh-CN" altLang="en-US">
              <a:latin typeface="+mn-lt"/>
              <a:ea typeface="微软雅黑 Light" panose="020B0502040204020203" pitchFamily="34" charset="-122"/>
            </a:endParaRPr>
          </a:p>
        </p:txBody>
      </p:sp>
      <p:grpSp>
        <p:nvGrpSpPr>
          <p:cNvPr id="48" name="组合 13">
            <a:extLst>
              <a:ext uri="{FF2B5EF4-FFF2-40B4-BE49-F238E27FC236}">
                <a16:creationId xmlns:a16="http://schemas.microsoft.com/office/drawing/2014/main" id="{23A1AA35-5E40-41FC-A9BA-E0FAD93A974C}"/>
              </a:ext>
            </a:extLst>
          </p:cNvPr>
          <p:cNvGrpSpPr>
            <a:grpSpLocks/>
          </p:cNvGrpSpPr>
          <p:nvPr/>
        </p:nvGrpSpPr>
        <p:grpSpPr bwMode="auto">
          <a:xfrm>
            <a:off x="1436688" y="4895850"/>
            <a:ext cx="882650" cy="915987"/>
            <a:chOff x="1432942" y="4735335"/>
            <a:chExt cx="883292" cy="915417"/>
          </a:xfrm>
        </p:grpSpPr>
        <p:sp>
          <p:nvSpPr>
            <p:cNvPr id="49" name="TextBox 28">
              <a:extLst>
                <a:ext uri="{FF2B5EF4-FFF2-40B4-BE49-F238E27FC236}">
                  <a16:creationId xmlns:a16="http://schemas.microsoft.com/office/drawing/2014/main" id="{54FD21FE-8F3C-4981-9750-A015CFB7F5CA}"/>
                </a:ext>
              </a:extLst>
            </p:cNvPr>
            <p:cNvSpPr txBox="1">
              <a:spLocks noChangeArrowheads="1"/>
            </p:cNvSpPr>
            <p:nvPr/>
          </p:nvSpPr>
          <p:spPr bwMode="auto">
            <a:xfrm>
              <a:off x="1432942" y="5126051"/>
              <a:ext cx="432048" cy="369332"/>
            </a:xfrm>
            <a:prstGeom prst="rect">
              <a:avLst/>
            </a:prstGeom>
            <a:solidFill>
              <a:srgbClr val="FFFF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4</a:t>
              </a:r>
              <a:endParaRPr lang="zh-CN" altLang="en-US">
                <a:latin typeface="+mn-lt"/>
                <a:ea typeface="微软雅黑 Light" panose="020B0502040204020203" pitchFamily="34" charset="-122"/>
              </a:endParaRPr>
            </a:p>
          </p:txBody>
        </p:sp>
        <p:sp>
          <p:nvSpPr>
            <p:cNvPr id="50" name="TextBox 30">
              <a:extLst>
                <a:ext uri="{FF2B5EF4-FFF2-40B4-BE49-F238E27FC236}">
                  <a16:creationId xmlns:a16="http://schemas.microsoft.com/office/drawing/2014/main" id="{81CF03E3-33B4-46FD-A1BD-8924DE3A92F5}"/>
                </a:ext>
              </a:extLst>
            </p:cNvPr>
            <p:cNvSpPr txBox="1">
              <a:spLocks noChangeArrowheads="1"/>
            </p:cNvSpPr>
            <p:nvPr/>
          </p:nvSpPr>
          <p:spPr bwMode="auto">
            <a:xfrm>
              <a:off x="1864990" y="5126146"/>
              <a:ext cx="432048" cy="369332"/>
            </a:xfrm>
            <a:prstGeom prst="rect">
              <a:avLst/>
            </a:prstGeom>
            <a:solidFill>
              <a:srgbClr val="FF9900"/>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3</a:t>
              </a:r>
              <a:endParaRPr lang="zh-CN" altLang="en-US">
                <a:latin typeface="+mn-lt"/>
                <a:ea typeface="微软雅黑 Light" panose="020B0502040204020203" pitchFamily="34" charset="-122"/>
              </a:endParaRPr>
            </a:p>
          </p:txBody>
        </p:sp>
        <p:sp>
          <p:nvSpPr>
            <p:cNvPr id="51" name="弧形 50">
              <a:extLst>
                <a:ext uri="{FF2B5EF4-FFF2-40B4-BE49-F238E27FC236}">
                  <a16:creationId xmlns:a16="http://schemas.microsoft.com/office/drawing/2014/main" id="{D110A24F-3BFB-40F3-9239-ED9E7DDC769A}"/>
                </a:ext>
              </a:extLst>
            </p:cNvPr>
            <p:cNvSpPr/>
            <p:nvPr/>
          </p:nvSpPr>
          <p:spPr bwMode="auto">
            <a:xfrm rot="8065461">
              <a:off x="1417674" y="4752192"/>
              <a:ext cx="915417" cy="8817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grpSp>
      <p:cxnSp>
        <p:nvCxnSpPr>
          <p:cNvPr id="52" name="直接箭头连接符 12">
            <a:extLst>
              <a:ext uri="{FF2B5EF4-FFF2-40B4-BE49-F238E27FC236}">
                <a16:creationId xmlns:a16="http://schemas.microsoft.com/office/drawing/2014/main" id="{26A83737-BC99-4240-81ED-50E540BCF211}"/>
              </a:ext>
            </a:extLst>
          </p:cNvPr>
          <p:cNvCxnSpPr>
            <a:cxnSpLocks noChangeShapeType="1"/>
          </p:cNvCxnSpPr>
          <p:nvPr/>
        </p:nvCxnSpPr>
        <p:spPr bwMode="auto">
          <a:xfrm>
            <a:off x="1898650" y="5815012"/>
            <a:ext cx="0" cy="29368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组合 14">
            <a:extLst>
              <a:ext uri="{FF2B5EF4-FFF2-40B4-BE49-F238E27FC236}">
                <a16:creationId xmlns:a16="http://schemas.microsoft.com/office/drawing/2014/main" id="{CF200FE9-A471-4BC2-91A4-44448E7C0B5B}"/>
              </a:ext>
            </a:extLst>
          </p:cNvPr>
          <p:cNvGrpSpPr>
            <a:grpSpLocks/>
          </p:cNvGrpSpPr>
          <p:nvPr/>
        </p:nvGrpSpPr>
        <p:grpSpPr bwMode="auto">
          <a:xfrm>
            <a:off x="3182938" y="4891087"/>
            <a:ext cx="881062" cy="1220788"/>
            <a:chOff x="7433297" y="2420408"/>
            <a:chExt cx="881604" cy="1219909"/>
          </a:xfrm>
        </p:grpSpPr>
        <p:sp>
          <p:nvSpPr>
            <p:cNvPr id="54" name="弧形 53">
              <a:extLst>
                <a:ext uri="{FF2B5EF4-FFF2-40B4-BE49-F238E27FC236}">
                  <a16:creationId xmlns:a16="http://schemas.microsoft.com/office/drawing/2014/main" id="{7C01DDF1-34B1-42D5-965F-94BBC84001F2}"/>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55" name="直接箭头连接符 92">
              <a:extLst>
                <a:ext uri="{FF2B5EF4-FFF2-40B4-BE49-F238E27FC236}">
                  <a16:creationId xmlns:a16="http://schemas.microsoft.com/office/drawing/2014/main" id="{51D95934-DD51-4352-8A7C-4F2F893CFA83}"/>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6" name="组合 95">
            <a:extLst>
              <a:ext uri="{FF2B5EF4-FFF2-40B4-BE49-F238E27FC236}">
                <a16:creationId xmlns:a16="http://schemas.microsoft.com/office/drawing/2014/main" id="{D2724BC5-3A54-4C11-9659-0310A7543C25}"/>
              </a:ext>
            </a:extLst>
          </p:cNvPr>
          <p:cNvGrpSpPr>
            <a:grpSpLocks/>
          </p:cNvGrpSpPr>
          <p:nvPr/>
        </p:nvGrpSpPr>
        <p:grpSpPr bwMode="auto">
          <a:xfrm>
            <a:off x="4906963" y="4889500"/>
            <a:ext cx="881062" cy="1219200"/>
            <a:chOff x="7433297" y="2420408"/>
            <a:chExt cx="881604" cy="1219909"/>
          </a:xfrm>
        </p:grpSpPr>
        <p:sp>
          <p:nvSpPr>
            <p:cNvPr id="57" name="弧形 56">
              <a:extLst>
                <a:ext uri="{FF2B5EF4-FFF2-40B4-BE49-F238E27FC236}">
                  <a16:creationId xmlns:a16="http://schemas.microsoft.com/office/drawing/2014/main" id="{CDB6CC6B-3A29-413E-8F84-26D9E882E231}"/>
                </a:ext>
              </a:extLst>
            </p:cNvPr>
            <p:cNvSpPr/>
            <p:nvPr/>
          </p:nvSpPr>
          <p:spPr bwMode="auto">
            <a:xfrm rot="8065461">
              <a:off x="7416633" y="2437072"/>
              <a:ext cx="914932"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58" name="直接箭头连接符 97">
              <a:extLst>
                <a:ext uri="{FF2B5EF4-FFF2-40B4-BE49-F238E27FC236}">
                  <a16:creationId xmlns:a16="http://schemas.microsoft.com/office/drawing/2014/main" id="{B4B3C269-062E-44BC-8711-AC79EFA141A3}"/>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 name="TextBox 15">
            <a:extLst>
              <a:ext uri="{FF2B5EF4-FFF2-40B4-BE49-F238E27FC236}">
                <a16:creationId xmlns:a16="http://schemas.microsoft.com/office/drawing/2014/main" id="{2ED5C44E-8B0B-456C-8FB3-6AF7FE94605C}"/>
              </a:ext>
            </a:extLst>
          </p:cNvPr>
          <p:cNvSpPr txBox="1">
            <a:spLocks noChangeArrowheads="1"/>
          </p:cNvSpPr>
          <p:nvPr/>
        </p:nvSpPr>
        <p:spPr bwMode="auto">
          <a:xfrm>
            <a:off x="3135313" y="549275"/>
            <a:ext cx="3179762" cy="830263"/>
          </a:xfrm>
          <a:prstGeom prst="rect">
            <a:avLst/>
          </a:prstGeom>
          <a:solidFill>
            <a:schemeClr val="bg1">
              <a:lumMod val="95000"/>
            </a:schemeClr>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dirty="0">
                <a:latin typeface="+mn-lt"/>
                <a:ea typeface="微软雅黑 Light" panose="020B0502040204020203" pitchFamily="34" charset="-122"/>
              </a:rPr>
              <a:t>// i</a:t>
            </a:r>
            <a:r>
              <a:rPr lang="zh-CN" altLang="en-US" sz="1600" dirty="0">
                <a:latin typeface="+mn-lt"/>
                <a:ea typeface="微软雅黑 Light" panose="020B0502040204020203" pitchFamily="34" charset="-122"/>
              </a:rPr>
              <a:t>表示</a:t>
            </a:r>
            <a:r>
              <a:rPr kumimoji="1" lang="zh-CN" altLang="en-US" sz="1600" b="1" dirty="0">
                <a:latin typeface="+mn-lt"/>
                <a:ea typeface="微软雅黑 Light" panose="020B0502040204020203" pitchFamily="34" charset="-122"/>
              </a:rPr>
              <a:t>一对长度为</a:t>
            </a:r>
            <a:r>
              <a:rPr kumimoji="1" lang="en-US" altLang="zh-CN" sz="1600" b="1" dirty="0">
                <a:latin typeface="+mn-lt"/>
                <a:ea typeface="微软雅黑 Light" panose="020B0502040204020203" pitchFamily="34" charset="-122"/>
              </a:rPr>
              <a:t>s</a:t>
            </a:r>
            <a:r>
              <a:rPr kumimoji="1" lang="zh-CN" altLang="en-US" sz="1600" b="1" dirty="0">
                <a:latin typeface="+mn-lt"/>
                <a:ea typeface="微软雅黑 Light" panose="020B0502040204020203" pitchFamily="34" charset="-122"/>
              </a:rPr>
              <a:t>的相邻子数组的最左端起点元素，</a:t>
            </a:r>
            <a:r>
              <a:rPr lang="en-US" altLang="zh-CN" sz="1600" dirty="0">
                <a:latin typeface="+mn-lt"/>
                <a:ea typeface="微软雅黑 Light" panose="020B0502040204020203" pitchFamily="34" charset="-122"/>
              </a:rPr>
              <a:t>e.g. n=</a:t>
            </a:r>
            <a:r>
              <a:rPr lang="en-US" altLang="zh-CN" sz="1600" b="1" dirty="0">
                <a:solidFill>
                  <a:srgbClr val="FF0000"/>
                </a:solidFill>
                <a:latin typeface="+mn-lt"/>
                <a:ea typeface="微软雅黑 Light" panose="020B0502040204020203" pitchFamily="34" charset="-122"/>
              </a:rPr>
              <a:t>15</a:t>
            </a:r>
            <a:r>
              <a:rPr lang="en-US" altLang="zh-CN" sz="1600" dirty="0">
                <a:latin typeface="+mn-lt"/>
                <a:ea typeface="微软雅黑 Light" panose="020B0502040204020203" pitchFamily="34" charset="-122"/>
              </a:rPr>
              <a:t>, s=2, n-2*s=11</a:t>
            </a:r>
            <a:r>
              <a:rPr lang="zh-CN" altLang="en-US" sz="1600" dirty="0">
                <a:latin typeface="+mn-lt"/>
                <a:ea typeface="微软雅黑 Light" panose="020B0502040204020203" pitchFamily="34" charset="-122"/>
              </a:rPr>
              <a:t>，</a:t>
            </a:r>
            <a:r>
              <a:rPr lang="en-US" altLang="zh-CN" sz="1600" b="1" dirty="0">
                <a:solidFill>
                  <a:srgbClr val="FF0000"/>
                </a:solidFill>
                <a:latin typeface="+mn-lt"/>
                <a:ea typeface="微软雅黑 Light" panose="020B0502040204020203" pitchFamily="34" charset="-122"/>
              </a:rPr>
              <a:t>i=0,4,8</a:t>
            </a:r>
            <a:r>
              <a:rPr lang="en-US" altLang="zh-CN" sz="1600" dirty="0">
                <a:latin typeface="+mn-lt"/>
                <a:ea typeface="微软雅黑 Light" panose="020B0502040204020203" pitchFamily="34" charset="-122"/>
              </a:rPr>
              <a:t>(</a:t>
            </a:r>
            <a:r>
              <a:rPr lang="zh-CN" altLang="en-US" sz="1600" dirty="0">
                <a:solidFill>
                  <a:srgbClr val="FF0000"/>
                </a:solidFill>
                <a:latin typeface="+mn-lt"/>
                <a:ea typeface="微软雅黑 Light" panose="020B0502040204020203" pitchFamily="34" charset="-122"/>
              </a:rPr>
              <a:t>没有</a:t>
            </a:r>
            <a:r>
              <a:rPr lang="en-US" altLang="zh-CN" sz="1600" dirty="0">
                <a:solidFill>
                  <a:srgbClr val="FF0000"/>
                </a:solidFill>
                <a:latin typeface="+mn-lt"/>
                <a:ea typeface="微软雅黑 Light" panose="020B0502040204020203" pitchFamily="34" charset="-122"/>
              </a:rPr>
              <a:t>12</a:t>
            </a:r>
            <a:r>
              <a:rPr lang="en-US" altLang="zh-CN" sz="1600" dirty="0">
                <a:latin typeface="+mn-lt"/>
                <a:ea typeface="微软雅黑 Light" panose="020B0502040204020203" pitchFamily="34" charset="-122"/>
              </a:rPr>
              <a:t>)</a:t>
            </a:r>
            <a:endParaRPr lang="zh-CN" altLang="en-US" sz="1600" dirty="0">
              <a:latin typeface="+mn-lt"/>
              <a:ea typeface="微软雅黑 Light" panose="020B0502040204020203" pitchFamily="34" charset="-122"/>
            </a:endParaRPr>
          </a:p>
        </p:txBody>
      </p:sp>
      <p:cxnSp>
        <p:nvCxnSpPr>
          <p:cNvPr id="60" name="直接箭头连接符 17">
            <a:extLst>
              <a:ext uri="{FF2B5EF4-FFF2-40B4-BE49-F238E27FC236}">
                <a16:creationId xmlns:a16="http://schemas.microsoft.com/office/drawing/2014/main" id="{8E661A28-A6E9-4005-B1DE-1FE732505C0A}"/>
              </a:ext>
            </a:extLst>
          </p:cNvPr>
          <p:cNvCxnSpPr>
            <a:cxnSpLocks noChangeShapeType="1"/>
            <a:stCxn id="59" idx="1"/>
          </p:cNvCxnSpPr>
          <p:nvPr/>
        </p:nvCxnSpPr>
        <p:spPr bwMode="auto">
          <a:xfrm flipH="1">
            <a:off x="2268538" y="965200"/>
            <a:ext cx="866775" cy="41433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103">
            <a:extLst>
              <a:ext uri="{FF2B5EF4-FFF2-40B4-BE49-F238E27FC236}">
                <a16:creationId xmlns:a16="http://schemas.microsoft.com/office/drawing/2014/main" id="{DFB8DBAF-A879-473F-989E-01A8241410D5}"/>
              </a:ext>
            </a:extLst>
          </p:cNvPr>
          <p:cNvCxnSpPr>
            <a:cxnSpLocks noChangeShapeType="1"/>
          </p:cNvCxnSpPr>
          <p:nvPr/>
        </p:nvCxnSpPr>
        <p:spPr bwMode="auto">
          <a:xfrm flipH="1">
            <a:off x="2728913" y="2713038"/>
            <a:ext cx="1763712" cy="23891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箭头连接符 106">
            <a:extLst>
              <a:ext uri="{FF2B5EF4-FFF2-40B4-BE49-F238E27FC236}">
                <a16:creationId xmlns:a16="http://schemas.microsoft.com/office/drawing/2014/main" id="{AFAC39D5-A657-4EA4-AA2D-3D19C92EC4BE}"/>
              </a:ext>
            </a:extLst>
          </p:cNvPr>
          <p:cNvCxnSpPr>
            <a:cxnSpLocks noChangeShapeType="1"/>
          </p:cNvCxnSpPr>
          <p:nvPr/>
        </p:nvCxnSpPr>
        <p:spPr bwMode="auto">
          <a:xfrm>
            <a:off x="4492625" y="2713038"/>
            <a:ext cx="0" cy="23891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 Box 33">
            <a:extLst>
              <a:ext uri="{FF2B5EF4-FFF2-40B4-BE49-F238E27FC236}">
                <a16:creationId xmlns:a16="http://schemas.microsoft.com/office/drawing/2014/main" id="{4C58C563-E847-4192-9D52-3091DCBFC154}"/>
              </a:ext>
            </a:extLst>
          </p:cNvPr>
          <p:cNvSpPr txBox="1">
            <a:spLocks noChangeArrowheads="1"/>
          </p:cNvSpPr>
          <p:nvPr/>
        </p:nvSpPr>
        <p:spPr bwMode="auto">
          <a:xfrm>
            <a:off x="-57914" y="5933990"/>
            <a:ext cx="954107" cy="92333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dirty="0">
                <a:latin typeface="+mn-lt"/>
                <a:ea typeface="微软雅黑 Light" panose="020B0502040204020203" pitchFamily="34" charset="-122"/>
              </a:rPr>
              <a:t>y[0:n-1]</a:t>
            </a:r>
          </a:p>
          <a:p>
            <a:r>
              <a:rPr kumimoji="1" lang="en-US" altLang="zh-CN" dirty="0">
                <a:latin typeface="+mn-lt"/>
                <a:ea typeface="微软雅黑 Light" panose="020B0502040204020203" pitchFamily="34" charset="-122"/>
              </a:rPr>
              <a:t> n=15</a:t>
            </a:r>
          </a:p>
          <a:p>
            <a:r>
              <a:rPr kumimoji="1" lang="en-US" altLang="zh-CN" dirty="0">
                <a:latin typeface="+mn-lt"/>
                <a:ea typeface="微软雅黑 Light" panose="020B0502040204020203" pitchFamily="34" charset="-122"/>
              </a:rPr>
              <a:t> s=4</a:t>
            </a:r>
          </a:p>
        </p:txBody>
      </p:sp>
      <p:sp>
        <p:nvSpPr>
          <p:cNvPr id="64" name="TextBox 51">
            <a:extLst>
              <a:ext uri="{FF2B5EF4-FFF2-40B4-BE49-F238E27FC236}">
                <a16:creationId xmlns:a16="http://schemas.microsoft.com/office/drawing/2014/main" id="{C7D4BE30-A77C-4E84-8C5C-33CB6A548751}"/>
              </a:ext>
            </a:extLst>
          </p:cNvPr>
          <p:cNvSpPr txBox="1">
            <a:spLocks noChangeArrowheads="1"/>
          </p:cNvSpPr>
          <p:nvPr/>
        </p:nvSpPr>
        <p:spPr bwMode="auto">
          <a:xfrm>
            <a:off x="5730875" y="1790700"/>
            <a:ext cx="3413125" cy="1200329"/>
          </a:xfrm>
          <a:prstGeom prst="rect">
            <a:avLst/>
          </a:prstGeom>
          <a:solidFill>
            <a:schemeClr val="bg1">
              <a:lumMod val="95000"/>
            </a:schemeClr>
          </a:solidFill>
          <a:ln w="9525">
            <a:solidFill>
              <a:schemeClr val="tx1"/>
            </a:solidFill>
            <a:miter lim="800000"/>
            <a:headEnd/>
            <a:tailEnd/>
          </a:ln>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latin typeface="+mn-lt"/>
                <a:ea typeface="微软雅黑 Light" panose="020B0502040204020203" pitchFamily="34" charset="-122"/>
              </a:rPr>
              <a:t>合并</a:t>
            </a:r>
            <a:r>
              <a:rPr lang="en-US" altLang="zh-CN" dirty="0">
                <a:latin typeface="+mn-lt"/>
                <a:ea typeface="微软雅黑 Light" panose="020B0502040204020203" pitchFamily="34" charset="-122"/>
              </a:rPr>
              <a:t>x[]</a:t>
            </a:r>
            <a:r>
              <a:rPr lang="zh-CN" altLang="en-US" dirty="0">
                <a:latin typeface="+mn-lt"/>
                <a:ea typeface="微软雅黑 Light" panose="020B0502040204020203" pitchFamily="34" charset="-122"/>
              </a:rPr>
              <a:t>中的已排序的长度</a:t>
            </a:r>
            <a:r>
              <a:rPr lang="en-US" altLang="zh-CN" dirty="0">
                <a:latin typeface="+mn-lt"/>
                <a:ea typeface="微软雅黑 Light" panose="020B0502040204020203" pitchFamily="34" charset="-122"/>
              </a:rPr>
              <a:t>s</a:t>
            </a:r>
            <a:r>
              <a:rPr lang="zh-CN" altLang="en-US" dirty="0">
                <a:latin typeface="+mn-lt"/>
                <a:ea typeface="微软雅黑 Light" panose="020B0502040204020203" pitchFamily="34" charset="-122"/>
              </a:rPr>
              <a:t>的</a:t>
            </a:r>
            <a:r>
              <a:rPr lang="en-US" altLang="zh-CN" dirty="0">
                <a:latin typeface="+mn-lt"/>
                <a:ea typeface="微软雅黑 Light" panose="020B0502040204020203" pitchFamily="34" charset="-122"/>
              </a:rPr>
              <a:t>2</a:t>
            </a:r>
            <a:r>
              <a:rPr lang="zh-CN" altLang="en-US" dirty="0">
                <a:latin typeface="+mn-lt"/>
                <a:ea typeface="微软雅黑 Light" panose="020B0502040204020203" pitchFamily="34" charset="-122"/>
              </a:rPr>
              <a:t>个相邻子段</a:t>
            </a:r>
            <a:r>
              <a:rPr lang="en-US" altLang="zh-CN" dirty="0">
                <a:latin typeface="+mn-lt"/>
                <a:ea typeface="微软雅黑 Light" panose="020B0502040204020203" pitchFamily="34" charset="-122"/>
              </a:rPr>
              <a:t>x[i,i+s-1]</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[i+s,i+2s-1]</a:t>
            </a:r>
            <a:r>
              <a:rPr lang="zh-CN" altLang="en-US" dirty="0">
                <a:latin typeface="+mn-lt"/>
                <a:ea typeface="微软雅黑 Light" panose="020B0502040204020203" pitchFamily="34" charset="-122"/>
              </a:rPr>
              <a:t>，结果放在</a:t>
            </a:r>
            <a:r>
              <a:rPr lang="en-US" altLang="zh-CN" dirty="0">
                <a:latin typeface="+mn-lt"/>
                <a:ea typeface="微软雅黑 Light" panose="020B0502040204020203" pitchFamily="34" charset="-122"/>
              </a:rPr>
              <a:t>y[]</a:t>
            </a:r>
            <a:r>
              <a:rPr lang="zh-CN" altLang="en-US" dirty="0">
                <a:latin typeface="+mn-lt"/>
                <a:ea typeface="微软雅黑 Light" panose="020B0502040204020203" pitchFamily="34" charset="-122"/>
              </a:rPr>
              <a:t>中</a:t>
            </a:r>
            <a:r>
              <a:rPr lang="en-US" altLang="zh-CN" dirty="0">
                <a:latin typeface="+mn-lt"/>
                <a:ea typeface="微软雅黑 Light" panose="020B0502040204020203" pitchFamily="34" charset="-122"/>
              </a:rPr>
              <a:t>, </a:t>
            </a:r>
            <a:r>
              <a:rPr lang="en-US" altLang="zh-CN" dirty="0" err="1">
                <a:latin typeface="+mn-lt"/>
                <a:ea typeface="微软雅黑 Light" panose="020B0502040204020203" pitchFamily="34" charset="-122"/>
              </a:rPr>
              <a:t>e.g.i</a:t>
            </a:r>
            <a:r>
              <a:rPr lang="en-US" altLang="zh-CN" dirty="0">
                <a:latin typeface="+mn-lt"/>
                <a:ea typeface="微软雅黑 Light" panose="020B0502040204020203" pitchFamily="34" charset="-122"/>
              </a:rPr>
              <a:t>=0, s=2</a:t>
            </a:r>
            <a:r>
              <a:rPr lang="zh-CN" altLang="en-US" dirty="0">
                <a:latin typeface="+mn-lt"/>
                <a:ea typeface="微软雅黑 Light" panose="020B0502040204020203" pitchFamily="34" charset="-122"/>
              </a:rPr>
              <a:t>时，</a:t>
            </a:r>
            <a:r>
              <a:rPr lang="en-US" altLang="zh-CN" dirty="0">
                <a:latin typeface="+mn-lt"/>
                <a:ea typeface="微软雅黑 Light" panose="020B0502040204020203" pitchFamily="34" charset="-122"/>
              </a:rPr>
              <a:t>x[0,1]</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x[2,3]</a:t>
            </a:r>
            <a:endParaRPr lang="zh-CN" altLang="en-US" dirty="0">
              <a:latin typeface="+mn-lt"/>
              <a:ea typeface="微软雅黑 Light" panose="020B0502040204020203" pitchFamily="34" charset="-122"/>
            </a:endParaRPr>
          </a:p>
        </p:txBody>
      </p:sp>
      <p:cxnSp>
        <p:nvCxnSpPr>
          <p:cNvPr id="65" name="直接箭头连接符 117">
            <a:extLst>
              <a:ext uri="{FF2B5EF4-FFF2-40B4-BE49-F238E27FC236}">
                <a16:creationId xmlns:a16="http://schemas.microsoft.com/office/drawing/2014/main" id="{C050C30B-D1B6-44DF-BB89-04AAEB197A37}"/>
              </a:ext>
            </a:extLst>
          </p:cNvPr>
          <p:cNvCxnSpPr>
            <a:cxnSpLocks noChangeShapeType="1"/>
          </p:cNvCxnSpPr>
          <p:nvPr/>
        </p:nvCxnSpPr>
        <p:spPr bwMode="auto">
          <a:xfrm flipH="1">
            <a:off x="5110164" y="1916113"/>
            <a:ext cx="620711"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122">
            <a:extLst>
              <a:ext uri="{FF2B5EF4-FFF2-40B4-BE49-F238E27FC236}">
                <a16:creationId xmlns:a16="http://schemas.microsoft.com/office/drawing/2014/main" id="{C9DD0B2F-B164-4938-859C-4C18840E9C3B}"/>
              </a:ext>
            </a:extLst>
          </p:cNvPr>
          <p:cNvCxnSpPr>
            <a:cxnSpLocks noChangeShapeType="1"/>
          </p:cNvCxnSpPr>
          <p:nvPr/>
        </p:nvCxnSpPr>
        <p:spPr bwMode="auto">
          <a:xfrm flipH="1">
            <a:off x="2268538" y="2276475"/>
            <a:ext cx="18891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83">
            <a:extLst>
              <a:ext uri="{FF2B5EF4-FFF2-40B4-BE49-F238E27FC236}">
                <a16:creationId xmlns:a16="http://schemas.microsoft.com/office/drawing/2014/main" id="{3E837E26-44A3-436C-92B2-AEC73C9F1D5A}"/>
              </a:ext>
            </a:extLst>
          </p:cNvPr>
          <p:cNvSpPr txBox="1">
            <a:spLocks noChangeArrowheads="1"/>
          </p:cNvSpPr>
          <p:nvPr/>
        </p:nvSpPr>
        <p:spPr bwMode="auto">
          <a:xfrm>
            <a:off x="1046163" y="5657850"/>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0</a:t>
            </a:r>
            <a:endParaRPr lang="zh-CN" altLang="en-US" sz="1600">
              <a:latin typeface="+mn-lt"/>
              <a:ea typeface="微软雅黑 Light" panose="020B0502040204020203" pitchFamily="34" charset="-122"/>
            </a:endParaRPr>
          </a:p>
        </p:txBody>
      </p:sp>
      <p:sp>
        <p:nvSpPr>
          <p:cNvPr id="68" name="TextBox 127">
            <a:extLst>
              <a:ext uri="{FF2B5EF4-FFF2-40B4-BE49-F238E27FC236}">
                <a16:creationId xmlns:a16="http://schemas.microsoft.com/office/drawing/2014/main" id="{F1D57204-0214-4032-9328-2090A0685362}"/>
              </a:ext>
            </a:extLst>
          </p:cNvPr>
          <p:cNvSpPr txBox="1">
            <a:spLocks noChangeArrowheads="1"/>
          </p:cNvSpPr>
          <p:nvPr/>
        </p:nvSpPr>
        <p:spPr bwMode="auto">
          <a:xfrm>
            <a:off x="2732088" y="5664200"/>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4</a:t>
            </a:r>
            <a:endParaRPr lang="zh-CN" altLang="en-US" sz="1600">
              <a:latin typeface="+mn-lt"/>
              <a:ea typeface="微软雅黑 Light" panose="020B0502040204020203" pitchFamily="34" charset="-122"/>
            </a:endParaRPr>
          </a:p>
        </p:txBody>
      </p:sp>
      <p:sp>
        <p:nvSpPr>
          <p:cNvPr id="69" name="TextBox 128">
            <a:extLst>
              <a:ext uri="{FF2B5EF4-FFF2-40B4-BE49-F238E27FC236}">
                <a16:creationId xmlns:a16="http://schemas.microsoft.com/office/drawing/2014/main" id="{87CB730E-267E-406C-BFAB-F8BB7F348770}"/>
              </a:ext>
            </a:extLst>
          </p:cNvPr>
          <p:cNvSpPr txBox="1">
            <a:spLocks noChangeArrowheads="1"/>
          </p:cNvSpPr>
          <p:nvPr/>
        </p:nvSpPr>
        <p:spPr bwMode="auto">
          <a:xfrm>
            <a:off x="4459288" y="5664200"/>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8</a:t>
            </a:r>
            <a:endParaRPr lang="zh-CN" altLang="en-US" sz="1600">
              <a:latin typeface="+mn-lt"/>
              <a:ea typeface="微软雅黑 Light" panose="020B0502040204020203" pitchFamily="34" charset="-122"/>
            </a:endParaRPr>
          </a:p>
        </p:txBody>
      </p:sp>
      <p:sp>
        <p:nvSpPr>
          <p:cNvPr id="70" name="TextBox 129">
            <a:extLst>
              <a:ext uri="{FF2B5EF4-FFF2-40B4-BE49-F238E27FC236}">
                <a16:creationId xmlns:a16="http://schemas.microsoft.com/office/drawing/2014/main" id="{DF0CF01B-285D-495D-A8DD-E44214D6A8E1}"/>
              </a:ext>
            </a:extLst>
          </p:cNvPr>
          <p:cNvSpPr txBox="1">
            <a:spLocks noChangeArrowheads="1"/>
          </p:cNvSpPr>
          <p:nvPr/>
        </p:nvSpPr>
        <p:spPr bwMode="auto">
          <a:xfrm>
            <a:off x="6318250" y="5670550"/>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latin typeface="+mn-lt"/>
                <a:ea typeface="微软雅黑 Light" panose="020B0502040204020203" pitchFamily="34" charset="-122"/>
              </a:rPr>
              <a:t>12</a:t>
            </a:r>
            <a:endParaRPr lang="zh-CN" altLang="en-US" sz="1600">
              <a:latin typeface="+mn-lt"/>
              <a:ea typeface="微软雅黑 Light" panose="020B0502040204020203" pitchFamily="34" charset="-122"/>
            </a:endParaRPr>
          </a:p>
        </p:txBody>
      </p:sp>
      <p:cxnSp>
        <p:nvCxnSpPr>
          <p:cNvPr id="71" name="直接箭头连接符 130">
            <a:extLst>
              <a:ext uri="{FF2B5EF4-FFF2-40B4-BE49-F238E27FC236}">
                <a16:creationId xmlns:a16="http://schemas.microsoft.com/office/drawing/2014/main" id="{8E99DF6E-203D-4AE7-AF5B-A9174CB9B4CB}"/>
              </a:ext>
            </a:extLst>
          </p:cNvPr>
          <p:cNvCxnSpPr>
            <a:cxnSpLocks noChangeShapeType="1"/>
            <a:endCxn id="30" idx="1"/>
          </p:cNvCxnSpPr>
          <p:nvPr/>
        </p:nvCxnSpPr>
        <p:spPr bwMode="auto">
          <a:xfrm>
            <a:off x="4757738" y="3151187"/>
            <a:ext cx="2236787" cy="185896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136">
            <a:extLst>
              <a:ext uri="{FF2B5EF4-FFF2-40B4-BE49-F238E27FC236}">
                <a16:creationId xmlns:a16="http://schemas.microsoft.com/office/drawing/2014/main" id="{654F5287-B012-4068-898F-AC865974C8BE}"/>
              </a:ext>
            </a:extLst>
          </p:cNvPr>
          <p:cNvSpPr txBox="1">
            <a:spLocks noChangeArrowheads="1"/>
          </p:cNvSpPr>
          <p:nvPr/>
        </p:nvSpPr>
        <p:spPr bwMode="auto">
          <a:xfrm>
            <a:off x="5723146" y="2988958"/>
            <a:ext cx="3413125" cy="2062103"/>
          </a:xfrm>
          <a:prstGeom prst="rect">
            <a:avLst/>
          </a:prstGeom>
          <a:solidFill>
            <a:schemeClr val="bg1">
              <a:lumMod val="95000"/>
            </a:schemeClr>
          </a:solidFill>
          <a:ln w="9525">
            <a:solidFill>
              <a:schemeClr val="tx1"/>
            </a:solidFill>
            <a:miter lim="800000"/>
            <a:headEnd/>
            <a:tailEnd/>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dirty="0">
                <a:latin typeface="+mn-lt"/>
                <a:ea typeface="微软雅黑 Light" panose="020B0502040204020203" pitchFamily="34" charset="-122"/>
              </a:rPr>
              <a:t>剩余未处理的子段</a:t>
            </a:r>
            <a:r>
              <a:rPr lang="en-US" altLang="zh-CN" sz="1600" dirty="0">
                <a:latin typeface="+mn-lt"/>
                <a:ea typeface="微软雅黑 Light" panose="020B0502040204020203" pitchFamily="34" charset="-122"/>
              </a:rPr>
              <a:t>x[i,n-1]</a:t>
            </a:r>
            <a:r>
              <a:rPr lang="zh-CN" altLang="en-US" sz="1600" dirty="0">
                <a:latin typeface="+mn-lt"/>
                <a:ea typeface="微软雅黑 Light" panose="020B0502040204020203" pitchFamily="34" charset="-122"/>
              </a:rPr>
              <a:t>，如果其长度大于</a:t>
            </a:r>
            <a:r>
              <a:rPr lang="en-US" altLang="zh-CN" sz="1600" dirty="0">
                <a:latin typeface="+mn-lt"/>
                <a:ea typeface="微软雅黑 Light" panose="020B0502040204020203" pitchFamily="34" charset="-122"/>
              </a:rPr>
              <a:t>s</a:t>
            </a:r>
            <a:r>
              <a:rPr lang="zh-CN" altLang="en-US" sz="1600" dirty="0">
                <a:latin typeface="+mn-lt"/>
                <a:ea typeface="微软雅黑 Light" panose="020B0502040204020203" pitchFamily="34" charset="-122"/>
              </a:rPr>
              <a:t>、小于</a:t>
            </a:r>
            <a:r>
              <a:rPr lang="en-US" altLang="zh-CN" sz="1600" dirty="0">
                <a:latin typeface="+mn-lt"/>
                <a:ea typeface="微软雅黑 Light" panose="020B0502040204020203" pitchFamily="34" charset="-122"/>
              </a:rPr>
              <a:t>2s</a:t>
            </a:r>
            <a:r>
              <a:rPr lang="zh-CN" altLang="en-US" sz="1600" dirty="0">
                <a:latin typeface="+mn-lt"/>
                <a:ea typeface="微软雅黑 Light" panose="020B0502040204020203" pitchFamily="34" charset="-122"/>
              </a:rPr>
              <a:t>，</a:t>
            </a:r>
            <a:r>
              <a:rPr lang="en-US" altLang="zh-CN" sz="1600" dirty="0">
                <a:latin typeface="+mn-lt"/>
                <a:ea typeface="微软雅黑 Light" panose="020B0502040204020203" pitchFamily="34" charset="-122"/>
              </a:rPr>
              <a:t>e.g.    i=12, s=2</a:t>
            </a:r>
            <a:r>
              <a:rPr lang="zh-CN" altLang="en-US" sz="1600" dirty="0">
                <a:latin typeface="+mn-lt"/>
                <a:ea typeface="微软雅黑 Light" panose="020B0502040204020203" pitchFamily="34" charset="-122"/>
              </a:rPr>
              <a:t>，</a:t>
            </a:r>
            <a:r>
              <a:rPr lang="en-US" altLang="zh-CN" sz="1600" dirty="0">
                <a:latin typeface="+mn-lt"/>
                <a:ea typeface="微软雅黑 Light" panose="020B0502040204020203" pitchFamily="34" charset="-122"/>
                <a:cs typeface="楷体_GB2312"/>
              </a:rPr>
              <a:t> </a:t>
            </a:r>
            <a:r>
              <a:rPr lang="en-US" altLang="zh-CN" sz="1600" dirty="0" err="1">
                <a:latin typeface="+mn-lt"/>
                <a:ea typeface="微软雅黑 Light" panose="020B0502040204020203" pitchFamily="34" charset="-122"/>
                <a:cs typeface="楷体_GB2312"/>
              </a:rPr>
              <a:t>i+s</a:t>
            </a:r>
            <a:r>
              <a:rPr lang="en-US" altLang="zh-CN" sz="1600" dirty="0">
                <a:latin typeface="+mn-lt"/>
                <a:ea typeface="微软雅黑 Light" panose="020B0502040204020203" pitchFamily="34" charset="-122"/>
                <a:cs typeface="楷体_GB2312"/>
              </a:rPr>
              <a:t>=14 &lt;= n=15</a:t>
            </a:r>
            <a:r>
              <a:rPr lang="zh-CN" altLang="en-US" sz="1600" dirty="0">
                <a:latin typeface="+mn-lt"/>
                <a:ea typeface="微软雅黑 Light" panose="020B0502040204020203" pitchFamily="34" charset="-122"/>
                <a:cs typeface="楷体_GB2312"/>
              </a:rPr>
              <a:t>，</a:t>
            </a:r>
            <a:r>
              <a:rPr lang="en-US" altLang="zh-CN" sz="1600" dirty="0">
                <a:latin typeface="+mn-lt"/>
                <a:ea typeface="微软雅黑 Light" panose="020B0502040204020203" pitchFamily="34" charset="-122"/>
              </a:rPr>
              <a:t> x[i,n-1]</a:t>
            </a:r>
            <a:r>
              <a:rPr lang="zh-CN" altLang="en-US" sz="1600" dirty="0">
                <a:latin typeface="+mn-lt"/>
                <a:ea typeface="微软雅黑 Light" panose="020B0502040204020203" pitchFamily="34" charset="-122"/>
              </a:rPr>
              <a:t>内部没有完全排好序，合并长度</a:t>
            </a:r>
            <a:r>
              <a:rPr lang="en-US" altLang="zh-CN" sz="1600" dirty="0">
                <a:latin typeface="+mn-lt"/>
                <a:ea typeface="微软雅黑 Light" panose="020B0502040204020203" pitchFamily="34" charset="-122"/>
              </a:rPr>
              <a:t>=s</a:t>
            </a:r>
            <a:r>
              <a:rPr lang="zh-CN" altLang="en-US" sz="1600" dirty="0">
                <a:latin typeface="+mn-lt"/>
                <a:ea typeface="微软雅黑 Light" panose="020B0502040204020203" pitchFamily="34" charset="-122"/>
              </a:rPr>
              <a:t>的</a:t>
            </a:r>
            <a:r>
              <a:rPr lang="en-US" altLang="zh-CN" sz="1600" dirty="0">
                <a:latin typeface="+mn-lt"/>
                <a:ea typeface="微软雅黑 Light" panose="020B0502040204020203" pitchFamily="34" charset="-122"/>
              </a:rPr>
              <a:t>x[i,i+s-1]={0,18}</a:t>
            </a:r>
            <a:r>
              <a:rPr lang="zh-CN" altLang="en-US" sz="1600" dirty="0">
                <a:latin typeface="+mn-lt"/>
                <a:ea typeface="微软雅黑 Light" panose="020B0502040204020203" pitchFamily="34" charset="-122"/>
              </a:rPr>
              <a:t>、长度</a:t>
            </a:r>
            <a:r>
              <a:rPr lang="en-US" altLang="zh-CN" sz="1600" dirty="0">
                <a:latin typeface="+mn-lt"/>
                <a:ea typeface="微软雅黑 Light" panose="020B0502040204020203" pitchFamily="34" charset="-122"/>
              </a:rPr>
              <a:t>&lt;s</a:t>
            </a:r>
            <a:r>
              <a:rPr lang="zh-CN" altLang="en-US" sz="1600" dirty="0">
                <a:latin typeface="+mn-lt"/>
                <a:ea typeface="微软雅黑 Light" panose="020B0502040204020203" pitchFamily="34" charset="-122"/>
              </a:rPr>
              <a:t>的</a:t>
            </a:r>
            <a:r>
              <a:rPr lang="en-US" altLang="zh-CN" sz="1600" dirty="0">
                <a:latin typeface="+mn-lt"/>
                <a:ea typeface="微软雅黑 Light" panose="020B0502040204020203" pitchFamily="34" charset="-122"/>
              </a:rPr>
              <a:t>x[i+s,n-1]={16};  </a:t>
            </a:r>
            <a:r>
              <a:rPr lang="zh-CN" altLang="en-US" sz="1600" dirty="0">
                <a:latin typeface="+mn-lt"/>
                <a:ea typeface="微软雅黑 Light" panose="020B0502040204020203" pitchFamily="34" charset="-122"/>
              </a:rPr>
              <a:t>如果子段</a:t>
            </a:r>
            <a:r>
              <a:rPr lang="en-US" altLang="zh-CN" sz="1600" dirty="0">
                <a:latin typeface="+mn-lt"/>
                <a:ea typeface="微软雅黑 Light" panose="020B0502040204020203" pitchFamily="34" charset="-122"/>
              </a:rPr>
              <a:t>x[i,n-1]</a:t>
            </a:r>
            <a:r>
              <a:rPr lang="zh-CN" altLang="en-US" sz="1600" dirty="0">
                <a:latin typeface="+mn-lt"/>
                <a:ea typeface="微软雅黑 Light" panose="020B0502040204020203" pitchFamily="34" charset="-122"/>
              </a:rPr>
              <a:t>长度</a:t>
            </a:r>
            <a:r>
              <a:rPr lang="en-US" altLang="zh-CN" sz="1600" dirty="0">
                <a:latin typeface="+mn-lt"/>
                <a:ea typeface="微软雅黑 Light" panose="020B0502040204020203" pitchFamily="34" charset="-122"/>
              </a:rPr>
              <a:t>&lt;s</a:t>
            </a:r>
            <a:r>
              <a:rPr lang="zh-CN" altLang="en-US" sz="1600" dirty="0">
                <a:latin typeface="+mn-lt"/>
                <a:ea typeface="微软雅黑 Light" panose="020B0502040204020203" pitchFamily="34" charset="-122"/>
              </a:rPr>
              <a:t>，</a:t>
            </a:r>
            <a:r>
              <a:rPr lang="en-US" altLang="zh-CN" sz="1600" dirty="0" err="1">
                <a:latin typeface="+mn-lt"/>
                <a:ea typeface="微软雅黑 Light" panose="020B0502040204020203" pitchFamily="34" charset="-122"/>
              </a:rPr>
              <a:t>e.g</a:t>
            </a:r>
            <a:r>
              <a:rPr lang="en-US" altLang="zh-CN" sz="1600" dirty="0">
                <a:latin typeface="+mn-lt"/>
                <a:ea typeface="微软雅黑 Light" panose="020B0502040204020203" pitchFamily="34" charset="-122"/>
              </a:rPr>
              <a:t> n=14, </a:t>
            </a:r>
            <a:r>
              <a:rPr lang="zh-CN" altLang="en-US" sz="1600" dirty="0">
                <a:latin typeface="+mn-lt"/>
                <a:ea typeface="微软雅黑 Light" panose="020B0502040204020203" pitchFamily="34" charset="-122"/>
              </a:rPr>
              <a:t>无最后元素</a:t>
            </a:r>
            <a:r>
              <a:rPr lang="en-US" altLang="zh-CN" sz="1600" dirty="0">
                <a:latin typeface="+mn-lt"/>
                <a:ea typeface="微软雅黑 Light" panose="020B0502040204020203" pitchFamily="34" charset="-122"/>
              </a:rPr>
              <a:t>{18}</a:t>
            </a:r>
            <a:r>
              <a:rPr lang="zh-CN" altLang="en-US" sz="1600" dirty="0">
                <a:latin typeface="+mn-lt"/>
                <a:ea typeface="微软雅黑 Light" panose="020B0502040204020203" pitchFamily="34" charset="-122"/>
              </a:rPr>
              <a:t>，剩余子段内部已排序，将其</a:t>
            </a:r>
            <a:r>
              <a:rPr lang="en-US" altLang="zh-CN" sz="1600" dirty="0">
                <a:latin typeface="+mn-lt"/>
                <a:ea typeface="微软雅黑 Light" panose="020B0502040204020203" pitchFamily="34" charset="-122"/>
              </a:rPr>
              <a:t>copy</a:t>
            </a:r>
            <a:r>
              <a:rPr lang="zh-CN" altLang="en-US" sz="1600" dirty="0">
                <a:latin typeface="+mn-lt"/>
                <a:ea typeface="微软雅黑 Light" panose="020B0502040204020203" pitchFamily="34" charset="-122"/>
              </a:rPr>
              <a:t>至</a:t>
            </a:r>
            <a:r>
              <a:rPr lang="en-US" altLang="zh-CN" sz="1600" dirty="0">
                <a:latin typeface="+mn-lt"/>
                <a:ea typeface="微软雅黑 Light" panose="020B0502040204020203" pitchFamily="34" charset="-122"/>
              </a:rPr>
              <a:t>y[]</a:t>
            </a:r>
            <a:endParaRPr lang="zh-CN" altLang="en-US" sz="1600" dirty="0">
              <a:latin typeface="+mn-lt"/>
              <a:ea typeface="微软雅黑 Light" panose="020B0502040204020203" pitchFamily="34" charset="-122"/>
            </a:endParaRPr>
          </a:p>
        </p:txBody>
      </p:sp>
      <p:cxnSp>
        <p:nvCxnSpPr>
          <p:cNvPr id="73" name="直接箭头连接符 70670">
            <a:extLst>
              <a:ext uri="{FF2B5EF4-FFF2-40B4-BE49-F238E27FC236}">
                <a16:creationId xmlns:a16="http://schemas.microsoft.com/office/drawing/2014/main" id="{98E9D247-5412-4B65-A3E3-0B73518BA6D3}"/>
              </a:ext>
            </a:extLst>
          </p:cNvPr>
          <p:cNvCxnSpPr>
            <a:cxnSpLocks noChangeShapeType="1"/>
            <a:endCxn id="24" idx="3"/>
          </p:cNvCxnSpPr>
          <p:nvPr/>
        </p:nvCxnSpPr>
        <p:spPr bwMode="auto">
          <a:xfrm flipH="1">
            <a:off x="7721600" y="4452937"/>
            <a:ext cx="598488" cy="102393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4" name="组合 140">
            <a:extLst>
              <a:ext uri="{FF2B5EF4-FFF2-40B4-BE49-F238E27FC236}">
                <a16:creationId xmlns:a16="http://schemas.microsoft.com/office/drawing/2014/main" id="{0B475545-66BD-433B-9BA8-CA08A1EABF2C}"/>
              </a:ext>
            </a:extLst>
          </p:cNvPr>
          <p:cNvGrpSpPr>
            <a:grpSpLocks/>
          </p:cNvGrpSpPr>
          <p:nvPr/>
        </p:nvGrpSpPr>
        <p:grpSpPr bwMode="auto">
          <a:xfrm>
            <a:off x="6729413" y="4906962"/>
            <a:ext cx="882650" cy="1220788"/>
            <a:chOff x="7433297" y="2420408"/>
            <a:chExt cx="881604" cy="1219909"/>
          </a:xfrm>
        </p:grpSpPr>
        <p:sp>
          <p:nvSpPr>
            <p:cNvPr id="75" name="弧形 74">
              <a:extLst>
                <a:ext uri="{FF2B5EF4-FFF2-40B4-BE49-F238E27FC236}">
                  <a16:creationId xmlns:a16="http://schemas.microsoft.com/office/drawing/2014/main" id="{A2C8F1EA-7CCD-4A7E-ABA7-F259901D9A91}"/>
                </a:ext>
              </a:extLst>
            </p:cNvPr>
            <p:cNvSpPr/>
            <p:nvPr/>
          </p:nvSpPr>
          <p:spPr bwMode="auto">
            <a:xfrm rot="8065461">
              <a:off x="7416435" y="2437270"/>
              <a:ext cx="915328" cy="881604"/>
            </a:xfrm>
            <a:prstGeom prst="arc">
              <a:avLst/>
            </a:prstGeom>
            <a:noFill/>
            <a:ln w="2857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cxnSp>
          <p:nvCxnSpPr>
            <p:cNvPr id="76" name="直接箭头连接符 142">
              <a:extLst>
                <a:ext uri="{FF2B5EF4-FFF2-40B4-BE49-F238E27FC236}">
                  <a16:creationId xmlns:a16="http://schemas.microsoft.com/office/drawing/2014/main" id="{5AA682A9-713F-4167-8537-A2653558FCBF}"/>
                </a:ext>
              </a:extLst>
            </p:cNvPr>
            <p:cNvCxnSpPr>
              <a:cxnSpLocks noChangeShapeType="1"/>
            </p:cNvCxnSpPr>
            <p:nvPr/>
          </p:nvCxnSpPr>
          <p:spPr bwMode="auto">
            <a:xfrm>
              <a:off x="7874098" y="3346049"/>
              <a:ext cx="0" cy="294268"/>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7" name="TextBox 1">
            <a:extLst>
              <a:ext uri="{FF2B5EF4-FFF2-40B4-BE49-F238E27FC236}">
                <a16:creationId xmlns:a16="http://schemas.microsoft.com/office/drawing/2014/main" id="{23E7EA5A-B9DF-4BE0-B6AF-41C1C10FA201}"/>
              </a:ext>
            </a:extLst>
          </p:cNvPr>
          <p:cNvSpPr txBox="1">
            <a:spLocks noChangeArrowheads="1"/>
          </p:cNvSpPr>
          <p:nvPr/>
        </p:nvSpPr>
        <p:spPr bwMode="auto">
          <a:xfrm>
            <a:off x="1027113" y="484188"/>
            <a:ext cx="1758815"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latin typeface="+mn-lt"/>
                <a:ea typeface="微软雅黑 Light" panose="020B0502040204020203" pitchFamily="34" charset="-122"/>
              </a:rPr>
              <a:t>x[0:n-1], y[0:n-1]</a:t>
            </a:r>
            <a:endParaRPr lang="zh-CN" altLang="en-US" dirty="0">
              <a:latin typeface="+mn-lt"/>
              <a:ea typeface="微软雅黑 Light" panose="020B0502040204020203" pitchFamily="34" charset="-122"/>
            </a:endParaRPr>
          </a:p>
        </p:txBody>
      </p:sp>
      <p:cxnSp>
        <p:nvCxnSpPr>
          <p:cNvPr id="78" name="直接箭头连接符 77">
            <a:extLst>
              <a:ext uri="{FF2B5EF4-FFF2-40B4-BE49-F238E27FC236}">
                <a16:creationId xmlns:a16="http://schemas.microsoft.com/office/drawing/2014/main" id="{4CD98A52-77D5-4DB3-AB58-1330EA8E2886}"/>
              </a:ext>
            </a:extLst>
          </p:cNvPr>
          <p:cNvCxnSpPr/>
          <p:nvPr/>
        </p:nvCxnSpPr>
        <p:spPr bwMode="auto">
          <a:xfrm flipV="1">
            <a:off x="1003300" y="5670550"/>
            <a:ext cx="0" cy="294085"/>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箭头连接符 78">
            <a:extLst>
              <a:ext uri="{FF2B5EF4-FFF2-40B4-BE49-F238E27FC236}">
                <a16:creationId xmlns:a16="http://schemas.microsoft.com/office/drawing/2014/main" id="{6A53F710-39FD-46C8-984E-3A0CCA9243FB}"/>
              </a:ext>
            </a:extLst>
          </p:cNvPr>
          <p:cNvCxnSpPr/>
          <p:nvPr/>
        </p:nvCxnSpPr>
        <p:spPr bwMode="auto">
          <a:xfrm flipV="1">
            <a:off x="2714625" y="5642882"/>
            <a:ext cx="0" cy="294085"/>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a:extLst>
              <a:ext uri="{FF2B5EF4-FFF2-40B4-BE49-F238E27FC236}">
                <a16:creationId xmlns:a16="http://schemas.microsoft.com/office/drawing/2014/main" id="{B348EA73-E0D0-465F-8273-40A0F8735A15}"/>
              </a:ext>
            </a:extLst>
          </p:cNvPr>
          <p:cNvCxnSpPr/>
          <p:nvPr/>
        </p:nvCxnSpPr>
        <p:spPr bwMode="auto">
          <a:xfrm flipV="1">
            <a:off x="4431620" y="5656262"/>
            <a:ext cx="0" cy="294085"/>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3">
            <a:extLst>
              <a:ext uri="{FF2B5EF4-FFF2-40B4-BE49-F238E27FC236}">
                <a16:creationId xmlns:a16="http://schemas.microsoft.com/office/drawing/2014/main" id="{6D1C5E6F-206E-4D95-99BD-E38DD01D2DD9}"/>
              </a:ext>
            </a:extLst>
          </p:cNvPr>
          <p:cNvSpPr txBox="1"/>
          <p:nvPr/>
        </p:nvSpPr>
        <p:spPr>
          <a:xfrm>
            <a:off x="-28195" y="1590496"/>
            <a:ext cx="882270" cy="1200329"/>
          </a:xfrm>
          <a:prstGeom prst="rect">
            <a:avLst/>
          </a:prstGeom>
          <a:solidFill>
            <a:schemeClr val="bg1">
              <a:lumMod val="95000"/>
            </a:schemeClr>
          </a:solidFill>
          <a:ln>
            <a:solidFill>
              <a:srgbClr val="FF0000"/>
            </a:solidFill>
          </a:ln>
        </p:spPr>
        <p:txBody>
          <a:bodyPr wrap="square" rtlCol="0">
            <a:spAutoFit/>
          </a:bodyPr>
          <a:lstStyle/>
          <a:p>
            <a:r>
              <a:rPr lang="en-US" altLang="zh-CN" dirty="0">
                <a:ea typeface="微软雅黑 Light" panose="020B0502040204020203" pitchFamily="34" charset="-122"/>
              </a:rPr>
              <a:t>i=12</a:t>
            </a:r>
            <a:r>
              <a:rPr lang="zh-CN" altLang="en-US" dirty="0">
                <a:ea typeface="微软雅黑 Light" panose="020B0502040204020203" pitchFamily="34" charset="-122"/>
              </a:rPr>
              <a:t>时，跳出</a:t>
            </a:r>
            <a:r>
              <a:rPr lang="en-US" altLang="zh-CN" dirty="0">
                <a:ea typeface="微软雅黑 Light" panose="020B0502040204020203" pitchFamily="34" charset="-122"/>
              </a:rPr>
              <a:t>while</a:t>
            </a:r>
            <a:r>
              <a:rPr lang="zh-CN" altLang="en-US" dirty="0">
                <a:ea typeface="微软雅黑 Light" panose="020B0502040204020203" pitchFamily="34" charset="-122"/>
              </a:rPr>
              <a:t>循环</a:t>
            </a:r>
          </a:p>
        </p:txBody>
      </p:sp>
      <p:cxnSp>
        <p:nvCxnSpPr>
          <p:cNvPr id="82" name="直接箭头连接符 81">
            <a:extLst>
              <a:ext uri="{FF2B5EF4-FFF2-40B4-BE49-F238E27FC236}">
                <a16:creationId xmlns:a16="http://schemas.microsoft.com/office/drawing/2014/main" id="{48108185-3DE9-451D-BC0E-06CD14E51780}"/>
              </a:ext>
            </a:extLst>
          </p:cNvPr>
          <p:cNvCxnSpPr/>
          <p:nvPr/>
        </p:nvCxnSpPr>
        <p:spPr bwMode="auto">
          <a:xfrm flipV="1">
            <a:off x="854075" y="1556792"/>
            <a:ext cx="893763" cy="359321"/>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6">
            <a:extLst>
              <a:ext uri="{FF2B5EF4-FFF2-40B4-BE49-F238E27FC236}">
                <a16:creationId xmlns:a16="http://schemas.microsoft.com/office/drawing/2014/main" id="{4AFD8627-E5F0-4E8B-B04B-82B1DD593EAD}"/>
              </a:ext>
            </a:extLst>
          </p:cNvPr>
          <p:cNvSpPr txBox="1"/>
          <p:nvPr/>
        </p:nvSpPr>
        <p:spPr>
          <a:xfrm>
            <a:off x="6391032" y="1330325"/>
            <a:ext cx="1903085" cy="369332"/>
          </a:xfrm>
          <a:prstGeom prst="rect">
            <a:avLst/>
          </a:prstGeom>
          <a:noFill/>
        </p:spPr>
        <p:txBody>
          <a:bodyPr wrap="none" rtlCol="0">
            <a:spAutoFit/>
          </a:bodyPr>
          <a:lstStyle/>
          <a:p>
            <a:r>
              <a:rPr kumimoji="1" lang="en-US" altLang="zh-CN" dirty="0">
                <a:solidFill>
                  <a:srgbClr val="FF0000"/>
                </a:solidFill>
                <a:ea typeface="微软雅黑 Light" panose="020B0502040204020203" pitchFamily="34" charset="-122"/>
              </a:rPr>
              <a:t>x[0:n-1]: n</a:t>
            </a:r>
            <a:r>
              <a:rPr kumimoji="1" lang="zh-CN" altLang="en-US" dirty="0">
                <a:solidFill>
                  <a:srgbClr val="FF0000"/>
                </a:solidFill>
                <a:ea typeface="微软雅黑 Light" panose="020B0502040204020203" pitchFamily="34" charset="-122"/>
              </a:rPr>
              <a:t>个元素</a:t>
            </a:r>
            <a:endParaRPr lang="zh-CN" altLang="en-US" dirty="0">
              <a:solidFill>
                <a:srgbClr val="FF0000"/>
              </a:solidFill>
              <a:ea typeface="微软雅黑 Light" panose="020B0502040204020203" pitchFamily="34" charset="-122"/>
            </a:endParaRPr>
          </a:p>
        </p:txBody>
      </p:sp>
      <p:sp>
        <p:nvSpPr>
          <p:cNvPr id="84" name="TextBox 8">
            <a:extLst>
              <a:ext uri="{FF2B5EF4-FFF2-40B4-BE49-F238E27FC236}">
                <a16:creationId xmlns:a16="http://schemas.microsoft.com/office/drawing/2014/main" id="{3D468A19-E3A5-4FAD-842A-EC05194CD306}"/>
              </a:ext>
            </a:extLst>
          </p:cNvPr>
          <p:cNvSpPr txBox="1"/>
          <p:nvPr/>
        </p:nvSpPr>
        <p:spPr>
          <a:xfrm>
            <a:off x="7505587" y="5627789"/>
            <a:ext cx="843501" cy="369332"/>
          </a:xfrm>
          <a:prstGeom prst="rect">
            <a:avLst/>
          </a:prstGeom>
          <a:noFill/>
        </p:spPr>
        <p:txBody>
          <a:bodyPr wrap="none" rtlCol="0">
            <a:spAutoFit/>
          </a:bodyPr>
          <a:lstStyle/>
          <a:p>
            <a:r>
              <a:rPr lang="en-US" altLang="zh-CN" dirty="0">
                <a:solidFill>
                  <a:srgbClr val="FF0000"/>
                </a:solidFill>
                <a:ea typeface="微软雅黑 Light" panose="020B0502040204020203" pitchFamily="34" charset="-122"/>
              </a:rPr>
              <a:t>n-1=14</a:t>
            </a:r>
            <a:endParaRPr lang="zh-CN" altLang="en-US" dirty="0">
              <a:solidFill>
                <a:srgbClr val="FF0000"/>
              </a:solidFill>
              <a:ea typeface="微软雅黑 Light" panose="020B0502040204020203" pitchFamily="34" charset="-122"/>
            </a:endParaRPr>
          </a:p>
        </p:txBody>
      </p:sp>
      <p:sp>
        <p:nvSpPr>
          <p:cNvPr id="85" name="矩形 84">
            <a:extLst>
              <a:ext uri="{FF2B5EF4-FFF2-40B4-BE49-F238E27FC236}">
                <a16:creationId xmlns:a16="http://schemas.microsoft.com/office/drawing/2014/main" id="{C8039403-20D4-4836-A011-D56CC620D478}"/>
              </a:ext>
            </a:extLst>
          </p:cNvPr>
          <p:cNvSpPr/>
          <p:nvPr/>
        </p:nvSpPr>
        <p:spPr>
          <a:xfrm>
            <a:off x="7508591" y="6496957"/>
            <a:ext cx="494046" cy="369332"/>
          </a:xfrm>
          <a:prstGeom prst="rect">
            <a:avLst/>
          </a:prstGeom>
        </p:spPr>
        <p:txBody>
          <a:bodyPr wrap="none">
            <a:spAutoFit/>
          </a:bodyPr>
          <a:lstStyle/>
          <a:p>
            <a:r>
              <a:rPr lang="en-US" altLang="zh-CN" dirty="0">
                <a:solidFill>
                  <a:srgbClr val="FF0000"/>
                </a:solidFill>
                <a:ea typeface="微软雅黑 Light" panose="020B0502040204020203" pitchFamily="34" charset="-122"/>
              </a:rPr>
              <a:t>n-1</a:t>
            </a:r>
            <a:endParaRPr lang="zh-CN" altLang="en-US" dirty="0">
              <a:solidFill>
                <a:srgbClr val="FF0000"/>
              </a:solidFill>
              <a:ea typeface="微软雅黑 Light" panose="020B0502040204020203" pitchFamily="34" charset="-122"/>
            </a:endParaRPr>
          </a:p>
        </p:txBody>
      </p:sp>
      <p:cxnSp>
        <p:nvCxnSpPr>
          <p:cNvPr id="86" name="直接连接符 85">
            <a:extLst>
              <a:ext uri="{FF2B5EF4-FFF2-40B4-BE49-F238E27FC236}">
                <a16:creationId xmlns:a16="http://schemas.microsoft.com/office/drawing/2014/main" id="{6E895C38-7EB7-4F1E-A3C9-4D07813E6AF4}"/>
              </a:ext>
            </a:extLst>
          </p:cNvPr>
          <p:cNvCxnSpPr/>
          <p:nvPr/>
        </p:nvCxnSpPr>
        <p:spPr bwMode="auto">
          <a:xfrm>
            <a:off x="896193" y="3499537"/>
            <a:ext cx="1184921"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箭头连接符 86">
            <a:extLst>
              <a:ext uri="{FF2B5EF4-FFF2-40B4-BE49-F238E27FC236}">
                <a16:creationId xmlns:a16="http://schemas.microsoft.com/office/drawing/2014/main" id="{703A752B-5D7C-4DAA-9BBA-2DFAF88873CB}"/>
              </a:ext>
            </a:extLst>
          </p:cNvPr>
          <p:cNvCxnSpPr/>
          <p:nvPr/>
        </p:nvCxnSpPr>
        <p:spPr bwMode="auto">
          <a:xfrm>
            <a:off x="1341438" y="3499537"/>
            <a:ext cx="92075" cy="649543"/>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Box 17">
            <a:extLst>
              <a:ext uri="{FF2B5EF4-FFF2-40B4-BE49-F238E27FC236}">
                <a16:creationId xmlns:a16="http://schemas.microsoft.com/office/drawing/2014/main" id="{23FCB921-9174-4C68-A0EC-4ED3E5CC9796}"/>
              </a:ext>
            </a:extLst>
          </p:cNvPr>
          <p:cNvSpPr txBox="1"/>
          <p:nvPr/>
        </p:nvSpPr>
        <p:spPr>
          <a:xfrm>
            <a:off x="534482" y="4149439"/>
            <a:ext cx="4927952" cy="338554"/>
          </a:xfrm>
          <a:prstGeom prst="rect">
            <a:avLst/>
          </a:prstGeom>
          <a:solidFill>
            <a:schemeClr val="bg1">
              <a:lumMod val="85000"/>
            </a:schemeClr>
          </a:solidFill>
          <a:ln w="38100">
            <a:solidFill>
              <a:srgbClr val="FF0000"/>
            </a:solidFill>
          </a:ln>
        </p:spPr>
        <p:txBody>
          <a:bodyPr wrap="none" rtlCol="0">
            <a:spAutoFit/>
          </a:bodyPr>
          <a:lstStyle/>
          <a:p>
            <a:r>
              <a:rPr lang="zh-CN" altLang="en-US" sz="1600" dirty="0">
                <a:ea typeface="微软雅黑 Light" panose="020B0502040204020203" pitchFamily="34" charset="-122"/>
              </a:rPr>
              <a:t>剩余</a:t>
            </a:r>
            <a:r>
              <a:rPr lang="en-US" altLang="zh-CN" sz="1600" dirty="0">
                <a:ea typeface="微软雅黑 Light" panose="020B0502040204020203" pitchFamily="34" charset="-122"/>
              </a:rPr>
              <a:t>x[i,n-1]</a:t>
            </a:r>
            <a:r>
              <a:rPr lang="zh-CN" altLang="en-US" sz="1600" dirty="0">
                <a:ea typeface="微软雅黑 Light" panose="020B0502040204020203" pitchFamily="34" charset="-122"/>
              </a:rPr>
              <a:t>长度大于</a:t>
            </a:r>
            <a:r>
              <a:rPr lang="en-US" altLang="zh-CN" sz="1600" dirty="0">
                <a:ea typeface="微软雅黑 Light" panose="020B0502040204020203" pitchFamily="34" charset="-122"/>
              </a:rPr>
              <a:t>s</a:t>
            </a:r>
            <a:r>
              <a:rPr lang="zh-CN" altLang="en-US" sz="1600" dirty="0">
                <a:ea typeface="微软雅黑 Light" panose="020B0502040204020203" pitchFamily="34" charset="-122"/>
              </a:rPr>
              <a:t>、小于</a:t>
            </a:r>
            <a:r>
              <a:rPr lang="en-US" altLang="zh-CN" sz="1600" dirty="0">
                <a:ea typeface="微软雅黑 Light" panose="020B0502040204020203" pitchFamily="34" charset="-122"/>
              </a:rPr>
              <a:t>2s</a:t>
            </a:r>
            <a:r>
              <a:rPr lang="zh-CN" altLang="en-US" sz="1600" dirty="0">
                <a:ea typeface="微软雅黑 Light" panose="020B0502040204020203" pitchFamily="34" charset="-122"/>
              </a:rPr>
              <a:t>，分成</a:t>
            </a:r>
            <a:r>
              <a:rPr lang="en-US" altLang="zh-CN" sz="1600" dirty="0">
                <a:ea typeface="微软雅黑 Light" panose="020B0502040204020203" pitchFamily="34" charset="-122"/>
              </a:rPr>
              <a:t>2</a:t>
            </a:r>
            <a:r>
              <a:rPr lang="zh-CN" altLang="en-US" sz="1600" dirty="0">
                <a:ea typeface="微软雅黑 Light" panose="020B0502040204020203" pitchFamily="34" charset="-122"/>
              </a:rPr>
              <a:t>段，进行合并</a:t>
            </a:r>
          </a:p>
        </p:txBody>
      </p:sp>
      <p:cxnSp>
        <p:nvCxnSpPr>
          <p:cNvPr id="89" name="直接箭头连接符 88">
            <a:extLst>
              <a:ext uri="{FF2B5EF4-FFF2-40B4-BE49-F238E27FC236}">
                <a16:creationId xmlns:a16="http://schemas.microsoft.com/office/drawing/2014/main" id="{F1C28745-CB8A-46A1-B723-CAB2E170C19B}"/>
              </a:ext>
            </a:extLst>
          </p:cNvPr>
          <p:cNvCxnSpPr/>
          <p:nvPr/>
        </p:nvCxnSpPr>
        <p:spPr bwMode="auto">
          <a:xfrm flipV="1">
            <a:off x="5482205" y="3920331"/>
            <a:ext cx="248670" cy="425195"/>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箭头连接符 89">
            <a:extLst>
              <a:ext uri="{FF2B5EF4-FFF2-40B4-BE49-F238E27FC236}">
                <a16:creationId xmlns:a16="http://schemas.microsoft.com/office/drawing/2014/main" id="{F1B514EC-0AD3-4F28-8D13-B4B4F9D9C48F}"/>
              </a:ext>
            </a:extLst>
          </p:cNvPr>
          <p:cNvCxnSpPr/>
          <p:nvPr/>
        </p:nvCxnSpPr>
        <p:spPr bwMode="auto">
          <a:xfrm>
            <a:off x="4010025" y="4487993"/>
            <a:ext cx="2976563" cy="687527"/>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任意多边形 22">
            <a:extLst>
              <a:ext uri="{FF2B5EF4-FFF2-40B4-BE49-F238E27FC236}">
                <a16:creationId xmlns:a16="http://schemas.microsoft.com/office/drawing/2014/main" id="{0FFF234F-0F9C-4540-8887-F59D51C4AFB5}"/>
              </a:ext>
            </a:extLst>
          </p:cNvPr>
          <p:cNvSpPr/>
          <p:nvPr/>
        </p:nvSpPr>
        <p:spPr bwMode="auto">
          <a:xfrm>
            <a:off x="3502289" y="4049486"/>
            <a:ext cx="914590" cy="571500"/>
          </a:xfrm>
          <a:custGeom>
            <a:avLst/>
            <a:gdLst>
              <a:gd name="connsiteX0" fmla="*/ 245118 w 914590"/>
              <a:gd name="connsiteY0" fmla="*/ 571500 h 571500"/>
              <a:gd name="connsiteX1" fmla="*/ 204297 w 914590"/>
              <a:gd name="connsiteY1" fmla="*/ 530678 h 571500"/>
              <a:gd name="connsiteX2" fmla="*/ 171640 w 914590"/>
              <a:gd name="connsiteY2" fmla="*/ 514350 h 571500"/>
              <a:gd name="connsiteX3" fmla="*/ 98161 w 914590"/>
              <a:gd name="connsiteY3" fmla="*/ 457200 h 571500"/>
              <a:gd name="connsiteX4" fmla="*/ 81832 w 914590"/>
              <a:gd name="connsiteY4" fmla="*/ 432707 h 571500"/>
              <a:gd name="connsiteX5" fmla="*/ 65504 w 914590"/>
              <a:gd name="connsiteY5" fmla="*/ 383721 h 571500"/>
              <a:gd name="connsiteX6" fmla="*/ 49175 w 914590"/>
              <a:gd name="connsiteY6" fmla="*/ 326571 h 571500"/>
              <a:gd name="connsiteX7" fmla="*/ 16518 w 914590"/>
              <a:gd name="connsiteY7" fmla="*/ 277585 h 571500"/>
              <a:gd name="connsiteX8" fmla="*/ 190 w 914590"/>
              <a:gd name="connsiteY8" fmla="*/ 228600 h 571500"/>
              <a:gd name="connsiteX9" fmla="*/ 8354 w 914590"/>
              <a:gd name="connsiteY9" fmla="*/ 155121 h 571500"/>
              <a:gd name="connsiteX10" fmla="*/ 32847 w 914590"/>
              <a:gd name="connsiteY10" fmla="*/ 130628 h 571500"/>
              <a:gd name="connsiteX11" fmla="*/ 49175 w 914590"/>
              <a:gd name="connsiteY11" fmla="*/ 106135 h 571500"/>
              <a:gd name="connsiteX12" fmla="*/ 98161 w 914590"/>
              <a:gd name="connsiteY12" fmla="*/ 73478 h 571500"/>
              <a:gd name="connsiteX13" fmla="*/ 122654 w 914590"/>
              <a:gd name="connsiteY13" fmla="*/ 65314 h 571500"/>
              <a:gd name="connsiteX14" fmla="*/ 245118 w 914590"/>
              <a:gd name="connsiteY14" fmla="*/ 48985 h 571500"/>
              <a:gd name="connsiteX15" fmla="*/ 318597 w 914590"/>
              <a:gd name="connsiteY15" fmla="*/ 24493 h 571500"/>
              <a:gd name="connsiteX16" fmla="*/ 367582 w 914590"/>
              <a:gd name="connsiteY16" fmla="*/ 8164 h 571500"/>
              <a:gd name="connsiteX17" fmla="*/ 392075 w 914590"/>
              <a:gd name="connsiteY17" fmla="*/ 0 h 571500"/>
              <a:gd name="connsiteX18" fmla="*/ 481882 w 914590"/>
              <a:gd name="connsiteY18" fmla="*/ 8164 h 571500"/>
              <a:gd name="connsiteX19" fmla="*/ 514540 w 914590"/>
              <a:gd name="connsiteY19" fmla="*/ 16328 h 571500"/>
              <a:gd name="connsiteX20" fmla="*/ 547197 w 914590"/>
              <a:gd name="connsiteY20" fmla="*/ 40821 h 571500"/>
              <a:gd name="connsiteX21" fmla="*/ 604347 w 914590"/>
              <a:gd name="connsiteY21" fmla="*/ 65314 h 571500"/>
              <a:gd name="connsiteX22" fmla="*/ 677825 w 914590"/>
              <a:gd name="connsiteY22" fmla="*/ 106135 h 571500"/>
              <a:gd name="connsiteX23" fmla="*/ 726811 w 914590"/>
              <a:gd name="connsiteY23" fmla="*/ 122464 h 571500"/>
              <a:gd name="connsiteX24" fmla="*/ 783961 w 914590"/>
              <a:gd name="connsiteY24" fmla="*/ 146957 h 571500"/>
              <a:gd name="connsiteX25" fmla="*/ 816618 w 914590"/>
              <a:gd name="connsiteY25" fmla="*/ 171450 h 571500"/>
              <a:gd name="connsiteX26" fmla="*/ 873768 w 914590"/>
              <a:gd name="connsiteY26" fmla="*/ 195943 h 571500"/>
              <a:gd name="connsiteX27" fmla="*/ 890097 w 914590"/>
              <a:gd name="connsiteY27" fmla="*/ 228600 h 571500"/>
              <a:gd name="connsiteX28" fmla="*/ 906425 w 914590"/>
              <a:gd name="connsiteY28" fmla="*/ 253093 h 571500"/>
              <a:gd name="connsiteX29" fmla="*/ 914590 w 914590"/>
              <a:gd name="connsiteY29" fmla="*/ 277585 h 571500"/>
              <a:gd name="connsiteX30" fmla="*/ 906425 w 914590"/>
              <a:gd name="connsiteY30" fmla="*/ 359228 h 571500"/>
              <a:gd name="connsiteX31" fmla="*/ 857440 w 914590"/>
              <a:gd name="connsiteY31" fmla="*/ 391885 h 571500"/>
              <a:gd name="connsiteX32" fmla="*/ 759468 w 914590"/>
              <a:gd name="connsiteY32" fmla="*/ 416378 h 571500"/>
              <a:gd name="connsiteX33" fmla="*/ 669661 w 914590"/>
              <a:gd name="connsiteY33" fmla="*/ 424543 h 571500"/>
              <a:gd name="connsiteX34" fmla="*/ 571690 w 914590"/>
              <a:gd name="connsiteY34" fmla="*/ 457200 h 571500"/>
              <a:gd name="connsiteX35" fmla="*/ 547197 w 914590"/>
              <a:gd name="connsiteY35" fmla="*/ 465364 h 571500"/>
              <a:gd name="connsiteX36" fmla="*/ 522704 w 914590"/>
              <a:gd name="connsiteY36" fmla="*/ 473528 h 571500"/>
              <a:gd name="connsiteX37" fmla="*/ 473718 w 914590"/>
              <a:gd name="connsiteY37" fmla="*/ 481693 h 571500"/>
              <a:gd name="connsiteX38" fmla="*/ 424732 w 914590"/>
              <a:gd name="connsiteY38" fmla="*/ 498021 h 571500"/>
              <a:gd name="connsiteX39" fmla="*/ 400240 w 914590"/>
              <a:gd name="connsiteY39" fmla="*/ 506185 h 571500"/>
              <a:gd name="connsiteX40" fmla="*/ 334925 w 914590"/>
              <a:gd name="connsiteY40" fmla="*/ 514350 h 571500"/>
              <a:gd name="connsiteX41" fmla="*/ 253282 w 914590"/>
              <a:gd name="connsiteY41" fmla="*/ 530678 h 571500"/>
              <a:gd name="connsiteX42" fmla="*/ 228790 w 914590"/>
              <a:gd name="connsiteY42" fmla="*/ 547007 h 571500"/>
              <a:gd name="connsiteX43" fmla="*/ 196132 w 914590"/>
              <a:gd name="connsiteY43" fmla="*/ 55517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14590" h="571500">
                <a:moveTo>
                  <a:pt x="245118" y="571500"/>
                </a:moveTo>
                <a:cubicBezTo>
                  <a:pt x="231511" y="557893"/>
                  <a:pt x="219487" y="542492"/>
                  <a:pt x="204297" y="530678"/>
                </a:cubicBezTo>
                <a:cubicBezTo>
                  <a:pt x="194690" y="523206"/>
                  <a:pt x="182076" y="520612"/>
                  <a:pt x="171640" y="514350"/>
                </a:cubicBezTo>
                <a:cubicBezTo>
                  <a:pt x="141295" y="496143"/>
                  <a:pt x="119911" y="483300"/>
                  <a:pt x="98161" y="457200"/>
                </a:cubicBezTo>
                <a:cubicBezTo>
                  <a:pt x="91879" y="449662"/>
                  <a:pt x="87275" y="440871"/>
                  <a:pt x="81832" y="432707"/>
                </a:cubicBezTo>
                <a:cubicBezTo>
                  <a:pt x="76389" y="416378"/>
                  <a:pt x="69678" y="400419"/>
                  <a:pt x="65504" y="383721"/>
                </a:cubicBezTo>
                <a:cubicBezTo>
                  <a:pt x="63581" y="376029"/>
                  <a:pt x="54501" y="336158"/>
                  <a:pt x="49175" y="326571"/>
                </a:cubicBezTo>
                <a:cubicBezTo>
                  <a:pt x="39644" y="309416"/>
                  <a:pt x="16518" y="277585"/>
                  <a:pt x="16518" y="277585"/>
                </a:cubicBezTo>
                <a:cubicBezTo>
                  <a:pt x="11075" y="261257"/>
                  <a:pt x="-1711" y="245706"/>
                  <a:pt x="190" y="228600"/>
                </a:cubicBezTo>
                <a:cubicBezTo>
                  <a:pt x="2911" y="204107"/>
                  <a:pt x="561" y="178500"/>
                  <a:pt x="8354" y="155121"/>
                </a:cubicBezTo>
                <a:cubicBezTo>
                  <a:pt x="12005" y="144167"/>
                  <a:pt x="25455" y="139498"/>
                  <a:pt x="32847" y="130628"/>
                </a:cubicBezTo>
                <a:cubicBezTo>
                  <a:pt x="39129" y="123090"/>
                  <a:pt x="41791" y="112596"/>
                  <a:pt x="49175" y="106135"/>
                </a:cubicBezTo>
                <a:cubicBezTo>
                  <a:pt x="63944" y="93212"/>
                  <a:pt x="79543" y="79684"/>
                  <a:pt x="98161" y="73478"/>
                </a:cubicBezTo>
                <a:cubicBezTo>
                  <a:pt x="106325" y="70757"/>
                  <a:pt x="114215" y="67002"/>
                  <a:pt x="122654" y="65314"/>
                </a:cubicBezTo>
                <a:cubicBezTo>
                  <a:pt x="141420" y="61561"/>
                  <a:pt x="229238" y="50970"/>
                  <a:pt x="245118" y="48985"/>
                </a:cubicBezTo>
                <a:cubicBezTo>
                  <a:pt x="304997" y="19047"/>
                  <a:pt x="248955" y="43486"/>
                  <a:pt x="318597" y="24493"/>
                </a:cubicBezTo>
                <a:cubicBezTo>
                  <a:pt x="335202" y="19964"/>
                  <a:pt x="351254" y="13607"/>
                  <a:pt x="367582" y="8164"/>
                </a:cubicBezTo>
                <a:lnTo>
                  <a:pt x="392075" y="0"/>
                </a:lnTo>
                <a:cubicBezTo>
                  <a:pt x="422011" y="2721"/>
                  <a:pt x="452087" y="4191"/>
                  <a:pt x="481882" y="8164"/>
                </a:cubicBezTo>
                <a:cubicBezTo>
                  <a:pt x="493005" y="9647"/>
                  <a:pt x="504504" y="11310"/>
                  <a:pt x="514540" y="16328"/>
                </a:cubicBezTo>
                <a:cubicBezTo>
                  <a:pt x="526711" y="22413"/>
                  <a:pt x="535658" y="33609"/>
                  <a:pt x="547197" y="40821"/>
                </a:cubicBezTo>
                <a:cubicBezTo>
                  <a:pt x="615157" y="83297"/>
                  <a:pt x="548788" y="37534"/>
                  <a:pt x="604347" y="65314"/>
                </a:cubicBezTo>
                <a:cubicBezTo>
                  <a:pt x="645789" y="86035"/>
                  <a:pt x="638503" y="90406"/>
                  <a:pt x="677825" y="106135"/>
                </a:cubicBezTo>
                <a:cubicBezTo>
                  <a:pt x="693806" y="112527"/>
                  <a:pt x="711416" y="114766"/>
                  <a:pt x="726811" y="122464"/>
                </a:cubicBezTo>
                <a:cubicBezTo>
                  <a:pt x="767165" y="142642"/>
                  <a:pt x="747922" y="134944"/>
                  <a:pt x="783961" y="146957"/>
                </a:cubicBezTo>
                <a:cubicBezTo>
                  <a:pt x="794847" y="155121"/>
                  <a:pt x="805079" y="164238"/>
                  <a:pt x="816618" y="171450"/>
                </a:cubicBezTo>
                <a:cubicBezTo>
                  <a:pt x="839674" y="185860"/>
                  <a:pt x="849961" y="188007"/>
                  <a:pt x="873768" y="195943"/>
                </a:cubicBezTo>
                <a:cubicBezTo>
                  <a:pt x="879211" y="206829"/>
                  <a:pt x="884059" y="218033"/>
                  <a:pt x="890097" y="228600"/>
                </a:cubicBezTo>
                <a:cubicBezTo>
                  <a:pt x="894965" y="237119"/>
                  <a:pt x="902037" y="244317"/>
                  <a:pt x="906425" y="253093"/>
                </a:cubicBezTo>
                <a:cubicBezTo>
                  <a:pt x="910274" y="260790"/>
                  <a:pt x="911868" y="269421"/>
                  <a:pt x="914590" y="277585"/>
                </a:cubicBezTo>
                <a:cubicBezTo>
                  <a:pt x="911868" y="304799"/>
                  <a:pt x="918656" y="334765"/>
                  <a:pt x="906425" y="359228"/>
                </a:cubicBezTo>
                <a:cubicBezTo>
                  <a:pt x="897649" y="376780"/>
                  <a:pt x="873768" y="380999"/>
                  <a:pt x="857440" y="391885"/>
                </a:cubicBezTo>
                <a:cubicBezTo>
                  <a:pt x="813091" y="421451"/>
                  <a:pt x="841069" y="408218"/>
                  <a:pt x="759468" y="416378"/>
                </a:cubicBezTo>
                <a:lnTo>
                  <a:pt x="669661" y="424543"/>
                </a:lnTo>
                <a:lnTo>
                  <a:pt x="571690" y="457200"/>
                </a:lnTo>
                <a:lnTo>
                  <a:pt x="547197" y="465364"/>
                </a:lnTo>
                <a:cubicBezTo>
                  <a:pt x="539033" y="468085"/>
                  <a:pt x="531193" y="472113"/>
                  <a:pt x="522704" y="473528"/>
                </a:cubicBezTo>
                <a:cubicBezTo>
                  <a:pt x="506375" y="476250"/>
                  <a:pt x="489778" y="477678"/>
                  <a:pt x="473718" y="481693"/>
                </a:cubicBezTo>
                <a:cubicBezTo>
                  <a:pt x="457020" y="485867"/>
                  <a:pt x="441061" y="492578"/>
                  <a:pt x="424732" y="498021"/>
                </a:cubicBezTo>
                <a:cubicBezTo>
                  <a:pt x="416568" y="500742"/>
                  <a:pt x="408779" y="505118"/>
                  <a:pt x="400240" y="506185"/>
                </a:cubicBezTo>
                <a:cubicBezTo>
                  <a:pt x="378468" y="508907"/>
                  <a:pt x="356568" y="510743"/>
                  <a:pt x="334925" y="514350"/>
                </a:cubicBezTo>
                <a:cubicBezTo>
                  <a:pt x="307549" y="518913"/>
                  <a:pt x="253282" y="530678"/>
                  <a:pt x="253282" y="530678"/>
                </a:cubicBezTo>
                <a:cubicBezTo>
                  <a:pt x="245118" y="536121"/>
                  <a:pt x="237809" y="543142"/>
                  <a:pt x="228790" y="547007"/>
                </a:cubicBezTo>
                <a:cubicBezTo>
                  <a:pt x="218476" y="551427"/>
                  <a:pt x="196132" y="555171"/>
                  <a:pt x="196132" y="555171"/>
                </a:cubicBez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微软雅黑 Light" panose="020B0502040204020203" pitchFamily="34" charset="-122"/>
            </a:endParaRPr>
          </a:p>
        </p:txBody>
      </p:sp>
      <p:sp>
        <p:nvSpPr>
          <p:cNvPr id="92" name="任意多边形 23">
            <a:extLst>
              <a:ext uri="{FF2B5EF4-FFF2-40B4-BE49-F238E27FC236}">
                <a16:creationId xmlns:a16="http://schemas.microsoft.com/office/drawing/2014/main" id="{6699B22C-AE05-4C2F-82C4-98B29F9CD912}"/>
              </a:ext>
            </a:extLst>
          </p:cNvPr>
          <p:cNvSpPr/>
          <p:nvPr/>
        </p:nvSpPr>
        <p:spPr bwMode="auto">
          <a:xfrm>
            <a:off x="6208032" y="5156880"/>
            <a:ext cx="1772521" cy="646424"/>
          </a:xfrm>
          <a:custGeom>
            <a:avLst/>
            <a:gdLst>
              <a:gd name="connsiteX0" fmla="*/ 32657 w 1772521"/>
              <a:gd name="connsiteY0" fmla="*/ 661307 h 751114"/>
              <a:gd name="connsiteX1" fmla="*/ 146957 w 1772521"/>
              <a:gd name="connsiteY1" fmla="*/ 669471 h 751114"/>
              <a:gd name="connsiteX2" fmla="*/ 204107 w 1772521"/>
              <a:gd name="connsiteY2" fmla="*/ 677636 h 751114"/>
              <a:gd name="connsiteX3" fmla="*/ 269422 w 1772521"/>
              <a:gd name="connsiteY3" fmla="*/ 693964 h 751114"/>
              <a:gd name="connsiteX4" fmla="*/ 375557 w 1772521"/>
              <a:gd name="connsiteY4" fmla="*/ 702128 h 751114"/>
              <a:gd name="connsiteX5" fmla="*/ 440872 w 1772521"/>
              <a:gd name="connsiteY5" fmla="*/ 718457 h 751114"/>
              <a:gd name="connsiteX6" fmla="*/ 473529 w 1772521"/>
              <a:gd name="connsiteY6" fmla="*/ 726621 h 751114"/>
              <a:gd name="connsiteX7" fmla="*/ 498022 w 1772521"/>
              <a:gd name="connsiteY7" fmla="*/ 734786 h 751114"/>
              <a:gd name="connsiteX8" fmla="*/ 628650 w 1772521"/>
              <a:gd name="connsiteY8" fmla="*/ 742950 h 751114"/>
              <a:gd name="connsiteX9" fmla="*/ 661307 w 1772521"/>
              <a:gd name="connsiteY9" fmla="*/ 751114 h 751114"/>
              <a:gd name="connsiteX10" fmla="*/ 881743 w 1772521"/>
              <a:gd name="connsiteY10" fmla="*/ 742950 h 751114"/>
              <a:gd name="connsiteX11" fmla="*/ 963386 w 1772521"/>
              <a:gd name="connsiteY11" fmla="*/ 726621 h 751114"/>
              <a:gd name="connsiteX12" fmla="*/ 1012372 w 1772521"/>
              <a:gd name="connsiteY12" fmla="*/ 718457 h 751114"/>
              <a:gd name="connsiteX13" fmla="*/ 1036864 w 1772521"/>
              <a:gd name="connsiteY13" fmla="*/ 710293 h 751114"/>
              <a:gd name="connsiteX14" fmla="*/ 1061357 w 1772521"/>
              <a:gd name="connsiteY14" fmla="*/ 693964 h 751114"/>
              <a:gd name="connsiteX15" fmla="*/ 1159329 w 1772521"/>
              <a:gd name="connsiteY15" fmla="*/ 677636 h 751114"/>
              <a:gd name="connsiteX16" fmla="*/ 1208314 w 1772521"/>
              <a:gd name="connsiteY16" fmla="*/ 669471 h 751114"/>
              <a:gd name="connsiteX17" fmla="*/ 1298122 w 1772521"/>
              <a:gd name="connsiteY17" fmla="*/ 644978 h 751114"/>
              <a:gd name="connsiteX18" fmla="*/ 1330779 w 1772521"/>
              <a:gd name="connsiteY18" fmla="*/ 636814 h 751114"/>
              <a:gd name="connsiteX19" fmla="*/ 1355272 w 1772521"/>
              <a:gd name="connsiteY19" fmla="*/ 628650 h 751114"/>
              <a:gd name="connsiteX20" fmla="*/ 1420586 w 1772521"/>
              <a:gd name="connsiteY20" fmla="*/ 620486 h 751114"/>
              <a:gd name="connsiteX21" fmla="*/ 1714500 w 1772521"/>
              <a:gd name="connsiteY21" fmla="*/ 620486 h 751114"/>
              <a:gd name="connsiteX22" fmla="*/ 1730829 w 1772521"/>
              <a:gd name="connsiteY22" fmla="*/ 595993 h 751114"/>
              <a:gd name="connsiteX23" fmla="*/ 1738993 w 1772521"/>
              <a:gd name="connsiteY23" fmla="*/ 555171 h 751114"/>
              <a:gd name="connsiteX24" fmla="*/ 1755322 w 1772521"/>
              <a:gd name="connsiteY24" fmla="*/ 522514 h 751114"/>
              <a:gd name="connsiteX25" fmla="*/ 1763486 w 1772521"/>
              <a:gd name="connsiteY25" fmla="*/ 498021 h 751114"/>
              <a:gd name="connsiteX26" fmla="*/ 1763486 w 1772521"/>
              <a:gd name="connsiteY26" fmla="*/ 293914 h 751114"/>
              <a:gd name="connsiteX27" fmla="*/ 1747157 w 1772521"/>
              <a:gd name="connsiteY27" fmla="*/ 244928 h 751114"/>
              <a:gd name="connsiteX28" fmla="*/ 1706336 w 1772521"/>
              <a:gd name="connsiteY28" fmla="*/ 195943 h 751114"/>
              <a:gd name="connsiteX29" fmla="*/ 1690007 w 1772521"/>
              <a:gd name="connsiteY29" fmla="*/ 171450 h 751114"/>
              <a:gd name="connsiteX30" fmla="*/ 1641022 w 1772521"/>
              <a:gd name="connsiteY30" fmla="*/ 138793 h 751114"/>
              <a:gd name="connsiteX31" fmla="*/ 1583872 w 1772521"/>
              <a:gd name="connsiteY31" fmla="*/ 81643 h 751114"/>
              <a:gd name="connsiteX32" fmla="*/ 1559379 w 1772521"/>
              <a:gd name="connsiteY32" fmla="*/ 65314 h 751114"/>
              <a:gd name="connsiteX33" fmla="*/ 1494064 w 1772521"/>
              <a:gd name="connsiteY33" fmla="*/ 48986 h 751114"/>
              <a:gd name="connsiteX34" fmla="*/ 1387929 w 1772521"/>
              <a:gd name="connsiteY34" fmla="*/ 24493 h 751114"/>
              <a:gd name="connsiteX35" fmla="*/ 1126672 w 1772521"/>
              <a:gd name="connsiteY35" fmla="*/ 8164 h 751114"/>
              <a:gd name="connsiteX36" fmla="*/ 1045029 w 1772521"/>
              <a:gd name="connsiteY36" fmla="*/ 0 h 751114"/>
              <a:gd name="connsiteX37" fmla="*/ 522514 w 1772521"/>
              <a:gd name="connsiteY37" fmla="*/ 8164 h 751114"/>
              <a:gd name="connsiteX38" fmla="*/ 489857 w 1772521"/>
              <a:gd name="connsiteY38" fmla="*/ 16328 h 751114"/>
              <a:gd name="connsiteX39" fmla="*/ 391886 w 1772521"/>
              <a:gd name="connsiteY39" fmla="*/ 24493 h 751114"/>
              <a:gd name="connsiteX40" fmla="*/ 138793 w 1772521"/>
              <a:gd name="connsiteY40" fmla="*/ 32657 h 751114"/>
              <a:gd name="connsiteX41" fmla="*/ 114300 w 1772521"/>
              <a:gd name="connsiteY41" fmla="*/ 48986 h 751114"/>
              <a:gd name="connsiteX42" fmla="*/ 81643 w 1772521"/>
              <a:gd name="connsiteY42" fmla="*/ 138793 h 751114"/>
              <a:gd name="connsiteX43" fmla="*/ 65314 w 1772521"/>
              <a:gd name="connsiteY43" fmla="*/ 302078 h 751114"/>
              <a:gd name="connsiteX44" fmla="*/ 57150 w 1772521"/>
              <a:gd name="connsiteY44" fmla="*/ 334736 h 751114"/>
              <a:gd name="connsiteX45" fmla="*/ 40822 w 1772521"/>
              <a:gd name="connsiteY45" fmla="*/ 359228 h 751114"/>
              <a:gd name="connsiteX46" fmla="*/ 24493 w 1772521"/>
              <a:gd name="connsiteY46" fmla="*/ 416378 h 751114"/>
              <a:gd name="connsiteX47" fmla="*/ 16329 w 1772521"/>
              <a:gd name="connsiteY47" fmla="*/ 440871 h 751114"/>
              <a:gd name="connsiteX48" fmla="*/ 0 w 1772521"/>
              <a:gd name="connsiteY48" fmla="*/ 465364 h 751114"/>
              <a:gd name="connsiteX49" fmla="*/ 8164 w 1772521"/>
              <a:gd name="connsiteY49" fmla="*/ 538843 h 751114"/>
              <a:gd name="connsiteX50" fmla="*/ 24493 w 1772521"/>
              <a:gd name="connsiteY50" fmla="*/ 563336 h 751114"/>
              <a:gd name="connsiteX51" fmla="*/ 40822 w 1772521"/>
              <a:gd name="connsiteY51" fmla="*/ 612321 h 751114"/>
              <a:gd name="connsiteX52" fmla="*/ 48986 w 1772521"/>
              <a:gd name="connsiteY52" fmla="*/ 636814 h 751114"/>
              <a:gd name="connsiteX53" fmla="*/ 57150 w 1772521"/>
              <a:gd name="connsiteY53" fmla="*/ 661307 h 751114"/>
              <a:gd name="connsiteX54" fmla="*/ 32657 w 1772521"/>
              <a:gd name="connsiteY54" fmla="*/ 661307 h 75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72521" h="751114">
                <a:moveTo>
                  <a:pt x="32657" y="661307"/>
                </a:moveTo>
                <a:cubicBezTo>
                  <a:pt x="47625" y="662668"/>
                  <a:pt x="108932" y="665849"/>
                  <a:pt x="146957" y="669471"/>
                </a:cubicBezTo>
                <a:cubicBezTo>
                  <a:pt x="166114" y="671296"/>
                  <a:pt x="185237" y="673862"/>
                  <a:pt x="204107" y="677636"/>
                </a:cubicBezTo>
                <a:cubicBezTo>
                  <a:pt x="226113" y="682037"/>
                  <a:pt x="247046" y="692243"/>
                  <a:pt x="269422" y="693964"/>
                </a:cubicBezTo>
                <a:lnTo>
                  <a:pt x="375557" y="702128"/>
                </a:lnTo>
                <a:lnTo>
                  <a:pt x="440872" y="718457"/>
                </a:lnTo>
                <a:cubicBezTo>
                  <a:pt x="451758" y="721178"/>
                  <a:pt x="462884" y="723072"/>
                  <a:pt x="473529" y="726621"/>
                </a:cubicBezTo>
                <a:cubicBezTo>
                  <a:pt x="481693" y="729343"/>
                  <a:pt x="489463" y="733885"/>
                  <a:pt x="498022" y="734786"/>
                </a:cubicBezTo>
                <a:cubicBezTo>
                  <a:pt x="541410" y="739353"/>
                  <a:pt x="585107" y="740229"/>
                  <a:pt x="628650" y="742950"/>
                </a:cubicBezTo>
                <a:cubicBezTo>
                  <a:pt x="639536" y="745671"/>
                  <a:pt x="650086" y="751114"/>
                  <a:pt x="661307" y="751114"/>
                </a:cubicBezTo>
                <a:cubicBezTo>
                  <a:pt x="734836" y="751114"/>
                  <a:pt x="808454" y="748892"/>
                  <a:pt x="881743" y="742950"/>
                </a:cubicBezTo>
                <a:cubicBezTo>
                  <a:pt x="909406" y="740707"/>
                  <a:pt x="936010" y="731183"/>
                  <a:pt x="963386" y="726621"/>
                </a:cubicBezTo>
                <a:lnTo>
                  <a:pt x="1012372" y="718457"/>
                </a:lnTo>
                <a:cubicBezTo>
                  <a:pt x="1020536" y="715736"/>
                  <a:pt x="1029167" y="714142"/>
                  <a:pt x="1036864" y="710293"/>
                </a:cubicBezTo>
                <a:cubicBezTo>
                  <a:pt x="1045640" y="705905"/>
                  <a:pt x="1051876" y="696492"/>
                  <a:pt x="1061357" y="693964"/>
                </a:cubicBezTo>
                <a:cubicBezTo>
                  <a:pt x="1093347" y="685433"/>
                  <a:pt x="1126672" y="683079"/>
                  <a:pt x="1159329" y="677636"/>
                </a:cubicBezTo>
                <a:cubicBezTo>
                  <a:pt x="1175657" y="674915"/>
                  <a:pt x="1192610" y="674706"/>
                  <a:pt x="1208314" y="669471"/>
                </a:cubicBezTo>
                <a:cubicBezTo>
                  <a:pt x="1254096" y="654211"/>
                  <a:pt x="1224461" y="663393"/>
                  <a:pt x="1298122" y="644978"/>
                </a:cubicBezTo>
                <a:cubicBezTo>
                  <a:pt x="1309008" y="642257"/>
                  <a:pt x="1320134" y="640362"/>
                  <a:pt x="1330779" y="636814"/>
                </a:cubicBezTo>
                <a:cubicBezTo>
                  <a:pt x="1338943" y="634093"/>
                  <a:pt x="1346805" y="630189"/>
                  <a:pt x="1355272" y="628650"/>
                </a:cubicBezTo>
                <a:cubicBezTo>
                  <a:pt x="1376859" y="624725"/>
                  <a:pt x="1398815" y="623207"/>
                  <a:pt x="1420586" y="620486"/>
                </a:cubicBezTo>
                <a:cubicBezTo>
                  <a:pt x="1511394" y="625827"/>
                  <a:pt x="1624461" y="637636"/>
                  <a:pt x="1714500" y="620486"/>
                </a:cubicBezTo>
                <a:cubicBezTo>
                  <a:pt x="1724139" y="618650"/>
                  <a:pt x="1725386" y="604157"/>
                  <a:pt x="1730829" y="595993"/>
                </a:cubicBezTo>
                <a:cubicBezTo>
                  <a:pt x="1733550" y="582386"/>
                  <a:pt x="1734605" y="568336"/>
                  <a:pt x="1738993" y="555171"/>
                </a:cubicBezTo>
                <a:cubicBezTo>
                  <a:pt x="1742842" y="543625"/>
                  <a:pt x="1750528" y="533701"/>
                  <a:pt x="1755322" y="522514"/>
                </a:cubicBezTo>
                <a:cubicBezTo>
                  <a:pt x="1758712" y="514604"/>
                  <a:pt x="1760765" y="506185"/>
                  <a:pt x="1763486" y="498021"/>
                </a:cubicBezTo>
                <a:cubicBezTo>
                  <a:pt x="1772580" y="407078"/>
                  <a:pt x="1778167" y="396684"/>
                  <a:pt x="1763486" y="293914"/>
                </a:cubicBezTo>
                <a:cubicBezTo>
                  <a:pt x="1761052" y="276875"/>
                  <a:pt x="1756704" y="259249"/>
                  <a:pt x="1747157" y="244928"/>
                </a:cubicBezTo>
                <a:cubicBezTo>
                  <a:pt x="1706619" y="184121"/>
                  <a:pt x="1758719" y="258803"/>
                  <a:pt x="1706336" y="195943"/>
                </a:cubicBezTo>
                <a:cubicBezTo>
                  <a:pt x="1700054" y="188405"/>
                  <a:pt x="1697392" y="177912"/>
                  <a:pt x="1690007" y="171450"/>
                </a:cubicBezTo>
                <a:cubicBezTo>
                  <a:pt x="1675238" y="158527"/>
                  <a:pt x="1641022" y="138793"/>
                  <a:pt x="1641022" y="138793"/>
                </a:cubicBezTo>
                <a:cubicBezTo>
                  <a:pt x="1603590" y="82647"/>
                  <a:pt x="1626982" y="96013"/>
                  <a:pt x="1583872" y="81643"/>
                </a:cubicBezTo>
                <a:cubicBezTo>
                  <a:pt x="1575708" y="76200"/>
                  <a:pt x="1568155" y="69702"/>
                  <a:pt x="1559379" y="65314"/>
                </a:cubicBezTo>
                <a:cubicBezTo>
                  <a:pt x="1540717" y="55983"/>
                  <a:pt x="1512695" y="53644"/>
                  <a:pt x="1494064" y="48986"/>
                </a:cubicBezTo>
                <a:cubicBezTo>
                  <a:pt x="1442202" y="36020"/>
                  <a:pt x="1481367" y="29684"/>
                  <a:pt x="1387929" y="24493"/>
                </a:cubicBezTo>
                <a:cubicBezTo>
                  <a:pt x="1292712" y="19203"/>
                  <a:pt x="1219933" y="15935"/>
                  <a:pt x="1126672" y="8164"/>
                </a:cubicBezTo>
                <a:cubicBezTo>
                  <a:pt x="1099416" y="5893"/>
                  <a:pt x="1072243" y="2721"/>
                  <a:pt x="1045029" y="0"/>
                </a:cubicBezTo>
                <a:lnTo>
                  <a:pt x="522514" y="8164"/>
                </a:lnTo>
                <a:cubicBezTo>
                  <a:pt x="511298" y="8494"/>
                  <a:pt x="500991" y="14936"/>
                  <a:pt x="489857" y="16328"/>
                </a:cubicBezTo>
                <a:cubicBezTo>
                  <a:pt x="457340" y="20393"/>
                  <a:pt x="424621" y="22970"/>
                  <a:pt x="391886" y="24493"/>
                </a:cubicBezTo>
                <a:cubicBezTo>
                  <a:pt x="307569" y="28415"/>
                  <a:pt x="223157" y="29936"/>
                  <a:pt x="138793" y="32657"/>
                </a:cubicBezTo>
                <a:cubicBezTo>
                  <a:pt x="130629" y="38100"/>
                  <a:pt x="121238" y="42048"/>
                  <a:pt x="114300" y="48986"/>
                </a:cubicBezTo>
                <a:cubicBezTo>
                  <a:pt x="91112" y="72174"/>
                  <a:pt x="87634" y="108836"/>
                  <a:pt x="81643" y="138793"/>
                </a:cubicBezTo>
                <a:cubicBezTo>
                  <a:pt x="76863" y="200936"/>
                  <a:pt x="75862" y="244066"/>
                  <a:pt x="65314" y="302078"/>
                </a:cubicBezTo>
                <a:cubicBezTo>
                  <a:pt x="63307" y="313118"/>
                  <a:pt x="61570" y="324422"/>
                  <a:pt x="57150" y="334736"/>
                </a:cubicBezTo>
                <a:cubicBezTo>
                  <a:pt x="53285" y="343755"/>
                  <a:pt x="45210" y="350452"/>
                  <a:pt x="40822" y="359228"/>
                </a:cubicBezTo>
                <a:cubicBezTo>
                  <a:pt x="34294" y="372283"/>
                  <a:pt x="27983" y="404164"/>
                  <a:pt x="24493" y="416378"/>
                </a:cubicBezTo>
                <a:cubicBezTo>
                  <a:pt x="22129" y="424653"/>
                  <a:pt x="20178" y="433174"/>
                  <a:pt x="16329" y="440871"/>
                </a:cubicBezTo>
                <a:cubicBezTo>
                  <a:pt x="11941" y="449647"/>
                  <a:pt x="5443" y="457200"/>
                  <a:pt x="0" y="465364"/>
                </a:cubicBezTo>
                <a:cubicBezTo>
                  <a:pt x="2721" y="489857"/>
                  <a:pt x="2187" y="514935"/>
                  <a:pt x="8164" y="538843"/>
                </a:cubicBezTo>
                <a:cubicBezTo>
                  <a:pt x="10544" y="548362"/>
                  <a:pt x="20508" y="554369"/>
                  <a:pt x="24493" y="563336"/>
                </a:cubicBezTo>
                <a:cubicBezTo>
                  <a:pt x="31484" y="579064"/>
                  <a:pt x="35379" y="595993"/>
                  <a:pt x="40822" y="612321"/>
                </a:cubicBezTo>
                <a:lnTo>
                  <a:pt x="48986" y="636814"/>
                </a:lnTo>
                <a:lnTo>
                  <a:pt x="57150" y="661307"/>
                </a:lnTo>
                <a:cubicBezTo>
                  <a:pt x="23600" y="683674"/>
                  <a:pt x="17689" y="659946"/>
                  <a:pt x="32657" y="661307"/>
                </a:cubicBezTo>
                <a:close/>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微软雅黑 Light" panose="020B0502040204020203" pitchFamily="34" charset="-122"/>
            </a:endParaRPr>
          </a:p>
        </p:txBody>
      </p:sp>
    </p:spTree>
    <p:extLst>
      <p:ext uri="{BB962C8B-B14F-4D97-AF65-F5344CB8AC3E}">
        <p14:creationId xmlns:p14="http://schemas.microsoft.com/office/powerpoint/2010/main" val="4101978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9A762-B652-414D-8573-CED378984B45}"/>
              </a:ext>
            </a:extLst>
          </p:cNvPr>
          <p:cNvSpPr>
            <a:spLocks noGrp="1"/>
          </p:cNvSpPr>
          <p:nvPr>
            <p:ph type="title"/>
          </p:nvPr>
        </p:nvSpPr>
        <p:spPr/>
        <p:txBody>
          <a:bodyPr/>
          <a:lstStyle/>
          <a:p>
            <a:r>
              <a:rPr lang="zh-CN" altLang="en-US" dirty="0"/>
              <a:t>基于比较的排序问题</a:t>
            </a:r>
            <a:r>
              <a:rPr lang="en-US" altLang="zh-CN" dirty="0"/>
              <a:t>/</a:t>
            </a:r>
            <a:r>
              <a:rPr lang="zh-CN" altLang="en-US" dirty="0"/>
              <a:t>算法的最坏时间复杂度</a:t>
            </a:r>
          </a:p>
        </p:txBody>
      </p:sp>
      <p:sp>
        <p:nvSpPr>
          <p:cNvPr id="3" name="内容占位符 2">
            <a:extLst>
              <a:ext uri="{FF2B5EF4-FFF2-40B4-BE49-F238E27FC236}">
                <a16:creationId xmlns:a16="http://schemas.microsoft.com/office/drawing/2014/main" id="{26BE6312-0958-4350-A849-E9F88C005756}"/>
              </a:ext>
            </a:extLst>
          </p:cNvPr>
          <p:cNvSpPr>
            <a:spLocks noGrp="1"/>
          </p:cNvSpPr>
          <p:nvPr>
            <p:ph idx="1"/>
          </p:nvPr>
        </p:nvSpPr>
        <p:spPr>
          <a:xfrm>
            <a:off x="123432" y="764364"/>
            <a:ext cx="8897136" cy="2541346"/>
          </a:xfrm>
        </p:spPr>
        <p:txBody>
          <a:bodyPr>
            <a:normAutofit/>
          </a:bodyPr>
          <a:lstStyle/>
          <a:p>
            <a:r>
              <a:rPr lang="zh-CN" altLang="en-US" dirty="0"/>
              <a:t>基于比较的排序</a:t>
            </a:r>
            <a:endParaRPr lang="en-US" altLang="zh-CN" dirty="0"/>
          </a:p>
          <a:p>
            <a:pPr lvl="1"/>
            <a:r>
              <a:rPr lang="zh-CN" altLang="en-US" dirty="0"/>
              <a:t>对待排序序列</a:t>
            </a:r>
            <a:r>
              <a:rPr lang="en-US" altLang="zh-CN" dirty="0"/>
              <a:t>A[1,…,n]</a:t>
            </a:r>
            <a:r>
              <a:rPr lang="zh-CN" altLang="en-US" dirty="0"/>
              <a:t>中的元素，基于决策树模型，两两比较，决定</a:t>
            </a:r>
            <a:r>
              <a:rPr lang="en-US" altLang="zh-CN" dirty="0"/>
              <a:t>A[</a:t>
            </a:r>
            <a:r>
              <a:rPr lang="en-US" altLang="zh-CN" dirty="0" err="1"/>
              <a:t>i</a:t>
            </a:r>
            <a:r>
              <a:rPr lang="en-US" altLang="zh-CN" dirty="0"/>
              <a:t>]</a:t>
            </a:r>
            <a:r>
              <a:rPr lang="zh-CN" altLang="en-US" dirty="0"/>
              <a:t>在排序后</a:t>
            </a:r>
            <a:r>
              <a:rPr lang="en-US" altLang="zh-CN" dirty="0"/>
              <a:t>A’[1,…,n]</a:t>
            </a:r>
            <a:r>
              <a:rPr lang="zh-CN" altLang="en-US" dirty="0"/>
              <a:t>序列中的位置</a:t>
            </a:r>
            <a:endParaRPr lang="en-US" altLang="zh-CN" dirty="0"/>
          </a:p>
          <a:p>
            <a:pPr lvl="1"/>
            <a:r>
              <a:rPr lang="zh-CN" altLang="en-US" dirty="0"/>
              <a:t>合并，快排，</a:t>
            </a:r>
            <a:r>
              <a:rPr lang="en-US" altLang="zh-CN" dirty="0"/>
              <a:t>…</a:t>
            </a:r>
          </a:p>
          <a:p>
            <a:pPr marL="0" indent="0">
              <a:buNone/>
            </a:pPr>
            <a:endParaRPr lang="zh-CN" altLang="en-US" dirty="0"/>
          </a:p>
        </p:txBody>
      </p:sp>
      <p:sp>
        <p:nvSpPr>
          <p:cNvPr id="4" name="日期占位符 3">
            <a:extLst>
              <a:ext uri="{FF2B5EF4-FFF2-40B4-BE49-F238E27FC236}">
                <a16:creationId xmlns:a16="http://schemas.microsoft.com/office/drawing/2014/main" id="{12B693B5-D55B-40F0-B73F-7C6743E97B42}"/>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E82FEDF-60F9-4893-83FB-0EF471B9D6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3C1335-BD5C-4EAF-B414-295CF7D741B2}"/>
              </a:ext>
            </a:extLst>
          </p:cNvPr>
          <p:cNvSpPr>
            <a:spLocks noGrp="1"/>
          </p:cNvSpPr>
          <p:nvPr>
            <p:ph type="sldNum" sz="quarter" idx="12"/>
          </p:nvPr>
        </p:nvSpPr>
        <p:spPr/>
        <p:txBody>
          <a:bodyPr/>
          <a:lstStyle/>
          <a:p>
            <a:fld id="{EEA58A3B-43CE-4AA0-90B5-EB47AFAFEB34}" type="slidenum">
              <a:rPr lang="zh-CN" altLang="en-US" smtClean="0"/>
              <a:pPr/>
              <a:t>78</a:t>
            </a:fld>
            <a:endParaRPr lang="zh-CN" altLang="en-US" dirty="0"/>
          </a:p>
        </p:txBody>
      </p:sp>
      <p:grpSp>
        <p:nvGrpSpPr>
          <p:cNvPr id="87" name="组合 86">
            <a:extLst>
              <a:ext uri="{FF2B5EF4-FFF2-40B4-BE49-F238E27FC236}">
                <a16:creationId xmlns:a16="http://schemas.microsoft.com/office/drawing/2014/main" id="{EEDC7F70-2937-4651-9F61-CDF97EAAA039}"/>
              </a:ext>
            </a:extLst>
          </p:cNvPr>
          <p:cNvGrpSpPr/>
          <p:nvPr/>
        </p:nvGrpSpPr>
        <p:grpSpPr>
          <a:xfrm>
            <a:off x="1038639" y="3076554"/>
            <a:ext cx="7509182" cy="3547113"/>
            <a:chOff x="1172817" y="2617441"/>
            <a:chExt cx="7509182" cy="3547113"/>
          </a:xfrm>
        </p:grpSpPr>
        <p:sp>
          <p:nvSpPr>
            <p:cNvPr id="7" name="椭圆 6">
              <a:extLst>
                <a:ext uri="{FF2B5EF4-FFF2-40B4-BE49-F238E27FC236}">
                  <a16:creationId xmlns:a16="http://schemas.microsoft.com/office/drawing/2014/main" id="{404C6B2B-1C2D-4089-9FA0-75217B52A81C}"/>
                </a:ext>
              </a:extLst>
            </p:cNvPr>
            <p:cNvSpPr/>
            <p:nvPr/>
          </p:nvSpPr>
          <p:spPr>
            <a:xfrm>
              <a:off x="4003815" y="2617441"/>
              <a:ext cx="802584" cy="442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1:2</a:t>
              </a:r>
              <a:endParaRPr lang="zh-CN" altLang="en-US" sz="2000" dirty="0">
                <a:solidFill>
                  <a:schemeClr val="tx1"/>
                </a:solidFill>
              </a:endParaRPr>
            </a:p>
          </p:txBody>
        </p:sp>
        <p:sp>
          <p:nvSpPr>
            <p:cNvPr id="9" name="椭圆 8">
              <a:extLst>
                <a:ext uri="{FF2B5EF4-FFF2-40B4-BE49-F238E27FC236}">
                  <a16:creationId xmlns:a16="http://schemas.microsoft.com/office/drawing/2014/main" id="{31C5BF9B-158A-46A4-BFDF-B11E24E4CCC8}"/>
                </a:ext>
              </a:extLst>
            </p:cNvPr>
            <p:cNvSpPr/>
            <p:nvPr/>
          </p:nvSpPr>
          <p:spPr>
            <a:xfrm>
              <a:off x="2108830" y="3429000"/>
              <a:ext cx="802584" cy="442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2:3</a:t>
              </a:r>
              <a:endParaRPr lang="zh-CN" altLang="en-US" sz="2000" dirty="0">
                <a:solidFill>
                  <a:schemeClr val="tx1"/>
                </a:solidFill>
              </a:endParaRPr>
            </a:p>
          </p:txBody>
        </p:sp>
        <p:cxnSp>
          <p:nvCxnSpPr>
            <p:cNvPr id="12" name="直接连接符 11">
              <a:extLst>
                <a:ext uri="{FF2B5EF4-FFF2-40B4-BE49-F238E27FC236}">
                  <a16:creationId xmlns:a16="http://schemas.microsoft.com/office/drawing/2014/main" id="{04E0427D-CFE3-46E0-AA0A-E996BDAF5110}"/>
                </a:ext>
              </a:extLst>
            </p:cNvPr>
            <p:cNvCxnSpPr>
              <a:stCxn id="7" idx="3"/>
              <a:endCxn id="9" idx="7"/>
            </p:cNvCxnSpPr>
            <p:nvPr/>
          </p:nvCxnSpPr>
          <p:spPr>
            <a:xfrm flipH="1">
              <a:off x="2793878" y="2994961"/>
              <a:ext cx="1327473" cy="49881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5627D15-7BF0-4FD8-812A-2C190022437F}"/>
                </a:ext>
              </a:extLst>
            </p:cNvPr>
            <p:cNvCxnSpPr>
              <a:cxnSpLocks/>
              <a:stCxn id="53" idx="1"/>
              <a:endCxn id="7" idx="5"/>
            </p:cNvCxnSpPr>
            <p:nvPr/>
          </p:nvCxnSpPr>
          <p:spPr>
            <a:xfrm flipH="1" flipV="1">
              <a:off x="4688863" y="2994961"/>
              <a:ext cx="1418995" cy="49881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46C983A1-F797-4AA3-B59C-5BB3764CF08F}"/>
                </a:ext>
              </a:extLst>
            </p:cNvPr>
            <p:cNvSpPr/>
            <p:nvPr/>
          </p:nvSpPr>
          <p:spPr>
            <a:xfrm>
              <a:off x="3063738" y="4580282"/>
              <a:ext cx="802584" cy="442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a:t>
              </a:r>
              <a:endParaRPr lang="zh-CN" altLang="en-US" sz="2000" dirty="0">
                <a:solidFill>
                  <a:schemeClr val="tx1"/>
                </a:solidFill>
              </a:endParaRPr>
            </a:p>
          </p:txBody>
        </p:sp>
        <p:cxnSp>
          <p:nvCxnSpPr>
            <p:cNvPr id="30" name="直接连接符 29">
              <a:extLst>
                <a:ext uri="{FF2B5EF4-FFF2-40B4-BE49-F238E27FC236}">
                  <a16:creationId xmlns:a16="http://schemas.microsoft.com/office/drawing/2014/main" id="{BAA33C82-3ECC-4580-9D9E-37B282BEC905}"/>
                </a:ext>
              </a:extLst>
            </p:cNvPr>
            <p:cNvCxnSpPr>
              <a:cxnSpLocks/>
              <a:stCxn id="9" idx="3"/>
              <a:endCxn id="74" idx="0"/>
            </p:cNvCxnSpPr>
            <p:nvPr/>
          </p:nvCxnSpPr>
          <p:spPr>
            <a:xfrm flipH="1">
              <a:off x="1565167" y="3806520"/>
              <a:ext cx="661199" cy="77376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4A945A84-9B61-4BD0-880B-5DCBA0EA1A00}"/>
                </a:ext>
              </a:extLst>
            </p:cNvPr>
            <p:cNvCxnSpPr>
              <a:cxnSpLocks/>
              <a:stCxn id="9" idx="5"/>
              <a:endCxn id="16" idx="0"/>
            </p:cNvCxnSpPr>
            <p:nvPr/>
          </p:nvCxnSpPr>
          <p:spPr>
            <a:xfrm>
              <a:off x="2793878" y="3806520"/>
              <a:ext cx="671152" cy="77376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85A25B12-E729-411C-A1CF-459A134CE29C}"/>
                </a:ext>
              </a:extLst>
            </p:cNvPr>
            <p:cNvCxnSpPr>
              <a:cxnSpLocks/>
              <a:stCxn id="16" idx="3"/>
            </p:cNvCxnSpPr>
            <p:nvPr/>
          </p:nvCxnSpPr>
          <p:spPr>
            <a:xfrm flipH="1">
              <a:off x="2514266" y="4957802"/>
              <a:ext cx="667008" cy="7644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DF3896F8-2210-4759-9856-1B17B83D305F}"/>
                </a:ext>
              </a:extLst>
            </p:cNvPr>
            <p:cNvCxnSpPr>
              <a:cxnSpLocks/>
              <a:stCxn id="16" idx="5"/>
            </p:cNvCxnSpPr>
            <p:nvPr/>
          </p:nvCxnSpPr>
          <p:spPr>
            <a:xfrm>
              <a:off x="3748786" y="4957802"/>
              <a:ext cx="646382" cy="7644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3" name="椭圆 52">
              <a:extLst>
                <a:ext uri="{FF2B5EF4-FFF2-40B4-BE49-F238E27FC236}">
                  <a16:creationId xmlns:a16="http://schemas.microsoft.com/office/drawing/2014/main" id="{2228100C-F20B-453C-99F3-A05503B83ACE}"/>
                </a:ext>
              </a:extLst>
            </p:cNvPr>
            <p:cNvSpPr/>
            <p:nvPr/>
          </p:nvSpPr>
          <p:spPr>
            <a:xfrm>
              <a:off x="5990322" y="3429000"/>
              <a:ext cx="802584" cy="442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a:t>
              </a:r>
              <a:endParaRPr lang="zh-CN" altLang="en-US" sz="2000" dirty="0">
                <a:solidFill>
                  <a:schemeClr val="tx1"/>
                </a:solidFill>
              </a:endParaRPr>
            </a:p>
          </p:txBody>
        </p:sp>
        <p:sp>
          <p:nvSpPr>
            <p:cNvPr id="66" name="椭圆 65">
              <a:extLst>
                <a:ext uri="{FF2B5EF4-FFF2-40B4-BE49-F238E27FC236}">
                  <a16:creationId xmlns:a16="http://schemas.microsoft.com/office/drawing/2014/main" id="{D511B811-9BFC-4FA8-B8E6-961B33B7877A}"/>
                </a:ext>
              </a:extLst>
            </p:cNvPr>
            <p:cNvSpPr/>
            <p:nvPr/>
          </p:nvSpPr>
          <p:spPr>
            <a:xfrm>
              <a:off x="6958220" y="4580282"/>
              <a:ext cx="802584" cy="4422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2:3</a:t>
              </a:r>
              <a:endParaRPr lang="zh-CN" altLang="en-US" sz="2000" dirty="0">
                <a:solidFill>
                  <a:schemeClr val="tx1"/>
                </a:solidFill>
              </a:endParaRPr>
            </a:p>
          </p:txBody>
        </p:sp>
        <p:cxnSp>
          <p:nvCxnSpPr>
            <p:cNvPr id="67" name="直接连接符 66">
              <a:extLst>
                <a:ext uri="{FF2B5EF4-FFF2-40B4-BE49-F238E27FC236}">
                  <a16:creationId xmlns:a16="http://schemas.microsoft.com/office/drawing/2014/main" id="{4C362D79-4829-42CA-9B63-BE86DE017915}"/>
                </a:ext>
              </a:extLst>
            </p:cNvPr>
            <p:cNvCxnSpPr>
              <a:cxnSpLocks/>
            </p:cNvCxnSpPr>
            <p:nvPr/>
          </p:nvCxnSpPr>
          <p:spPr>
            <a:xfrm flipH="1">
              <a:off x="5478610" y="3806520"/>
              <a:ext cx="642238" cy="77376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206D8A5D-41ED-4B58-AFE0-47BCC380B7DC}"/>
                </a:ext>
              </a:extLst>
            </p:cNvPr>
            <p:cNvCxnSpPr>
              <a:cxnSpLocks/>
              <a:endCxn id="66" idx="0"/>
            </p:cNvCxnSpPr>
            <p:nvPr/>
          </p:nvCxnSpPr>
          <p:spPr>
            <a:xfrm>
              <a:off x="6688360" y="3806520"/>
              <a:ext cx="671152" cy="77376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641414A9-3880-4D68-BF2E-7187648159D4}"/>
                </a:ext>
              </a:extLst>
            </p:cNvPr>
            <p:cNvCxnSpPr>
              <a:cxnSpLocks/>
              <a:stCxn id="66" idx="3"/>
            </p:cNvCxnSpPr>
            <p:nvPr/>
          </p:nvCxnSpPr>
          <p:spPr>
            <a:xfrm flipH="1">
              <a:off x="6436652" y="4957802"/>
              <a:ext cx="639104" cy="7644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B0DFDCF0-316E-4C95-A2F8-89BA21BED27D}"/>
                </a:ext>
              </a:extLst>
            </p:cNvPr>
            <p:cNvCxnSpPr>
              <a:cxnSpLocks/>
              <a:stCxn id="66" idx="5"/>
            </p:cNvCxnSpPr>
            <p:nvPr/>
          </p:nvCxnSpPr>
          <p:spPr>
            <a:xfrm>
              <a:off x="7643268" y="4957802"/>
              <a:ext cx="646382" cy="7644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4" name="矩形: 圆角 73">
              <a:extLst>
                <a:ext uri="{FF2B5EF4-FFF2-40B4-BE49-F238E27FC236}">
                  <a16:creationId xmlns:a16="http://schemas.microsoft.com/office/drawing/2014/main" id="{501623AE-357E-4E9D-9402-FA3608159713}"/>
                </a:ext>
              </a:extLst>
            </p:cNvPr>
            <p:cNvSpPr/>
            <p:nvPr/>
          </p:nvSpPr>
          <p:spPr>
            <a:xfrm>
              <a:off x="1172817" y="458028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(1,2,3)</a:t>
              </a:r>
              <a:endParaRPr lang="zh-CN" altLang="en-US" dirty="0">
                <a:solidFill>
                  <a:schemeClr val="tx1"/>
                </a:solidFill>
              </a:endParaRPr>
            </a:p>
          </p:txBody>
        </p:sp>
        <p:sp>
          <p:nvSpPr>
            <p:cNvPr id="82" name="矩形: 圆角 81">
              <a:extLst>
                <a:ext uri="{FF2B5EF4-FFF2-40B4-BE49-F238E27FC236}">
                  <a16:creationId xmlns:a16="http://schemas.microsoft.com/office/drawing/2014/main" id="{DF26AD06-A430-4723-BD1E-02EC79A84D13}"/>
                </a:ext>
              </a:extLst>
            </p:cNvPr>
            <p:cNvSpPr/>
            <p:nvPr/>
          </p:nvSpPr>
          <p:spPr>
            <a:xfrm>
              <a:off x="5086260" y="458028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(2,1,3)</a:t>
              </a:r>
              <a:endParaRPr lang="zh-CN" altLang="en-US" dirty="0">
                <a:solidFill>
                  <a:schemeClr val="tx1"/>
                </a:solidFill>
              </a:endParaRPr>
            </a:p>
          </p:txBody>
        </p:sp>
        <p:sp>
          <p:nvSpPr>
            <p:cNvPr id="83" name="矩形: 圆角 82">
              <a:extLst>
                <a:ext uri="{FF2B5EF4-FFF2-40B4-BE49-F238E27FC236}">
                  <a16:creationId xmlns:a16="http://schemas.microsoft.com/office/drawing/2014/main" id="{64C2DFED-A0CF-47D4-AEE4-1F0566A47620}"/>
                </a:ext>
              </a:extLst>
            </p:cNvPr>
            <p:cNvSpPr/>
            <p:nvPr/>
          </p:nvSpPr>
          <p:spPr>
            <a:xfrm>
              <a:off x="2117536" y="572226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(1,3,2)</a:t>
              </a:r>
              <a:endParaRPr lang="zh-CN" altLang="en-US" dirty="0">
                <a:solidFill>
                  <a:schemeClr val="tx1"/>
                </a:solidFill>
              </a:endParaRPr>
            </a:p>
          </p:txBody>
        </p:sp>
        <p:sp>
          <p:nvSpPr>
            <p:cNvPr id="84" name="矩形: 圆角 83">
              <a:extLst>
                <a:ext uri="{FF2B5EF4-FFF2-40B4-BE49-F238E27FC236}">
                  <a16:creationId xmlns:a16="http://schemas.microsoft.com/office/drawing/2014/main" id="{451E7664-9CB1-48F3-A8AC-6E582C8C8AE9}"/>
                </a:ext>
              </a:extLst>
            </p:cNvPr>
            <p:cNvSpPr/>
            <p:nvPr/>
          </p:nvSpPr>
          <p:spPr>
            <a:xfrm>
              <a:off x="3993876" y="572226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(3,1,2)</a:t>
              </a:r>
              <a:endParaRPr lang="zh-CN" altLang="en-US" dirty="0">
                <a:solidFill>
                  <a:schemeClr val="tx1"/>
                </a:solidFill>
              </a:endParaRPr>
            </a:p>
          </p:txBody>
        </p:sp>
        <p:sp>
          <p:nvSpPr>
            <p:cNvPr id="85" name="矩形: 圆角 84">
              <a:extLst>
                <a:ext uri="{FF2B5EF4-FFF2-40B4-BE49-F238E27FC236}">
                  <a16:creationId xmlns:a16="http://schemas.microsoft.com/office/drawing/2014/main" id="{F592BF13-D386-41EE-8134-3231D953CEAB}"/>
                </a:ext>
              </a:extLst>
            </p:cNvPr>
            <p:cNvSpPr/>
            <p:nvPr/>
          </p:nvSpPr>
          <p:spPr>
            <a:xfrm>
              <a:off x="6035360" y="572226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(2,3,1)</a:t>
              </a:r>
              <a:endParaRPr lang="zh-CN" altLang="en-US" dirty="0">
                <a:solidFill>
                  <a:schemeClr val="tx1"/>
                </a:solidFill>
              </a:endParaRPr>
            </a:p>
          </p:txBody>
        </p:sp>
        <p:sp>
          <p:nvSpPr>
            <p:cNvPr id="86" name="矩形: 圆角 85">
              <a:extLst>
                <a:ext uri="{FF2B5EF4-FFF2-40B4-BE49-F238E27FC236}">
                  <a16:creationId xmlns:a16="http://schemas.microsoft.com/office/drawing/2014/main" id="{FF3BE94D-5518-4B55-AD75-F432533D6237}"/>
                </a:ext>
              </a:extLst>
            </p:cNvPr>
            <p:cNvSpPr/>
            <p:nvPr/>
          </p:nvSpPr>
          <p:spPr>
            <a:xfrm>
              <a:off x="7897300" y="5722263"/>
              <a:ext cx="784699" cy="442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(3.2.1)</a:t>
              </a:r>
              <a:endParaRPr lang="zh-CN" altLang="en-US" dirty="0">
                <a:solidFill>
                  <a:schemeClr val="tx1"/>
                </a:solidFill>
              </a:endParaRPr>
            </a:p>
          </p:txBody>
        </p:sp>
      </p:grpSp>
      <p:sp>
        <p:nvSpPr>
          <p:cNvPr id="88" name="文本框 87">
            <a:extLst>
              <a:ext uri="{FF2B5EF4-FFF2-40B4-BE49-F238E27FC236}">
                <a16:creationId xmlns:a16="http://schemas.microsoft.com/office/drawing/2014/main" id="{FF410790-D5DF-40BD-AEAF-AD8A599D7922}"/>
              </a:ext>
            </a:extLst>
          </p:cNvPr>
          <p:cNvSpPr txBox="1"/>
          <p:nvPr/>
        </p:nvSpPr>
        <p:spPr>
          <a:xfrm>
            <a:off x="4554685" y="2523099"/>
            <a:ext cx="2176750" cy="369332"/>
          </a:xfrm>
          <a:prstGeom prst="rect">
            <a:avLst/>
          </a:prstGeom>
          <a:noFill/>
        </p:spPr>
        <p:txBody>
          <a:bodyPr wrap="none" rtlCol="0">
            <a:spAutoFit/>
          </a:bodyPr>
          <a:lstStyle/>
          <a:p>
            <a:r>
              <a:rPr lang="en-US" altLang="zh-CN" dirty="0"/>
              <a:t>Compare A[1] to A[2]</a:t>
            </a:r>
            <a:endParaRPr lang="zh-CN" altLang="en-US" dirty="0"/>
          </a:p>
        </p:txBody>
      </p:sp>
      <p:cxnSp>
        <p:nvCxnSpPr>
          <p:cNvPr id="90" name="直接箭头连接符 89">
            <a:extLst>
              <a:ext uri="{FF2B5EF4-FFF2-40B4-BE49-F238E27FC236}">
                <a16:creationId xmlns:a16="http://schemas.microsoft.com/office/drawing/2014/main" id="{2A90FD5D-96DC-40B0-982C-600EEBF2B682}"/>
              </a:ext>
            </a:extLst>
          </p:cNvPr>
          <p:cNvCxnSpPr>
            <a:cxnSpLocks/>
          </p:cNvCxnSpPr>
          <p:nvPr/>
        </p:nvCxnSpPr>
        <p:spPr>
          <a:xfrm flipH="1">
            <a:off x="4554685" y="2835912"/>
            <a:ext cx="335367" cy="2851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2F459DB9-F38D-4A5E-A514-4E287665E84C}"/>
                  </a:ext>
                </a:extLst>
              </p:cNvPr>
              <p:cNvSpPr txBox="1"/>
              <p:nvPr/>
            </p:nvSpPr>
            <p:spPr>
              <a:xfrm>
                <a:off x="2841751" y="3491358"/>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6" name="文本框 95">
                <a:extLst>
                  <a:ext uri="{FF2B5EF4-FFF2-40B4-BE49-F238E27FC236}">
                    <a16:creationId xmlns:a16="http://schemas.microsoft.com/office/drawing/2014/main" id="{2F459DB9-F38D-4A5E-A514-4E287665E84C}"/>
                  </a:ext>
                </a:extLst>
              </p:cNvPr>
              <p:cNvSpPr txBox="1">
                <a:spLocks noRot="1" noChangeAspect="1" noMove="1" noResize="1" noEditPoints="1" noAdjustHandles="1" noChangeArrowheads="1" noChangeShapeType="1" noTextEdit="1"/>
              </p:cNvSpPr>
              <p:nvPr/>
            </p:nvSpPr>
            <p:spPr>
              <a:xfrm>
                <a:off x="2841751" y="3491358"/>
                <a:ext cx="410689"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7E3CF12-1ACD-484D-9482-0ABEB30CCB9D}"/>
                  </a:ext>
                </a:extLst>
              </p:cNvPr>
              <p:cNvSpPr txBox="1"/>
              <p:nvPr/>
            </p:nvSpPr>
            <p:spPr>
              <a:xfrm>
                <a:off x="5344431" y="3488152"/>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m:oMathPara>
                </a14:m>
                <a:endParaRPr lang="zh-CN" altLang="en-US" dirty="0"/>
              </a:p>
            </p:txBody>
          </p:sp>
        </mc:Choice>
        <mc:Fallback xmlns="">
          <p:sp>
            <p:nvSpPr>
              <p:cNvPr id="97" name="文本框 96">
                <a:extLst>
                  <a:ext uri="{FF2B5EF4-FFF2-40B4-BE49-F238E27FC236}">
                    <a16:creationId xmlns:a16="http://schemas.microsoft.com/office/drawing/2014/main" id="{47E3CF12-1ACD-484D-9482-0ABEB30CCB9D}"/>
                  </a:ext>
                </a:extLst>
              </p:cNvPr>
              <p:cNvSpPr txBox="1">
                <a:spLocks noRot="1" noChangeAspect="1" noMove="1" noResize="1" noEditPoints="1" noAdjustHandles="1" noChangeArrowheads="1" noChangeShapeType="1" noTextEdit="1"/>
              </p:cNvSpPr>
              <p:nvPr/>
            </p:nvSpPr>
            <p:spPr>
              <a:xfrm>
                <a:off x="5344431" y="3488152"/>
                <a:ext cx="410690"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A82CFF1F-F4D3-46CC-9D00-EEFB4B771711}"/>
                  </a:ext>
                </a:extLst>
              </p:cNvPr>
              <p:cNvSpPr txBox="1"/>
              <p:nvPr/>
            </p:nvSpPr>
            <p:spPr>
              <a:xfrm>
                <a:off x="1412649" y="4440485"/>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8" name="文本框 97">
                <a:extLst>
                  <a:ext uri="{FF2B5EF4-FFF2-40B4-BE49-F238E27FC236}">
                    <a16:creationId xmlns:a16="http://schemas.microsoft.com/office/drawing/2014/main" id="{A82CFF1F-F4D3-46CC-9D00-EEFB4B771711}"/>
                  </a:ext>
                </a:extLst>
              </p:cNvPr>
              <p:cNvSpPr txBox="1">
                <a:spLocks noRot="1" noChangeAspect="1" noMove="1" noResize="1" noEditPoints="1" noAdjustHandles="1" noChangeArrowheads="1" noChangeShapeType="1" noTextEdit="1"/>
              </p:cNvSpPr>
              <p:nvPr/>
            </p:nvSpPr>
            <p:spPr>
              <a:xfrm>
                <a:off x="1412649" y="4440485"/>
                <a:ext cx="410689"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5CA810DD-6719-4AA5-9D64-6638755BA6D0}"/>
                  </a:ext>
                </a:extLst>
              </p:cNvPr>
              <p:cNvSpPr txBox="1"/>
              <p:nvPr/>
            </p:nvSpPr>
            <p:spPr>
              <a:xfrm>
                <a:off x="2929560" y="4442574"/>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m:oMathPara>
                </a14:m>
                <a:endParaRPr lang="zh-CN" altLang="en-US" dirty="0"/>
              </a:p>
            </p:txBody>
          </p:sp>
        </mc:Choice>
        <mc:Fallback xmlns="">
          <p:sp>
            <p:nvSpPr>
              <p:cNvPr id="99" name="文本框 98">
                <a:extLst>
                  <a:ext uri="{FF2B5EF4-FFF2-40B4-BE49-F238E27FC236}">
                    <a16:creationId xmlns:a16="http://schemas.microsoft.com/office/drawing/2014/main" id="{5CA810DD-6719-4AA5-9D64-6638755BA6D0}"/>
                  </a:ext>
                </a:extLst>
              </p:cNvPr>
              <p:cNvSpPr txBox="1">
                <a:spLocks noRot="1" noChangeAspect="1" noMove="1" noResize="1" noEditPoints="1" noAdjustHandles="1" noChangeArrowheads="1" noChangeShapeType="1" noTextEdit="1"/>
              </p:cNvSpPr>
              <p:nvPr/>
            </p:nvSpPr>
            <p:spPr>
              <a:xfrm>
                <a:off x="2929560" y="4442574"/>
                <a:ext cx="41069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FE66644A-2437-464E-85EC-8DB2471EF469}"/>
                  </a:ext>
                </a:extLst>
              </p:cNvPr>
              <p:cNvSpPr txBox="1"/>
              <p:nvPr/>
            </p:nvSpPr>
            <p:spPr>
              <a:xfrm>
                <a:off x="5319090" y="4438396"/>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0" name="文本框 99">
                <a:extLst>
                  <a:ext uri="{FF2B5EF4-FFF2-40B4-BE49-F238E27FC236}">
                    <a16:creationId xmlns:a16="http://schemas.microsoft.com/office/drawing/2014/main" id="{FE66644A-2437-464E-85EC-8DB2471EF469}"/>
                  </a:ext>
                </a:extLst>
              </p:cNvPr>
              <p:cNvSpPr txBox="1">
                <a:spLocks noRot="1" noChangeAspect="1" noMove="1" noResize="1" noEditPoints="1" noAdjustHandles="1" noChangeArrowheads="1" noChangeShapeType="1" noTextEdit="1"/>
              </p:cNvSpPr>
              <p:nvPr/>
            </p:nvSpPr>
            <p:spPr>
              <a:xfrm>
                <a:off x="5319090" y="4438396"/>
                <a:ext cx="41068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7C89464-A637-484C-BA6E-F3D1466E9045}"/>
                  </a:ext>
                </a:extLst>
              </p:cNvPr>
              <p:cNvSpPr txBox="1"/>
              <p:nvPr/>
            </p:nvSpPr>
            <p:spPr>
              <a:xfrm>
                <a:off x="6836001" y="444048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m:oMathPara>
                </a14:m>
                <a:endParaRPr lang="zh-CN" altLang="en-US" dirty="0"/>
              </a:p>
            </p:txBody>
          </p:sp>
        </mc:Choice>
        <mc:Fallback xmlns="">
          <p:sp>
            <p:nvSpPr>
              <p:cNvPr id="101" name="文本框 100">
                <a:extLst>
                  <a:ext uri="{FF2B5EF4-FFF2-40B4-BE49-F238E27FC236}">
                    <a16:creationId xmlns:a16="http://schemas.microsoft.com/office/drawing/2014/main" id="{D7C89464-A637-484C-BA6E-F3D1466E9045}"/>
                  </a:ext>
                </a:extLst>
              </p:cNvPr>
              <p:cNvSpPr txBox="1">
                <a:spLocks noRot="1" noChangeAspect="1" noMove="1" noResize="1" noEditPoints="1" noAdjustHandles="1" noChangeArrowheads="1" noChangeShapeType="1" noTextEdit="1"/>
              </p:cNvSpPr>
              <p:nvPr/>
            </p:nvSpPr>
            <p:spPr>
              <a:xfrm>
                <a:off x="6836001" y="4440485"/>
                <a:ext cx="41069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5C6CD15E-95A9-43E5-A51E-B3DBF0E1D08E}"/>
                  </a:ext>
                </a:extLst>
              </p:cNvPr>
              <p:cNvSpPr txBox="1"/>
              <p:nvPr/>
            </p:nvSpPr>
            <p:spPr>
              <a:xfrm>
                <a:off x="2342787" y="5617101"/>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2" name="文本框 101">
                <a:extLst>
                  <a:ext uri="{FF2B5EF4-FFF2-40B4-BE49-F238E27FC236}">
                    <a16:creationId xmlns:a16="http://schemas.microsoft.com/office/drawing/2014/main" id="{5C6CD15E-95A9-43E5-A51E-B3DBF0E1D08E}"/>
                  </a:ext>
                </a:extLst>
              </p:cNvPr>
              <p:cNvSpPr txBox="1">
                <a:spLocks noRot="1" noChangeAspect="1" noMove="1" noResize="1" noEditPoints="1" noAdjustHandles="1" noChangeArrowheads="1" noChangeShapeType="1" noTextEdit="1"/>
              </p:cNvSpPr>
              <p:nvPr/>
            </p:nvSpPr>
            <p:spPr>
              <a:xfrm>
                <a:off x="2342787" y="5617101"/>
                <a:ext cx="41068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B7EAC27C-A90A-4670-9033-0487B94954E0}"/>
                  </a:ext>
                </a:extLst>
              </p:cNvPr>
              <p:cNvSpPr txBox="1"/>
              <p:nvPr/>
            </p:nvSpPr>
            <p:spPr>
              <a:xfrm>
                <a:off x="3859698" y="561919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m:oMathPara>
                </a14:m>
                <a:endParaRPr lang="zh-CN" altLang="en-US" dirty="0"/>
              </a:p>
            </p:txBody>
          </p:sp>
        </mc:Choice>
        <mc:Fallback xmlns="">
          <p:sp>
            <p:nvSpPr>
              <p:cNvPr id="103" name="文本框 102">
                <a:extLst>
                  <a:ext uri="{FF2B5EF4-FFF2-40B4-BE49-F238E27FC236}">
                    <a16:creationId xmlns:a16="http://schemas.microsoft.com/office/drawing/2014/main" id="{B7EAC27C-A90A-4670-9033-0487B94954E0}"/>
                  </a:ext>
                </a:extLst>
              </p:cNvPr>
              <p:cNvSpPr txBox="1">
                <a:spLocks noRot="1" noChangeAspect="1" noMove="1" noResize="1" noEditPoints="1" noAdjustHandles="1" noChangeArrowheads="1" noChangeShapeType="1" noTextEdit="1"/>
              </p:cNvSpPr>
              <p:nvPr/>
            </p:nvSpPr>
            <p:spPr>
              <a:xfrm>
                <a:off x="3859698" y="5619190"/>
                <a:ext cx="41069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3F85B6E1-FC81-4235-90F5-D56E9523C350}"/>
                  </a:ext>
                </a:extLst>
              </p:cNvPr>
              <p:cNvSpPr txBox="1"/>
              <p:nvPr/>
            </p:nvSpPr>
            <p:spPr>
              <a:xfrm>
                <a:off x="6248039" y="5605358"/>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4" name="文本框 103">
                <a:extLst>
                  <a:ext uri="{FF2B5EF4-FFF2-40B4-BE49-F238E27FC236}">
                    <a16:creationId xmlns:a16="http://schemas.microsoft.com/office/drawing/2014/main" id="{3F85B6E1-FC81-4235-90F5-D56E9523C350}"/>
                  </a:ext>
                </a:extLst>
              </p:cNvPr>
              <p:cNvSpPr txBox="1">
                <a:spLocks noRot="1" noChangeAspect="1" noMove="1" noResize="1" noEditPoints="1" noAdjustHandles="1" noChangeArrowheads="1" noChangeShapeType="1" noTextEdit="1"/>
              </p:cNvSpPr>
              <p:nvPr/>
            </p:nvSpPr>
            <p:spPr>
              <a:xfrm>
                <a:off x="6248039" y="5605358"/>
                <a:ext cx="41068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5673B4AD-0A6E-4FA6-B35D-62ADC03B367C}"/>
                  </a:ext>
                </a:extLst>
              </p:cNvPr>
              <p:cNvSpPr txBox="1"/>
              <p:nvPr/>
            </p:nvSpPr>
            <p:spPr>
              <a:xfrm>
                <a:off x="7764950" y="5607447"/>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m:oMathPara>
                </a14:m>
                <a:endParaRPr lang="zh-CN" altLang="en-US" dirty="0"/>
              </a:p>
            </p:txBody>
          </p:sp>
        </mc:Choice>
        <mc:Fallback xmlns="">
          <p:sp>
            <p:nvSpPr>
              <p:cNvPr id="105" name="文本框 104">
                <a:extLst>
                  <a:ext uri="{FF2B5EF4-FFF2-40B4-BE49-F238E27FC236}">
                    <a16:creationId xmlns:a16="http://schemas.microsoft.com/office/drawing/2014/main" id="{5673B4AD-0A6E-4FA6-B35D-62ADC03B367C}"/>
                  </a:ext>
                </a:extLst>
              </p:cNvPr>
              <p:cNvSpPr txBox="1">
                <a:spLocks noRot="1" noChangeAspect="1" noMove="1" noResize="1" noEditPoints="1" noAdjustHandles="1" noChangeArrowheads="1" noChangeShapeType="1" noTextEdit="1"/>
              </p:cNvSpPr>
              <p:nvPr/>
            </p:nvSpPr>
            <p:spPr>
              <a:xfrm>
                <a:off x="7764950" y="5607447"/>
                <a:ext cx="41069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23A1BBF-7E7E-4522-B1E8-C89A972D9277}"/>
                  </a:ext>
                </a:extLst>
              </p:cNvPr>
              <p:cNvSpPr txBox="1"/>
              <p:nvPr/>
            </p:nvSpPr>
            <p:spPr>
              <a:xfrm>
                <a:off x="2096204" y="3238282"/>
                <a:ext cx="1205921" cy="369332"/>
              </a:xfrm>
              <a:prstGeom prst="rect">
                <a:avLst/>
              </a:prstGeom>
              <a:noFill/>
            </p:spPr>
            <p:txBody>
              <a:bodyPr wrap="square" rtlCol="0">
                <a:spAutoFit/>
              </a:bodyPr>
              <a:lstStyle/>
              <a:p>
                <a:r>
                  <a:rPr lang="en-US" altLang="zh-CN" dirty="0"/>
                  <a:t>A[1]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A[2]</a:t>
                </a:r>
                <a:endParaRPr lang="zh-CN" altLang="en-US" dirty="0"/>
              </a:p>
            </p:txBody>
          </p:sp>
        </mc:Choice>
        <mc:Fallback xmlns="">
          <p:sp>
            <p:nvSpPr>
              <p:cNvPr id="106" name="文本框 105">
                <a:extLst>
                  <a:ext uri="{FF2B5EF4-FFF2-40B4-BE49-F238E27FC236}">
                    <a16:creationId xmlns:a16="http://schemas.microsoft.com/office/drawing/2014/main" id="{723A1BBF-7E7E-4522-B1E8-C89A972D9277}"/>
                  </a:ext>
                </a:extLst>
              </p:cNvPr>
              <p:cNvSpPr txBox="1">
                <a:spLocks noRot="1" noChangeAspect="1" noMove="1" noResize="1" noEditPoints="1" noAdjustHandles="1" noChangeArrowheads="1" noChangeShapeType="1" noTextEdit="1"/>
              </p:cNvSpPr>
              <p:nvPr/>
            </p:nvSpPr>
            <p:spPr>
              <a:xfrm>
                <a:off x="2096204" y="3238282"/>
                <a:ext cx="1205921" cy="369332"/>
              </a:xfrm>
              <a:prstGeom prst="rect">
                <a:avLst/>
              </a:prstGeom>
              <a:blipFill>
                <a:blip r:embed="rId12"/>
                <a:stretch>
                  <a:fillRect l="-4545"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F6CFFC09-C45B-4B31-A361-0A344A68D680}"/>
                  </a:ext>
                </a:extLst>
              </p:cNvPr>
              <p:cNvSpPr txBox="1"/>
              <p:nvPr/>
            </p:nvSpPr>
            <p:spPr>
              <a:xfrm>
                <a:off x="7081102" y="4161397"/>
                <a:ext cx="1184246" cy="646331"/>
              </a:xfrm>
              <a:prstGeom prst="rect">
                <a:avLst/>
              </a:prstGeom>
              <a:noFill/>
            </p:spPr>
            <p:txBody>
              <a:bodyPr wrap="square" rtlCol="0">
                <a:spAutoFit/>
              </a:bodyPr>
              <a:lstStyle/>
              <a:p>
                <a:r>
                  <a:rPr lang="en-US" altLang="zh-CN" dirty="0"/>
                  <a:t>A[1]</a:t>
                </a:r>
                <a14:m>
                  <m:oMath xmlns:m="http://schemas.openxmlformats.org/officeDocument/2006/math">
                    <m:r>
                      <a:rPr lang="en-US" altLang="zh-CN" b="0" i="1" smtClean="0">
                        <a:latin typeface="Cambria Math" panose="02040503050406030204" pitchFamily="18" charset="0"/>
                      </a:rPr>
                      <m:t>&gt;</m:t>
                    </m:r>
                  </m:oMath>
                </a14:m>
                <a:r>
                  <a:rPr lang="en-US" altLang="zh-CN" dirty="0"/>
                  <a:t>A[2]</a:t>
                </a:r>
              </a:p>
              <a:p>
                <a:r>
                  <a:rPr lang="en-US" altLang="zh-CN" dirty="0"/>
                  <a:t>A[1]</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a14:m>
                <a:r>
                  <a:rPr lang="en-US" altLang="zh-CN" dirty="0"/>
                  <a:t>A[3]</a:t>
                </a:r>
                <a:endParaRPr lang="zh-CN" altLang="en-US" dirty="0"/>
              </a:p>
            </p:txBody>
          </p:sp>
        </mc:Choice>
        <mc:Fallback xmlns="">
          <p:sp>
            <p:nvSpPr>
              <p:cNvPr id="107" name="文本框 106">
                <a:extLst>
                  <a:ext uri="{FF2B5EF4-FFF2-40B4-BE49-F238E27FC236}">
                    <a16:creationId xmlns:a16="http://schemas.microsoft.com/office/drawing/2014/main" id="{F6CFFC09-C45B-4B31-A361-0A344A68D680}"/>
                  </a:ext>
                </a:extLst>
              </p:cNvPr>
              <p:cNvSpPr txBox="1">
                <a:spLocks noRot="1" noChangeAspect="1" noMove="1" noResize="1" noEditPoints="1" noAdjustHandles="1" noChangeArrowheads="1" noChangeShapeType="1" noTextEdit="1"/>
              </p:cNvSpPr>
              <p:nvPr/>
            </p:nvSpPr>
            <p:spPr>
              <a:xfrm>
                <a:off x="7081102" y="4161397"/>
                <a:ext cx="1184246" cy="646331"/>
              </a:xfrm>
              <a:prstGeom prst="rect">
                <a:avLst/>
              </a:prstGeom>
              <a:blipFill>
                <a:blip r:embed="rId13"/>
                <a:stretch>
                  <a:fillRect l="-4639" t="-5660" r="-1031"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A20E1007-87B3-46C4-972F-2A83809FD6A1}"/>
                  </a:ext>
                </a:extLst>
              </p:cNvPr>
              <p:cNvSpPr txBox="1"/>
              <p:nvPr/>
            </p:nvSpPr>
            <p:spPr>
              <a:xfrm>
                <a:off x="299683" y="5526600"/>
                <a:ext cx="1623539" cy="369332"/>
              </a:xfrm>
              <a:prstGeom prst="rect">
                <a:avLst/>
              </a:prstGeom>
              <a:noFill/>
            </p:spPr>
            <p:txBody>
              <a:bodyPr wrap="square" rtlCol="0">
                <a:spAutoFit/>
              </a:bodyPr>
              <a:lstStyle/>
              <a:p>
                <a:r>
                  <a:rPr lang="en-US" altLang="zh-CN" dirty="0"/>
                  <a:t>A[1]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A[2</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A[3]</a:t>
                </a:r>
                <a:endParaRPr lang="zh-CN" altLang="en-US" dirty="0"/>
              </a:p>
            </p:txBody>
          </p:sp>
        </mc:Choice>
        <mc:Fallback xmlns="">
          <p:sp>
            <p:nvSpPr>
              <p:cNvPr id="108" name="文本框 107">
                <a:extLst>
                  <a:ext uri="{FF2B5EF4-FFF2-40B4-BE49-F238E27FC236}">
                    <a16:creationId xmlns:a16="http://schemas.microsoft.com/office/drawing/2014/main" id="{A20E1007-87B3-46C4-972F-2A83809FD6A1}"/>
                  </a:ext>
                </a:extLst>
              </p:cNvPr>
              <p:cNvSpPr txBox="1">
                <a:spLocks noRot="1" noChangeAspect="1" noMove="1" noResize="1" noEditPoints="1" noAdjustHandles="1" noChangeArrowheads="1" noChangeShapeType="1" noTextEdit="1"/>
              </p:cNvSpPr>
              <p:nvPr/>
            </p:nvSpPr>
            <p:spPr>
              <a:xfrm>
                <a:off x="299683" y="5526600"/>
                <a:ext cx="1623539" cy="369332"/>
              </a:xfrm>
              <a:prstGeom prst="rect">
                <a:avLst/>
              </a:prstGeom>
              <a:blipFill>
                <a:blip r:embed="rId14"/>
                <a:stretch>
                  <a:fillRect l="-3008" t="-10000" r="-338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B3E2C908-B6E8-441A-A1CF-AF701BCECC72}"/>
                  </a:ext>
                </a:extLst>
              </p:cNvPr>
              <p:cNvSpPr txBox="1"/>
              <p:nvPr/>
            </p:nvSpPr>
            <p:spPr>
              <a:xfrm>
                <a:off x="3176366" y="4180374"/>
                <a:ext cx="1205921" cy="646331"/>
              </a:xfrm>
              <a:prstGeom prst="rect">
                <a:avLst/>
              </a:prstGeom>
              <a:noFill/>
            </p:spPr>
            <p:txBody>
              <a:bodyPr wrap="square" rtlCol="0">
                <a:spAutoFit/>
              </a:bodyPr>
              <a:lstStyle/>
              <a:p>
                <a:r>
                  <a:rPr lang="en-US" altLang="zh-CN" dirty="0"/>
                  <a:t>A[1]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A[2]</a:t>
                </a:r>
              </a:p>
              <a:p>
                <a:r>
                  <a:rPr lang="en-US" altLang="zh-CN" dirty="0"/>
                  <a:t>A[2]</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&gt;</m:t>
                    </m:r>
                  </m:oMath>
                </a14:m>
                <a:r>
                  <a:rPr lang="en-US" altLang="zh-CN" dirty="0"/>
                  <a:t>A[3]</a:t>
                </a:r>
                <a:endParaRPr lang="zh-CN" altLang="en-US" dirty="0"/>
              </a:p>
            </p:txBody>
          </p:sp>
        </mc:Choice>
        <mc:Fallback xmlns="">
          <p:sp>
            <p:nvSpPr>
              <p:cNvPr id="109" name="文本框 108">
                <a:extLst>
                  <a:ext uri="{FF2B5EF4-FFF2-40B4-BE49-F238E27FC236}">
                    <a16:creationId xmlns:a16="http://schemas.microsoft.com/office/drawing/2014/main" id="{B3E2C908-B6E8-441A-A1CF-AF701BCECC72}"/>
                  </a:ext>
                </a:extLst>
              </p:cNvPr>
              <p:cNvSpPr txBox="1">
                <a:spLocks noRot="1" noChangeAspect="1" noMove="1" noResize="1" noEditPoints="1" noAdjustHandles="1" noChangeArrowheads="1" noChangeShapeType="1" noTextEdit="1"/>
              </p:cNvSpPr>
              <p:nvPr/>
            </p:nvSpPr>
            <p:spPr>
              <a:xfrm>
                <a:off x="3176366" y="4180374"/>
                <a:ext cx="1205921" cy="646331"/>
              </a:xfrm>
              <a:prstGeom prst="rect">
                <a:avLst/>
              </a:prstGeom>
              <a:blipFill>
                <a:blip r:embed="rId15"/>
                <a:stretch>
                  <a:fillRect l="-4040"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731FDF0A-61F1-46CB-A790-AE48865ADCAF}"/>
                  </a:ext>
                </a:extLst>
              </p:cNvPr>
              <p:cNvSpPr txBox="1"/>
              <p:nvPr/>
            </p:nvSpPr>
            <p:spPr>
              <a:xfrm>
                <a:off x="5379071" y="3242502"/>
                <a:ext cx="2533637" cy="369332"/>
              </a:xfrm>
              <a:prstGeom prst="rect">
                <a:avLst/>
              </a:prstGeom>
              <a:noFill/>
            </p:spPr>
            <p:txBody>
              <a:bodyPr wrap="square" rtlCol="0">
                <a:spAutoFit/>
              </a:bodyPr>
              <a:lstStyle/>
              <a:p>
                <a:r>
                  <a:rPr lang="en-US" altLang="zh-CN" dirty="0"/>
                  <a:t>A[1]</a:t>
                </a:r>
                <a14:m>
                  <m:oMath xmlns:m="http://schemas.openxmlformats.org/officeDocument/2006/math">
                    <m:r>
                      <a:rPr lang="en-US" altLang="zh-CN" b="0" i="1" smtClean="0">
                        <a:latin typeface="Cambria Math" panose="02040503050406030204" pitchFamily="18" charset="0"/>
                      </a:rPr>
                      <m:t>&gt;</m:t>
                    </m:r>
                  </m:oMath>
                </a14:m>
                <a:r>
                  <a:rPr lang="en-US" altLang="zh-CN" dirty="0"/>
                  <a:t>A[2](swap in array)</a:t>
                </a:r>
                <a:endParaRPr lang="zh-CN" altLang="en-US" dirty="0"/>
              </a:p>
            </p:txBody>
          </p:sp>
        </mc:Choice>
        <mc:Fallback xmlns="">
          <p:sp>
            <p:nvSpPr>
              <p:cNvPr id="110" name="文本框 109">
                <a:extLst>
                  <a:ext uri="{FF2B5EF4-FFF2-40B4-BE49-F238E27FC236}">
                    <a16:creationId xmlns:a16="http://schemas.microsoft.com/office/drawing/2014/main" id="{731FDF0A-61F1-46CB-A790-AE48865ADCAF}"/>
                  </a:ext>
                </a:extLst>
              </p:cNvPr>
              <p:cNvSpPr txBox="1">
                <a:spLocks noRot="1" noChangeAspect="1" noMove="1" noResize="1" noEditPoints="1" noAdjustHandles="1" noChangeArrowheads="1" noChangeShapeType="1" noTextEdit="1"/>
              </p:cNvSpPr>
              <p:nvPr/>
            </p:nvSpPr>
            <p:spPr>
              <a:xfrm>
                <a:off x="5379071" y="3242502"/>
                <a:ext cx="2533637" cy="369332"/>
              </a:xfrm>
              <a:prstGeom prst="rect">
                <a:avLst/>
              </a:prstGeom>
              <a:blipFill>
                <a:blip r:embed="rId16"/>
                <a:stretch>
                  <a:fillRect l="-1923" t="-10000" r="-721"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86999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97AFF-9A9F-426B-9582-57757711BBAB}"/>
              </a:ext>
            </a:extLst>
          </p:cNvPr>
          <p:cNvSpPr>
            <a:spLocks noGrp="1"/>
          </p:cNvSpPr>
          <p:nvPr>
            <p:ph type="title"/>
          </p:nvPr>
        </p:nvSpPr>
        <p:spPr/>
        <p:txBody>
          <a:bodyPr/>
          <a:lstStyle/>
          <a:p>
            <a:r>
              <a:rPr lang="zh-CN" altLang="en-US" dirty="0"/>
              <a:t>基于比较的排序问题</a:t>
            </a:r>
            <a:r>
              <a:rPr lang="en-US" altLang="zh-CN" dirty="0"/>
              <a:t>/</a:t>
            </a:r>
            <a:r>
              <a:rPr lang="zh-CN" altLang="en-US" dirty="0"/>
              <a:t>算法的最坏时间复杂度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AB4FBD-8C77-45C1-9797-CA7A007E48EA}"/>
                  </a:ext>
                </a:extLst>
              </p:cNvPr>
              <p:cNvSpPr>
                <a:spLocks noGrp="1"/>
              </p:cNvSpPr>
              <p:nvPr>
                <p:ph idx="1"/>
              </p:nvPr>
            </p:nvSpPr>
            <p:spPr/>
            <p:txBody>
              <a:bodyPr/>
              <a:lstStyle/>
              <a:p>
                <a:r>
                  <a:rPr lang="zh-CN" altLang="en-US" dirty="0"/>
                  <a:t>对待排序的</a:t>
                </a:r>
                <a:r>
                  <a:rPr lang="en-US" altLang="zh-CN" dirty="0"/>
                  <a:t>A[]</a:t>
                </a:r>
                <a:r>
                  <a:rPr lang="zh-CN" altLang="en-US" dirty="0"/>
                  <a:t>中</a:t>
                </a:r>
                <a:r>
                  <a:rPr lang="en-US" altLang="zh-CN" dirty="0"/>
                  <a:t>n</a:t>
                </a:r>
                <a:r>
                  <a:rPr lang="zh-CN" altLang="en-US" dirty="0"/>
                  <a:t>个元素，其所有可能的排列总数为</a:t>
                </a:r>
                <a:r>
                  <a:rPr lang="en-US" altLang="zh-CN" dirty="0"/>
                  <a:t>n</a:t>
                </a:r>
                <a:r>
                  <a:rPr lang="zh-CN" altLang="en-US" dirty="0"/>
                  <a:t>！可以看作</a:t>
                </a:r>
                <a:r>
                  <a:rPr lang="en-US" altLang="zh-CN" dirty="0"/>
                  <a:t>sorting</a:t>
                </a:r>
                <a:r>
                  <a:rPr lang="zh-CN" altLang="en-US" dirty="0"/>
                  <a:t>问题的输入总数，每种排列对应树中一个叶节点；</a:t>
                </a:r>
                <a:endParaRPr lang="en-US" altLang="zh-CN" dirty="0"/>
              </a:p>
              <a:p>
                <a:r>
                  <a:rPr lang="zh-CN" altLang="en-US" dirty="0"/>
                  <a:t>排序决策树中，每个非叶节点对应一次比较操作，决策树的高度为</a:t>
                </a:r>
                <a:r>
                  <a:rPr lang="en-US" altLang="zh-CN" i="1" dirty="0"/>
                  <a:t>h</a:t>
                </a:r>
              </a:p>
              <a:p>
                <a:r>
                  <a:rPr lang="zh-CN" altLang="en-US" dirty="0"/>
                  <a:t>高度为</a:t>
                </a:r>
                <a:r>
                  <a:rPr lang="en-US" altLang="zh-CN" dirty="0"/>
                  <a:t>h</a:t>
                </a:r>
                <a:r>
                  <a:rPr lang="zh-CN" altLang="en-US" dirty="0"/>
                  <a:t>的决策树，叶节点数目最多为</a:t>
                </a:r>
                <a:r>
                  <a:rPr lang="en-US" altLang="zh-CN" dirty="0"/>
                  <a:t>2</a:t>
                </a:r>
                <a:r>
                  <a:rPr lang="en-US" altLang="zh-CN" i="1" baseline="30000" dirty="0"/>
                  <a:t>h</a:t>
                </a:r>
                <a:r>
                  <a:rPr lang="zh-CN" altLang="en-US" dirty="0"/>
                  <a:t>，故有</a:t>
                </a:r>
                <a:endParaRPr lang="en-US" altLang="zh-CN" dirty="0"/>
              </a:p>
              <a:p>
                <a:pPr marL="0" indent="0">
                  <a:buNone/>
                </a:pPr>
                <a:r>
                  <a:rPr lang="en-US" altLang="zh-CN" dirty="0"/>
                  <a:t>              2</a:t>
                </a:r>
                <a:r>
                  <a:rPr lang="en-US" altLang="zh-CN" i="1" baseline="30000" dirty="0"/>
                  <a:t>h</a:t>
                </a:r>
                <a14:m>
                  <m:oMath xmlns:m="http://schemas.openxmlformats.org/officeDocument/2006/math">
                    <m:r>
                      <a:rPr lang="zh-CN" altLang="en-US" i="1" smtClean="0">
                        <a:latin typeface="Cambria Math" panose="02040503050406030204" pitchFamily="18" charset="0"/>
                      </a:rPr>
                      <m:t>≥</m:t>
                    </m:r>
                  </m:oMath>
                </a14:m>
                <a:r>
                  <a:rPr lang="zh-CN" altLang="en-US" dirty="0"/>
                  <a:t> </a:t>
                </a:r>
                <a:r>
                  <a:rPr lang="en-US" altLang="zh-CN" dirty="0"/>
                  <a:t>n</a:t>
                </a:r>
                <a:r>
                  <a:rPr lang="zh-CN" altLang="en-US" dirty="0"/>
                  <a:t>！， </a:t>
                </a:r>
                <a14:m>
                  <m:oMath xmlns:m="http://schemas.openxmlformats.org/officeDocument/2006/math">
                    <m:r>
                      <a:rPr lang="en-US" altLang="zh-CN" b="0" i="1" smtClean="0">
                        <a:latin typeface="Cambria Math" panose="02040503050406030204" pitchFamily="18" charset="0"/>
                      </a:rPr>
                      <m:t>h</m:t>
                    </m:r>
                    <m:r>
                      <a:rPr lang="zh-CN" altLang="en-US" i="1">
                        <a:latin typeface="Cambria Math" panose="02040503050406030204" pitchFamily="18" charset="0"/>
                      </a:rPr>
                      <m:t>≥</m:t>
                    </m:r>
                    <m:r>
                      <m:rPr>
                        <m:sty m:val="p"/>
                      </m:rPr>
                      <a:rPr lang="en-US" altLang="zh-CN" b="0" i="0" smtClean="0">
                        <a:latin typeface="Cambria Math" panose="02040503050406030204" pitchFamily="18" charset="0"/>
                      </a:rPr>
                      <m:t>log</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r>
                  <a:rPr lang="zh-CN" altLang="en-US" dirty="0"/>
                  <a:t>根据斯特林近似公式，</a:t>
                </a:r>
                <a:endParaRPr lang="en-US" altLang="zh-CN" dirty="0"/>
              </a:p>
              <a:p>
                <a:endParaRPr lang="en-US" altLang="zh-CN" dirty="0"/>
              </a:p>
              <a:p>
                <a:pPr marL="0" indent="0">
                  <a:buNone/>
                </a:pPr>
                <a:endParaRPr lang="en-US" altLang="zh-CN" dirty="0"/>
              </a:p>
              <a:p>
                <a:pPr marL="0" indent="0">
                  <a:buNone/>
                </a:pPr>
                <a:r>
                  <a:rPr lang="zh-CN" altLang="en-US" dirty="0"/>
                  <a:t>，其中 </a:t>
                </a:r>
                <a14:m>
                  <m:oMath xmlns:m="http://schemas.openxmlformats.org/officeDocument/2006/math">
                    <m:r>
                      <a:rPr lang="en-US" altLang="zh-CN" sz="2400" b="0" i="0" smtClean="0">
                        <a:solidFill>
                          <a:srgbClr val="000000"/>
                        </a:solidFill>
                        <a:latin typeface="Cambria Math" panose="02040503050406030204" pitchFamily="18" charset="0"/>
                        <a:ea typeface="Cambria Math" panose="02040503050406030204" pitchFamily="18" charset="0"/>
                      </a:rPr>
                      <m:t>   </m:t>
                    </m:r>
                    <m:r>
                      <m:rPr>
                        <m:sty m:val="p"/>
                      </m:rPr>
                      <a:rPr lang="el-GR" altLang="zh-CN" sz="2400" b="0" i="1" smtClean="0">
                        <a:solidFill>
                          <a:srgbClr val="000000"/>
                        </a:solidFill>
                        <a:latin typeface="Cambria Math" panose="02040503050406030204" pitchFamily="18" charset="0"/>
                        <a:ea typeface="Cambria Math" panose="02040503050406030204" pitchFamily="18" charset="0"/>
                      </a:rPr>
                      <m:t>Θ</m:t>
                    </m:r>
                    <m:d>
                      <m:dPr>
                        <m:ctrlPr>
                          <a:rPr lang="en-US" altLang="zh-CN" sz="2400" b="0" i="1" smtClean="0">
                            <a:solidFill>
                              <a:srgbClr val="000000"/>
                            </a:solidFill>
                            <a:latin typeface="Cambria Math" panose="02040503050406030204" pitchFamily="18" charset="0"/>
                          </a:rPr>
                        </m:ctrlPr>
                      </m:dPr>
                      <m:e>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𝑛</m:t>
                            </m:r>
                          </m:den>
                        </m:f>
                      </m:e>
                    </m:d>
                    <m:r>
                      <a:rPr lang="en-US" altLang="zh-CN" sz="2400" b="0" i="1" smtClean="0">
                        <a:solidFill>
                          <a:srgbClr val="000000"/>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rgbClr val="000000"/>
                            </a:solidFill>
                            <a:latin typeface="Cambria Math" panose="02040503050406030204" pitchFamily="18" charset="0"/>
                            <a:ea typeface="Cambria Math" panose="02040503050406030204" pitchFamily="18" charset="0"/>
                          </a:rPr>
                        </m:ctrlPr>
                      </m:dPr>
                      <m:e>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f>
                              <m:fPr>
                                <m:ctrlPr>
                                  <a:rPr lang="en-US" altLang="zh-CN" sz="2400" b="0" i="1" smtClean="0">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12</m:t>
                                </m:r>
                                <m:r>
                                  <a:rPr lang="en-US" altLang="zh-CN" sz="2400" b="0" i="1" smtClean="0">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den>
                            </m:f>
                          </m:sup>
                        </m:sSup>
                        <m:r>
                          <a:rPr lang="en-US" altLang="zh-CN" sz="2400" b="0" i="1" smtClean="0">
                            <a:solidFill>
                              <a:srgbClr val="000000"/>
                            </a:solidFill>
                            <a:latin typeface="Cambria Math" panose="02040503050406030204" pitchFamily="18" charset="0"/>
                            <a:ea typeface="Cambria Math" panose="02040503050406030204" pitchFamily="18" charset="0"/>
                          </a:rPr>
                          <m:t>,</m:t>
                        </m:r>
                        <m:sSup>
                          <m:sSupPr>
                            <m:ctrlPr>
                              <a:rPr lang="en-US" altLang="zh-CN" i="1">
                                <a:solidFill>
                                  <a:srgbClr val="000000"/>
                                </a:solidFill>
                                <a:latin typeface="Cambria Math" panose="02040503050406030204" pitchFamily="18" charset="0"/>
                                <a:ea typeface="Cambria Math" panose="02040503050406030204" pitchFamily="18" charset="0"/>
                              </a:rPr>
                            </m:ctrlPr>
                          </m:sSupPr>
                          <m:e>
                            <m:r>
                              <a:rPr lang="en-US" altLang="zh-CN" i="1">
                                <a:solidFill>
                                  <a:srgbClr val="000000"/>
                                </a:solidFill>
                                <a:latin typeface="Cambria Math" panose="02040503050406030204" pitchFamily="18" charset="0"/>
                                <a:ea typeface="Cambria Math" panose="02040503050406030204" pitchFamily="18" charset="0"/>
                              </a:rPr>
                              <m:t>𝑒</m:t>
                            </m:r>
                          </m:e>
                          <m:sup>
                            <m:f>
                              <m:fPr>
                                <m:ctrlPr>
                                  <a:rPr lang="en-US" altLang="zh-CN" i="1">
                                    <a:solidFill>
                                      <a:srgbClr val="000000"/>
                                    </a:solidFill>
                                    <a:latin typeface="Cambria Math" panose="02040503050406030204" pitchFamily="18" charset="0"/>
                                    <a:ea typeface="Cambria Math" panose="02040503050406030204" pitchFamily="18" charset="0"/>
                                  </a:rPr>
                                </m:ctrlPr>
                              </m:fPr>
                              <m:num>
                                <m:r>
                                  <a:rPr lang="en-US" altLang="zh-CN" i="1">
                                    <a:solidFill>
                                      <a:srgbClr val="000000"/>
                                    </a:solidFill>
                                    <a:latin typeface="Cambria Math" panose="02040503050406030204" pitchFamily="18" charset="0"/>
                                    <a:ea typeface="Cambria Math" panose="02040503050406030204" pitchFamily="18" charset="0"/>
                                  </a:rPr>
                                  <m:t>1</m:t>
                                </m:r>
                              </m:num>
                              <m:den>
                                <m:r>
                                  <a:rPr lang="en-US" altLang="zh-CN" i="1">
                                    <a:solidFill>
                                      <a:srgbClr val="000000"/>
                                    </a:solidFill>
                                    <a:latin typeface="Cambria Math" panose="02040503050406030204" pitchFamily="18" charset="0"/>
                                    <a:ea typeface="Cambria Math" panose="02040503050406030204" pitchFamily="18" charset="0"/>
                                  </a:rPr>
                                  <m:t>12</m:t>
                                </m:r>
                                <m:r>
                                  <a:rPr lang="en-US" altLang="zh-CN" i="1">
                                    <a:solidFill>
                                      <a:srgbClr val="000000"/>
                                    </a:solidFill>
                                    <a:latin typeface="Cambria Math" panose="02040503050406030204" pitchFamily="18" charset="0"/>
                                    <a:ea typeface="Cambria Math" panose="02040503050406030204" pitchFamily="18" charset="0"/>
                                  </a:rPr>
                                  <m:t>𝑛</m:t>
                                </m:r>
                              </m:den>
                            </m:f>
                          </m:sup>
                        </m:sSup>
                      </m:e>
                    </m:d>
                  </m:oMath>
                </a14:m>
                <a:endParaRPr lang="zh-CN" altLang="en-US" dirty="0"/>
              </a:p>
            </p:txBody>
          </p:sp>
        </mc:Choice>
        <mc:Fallback xmlns="">
          <p:sp>
            <p:nvSpPr>
              <p:cNvPr id="3" name="内容占位符 2">
                <a:extLst>
                  <a:ext uri="{FF2B5EF4-FFF2-40B4-BE49-F238E27FC236}">
                    <a16:creationId xmlns:a16="http://schemas.microsoft.com/office/drawing/2014/main" id="{76AB4FBD-8C77-45C1-9797-CA7A007E48EA}"/>
                  </a:ext>
                </a:extLst>
              </p:cNvPr>
              <p:cNvSpPr>
                <a:spLocks noGrp="1" noRot="1" noChangeAspect="1" noMove="1" noResize="1" noEditPoints="1" noAdjustHandles="1" noChangeArrowheads="1" noChangeShapeType="1" noTextEdit="1"/>
              </p:cNvSpPr>
              <p:nvPr>
                <p:ph idx="1"/>
              </p:nvPr>
            </p:nvSpPr>
            <p:spPr>
              <a:blipFill>
                <a:blip r:embed="rId2"/>
                <a:stretch>
                  <a:fillRect l="-102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D2016ED-A4C7-4B93-8B68-BD02B554F78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A0E541F-8708-4DDB-BF52-45DB74B06B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ADFC3B-E365-47FE-8219-F474E4A8C75E}"/>
              </a:ext>
            </a:extLst>
          </p:cNvPr>
          <p:cNvSpPr>
            <a:spLocks noGrp="1"/>
          </p:cNvSpPr>
          <p:nvPr>
            <p:ph type="sldNum" sz="quarter" idx="12"/>
          </p:nvPr>
        </p:nvSpPr>
        <p:spPr/>
        <p:txBody>
          <a:bodyPr/>
          <a:lstStyle/>
          <a:p>
            <a:fld id="{EEA58A3B-43CE-4AA0-90B5-EB47AFAFEB34}" type="slidenum">
              <a:rPr lang="zh-CN" altLang="en-US" smtClean="0"/>
              <a:pPr/>
              <a:t>79</a:t>
            </a:fld>
            <a:endParaRPr lang="zh-CN" altLang="en-US" dirty="0"/>
          </a:p>
        </p:txBody>
      </p: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6DF89A49-D780-4489-8349-83658789D023}"/>
                  </a:ext>
                </a:extLst>
              </p:cNvPr>
              <p:cNvSpPr txBox="1"/>
              <p:nvPr/>
            </p:nvSpPr>
            <p:spPr bwMode="auto">
              <a:xfrm>
                <a:off x="1719471" y="4204252"/>
                <a:ext cx="3728612" cy="909431"/>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000000"/>
                          </a:solidFill>
                          <a:latin typeface="Cambria Math" panose="02040503050406030204" pitchFamily="18" charset="0"/>
                        </a:rPr>
                        <m:t>𝑛</m:t>
                      </m:r>
                      <m:r>
                        <a:rPr lang="zh-CN" altLang="en-US" sz="2000" i="1" smtClean="0">
                          <a:solidFill>
                            <a:srgbClr val="000000"/>
                          </a:solidFill>
                          <a:latin typeface="Cambria Math" panose="02040503050406030204" pitchFamily="18" charset="0"/>
                        </a:rPr>
                        <m:t>!=</m:t>
                      </m:r>
                      <m:rad>
                        <m:radPr>
                          <m:degHide m:val="on"/>
                          <m:ctrlPr>
                            <a:rPr lang="zh-CN" altLang="en-US" sz="2000" i="1">
                              <a:solidFill>
                                <a:srgbClr val="000000"/>
                              </a:solidFill>
                              <a:latin typeface="Cambria Math" panose="02040503050406030204" pitchFamily="18" charset="0"/>
                            </a:rPr>
                          </m:ctrlPr>
                        </m:radPr>
                        <m:deg/>
                        <m:e>
                          <m:r>
                            <a:rPr lang="zh-CN" altLang="en-US" sz="2000" i="1">
                              <a:solidFill>
                                <a:srgbClr val="000000"/>
                              </a:solidFill>
                              <a:latin typeface="Cambria Math" panose="02040503050406030204" pitchFamily="18" charset="0"/>
                            </a:rPr>
                            <m:t>2</m:t>
                          </m:r>
                          <m:r>
                            <m:rPr>
                              <m:sty m:val="p"/>
                            </m:rPr>
                            <a:rPr lang="zh-CN" altLang="en-US" sz="2000" i="0">
                              <a:solidFill>
                                <a:srgbClr val="000000"/>
                              </a:solidFill>
                              <a:latin typeface="Cambria Math" panose="02040503050406030204" pitchFamily="18" charset="0"/>
                            </a:rPr>
                            <m:t>π</m:t>
                          </m:r>
                          <m:r>
                            <a:rPr lang="zh-CN" altLang="en-US" sz="2000" i="1">
                              <a:solidFill>
                                <a:srgbClr val="000000"/>
                              </a:solidFill>
                              <a:latin typeface="Cambria Math" panose="02040503050406030204" pitchFamily="18" charset="0"/>
                            </a:rPr>
                            <m:t>𝑛</m:t>
                          </m:r>
                        </m:e>
                      </m:rad>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𝑛</m:t>
                                  </m:r>
                                </m:num>
                                <m:den>
                                  <m:r>
                                    <a:rPr lang="zh-CN" altLang="en-US" sz="2000" i="1">
                                      <a:solidFill>
                                        <a:srgbClr val="000000"/>
                                      </a:solidFill>
                                      <a:latin typeface="Cambria Math" panose="02040503050406030204" pitchFamily="18" charset="0"/>
                                    </a:rPr>
                                    <m:t>𝑒</m:t>
                                  </m:r>
                                </m:den>
                              </m:f>
                            </m:e>
                          </m:d>
                        </m:e>
                        <m:sup>
                          <m:r>
                            <a:rPr lang="zh-CN" altLang="en-US" sz="2000" i="1">
                              <a:solidFill>
                                <a:srgbClr val="000000"/>
                              </a:solidFill>
                              <a:latin typeface="Cambria Math" panose="02040503050406030204" pitchFamily="18" charset="0"/>
                            </a:rPr>
                            <m:t>𝑛</m:t>
                          </m:r>
                        </m:sup>
                      </m:sSup>
                      <m:r>
                        <a:rPr lang="en-US" altLang="zh-CN" sz="2000" i="1" smtClean="0">
                          <a:solidFill>
                            <a:srgbClr val="000000"/>
                          </a:solidFill>
                          <a:latin typeface="Cambria Math" panose="02040503050406030204" pitchFamily="18" charset="0"/>
                          <a:ea typeface="Cambria Math" panose="02040503050406030204" pitchFamily="18" charset="0"/>
                        </a:rPr>
                        <m:t>×</m:t>
                      </m:r>
                      <m:r>
                        <a:rPr lang="en-US" altLang="zh-CN" sz="2000" b="0" i="1" smtClean="0">
                          <a:solidFill>
                            <a:srgbClr val="000000"/>
                          </a:solidFill>
                          <a:latin typeface="Cambria Math" panose="02040503050406030204" pitchFamily="18" charset="0"/>
                        </a:rPr>
                        <m:t>(1+</m:t>
                      </m:r>
                      <m:r>
                        <m:rPr>
                          <m:sty m:val="p"/>
                        </m:rPr>
                        <a:rPr lang="el-GR" altLang="zh-CN" sz="2000" b="0" i="1" smtClean="0">
                          <a:solidFill>
                            <a:srgbClr val="000000"/>
                          </a:solidFill>
                          <a:latin typeface="Cambria Math" panose="02040503050406030204" pitchFamily="18" charset="0"/>
                          <a:ea typeface="Cambria Math" panose="02040503050406030204" pitchFamily="18" charset="0"/>
                        </a:rPr>
                        <m:t>Θ</m:t>
                      </m:r>
                      <m:d>
                        <m:dPr>
                          <m:ctrlPr>
                            <a:rPr lang="en-US" altLang="zh-CN" sz="2000" b="0" i="1" smtClean="0">
                              <a:solidFill>
                                <a:srgbClr val="000000"/>
                              </a:solidFill>
                              <a:latin typeface="Cambria Math" panose="02040503050406030204" pitchFamily="18" charset="0"/>
                            </a:rPr>
                          </m:ctrlPr>
                        </m:dPr>
                        <m:e>
                          <m:f>
                            <m:fPr>
                              <m:ctrlPr>
                                <a:rPr lang="en-US" altLang="zh-CN" sz="2000" b="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1</m:t>
                              </m:r>
                            </m:num>
                            <m:den>
                              <m:r>
                                <a:rPr lang="en-US" altLang="zh-CN" sz="2000" b="0" i="1" smtClean="0">
                                  <a:solidFill>
                                    <a:srgbClr val="000000"/>
                                  </a:solidFill>
                                  <a:latin typeface="Cambria Math" panose="02040503050406030204" pitchFamily="18" charset="0"/>
                                </a:rPr>
                                <m:t>𝑛</m:t>
                              </m:r>
                            </m:den>
                          </m:f>
                        </m:e>
                      </m:d>
                      <m:r>
                        <a:rPr lang="en-US" altLang="zh-CN" sz="2000" b="0" i="1" smtClean="0">
                          <a:solidFill>
                            <a:srgbClr val="000000"/>
                          </a:solidFill>
                          <a:latin typeface="Cambria Math" panose="02040503050406030204" pitchFamily="18" charset="0"/>
                        </a:rPr>
                        <m:t>)</m:t>
                      </m:r>
                    </m:oMath>
                  </m:oMathPara>
                </a14:m>
                <a:endParaRPr lang="zh-CN" altLang="en-US" sz="2000" dirty="0"/>
              </a:p>
            </p:txBody>
          </p:sp>
        </mc:Choice>
        <mc:Fallback xmlns="">
          <p:sp>
            <p:nvSpPr>
              <p:cNvPr id="7" name="Object 4">
                <a:extLst>
                  <a:ext uri="{FF2B5EF4-FFF2-40B4-BE49-F238E27FC236}">
                    <a16:creationId xmlns:a16="http://schemas.microsoft.com/office/drawing/2014/main" id="{6DF89A49-D780-4489-8349-83658789D023}"/>
                  </a:ext>
                </a:extLst>
              </p:cNvPr>
              <p:cNvSpPr txBox="1">
                <a:spLocks noRot="1" noChangeAspect="1" noMove="1" noResize="1" noEditPoints="1" noAdjustHandles="1" noChangeArrowheads="1" noChangeShapeType="1" noTextEdit="1"/>
              </p:cNvSpPr>
              <p:nvPr/>
            </p:nvSpPr>
            <p:spPr bwMode="auto">
              <a:xfrm>
                <a:off x="1719471" y="4204252"/>
                <a:ext cx="3728612" cy="909431"/>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57138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11596-EA1C-4E50-9A99-18C1A81F4286}"/>
              </a:ext>
            </a:extLst>
          </p:cNvPr>
          <p:cNvSpPr>
            <a:spLocks noGrp="1"/>
          </p:cNvSpPr>
          <p:nvPr>
            <p:ph type="title"/>
          </p:nvPr>
        </p:nvSpPr>
        <p:spPr/>
        <p:txBody>
          <a:bodyPr/>
          <a:lstStyle/>
          <a:p>
            <a:r>
              <a:rPr lang="en-US" altLang="zh-CN" dirty="0"/>
              <a:t>2.2 </a:t>
            </a:r>
            <a:r>
              <a:rPr lang="zh-CN" altLang="en-US" dirty="0"/>
              <a:t>递归</a:t>
            </a:r>
          </a:p>
        </p:txBody>
      </p:sp>
      <p:sp>
        <p:nvSpPr>
          <p:cNvPr id="3" name="内容占位符 2">
            <a:extLst>
              <a:ext uri="{FF2B5EF4-FFF2-40B4-BE49-F238E27FC236}">
                <a16:creationId xmlns:a16="http://schemas.microsoft.com/office/drawing/2014/main" id="{87575DEE-EB9E-436C-9A5D-E004D6227005}"/>
              </a:ext>
            </a:extLst>
          </p:cNvPr>
          <p:cNvSpPr>
            <a:spLocks noGrp="1"/>
          </p:cNvSpPr>
          <p:nvPr>
            <p:ph idx="1"/>
          </p:nvPr>
        </p:nvSpPr>
        <p:spPr/>
        <p:txBody>
          <a:bodyPr/>
          <a:lstStyle/>
          <a:p>
            <a:r>
              <a:rPr lang="zh-CN" altLang="en-US" dirty="0"/>
              <a:t>递归函数</a:t>
            </a:r>
            <a:endParaRPr lang="en-US" altLang="zh-CN" dirty="0"/>
          </a:p>
          <a:p>
            <a:r>
              <a:rPr lang="zh-CN" altLang="en-US" dirty="0"/>
              <a:t>基于递归的问题求解示例</a:t>
            </a:r>
            <a:endParaRPr lang="en-US" altLang="zh-CN" dirty="0"/>
          </a:p>
          <a:p>
            <a:pPr lvl="1"/>
            <a:r>
              <a:rPr lang="zh-CN" altLang="en-US" dirty="0"/>
              <a:t>排列，整数划分，</a:t>
            </a:r>
            <a:r>
              <a:rPr lang="en-US" altLang="zh-CN" dirty="0"/>
              <a:t>Hanoi</a:t>
            </a:r>
            <a:r>
              <a:rPr lang="zh-CN" altLang="en-US" dirty="0"/>
              <a:t>塔</a:t>
            </a:r>
            <a:endParaRPr lang="en-US" altLang="zh-CN" dirty="0"/>
          </a:p>
          <a:p>
            <a:r>
              <a:rPr lang="zh-CN" altLang="en-US" dirty="0"/>
              <a:t>递归法优缺点</a:t>
            </a:r>
            <a:endParaRPr lang="en-US" altLang="zh-CN" dirty="0"/>
          </a:p>
          <a:p>
            <a:r>
              <a:rPr lang="zh-CN" altLang="en-US" dirty="0"/>
              <a:t>附录：递归方程求解</a:t>
            </a:r>
            <a:r>
              <a:rPr lang="en-US" altLang="zh-CN" dirty="0"/>
              <a:t>【</a:t>
            </a:r>
            <a:r>
              <a:rPr lang="zh-CN" altLang="en-US" dirty="0"/>
              <a:t>补充</a:t>
            </a:r>
            <a:r>
              <a:rPr lang="en-US" altLang="zh-CN" dirty="0"/>
              <a:t>】</a:t>
            </a:r>
          </a:p>
          <a:p>
            <a:pPr lvl="1"/>
            <a:r>
              <a:rPr lang="zh-CN" altLang="en-US" dirty="0"/>
              <a:t>齐次线性</a:t>
            </a:r>
            <a:endParaRPr lang="en-US" altLang="zh-CN" dirty="0"/>
          </a:p>
          <a:p>
            <a:pPr lvl="1"/>
            <a:r>
              <a:rPr lang="zh-CN" altLang="en-US" dirty="0"/>
              <a:t>非齐次线性</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75D2F4E-845B-4A2D-9048-A0C4F267C5C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7190864-E160-4318-B20E-6AF541640A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5CC994-93B5-46B3-BDE6-8EF255AD3568}"/>
              </a:ext>
            </a:extLst>
          </p:cNvPr>
          <p:cNvSpPr>
            <a:spLocks noGrp="1"/>
          </p:cNvSpPr>
          <p:nvPr>
            <p:ph type="sldNum" sz="quarter" idx="12"/>
          </p:nvPr>
        </p:nvSpPr>
        <p:spPr/>
        <p:txBody>
          <a:bodyPr/>
          <a:lstStyle/>
          <a:p>
            <a:fld id="{EEA58A3B-43CE-4AA0-90B5-EB47AFAFEB34}" type="slidenum">
              <a:rPr lang="zh-CN" altLang="en-US" smtClean="0"/>
              <a:pPr/>
              <a:t>8</a:t>
            </a:fld>
            <a:endParaRPr lang="zh-CN" altLang="en-US" dirty="0"/>
          </a:p>
        </p:txBody>
      </p:sp>
      <p:sp>
        <p:nvSpPr>
          <p:cNvPr id="7" name="流程图: 可选过程 6">
            <a:extLst>
              <a:ext uri="{FF2B5EF4-FFF2-40B4-BE49-F238E27FC236}">
                <a16:creationId xmlns:a16="http://schemas.microsoft.com/office/drawing/2014/main" id="{B9F57DFA-EC9C-4106-9428-5B008F7E30A9}"/>
              </a:ext>
            </a:extLst>
          </p:cNvPr>
          <p:cNvSpPr/>
          <p:nvPr/>
        </p:nvSpPr>
        <p:spPr>
          <a:xfrm>
            <a:off x="762397" y="4618692"/>
            <a:ext cx="7391771" cy="11855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lnSpc>
                <a:spcPct val="80000"/>
              </a:lnSpc>
            </a:pPr>
            <a:r>
              <a:rPr lang="zh-CN" altLang="en-US" sz="2400" b="1" dirty="0">
                <a:solidFill>
                  <a:schemeClr val="tx1"/>
                </a:solidFill>
                <a:latin typeface="微软雅黑 Light" panose="020B0502040204020203" pitchFamily="34" charset="-122"/>
                <a:ea typeface="微软雅黑 Light" panose="020B0502040204020203" pitchFamily="34" charset="-122"/>
              </a:rPr>
              <a:t>递归函数：</a:t>
            </a:r>
            <a:r>
              <a:rPr lang="zh-CN" altLang="en-US" sz="2400" dirty="0">
                <a:solidFill>
                  <a:schemeClr val="tx1"/>
                </a:solidFill>
                <a:latin typeface="微软雅黑 Light" panose="020B0502040204020203" pitchFamily="34" charset="-122"/>
                <a:ea typeface="微软雅黑 Light" panose="020B0502040204020203" pitchFamily="34" charset="-122"/>
                <a:cs typeface="楷体_GB2312"/>
              </a:rPr>
              <a:t>用函数自身给出定义的函数</a:t>
            </a:r>
          </a:p>
          <a:p>
            <a:pPr eaLnBrk="1" hangingPunct="1">
              <a:lnSpc>
                <a:spcPct val="80000"/>
              </a:lnSpc>
            </a:pPr>
            <a:endParaRPr lang="en-US" altLang="zh-CN" sz="2400" b="1" dirty="0">
              <a:solidFill>
                <a:schemeClr val="tx1"/>
              </a:solidFill>
              <a:latin typeface="微软雅黑 Light" panose="020B0502040204020203" pitchFamily="34" charset="-122"/>
              <a:ea typeface="微软雅黑 Light" panose="020B0502040204020203" pitchFamily="34" charset="-122"/>
            </a:endParaRPr>
          </a:p>
          <a:p>
            <a:pPr eaLnBrk="1" hangingPunct="1">
              <a:lnSpc>
                <a:spcPct val="80000"/>
              </a:lnSpc>
            </a:pPr>
            <a:r>
              <a:rPr lang="zh-CN" altLang="en-US" sz="2400" b="1" dirty="0">
                <a:solidFill>
                  <a:schemeClr val="tx1"/>
                </a:solidFill>
                <a:latin typeface="微软雅黑 Light" panose="020B0502040204020203" pitchFamily="34" charset="-122"/>
                <a:ea typeface="微软雅黑 Light" panose="020B0502040204020203" pitchFamily="34" charset="-122"/>
              </a:rPr>
              <a:t>递归算法：</a:t>
            </a:r>
            <a:r>
              <a:rPr lang="zh-CN" altLang="en-US" sz="2400" dirty="0">
                <a:solidFill>
                  <a:schemeClr val="tx1"/>
                </a:solidFill>
                <a:latin typeface="微软雅黑 Light" panose="020B0502040204020203" pitchFamily="34" charset="-122"/>
                <a:ea typeface="微软雅黑 Light" panose="020B0502040204020203" pitchFamily="34" charset="-122"/>
                <a:cs typeface="楷体_GB2312"/>
              </a:rPr>
              <a:t>直接或间接地调用自身的算法</a:t>
            </a:r>
            <a:endParaRPr lang="en-US" altLang="zh-CN" sz="2400" b="1"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8458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97AFF-9A9F-426B-9582-57757711BBAB}"/>
              </a:ext>
            </a:extLst>
          </p:cNvPr>
          <p:cNvSpPr>
            <a:spLocks noGrp="1"/>
          </p:cNvSpPr>
          <p:nvPr>
            <p:ph type="title"/>
          </p:nvPr>
        </p:nvSpPr>
        <p:spPr/>
        <p:txBody>
          <a:bodyPr/>
          <a:lstStyle/>
          <a:p>
            <a:r>
              <a:rPr lang="zh-CN" altLang="en-US" dirty="0"/>
              <a:t>基于比较的排序问题</a:t>
            </a:r>
            <a:r>
              <a:rPr lang="en-US" altLang="zh-CN" dirty="0"/>
              <a:t>/</a:t>
            </a:r>
            <a:r>
              <a:rPr lang="zh-CN" altLang="en-US" dirty="0"/>
              <a:t>算法的最坏时间复杂度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6AB4FBD-8C77-45C1-9797-CA7A007E48EA}"/>
                  </a:ext>
                </a:extLst>
              </p:cNvPr>
              <p:cNvSpPr>
                <a:spLocks noGrp="1"/>
              </p:cNvSpPr>
              <p:nvPr>
                <p:ph idx="1"/>
              </p:nvPr>
            </p:nvSpPr>
            <p:spPr/>
            <p:txBody>
              <a:bodyPr>
                <a:normAutofit/>
              </a:bodyPr>
              <a:lstStyle/>
              <a:p>
                <a:endParaRPr lang="en-US" altLang="zh-CN" dirty="0"/>
              </a:p>
              <a:p>
                <a:pPr marL="0" indent="0">
                  <a:buNone/>
                </a:pPr>
                <a:r>
                  <a:rPr lang="zh-CN" altLang="en-US" dirty="0"/>
                  <a:t> </a:t>
                </a:r>
                <a14:m>
                  <m:oMath xmlns:m="http://schemas.openxmlformats.org/officeDocument/2006/math">
                    <m:r>
                      <a:rPr lang="en-US" altLang="zh-CN" b="0" i="1" smtClean="0">
                        <a:latin typeface="Cambria Math" panose="02040503050406030204" pitchFamily="18" charset="0"/>
                      </a:rPr>
                      <m:t>h</m:t>
                    </m:r>
                    <m:r>
                      <a:rPr lang="zh-CN" altLang="en-US" i="1">
                        <a:latin typeface="Cambria Math" panose="02040503050406030204" pitchFamily="18" charset="0"/>
                      </a:rPr>
                      <m:t>≥</m:t>
                    </m:r>
                    <m:func>
                      <m:funcPr>
                        <m:ctrlPr>
                          <a:rPr lang="en-US" altLang="zh-CN" i="1" smtClean="0">
                            <a:latin typeface="Cambria Math" panose="02040503050406030204" pitchFamily="18" charset="0"/>
                          </a:rPr>
                        </m:ctrlPr>
                      </m:funcPr>
                      <m:fNa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m:rPr>
                            <m:sty m:val="p"/>
                          </m:rPr>
                          <a:rPr lang="en-US" altLang="zh-CN" i="0" smtClean="0">
                            <a:latin typeface="Cambria Math" panose="02040503050406030204" pitchFamily="18" charset="0"/>
                          </a:rPr>
                          <m:t>log</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l-GR" b="0" i="1" smtClean="0">
                                <a:latin typeface="Cambria Math" panose="02040503050406030204" pitchFamily="18" charset="0"/>
                                <a:ea typeface="Cambria Math" panose="02040503050406030204" pitchFamily="18" charset="0"/>
                              </a:rPr>
                              <m:t>𝜋</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i="1" smtClean="0">
                                <a:latin typeface="Cambria Math" panose="02040503050406030204" pitchFamily="18" charset="0"/>
                              </a:rPr>
                              <m:t>+</m:t>
                            </m:r>
                            <m:func>
                              <m:funcPr>
                                <m:ctrlPr>
                                  <a:rPr lang="en-US" altLang="zh-CN" i="1">
                                    <a:latin typeface="Cambria Math" panose="02040503050406030204" pitchFamily="18" charset="0"/>
                                  </a:rPr>
                                </m:ctrlPr>
                              </m:funcPr>
                              <m:fName>
                                <m:r>
                                  <a:rPr lang="en-US" altLang="zh-CN" b="0" i="1" smtClean="0">
                                    <a:latin typeface="Cambria Math" panose="02040503050406030204" pitchFamily="18" charset="0"/>
                                  </a:rPr>
                                  <m:t>𝑛</m:t>
                                </m:r>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b="0" i="1" smtClean="0">
                                            <a:latin typeface="Cambria Math" panose="02040503050406030204" pitchFamily="18" charset="0"/>
                                          </a:rPr>
                                          <m:t>𝑒</m:t>
                                        </m:r>
                                      </m:e>
                                    </m:d>
                                    <m:r>
                                      <a:rPr lang="en-US" altLang="zh-CN" b="0" i="1" smtClean="0">
                                        <a:latin typeface="Cambria Math" panose="02040503050406030204" pitchFamily="18" charset="0"/>
                                        <a:ea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i="1">
                                                <a:solidFill>
                                                  <a:srgbClr val="000000"/>
                                                </a:solidFill>
                                                <a:latin typeface="Cambria Math" panose="02040503050406030204" pitchFamily="18" charset="0"/>
                                              </a:rPr>
                                              <m:t>1+</m:t>
                                            </m:r>
                                            <m:r>
                                              <m:rPr>
                                                <m:sty m:val="p"/>
                                              </m:rPr>
                                              <a:rPr lang="el-GR" altLang="zh-CN" i="1">
                                                <a:solidFill>
                                                  <a:srgbClr val="000000"/>
                                                </a:solidFill>
                                                <a:latin typeface="Cambria Math" panose="02040503050406030204" pitchFamily="18" charset="0"/>
                                                <a:ea typeface="Cambria Math" panose="02040503050406030204" pitchFamily="18" charset="0"/>
                                              </a:rPr>
                                              <m:t>Θ</m:t>
                                            </m:r>
                                            <m:d>
                                              <m:dPr>
                                                <m:ctrlPr>
                                                  <a:rPr lang="en-US" altLang="zh-CN" i="1">
                                                    <a:solidFill>
                                                      <a:srgbClr val="000000"/>
                                                    </a:solidFill>
                                                    <a:latin typeface="Cambria Math" panose="02040503050406030204" pitchFamily="18" charset="0"/>
                                                  </a:rPr>
                                                </m:ctrlPr>
                                              </m:dPr>
                                              <m:e>
                                                <m:f>
                                                  <m:fPr>
                                                    <m:ctrlPr>
                                                      <a:rPr lang="en-US" altLang="zh-CN" i="1">
                                                        <a:solidFill>
                                                          <a:srgbClr val="000000"/>
                                                        </a:solidFill>
                                                        <a:latin typeface="Cambria Math" panose="02040503050406030204" pitchFamily="18" charset="0"/>
                                                      </a:rPr>
                                                    </m:ctrlPr>
                                                  </m:fPr>
                                                  <m:num>
                                                    <m:r>
                                                      <a:rPr lang="en-US" altLang="zh-CN" i="1">
                                                        <a:solidFill>
                                                          <a:srgbClr val="000000"/>
                                                        </a:solidFill>
                                                        <a:latin typeface="Cambria Math" panose="02040503050406030204" pitchFamily="18" charset="0"/>
                                                      </a:rPr>
                                                      <m:t>1</m:t>
                                                    </m:r>
                                                  </m:num>
                                                  <m:den>
                                                    <m:r>
                                                      <a:rPr lang="en-US" altLang="zh-CN" i="1">
                                                        <a:solidFill>
                                                          <a:srgbClr val="000000"/>
                                                        </a:solidFill>
                                                        <a:latin typeface="Cambria Math" panose="02040503050406030204" pitchFamily="18" charset="0"/>
                                                      </a:rPr>
                                                      <m:t>𝑛</m:t>
                                                    </m:r>
                                                  </m:den>
                                                </m:f>
                                              </m:e>
                                            </m:d>
                                          </m:e>
                                        </m:d>
                                      </m:e>
                                    </m:func>
                                  </m:e>
                                </m:func>
                              </m:e>
                            </m:func>
                          </m:e>
                        </m:func>
                      </m:e>
                    </m:func>
                  </m:oMath>
                </a14:m>
                <a:endParaRPr lang="en-US" altLang="zh-CN" dirty="0"/>
              </a:p>
              <a:p>
                <a:endParaRPr lang="en-US" altLang="zh-CN" dirty="0"/>
              </a:p>
              <a:p>
                <a:r>
                  <a:rPr lang="zh-CN" altLang="en-US" dirty="0"/>
                  <a:t>故</a:t>
                </a:r>
                <a14:m>
                  <m:oMath xmlns:m="http://schemas.openxmlformats.org/officeDocument/2006/math">
                    <m:r>
                      <a:rPr lang="en-US" altLang="zh-CN" b="0" i="1" smtClean="0">
                        <a:latin typeface="Cambria Math" panose="02040503050406030204" pitchFamily="18" charset="0"/>
                      </a:rPr>
                      <m:t>h</m:t>
                    </m:r>
                  </m:oMath>
                </a14:m>
                <a:r>
                  <a:rPr lang="zh-CN" altLang="en-US" dirty="0"/>
                  <a:t>的渐进下界为</a:t>
                </a:r>
                <a:endParaRPr lang="en-US" altLang="zh-CN" dirty="0"/>
              </a:p>
              <a:p>
                <a:pPr marL="0" indent="0">
                  <a:buNone/>
                </a:pPr>
                <a:r>
                  <a:rPr lang="en-US" altLang="zh-CN" dirty="0"/>
                  <a:t>                                         </a:t>
                </a:r>
                <a:r>
                  <a:rPr lang="zh-CN" altLang="en-US" dirty="0"/>
                  <a:t> </a:t>
                </a:r>
                <a14:m>
                  <m:oMath xmlns:m="http://schemas.openxmlformats.org/officeDocument/2006/math">
                    <m:r>
                      <a:rPr lang="en-US" altLang="zh-CN" sz="2400" b="0" i="0" smtClean="0">
                        <a:solidFill>
                          <a:srgbClr val="000000"/>
                        </a:solidFill>
                        <a:latin typeface="Cambria Math" panose="02040503050406030204" pitchFamily="18" charset="0"/>
                        <a:ea typeface="Cambria Math" panose="02040503050406030204" pitchFamily="18" charset="0"/>
                      </a:rPr>
                      <m:t>   </m:t>
                    </m:r>
                    <m:r>
                      <m:rPr>
                        <m:sty m:val="p"/>
                      </m:rPr>
                      <a:rPr lang="el-GR" altLang="zh-CN" sz="2400" b="0" i="1" smtClean="0">
                        <a:solidFill>
                          <a:srgbClr val="000000"/>
                        </a:solidFill>
                        <a:latin typeface="Cambria Math" panose="02040503050406030204" pitchFamily="18" charset="0"/>
                        <a:ea typeface="Cambria Math" panose="02040503050406030204" pitchFamily="18" charset="0"/>
                      </a:rPr>
                      <m:t>Ω</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𝑛</m:t>
                    </m:r>
                    <m:func>
                      <m:funcPr>
                        <m:ctrlPr>
                          <a:rPr lang="en-US" altLang="zh-CN" sz="2400" b="0" i="1" smtClean="0">
                            <a:solidFill>
                              <a:srgbClr val="000000"/>
                            </a:solidFill>
                            <a:latin typeface="Cambria Math" panose="02040503050406030204" pitchFamily="18" charset="0"/>
                            <a:ea typeface="Cambria Math" panose="02040503050406030204" pitchFamily="18" charset="0"/>
                          </a:rPr>
                        </m:ctrlPr>
                      </m:funcPr>
                      <m:fName>
                        <m:r>
                          <m:rPr>
                            <m:sty m:val="p"/>
                          </m:rPr>
                          <a:rPr lang="en-US" altLang="zh-CN" sz="2400" b="0" i="0" smtClean="0">
                            <a:solidFill>
                              <a:srgbClr val="000000"/>
                            </a:solidFill>
                            <a:latin typeface="Cambria Math" panose="02040503050406030204" pitchFamily="18" charset="0"/>
                            <a:ea typeface="Cambria Math" panose="02040503050406030204" pitchFamily="18" charset="0"/>
                          </a:rPr>
                          <m:t>log</m:t>
                        </m:r>
                      </m:fName>
                      <m:e>
                        <m:r>
                          <a:rPr lang="en-US" altLang="zh-CN" sz="2400" b="0" i="1" smtClean="0">
                            <a:solidFill>
                              <a:srgbClr val="000000"/>
                            </a:solidFill>
                            <a:latin typeface="Cambria Math" panose="02040503050406030204" pitchFamily="18" charset="0"/>
                            <a:ea typeface="Cambria Math" panose="02040503050406030204" pitchFamily="18" charset="0"/>
                          </a:rPr>
                          <m:t>𝑛</m:t>
                        </m:r>
                      </m:e>
                    </m:func>
                    <m:r>
                      <a:rPr lang="en-US" altLang="zh-CN" sz="2400" b="0" i="1" smtClean="0">
                        <a:solidFill>
                          <a:srgbClr val="000000"/>
                        </a:solidFill>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76AB4FBD-8C77-45C1-9797-CA7A007E48EA}"/>
                  </a:ext>
                </a:extLst>
              </p:cNvPr>
              <p:cNvSpPr>
                <a:spLocks noGrp="1" noRot="1" noChangeAspect="1" noMove="1" noResize="1" noEditPoints="1" noAdjustHandles="1" noChangeArrowheads="1" noChangeShapeType="1" noTextEdit="1"/>
              </p:cNvSpPr>
              <p:nvPr>
                <p:ph idx="1"/>
              </p:nvPr>
            </p:nvSpPr>
            <p:spPr>
              <a:blipFill>
                <a:blip r:embed="rId2"/>
                <a:stretch>
                  <a:fillRect l="-13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D2016ED-A4C7-4B93-8B68-BD02B554F787}"/>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A0E541F-8708-4DDB-BF52-45DB74B06B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ADFC3B-E365-47FE-8219-F474E4A8C75E}"/>
              </a:ext>
            </a:extLst>
          </p:cNvPr>
          <p:cNvSpPr>
            <a:spLocks noGrp="1"/>
          </p:cNvSpPr>
          <p:nvPr>
            <p:ph type="sldNum" sz="quarter" idx="12"/>
          </p:nvPr>
        </p:nvSpPr>
        <p:spPr/>
        <p:txBody>
          <a:bodyPr/>
          <a:lstStyle/>
          <a:p>
            <a:fld id="{EEA58A3B-43CE-4AA0-90B5-EB47AFAFEB34}" type="slidenum">
              <a:rPr lang="zh-CN" altLang="en-US" smtClean="0"/>
              <a:pPr/>
              <a:t>80</a:t>
            </a:fld>
            <a:endParaRPr lang="zh-CN" altLang="en-US" dirty="0"/>
          </a:p>
        </p:txBody>
      </p:sp>
    </p:spTree>
    <p:extLst>
      <p:ext uri="{BB962C8B-B14F-4D97-AF65-F5344CB8AC3E}">
        <p14:creationId xmlns:p14="http://schemas.microsoft.com/office/powerpoint/2010/main" val="5178437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A7C90-6101-435D-B70B-F7AD769D408B}"/>
              </a:ext>
            </a:extLst>
          </p:cNvPr>
          <p:cNvSpPr>
            <a:spLocks noGrp="1"/>
          </p:cNvSpPr>
          <p:nvPr>
            <p:ph type="title"/>
          </p:nvPr>
        </p:nvSpPr>
        <p:spPr/>
        <p:txBody>
          <a:bodyPr/>
          <a:lstStyle/>
          <a:p>
            <a:r>
              <a:rPr lang="en-US" altLang="zh-CN" dirty="0"/>
              <a:t>2.8 </a:t>
            </a:r>
            <a:r>
              <a:rPr lang="zh-CN" altLang="en-US" dirty="0"/>
              <a:t>快速排序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539C96-EE2B-4A9E-B12B-22408AA188FB}"/>
                  </a:ext>
                </a:extLst>
              </p:cNvPr>
              <p:cNvSpPr>
                <a:spLocks noGrp="1"/>
              </p:cNvSpPr>
              <p:nvPr>
                <p:ph idx="1"/>
              </p:nvPr>
            </p:nvSpPr>
            <p:spPr/>
            <p:txBody>
              <a:bodyPr>
                <a:normAutofit/>
              </a:bodyPr>
              <a:lstStyle/>
              <a:p>
                <a:r>
                  <a:rPr lang="zh-CN" altLang="en-US" dirty="0"/>
                  <a:t>排序</a:t>
                </a:r>
                <a:r>
                  <a:rPr lang="en-US" altLang="zh-CN" dirty="0"/>
                  <a:t>(sorting)</a:t>
                </a:r>
              </a:p>
              <a:p>
                <a:pPr marL="0" indent="0">
                  <a:buNone/>
                </a:pPr>
                <a:endParaRPr lang="en-US" altLang="zh-CN" dirty="0"/>
              </a:p>
              <a:p>
                <a:endParaRPr lang="en-US" altLang="zh-CN" dirty="0"/>
              </a:p>
              <a:p>
                <a:endParaRPr lang="en-US" altLang="zh-CN" sz="2400" dirty="0"/>
              </a:p>
              <a:p>
                <a:r>
                  <a:rPr lang="en-US" altLang="zh-CN" sz="2400" dirty="0"/>
                  <a:t>Degree of Disorder</a:t>
                </a:r>
                <a:endParaRPr lang="en-US" altLang="zh-CN" dirty="0"/>
              </a:p>
              <a:p>
                <a:pPr lvl="1"/>
                <a:r>
                  <a:rPr lang="zh-CN" altLang="en-US" sz="2400" dirty="0"/>
                  <a:t>给定长度为</a:t>
                </a:r>
                <a:r>
                  <a:rPr lang="en-US" altLang="zh-CN" sz="2400" dirty="0"/>
                  <a:t>n</a:t>
                </a:r>
                <a:r>
                  <a:rPr lang="zh-CN" altLang="en-US" sz="2400" dirty="0"/>
                  <a:t>、需要排序（从小到大）的序列</a:t>
                </a:r>
                <a:endParaRPr lang="en-US" altLang="zh-CN" dirty="0"/>
              </a:p>
              <a:p>
                <a:pPr marL="0" indent="0">
                  <a:spcBef>
                    <a:spcPts val="1200"/>
                  </a:spcBef>
                  <a:spcAft>
                    <a:spcPts val="600"/>
                  </a:spcAft>
                  <a:buNone/>
                </a:pPr>
                <a:r>
                  <a:rPr lang="en-US" altLang="zh-CN" dirty="0"/>
                  <a:t>         </a:t>
                </a:r>
                <a:r>
                  <a:rPr lang="en-US" altLang="zh-CN" sz="2400" dirty="0"/>
                  <a:t>SEQ(n)={x(i),  0</a:t>
                </a:r>
                <a14:m>
                  <m:oMath xmlns:m="http://schemas.openxmlformats.org/officeDocument/2006/math">
                    <m:r>
                      <a:rPr lang="en-US" altLang="zh-CN" sz="2400" i="1" smtClean="0">
                        <a:latin typeface="Cambria Math" panose="02040503050406030204" pitchFamily="18" charset="0"/>
                        <a:ea typeface="Cambria Math"/>
                      </a:rPr>
                      <m:t>≤</m:t>
                    </m:r>
                  </m:oMath>
                </a14:m>
                <a:r>
                  <a:rPr lang="en-US" altLang="zh-CN" sz="2400" dirty="0"/>
                  <a:t>i</a:t>
                </a:r>
                <a:r>
                  <a:rPr lang="en-US" altLang="zh-CN" sz="2400" dirty="0">
                    <a:ea typeface="Cambria Math"/>
                  </a:rPr>
                  <a:t> </a:t>
                </a:r>
                <a14:m>
                  <m:oMath xmlns:m="http://schemas.openxmlformats.org/officeDocument/2006/math">
                    <m:r>
                      <a:rPr lang="en-US" altLang="zh-CN" sz="2400" i="1">
                        <a:latin typeface="Cambria Math" panose="02040503050406030204" pitchFamily="18" charset="0"/>
                        <a:ea typeface="Cambria Math"/>
                      </a:rPr>
                      <m:t>≤</m:t>
                    </m:r>
                  </m:oMath>
                </a14:m>
                <a:r>
                  <a:rPr lang="en-US" altLang="zh-CN" sz="2400" dirty="0"/>
                  <a:t> n-1} = {x(0), x(1), …, x(n-1)}</a:t>
                </a:r>
              </a:p>
              <a:p>
                <a:pPr marL="0" indent="0">
                  <a:buNone/>
                </a:pPr>
                <a:r>
                  <a:rPr lang="en-US" altLang="zh-CN" dirty="0"/>
                  <a:t>        </a:t>
                </a:r>
                <a:r>
                  <a:rPr lang="zh-CN" altLang="en-US" sz="2400" dirty="0"/>
                  <a:t>，定义</a:t>
                </a:r>
                <a:r>
                  <a:rPr lang="en-US" altLang="zh-CN" sz="2400" dirty="0"/>
                  <a:t>SEQ(n)</a:t>
                </a:r>
                <a:r>
                  <a:rPr lang="zh-CN" altLang="en-US" sz="2400" dirty="0"/>
                  <a:t>的 </a:t>
                </a:r>
                <a:r>
                  <a:rPr lang="en-US" altLang="zh-CN" sz="2400" dirty="0"/>
                  <a:t>Degree of Disorder </a:t>
                </a:r>
              </a:p>
              <a:p>
                <a:pPr marL="0" indent="0">
                  <a:buNone/>
                </a:pPr>
                <a:endParaRPr lang="en-US" altLang="zh-CN" dirty="0"/>
              </a:p>
              <a:p>
                <a:pPr marL="0" indent="0">
                  <a:buNone/>
                </a:pPr>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539C96-EE2B-4A9E-B12B-22408AA188FB}"/>
                  </a:ext>
                </a:extLst>
              </p:cNvPr>
              <p:cNvSpPr>
                <a:spLocks noGrp="1" noRot="1" noChangeAspect="1" noMove="1" noResize="1" noEditPoints="1" noAdjustHandles="1" noChangeArrowheads="1" noChangeShapeType="1" noTextEdit="1"/>
              </p:cNvSpPr>
              <p:nvPr>
                <p:ph idx="1"/>
              </p:nvPr>
            </p:nvSpPr>
            <p:spPr>
              <a:blipFill>
                <a:blip r:embed="rId2"/>
                <a:stretch>
                  <a:fillRect l="-137" t="-21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FD3255D-C531-4091-9705-49E5CABFA8ED}"/>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3EB74F48-29BA-4DD5-ACE0-DEB2C81DA6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998FD4-C325-4C23-8104-CBC50F2AACB5}"/>
              </a:ext>
            </a:extLst>
          </p:cNvPr>
          <p:cNvSpPr>
            <a:spLocks noGrp="1"/>
          </p:cNvSpPr>
          <p:nvPr>
            <p:ph type="sldNum" sz="quarter" idx="12"/>
          </p:nvPr>
        </p:nvSpPr>
        <p:spPr/>
        <p:txBody>
          <a:bodyPr/>
          <a:lstStyle/>
          <a:p>
            <a:fld id="{EEA58A3B-43CE-4AA0-90B5-EB47AFAFEB34}" type="slidenum">
              <a:rPr lang="zh-CN" altLang="en-US" smtClean="0"/>
              <a:pPr/>
              <a:t>81</a:t>
            </a:fld>
            <a:endParaRPr lang="zh-CN" altLang="en-US" dirty="0"/>
          </a:p>
        </p:txBody>
      </p:sp>
      <p:graphicFrame>
        <p:nvGraphicFramePr>
          <p:cNvPr id="7" name="Group 2">
            <a:extLst>
              <a:ext uri="{FF2B5EF4-FFF2-40B4-BE49-F238E27FC236}">
                <a16:creationId xmlns:a16="http://schemas.microsoft.com/office/drawing/2014/main" id="{634D69BB-E72F-46A8-9904-39AE5BF38749}"/>
              </a:ext>
            </a:extLst>
          </p:cNvPr>
          <p:cNvGraphicFramePr>
            <a:graphicFrameLocks noGrp="1"/>
          </p:cNvGraphicFramePr>
          <p:nvPr>
            <p:extLst>
              <p:ext uri="{D42A27DB-BD31-4B8C-83A1-F6EECF244321}">
                <p14:modId xmlns:p14="http://schemas.microsoft.com/office/powerpoint/2010/main" val="2941647055"/>
              </p:ext>
            </p:extLst>
          </p:nvPr>
        </p:nvGraphicFramePr>
        <p:xfrm>
          <a:off x="182602" y="1607847"/>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249">
            <a:extLst>
              <a:ext uri="{FF2B5EF4-FFF2-40B4-BE49-F238E27FC236}">
                <a16:creationId xmlns:a16="http://schemas.microsoft.com/office/drawing/2014/main" id="{EF1EFBD6-60BF-4F92-A915-9649108A762F}"/>
              </a:ext>
            </a:extLst>
          </p:cNvPr>
          <p:cNvGraphicFramePr>
            <a:graphicFrameLocks noGrp="1"/>
          </p:cNvGraphicFramePr>
          <p:nvPr>
            <p:extLst>
              <p:ext uri="{D42A27DB-BD31-4B8C-83A1-F6EECF244321}">
                <p14:modId xmlns:p14="http://schemas.microsoft.com/office/powerpoint/2010/main" val="3434913218"/>
              </p:ext>
            </p:extLst>
          </p:nvPr>
        </p:nvGraphicFramePr>
        <p:xfrm>
          <a:off x="4863856" y="1598555"/>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9" name="Group 36">
            <a:extLst>
              <a:ext uri="{FF2B5EF4-FFF2-40B4-BE49-F238E27FC236}">
                <a16:creationId xmlns:a16="http://schemas.microsoft.com/office/drawing/2014/main" id="{0808AFAA-F859-4BCC-80BD-CA4FED1E33CF}"/>
              </a:ext>
            </a:extLst>
          </p:cNvPr>
          <p:cNvGraphicFramePr>
            <a:graphicFrameLocks noGrp="1"/>
          </p:cNvGraphicFramePr>
          <p:nvPr>
            <p:extLst>
              <p:ext uri="{D42A27DB-BD31-4B8C-83A1-F6EECF244321}">
                <p14:modId xmlns:p14="http://schemas.microsoft.com/office/powerpoint/2010/main" val="54586119"/>
              </p:ext>
            </p:extLst>
          </p:nvPr>
        </p:nvGraphicFramePr>
        <p:xfrm>
          <a:off x="2240002" y="1607847"/>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 name="右箭头 1">
            <a:extLst>
              <a:ext uri="{FF2B5EF4-FFF2-40B4-BE49-F238E27FC236}">
                <a16:creationId xmlns:a16="http://schemas.microsoft.com/office/drawing/2014/main" id="{A4F5ACEB-1C25-4691-9FC6-547FD3E65DCA}"/>
              </a:ext>
            </a:extLst>
          </p:cNvPr>
          <p:cNvSpPr/>
          <p:nvPr/>
        </p:nvSpPr>
        <p:spPr bwMode="auto">
          <a:xfrm>
            <a:off x="4297402" y="1763652"/>
            <a:ext cx="566454" cy="1873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宋体" pitchFamily="2" charset="-122"/>
            </a:endParaRPr>
          </a:p>
        </p:txBody>
      </p:sp>
      <p:sp>
        <p:nvSpPr>
          <p:cNvPr id="11" name="TextBox 4">
            <a:extLst>
              <a:ext uri="{FF2B5EF4-FFF2-40B4-BE49-F238E27FC236}">
                <a16:creationId xmlns:a16="http://schemas.microsoft.com/office/drawing/2014/main" id="{88A67991-9B26-4BFD-90B4-EE6A58842B68}"/>
              </a:ext>
            </a:extLst>
          </p:cNvPr>
          <p:cNvSpPr txBox="1"/>
          <p:nvPr/>
        </p:nvSpPr>
        <p:spPr>
          <a:xfrm>
            <a:off x="1170216" y="1234478"/>
            <a:ext cx="891206" cy="369332"/>
          </a:xfrm>
          <a:prstGeom prst="rect">
            <a:avLst/>
          </a:prstGeom>
          <a:noFill/>
        </p:spPr>
        <p:txBody>
          <a:bodyPr wrap="none" rtlCol="0">
            <a:spAutoFit/>
          </a:bodyPr>
          <a:lstStyle/>
          <a:p>
            <a:r>
              <a:rPr lang="en-US" altLang="zh-CN" dirty="0"/>
              <a:t>SEQ</a:t>
            </a:r>
            <a:r>
              <a:rPr lang="en-US" altLang="zh-CN" baseline="-25000" dirty="0"/>
              <a:t>1</a:t>
            </a:r>
            <a:r>
              <a:rPr lang="en-US" altLang="zh-CN" dirty="0"/>
              <a:t>(8)</a:t>
            </a:r>
            <a:endParaRPr lang="zh-CN" altLang="en-US" dirty="0"/>
          </a:p>
        </p:txBody>
      </p:sp>
      <p:sp>
        <p:nvSpPr>
          <p:cNvPr id="12" name="TextBox 73">
            <a:extLst>
              <a:ext uri="{FF2B5EF4-FFF2-40B4-BE49-F238E27FC236}">
                <a16:creationId xmlns:a16="http://schemas.microsoft.com/office/drawing/2014/main" id="{1DCC8DFB-FC2B-4289-8FCF-E1B1390431B4}"/>
              </a:ext>
            </a:extLst>
          </p:cNvPr>
          <p:cNvSpPr txBox="1"/>
          <p:nvPr/>
        </p:nvSpPr>
        <p:spPr>
          <a:xfrm>
            <a:off x="6420993" y="1238515"/>
            <a:ext cx="891206" cy="369332"/>
          </a:xfrm>
          <a:prstGeom prst="rect">
            <a:avLst/>
          </a:prstGeom>
          <a:noFill/>
        </p:spPr>
        <p:txBody>
          <a:bodyPr wrap="none" rtlCol="0">
            <a:spAutoFit/>
          </a:bodyPr>
          <a:lstStyle/>
          <a:p>
            <a:r>
              <a:rPr lang="en-US" altLang="zh-CN" dirty="0"/>
              <a:t>SEQ</a:t>
            </a:r>
            <a:r>
              <a:rPr lang="en-US" altLang="zh-CN" baseline="-25000" dirty="0"/>
              <a:t>2</a:t>
            </a:r>
            <a:r>
              <a:rPr lang="en-US" altLang="zh-CN" dirty="0"/>
              <a:t>(8)</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F644438-5AAC-424D-9E41-3DF7324BB6CC}"/>
                  </a:ext>
                </a:extLst>
              </p:cNvPr>
              <p:cNvSpPr txBox="1"/>
              <p:nvPr/>
            </p:nvSpPr>
            <p:spPr>
              <a:xfrm>
                <a:off x="420834" y="4931439"/>
                <a:ext cx="8723166" cy="1091709"/>
              </a:xfrm>
              <a:prstGeom prst="rect">
                <a:avLst/>
              </a:prstGeom>
              <a:noFill/>
            </p:spPr>
            <p:txBody>
              <a:bodyPr wrap="square">
                <a:spAutoFit/>
              </a:bodyPr>
              <a:lstStyle/>
              <a:p>
                <a:r>
                  <a:rPr lang="en-US" altLang="zh-CN" sz="1800" dirty="0"/>
                  <a:t> </a:t>
                </a:r>
                <a:r>
                  <a:rPr lang="en-US" altLang="zh-CN" sz="2400" dirty="0"/>
                  <a:t>DD(SEQ(n))= </a:t>
                </a:r>
              </a:p>
              <a:p>
                <a:pPr/>
                <a14:m>
                  <m:oMathPara xmlns:m="http://schemas.openxmlformats.org/officeDocument/2006/math">
                    <m:oMathParaPr>
                      <m:jc m:val="centerGroup"/>
                    </m:oMathParaPr>
                    <m:oMath xmlns:m="http://schemas.openxmlformats.org/officeDocument/2006/math">
                      <m:nary>
                        <m:naryPr>
                          <m:chr m:val="∑"/>
                          <m:limLoc m:val="subSup"/>
                          <m:ctrlPr>
                            <a:rPr lang="en-US" altLang="zh-CN" sz="2000" i="1" smtClean="0">
                              <a:latin typeface="Cambria Math" panose="02040503050406030204" pitchFamily="18" charset="0"/>
                            </a:rPr>
                          </m:ctrlPr>
                        </m:naryPr>
                        <m:sub>
                          <m:r>
                            <m:rPr>
                              <m:brk m:alnAt="25"/>
                            </m:rPr>
                            <a:rPr lang="en-US" altLang="zh-CN" sz="2000" b="0" i="1" smtClean="0">
                              <a:latin typeface="Cambria Math"/>
                            </a:rPr>
                            <m:t>𝑖</m:t>
                          </m:r>
                          <m:r>
                            <a:rPr lang="en-US" altLang="zh-CN" sz="2000" b="0" i="1" smtClean="0">
                              <a:latin typeface="Cambria Math"/>
                            </a:rPr>
                            <m:t>=0</m:t>
                          </m:r>
                        </m:sub>
                        <m:sup>
                          <m:r>
                            <a:rPr lang="en-US" altLang="zh-CN" sz="2000" b="0" i="1" smtClean="0">
                              <a:latin typeface="Cambria Math"/>
                            </a:rPr>
                            <m:t>𝑛</m:t>
                          </m:r>
                          <m:r>
                            <a:rPr lang="en-US" altLang="zh-CN" sz="2000" b="0" i="1" smtClean="0">
                              <a:latin typeface="Cambria Math"/>
                            </a:rPr>
                            <m:t>−2</m:t>
                          </m:r>
                        </m:sup>
                        <m:e>
                          <m:d>
                            <m:dPr>
                              <m:begChr m:val="{"/>
                              <m:ctrlPr>
                                <a:rPr lang="en-US" altLang="zh-CN" sz="2000" b="0" i="1" smtClean="0">
                                  <a:latin typeface="Cambria Math" panose="02040503050406030204" pitchFamily="18" charset="0"/>
                                </a:rPr>
                              </m:ctrlPr>
                            </m:dPr>
                            <m:e>
                              <m:r>
                                <a:rPr lang="en-US" altLang="zh-CN" sz="2000" b="0" i="1" smtClean="0">
                                  <a:latin typeface="Cambria Math"/>
                                </a:rPr>
                                <m:t>𝑆𝐸𝑄</m:t>
                              </m:r>
                              <m:d>
                                <m:dPr>
                                  <m:ctrlPr>
                                    <a:rPr lang="en-US" altLang="zh-CN" sz="2000" b="0" i="1" smtClean="0">
                                      <a:latin typeface="Cambria Math" panose="02040503050406030204" pitchFamily="18" charset="0"/>
                                    </a:rPr>
                                  </m:ctrlPr>
                                </m:dPr>
                                <m:e>
                                  <m:r>
                                    <a:rPr lang="en-US" altLang="zh-CN" sz="2000" b="0" i="1" smtClean="0">
                                      <a:latin typeface="Cambria Math"/>
                                    </a:rPr>
                                    <m:t>𝑛</m:t>
                                  </m:r>
                                </m:e>
                              </m:d>
                              <m:r>
                                <a:rPr lang="zh-CN" altLang="en-US" sz="2000" b="0" i="1" smtClean="0">
                                  <a:latin typeface="Cambria Math"/>
                                </a:rPr>
                                <m:t>中</m:t>
                              </m:r>
                              <m:r>
                                <a:rPr lang="en-US" altLang="zh-CN" sz="2000" b="0" i="1" smtClean="0">
                                  <a:latin typeface="Cambria Math"/>
                                </a:rPr>
                                <m:t>,</m:t>
                              </m:r>
                              <m:r>
                                <a:rPr lang="zh-CN" altLang="en-US" sz="2000" i="1">
                                  <a:latin typeface="Cambria Math"/>
                                </a:rPr>
                                <m:t>满足</m:t>
                              </m:r>
                              <m:r>
                                <a:rPr lang="en-US" altLang="zh-CN" sz="2000" b="0" i="1" smtClean="0">
                                  <a:latin typeface="Cambria Math"/>
                                </a:rPr>
                                <m:t> (1</m:t>
                              </m:r>
                            </m:e>
                          </m:d>
                          <m:r>
                            <a:rPr lang="en-US" altLang="zh-CN" sz="2000" b="0" i="1" smtClean="0">
                              <a:latin typeface="Cambria Math"/>
                            </a:rPr>
                            <m:t>𝑖</m:t>
                          </m:r>
                          <m:r>
                            <a:rPr lang="en-US" altLang="zh-CN" sz="2000" i="1">
                              <a:latin typeface="Cambria Math"/>
                            </a:rPr>
                            <m:t>&lt;</m:t>
                          </m:r>
                          <m:r>
                            <a:rPr lang="en-US" altLang="zh-CN" sz="2000" b="0" i="1" smtClean="0">
                              <a:latin typeface="Cambria Math"/>
                            </a:rPr>
                            <m:t>𝑗</m:t>
                          </m:r>
                          <m:r>
                            <a:rPr lang="en-US" altLang="zh-CN" sz="2000" i="1">
                              <a:latin typeface="Cambria Math"/>
                              <a:ea typeface="Cambria Math"/>
                            </a:rPr>
                            <m:t>≤</m:t>
                          </m:r>
                          <m:r>
                            <m:rPr>
                              <m:nor/>
                            </m:rPr>
                            <a:rPr lang="en-US" altLang="zh-CN" sz="2000" dirty="0"/>
                            <m:t>n</m:t>
                          </m:r>
                          <m:r>
                            <m:rPr>
                              <m:nor/>
                            </m:rPr>
                            <a:rPr lang="en-US" altLang="zh-CN" sz="2000" dirty="0"/>
                            <m:t>−1</m:t>
                          </m:r>
                          <m:r>
                            <a:rPr lang="en-US" altLang="zh-CN" sz="2000" b="0" i="1" dirty="0" smtClean="0">
                              <a:latin typeface="Cambria Math"/>
                            </a:rPr>
                            <m:t> </m:t>
                          </m:r>
                          <m:r>
                            <a:rPr lang="zh-CN" altLang="en-US" sz="2000" b="0" i="1" dirty="0" smtClean="0">
                              <a:latin typeface="Cambria Math"/>
                            </a:rPr>
                            <m:t>且</m:t>
                          </m:r>
                          <m:r>
                            <a:rPr lang="en-US" altLang="zh-CN" sz="2000" b="0" i="1" dirty="0" smtClean="0">
                              <a:latin typeface="Cambria Math"/>
                            </a:rPr>
                            <m:t>(2)</m:t>
                          </m:r>
                          <m:r>
                            <a:rPr lang="en-US" altLang="zh-CN" sz="2000" i="1">
                              <a:latin typeface="Cambria Math"/>
                            </a:rPr>
                            <m:t>𝑥</m:t>
                          </m:r>
                          <m:d>
                            <m:dPr>
                              <m:ctrlPr>
                                <a:rPr lang="en-US" altLang="zh-CN" sz="2000" i="1">
                                  <a:latin typeface="Cambria Math" panose="02040503050406030204" pitchFamily="18" charset="0"/>
                                </a:rPr>
                              </m:ctrlPr>
                            </m:dPr>
                            <m:e>
                              <m:r>
                                <a:rPr lang="en-US" altLang="zh-CN" sz="2000" i="1">
                                  <a:latin typeface="Cambria Math"/>
                                </a:rPr>
                                <m:t>𝑗</m:t>
                              </m:r>
                            </m:e>
                          </m:d>
                          <m:r>
                            <a:rPr lang="en-US" altLang="zh-CN" sz="2000" i="1">
                              <a:latin typeface="Cambria Math"/>
                            </a:rPr>
                            <m:t>&lt;</m:t>
                          </m:r>
                          <m:r>
                            <a:rPr lang="en-US" altLang="zh-CN" sz="2000" i="1">
                              <a:latin typeface="Cambria Math"/>
                            </a:rPr>
                            <m:t>𝑥</m:t>
                          </m:r>
                          <m:d>
                            <m:dPr>
                              <m:ctrlPr>
                                <a:rPr lang="en-US" altLang="zh-CN" sz="2000" i="1">
                                  <a:latin typeface="Cambria Math" panose="02040503050406030204" pitchFamily="18" charset="0"/>
                                </a:rPr>
                              </m:ctrlPr>
                            </m:dPr>
                            <m:e>
                              <m:r>
                                <a:rPr lang="en-US" altLang="zh-CN" sz="2000" i="1">
                                  <a:latin typeface="Cambria Math"/>
                                </a:rPr>
                                <m:t>𝑖</m:t>
                              </m:r>
                            </m:e>
                          </m:d>
                          <m:r>
                            <a:rPr lang="zh-CN" altLang="en-US" sz="2000" b="0" i="1" smtClean="0">
                              <a:latin typeface="Cambria Math"/>
                            </a:rPr>
                            <m:t>的</m:t>
                          </m:r>
                          <m:r>
                            <a:rPr lang="en-US" altLang="zh-CN" sz="2000" b="0" i="1" smtClean="0">
                              <a:latin typeface="Cambria Math"/>
                            </a:rPr>
                            <m:t>𝑥</m:t>
                          </m:r>
                          <m:d>
                            <m:dPr>
                              <m:ctrlPr>
                                <a:rPr lang="en-US" altLang="zh-CN" sz="2000" b="0" i="1" smtClean="0">
                                  <a:latin typeface="Cambria Math" panose="02040503050406030204" pitchFamily="18" charset="0"/>
                                </a:rPr>
                              </m:ctrlPr>
                            </m:dPr>
                            <m:e>
                              <m:r>
                                <a:rPr lang="en-US" altLang="zh-CN" sz="2000" b="0" i="1" smtClean="0">
                                  <a:latin typeface="Cambria Math"/>
                                </a:rPr>
                                <m:t>𝑗</m:t>
                              </m:r>
                            </m:e>
                          </m:d>
                          <m:r>
                            <a:rPr lang="zh-CN" altLang="en-US" sz="2000" b="0" i="1" smtClean="0">
                              <a:latin typeface="Cambria Math"/>
                            </a:rPr>
                            <m:t>的</m:t>
                          </m:r>
                          <m:r>
                            <a:rPr lang="zh-CN" altLang="en-US" sz="2000" i="1">
                              <a:latin typeface="Cambria Math"/>
                            </a:rPr>
                            <m:t>个数</m:t>
                          </m:r>
                          <m:r>
                            <a:rPr lang="en-US" altLang="zh-CN" sz="2000" b="0" i="1" smtClean="0">
                              <a:latin typeface="Cambria Math"/>
                            </a:rPr>
                            <m:t>}</m:t>
                          </m:r>
                        </m:e>
                      </m:nary>
                    </m:oMath>
                  </m:oMathPara>
                </a14:m>
                <a:endParaRPr lang="zh-CN" altLang="en-US" sz="2000" dirty="0"/>
              </a:p>
            </p:txBody>
          </p:sp>
        </mc:Choice>
        <mc:Fallback xmlns="">
          <p:sp>
            <p:nvSpPr>
              <p:cNvPr id="14" name="文本框 13">
                <a:extLst>
                  <a:ext uri="{FF2B5EF4-FFF2-40B4-BE49-F238E27FC236}">
                    <a16:creationId xmlns:a16="http://schemas.microsoft.com/office/drawing/2014/main" id="{BF644438-5AAC-424D-9E41-3DF7324BB6CC}"/>
                  </a:ext>
                </a:extLst>
              </p:cNvPr>
              <p:cNvSpPr txBox="1">
                <a:spLocks noRot="1" noChangeAspect="1" noMove="1" noResize="1" noEditPoints="1" noAdjustHandles="1" noChangeArrowheads="1" noChangeShapeType="1" noTextEdit="1"/>
              </p:cNvSpPr>
              <p:nvPr/>
            </p:nvSpPr>
            <p:spPr>
              <a:xfrm>
                <a:off x="420834" y="4931439"/>
                <a:ext cx="8723166" cy="1091709"/>
              </a:xfrm>
              <a:prstGeom prst="rect">
                <a:avLst/>
              </a:prstGeom>
              <a:blipFill>
                <a:blip r:embed="rId3"/>
                <a:stretch>
                  <a:fillRect l="-419" t="-4469"/>
                </a:stretch>
              </a:blipFill>
            </p:spPr>
            <p:txBody>
              <a:bodyPr/>
              <a:lstStyle/>
              <a:p>
                <a:r>
                  <a:rPr lang="zh-CN" altLang="en-US">
                    <a:noFill/>
                  </a:rPr>
                  <a:t> </a:t>
                </a:r>
              </a:p>
            </p:txBody>
          </p:sp>
        </mc:Fallback>
      </mc:AlternateContent>
      <p:sp>
        <p:nvSpPr>
          <p:cNvPr id="16" name="矩形: 圆角 15">
            <a:extLst>
              <a:ext uri="{FF2B5EF4-FFF2-40B4-BE49-F238E27FC236}">
                <a16:creationId xmlns:a16="http://schemas.microsoft.com/office/drawing/2014/main" id="{2142CA83-05F9-4216-A4A5-D5778D1EC7F3}"/>
              </a:ext>
            </a:extLst>
          </p:cNvPr>
          <p:cNvSpPr/>
          <p:nvPr/>
        </p:nvSpPr>
        <p:spPr>
          <a:xfrm>
            <a:off x="3841783" y="6023148"/>
            <a:ext cx="4273517" cy="52478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C00000"/>
                </a:solidFill>
                <a:ea typeface="微软雅黑 Light" panose="020B0502040204020203" pitchFamily="34" charset="-122"/>
              </a:rPr>
              <a:t>排列在</a:t>
            </a:r>
            <a:r>
              <a:rPr lang="en-US" altLang="zh-CN" dirty="0">
                <a:solidFill>
                  <a:srgbClr val="C00000"/>
                </a:solidFill>
                <a:ea typeface="微软雅黑 Light" panose="020B0502040204020203" pitchFamily="34" charset="-122"/>
              </a:rPr>
              <a:t>x(</a:t>
            </a:r>
            <a:r>
              <a:rPr lang="en-US" altLang="zh-CN" dirty="0" err="1">
                <a:solidFill>
                  <a:srgbClr val="C00000"/>
                </a:solidFill>
                <a:ea typeface="微软雅黑 Light" panose="020B0502040204020203" pitchFamily="34" charset="-122"/>
              </a:rPr>
              <a:t>i</a:t>
            </a:r>
            <a:r>
              <a:rPr lang="en-US" altLang="zh-CN" dirty="0">
                <a:solidFill>
                  <a:srgbClr val="C00000"/>
                </a:solidFill>
                <a:ea typeface="微软雅黑 Light" panose="020B0502040204020203" pitchFamily="34" charset="-122"/>
              </a:rPr>
              <a:t>)</a:t>
            </a:r>
            <a:r>
              <a:rPr lang="zh-CN" altLang="en-US" dirty="0">
                <a:solidFill>
                  <a:srgbClr val="C00000"/>
                </a:solidFill>
                <a:ea typeface="微软雅黑 Light" panose="020B0502040204020203" pitchFamily="34" charset="-122"/>
              </a:rPr>
              <a:t>后面、且比</a:t>
            </a:r>
            <a:r>
              <a:rPr lang="en-US" altLang="zh-CN" dirty="0">
                <a:solidFill>
                  <a:srgbClr val="C00000"/>
                </a:solidFill>
                <a:ea typeface="微软雅黑 Light" panose="020B0502040204020203" pitchFamily="34" charset="-122"/>
              </a:rPr>
              <a:t>x(</a:t>
            </a:r>
            <a:r>
              <a:rPr lang="en-US" altLang="zh-CN" dirty="0" err="1">
                <a:solidFill>
                  <a:srgbClr val="C00000"/>
                </a:solidFill>
                <a:ea typeface="微软雅黑 Light" panose="020B0502040204020203" pitchFamily="34" charset="-122"/>
              </a:rPr>
              <a:t>i</a:t>
            </a:r>
            <a:r>
              <a:rPr lang="en-US" altLang="zh-CN" dirty="0">
                <a:solidFill>
                  <a:srgbClr val="C00000"/>
                </a:solidFill>
                <a:ea typeface="微软雅黑 Light" panose="020B0502040204020203" pitchFamily="34" charset="-122"/>
              </a:rPr>
              <a:t>)</a:t>
            </a:r>
            <a:r>
              <a:rPr lang="zh-CN" altLang="en-US" dirty="0">
                <a:solidFill>
                  <a:srgbClr val="C00000"/>
                </a:solidFill>
                <a:ea typeface="微软雅黑 Light" panose="020B0502040204020203" pitchFamily="34" charset="-122"/>
              </a:rPr>
              <a:t>小的</a:t>
            </a:r>
            <a:r>
              <a:rPr lang="en-US" altLang="zh-CN" dirty="0">
                <a:solidFill>
                  <a:srgbClr val="C00000"/>
                </a:solidFill>
                <a:ea typeface="微软雅黑 Light" panose="020B0502040204020203" pitchFamily="34" charset="-122"/>
              </a:rPr>
              <a:t>x(j)</a:t>
            </a:r>
            <a:r>
              <a:rPr lang="zh-CN" altLang="en-US" dirty="0">
                <a:solidFill>
                  <a:srgbClr val="C00000"/>
                </a:solidFill>
                <a:ea typeface="微软雅黑 Light" panose="020B0502040204020203" pitchFamily="34" charset="-122"/>
              </a:rPr>
              <a:t>的数目</a:t>
            </a:r>
          </a:p>
        </p:txBody>
      </p:sp>
    </p:spTree>
    <p:extLst>
      <p:ext uri="{BB962C8B-B14F-4D97-AF65-F5344CB8AC3E}">
        <p14:creationId xmlns:p14="http://schemas.microsoft.com/office/powerpoint/2010/main" val="3472087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21A6F-FCF9-4D7F-B221-A24B3F42349D}"/>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D4D35D35-F080-4389-ABFB-2B64921BB0D4}"/>
              </a:ext>
            </a:extLst>
          </p:cNvPr>
          <p:cNvSpPr>
            <a:spLocks noGrp="1"/>
          </p:cNvSpPr>
          <p:nvPr>
            <p:ph idx="1"/>
          </p:nvPr>
        </p:nvSpPr>
        <p:spPr/>
        <p:txBody>
          <a:bodyPr/>
          <a:lstStyle/>
          <a:p>
            <a:r>
              <a:rPr lang="en-US" altLang="zh-CN" sz="2400" dirty="0"/>
              <a:t>DD(SEQ(n))</a:t>
            </a:r>
            <a:r>
              <a:rPr lang="zh-CN" altLang="en-US" sz="2400" dirty="0"/>
              <a:t>用于</a:t>
            </a:r>
            <a:r>
              <a:rPr lang="zh-CN" altLang="en-US" dirty="0"/>
              <a:t>衡量序列</a:t>
            </a:r>
            <a:r>
              <a:rPr lang="en-US" altLang="zh-CN" sz="2400" dirty="0"/>
              <a:t>SEQ(n)</a:t>
            </a:r>
            <a:r>
              <a:rPr lang="zh-CN" altLang="en-US" dirty="0"/>
              <a:t>的乱序程度，排序难度</a:t>
            </a:r>
            <a:endParaRPr lang="en-US" altLang="zh-CN" dirty="0"/>
          </a:p>
          <a:p>
            <a:endParaRPr lang="en-US" altLang="zh-CN" dirty="0"/>
          </a:p>
          <a:p>
            <a:endParaRPr lang="en-US" altLang="zh-CN" dirty="0"/>
          </a:p>
          <a:p>
            <a:pPr lvl="1"/>
            <a:endParaRPr lang="en-US" altLang="zh-CN" dirty="0"/>
          </a:p>
          <a:p>
            <a:pPr lvl="1"/>
            <a:r>
              <a:rPr lang="en-US" altLang="zh-CN" dirty="0"/>
              <a:t>DD(SEQ1(8))= 5 + 1 + 5 +  2 + 1 + 2 +1 = 17</a:t>
            </a:r>
          </a:p>
          <a:p>
            <a:pPr lvl="1"/>
            <a:r>
              <a:rPr lang="en-US" altLang="zh-CN" sz="2400" dirty="0"/>
              <a:t>DD(SEQ2(8))=  0    </a:t>
            </a:r>
          </a:p>
          <a:p>
            <a:pPr lvl="1"/>
            <a:endParaRPr lang="en-US" altLang="zh-CN" sz="2400" dirty="0"/>
          </a:p>
          <a:p>
            <a:r>
              <a:rPr lang="en-US" altLang="zh-CN" sz="2400" dirty="0"/>
              <a:t>Average Degree of Disorder ADD</a:t>
            </a:r>
          </a:p>
          <a:p>
            <a:pPr marL="0" indent="0">
              <a:buNone/>
            </a:pPr>
            <a:endParaRPr lang="en-US" altLang="zh-CN" dirty="0"/>
          </a:p>
          <a:p>
            <a:pPr marL="0" indent="0">
              <a:buNone/>
            </a:pPr>
            <a:endParaRPr lang="en-US" altLang="zh-CN" dirty="0"/>
          </a:p>
          <a:p>
            <a:pPr marL="0" indent="0">
              <a:buNone/>
            </a:pPr>
            <a:endParaRPr lang="en-US" altLang="zh-CN" dirty="0"/>
          </a:p>
          <a:p>
            <a:endParaRPr lang="zh-CN" altLang="en-US" sz="2400" dirty="0"/>
          </a:p>
          <a:p>
            <a:pPr lvl="1"/>
            <a:endParaRPr lang="en-US" altLang="zh-CN" dirty="0"/>
          </a:p>
          <a:p>
            <a:endParaRPr lang="zh-CN" altLang="en-US" dirty="0"/>
          </a:p>
        </p:txBody>
      </p:sp>
      <p:sp>
        <p:nvSpPr>
          <p:cNvPr id="4" name="日期占位符 3">
            <a:extLst>
              <a:ext uri="{FF2B5EF4-FFF2-40B4-BE49-F238E27FC236}">
                <a16:creationId xmlns:a16="http://schemas.microsoft.com/office/drawing/2014/main" id="{46BF7ADF-8C0B-47A7-BA11-F1DA04764744}"/>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14F1500B-66B1-477E-A741-1223A5949C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E3F78D-8273-4339-BCF7-AFD59FD83169}"/>
              </a:ext>
            </a:extLst>
          </p:cNvPr>
          <p:cNvSpPr>
            <a:spLocks noGrp="1"/>
          </p:cNvSpPr>
          <p:nvPr>
            <p:ph type="sldNum" sz="quarter" idx="12"/>
          </p:nvPr>
        </p:nvSpPr>
        <p:spPr/>
        <p:txBody>
          <a:bodyPr/>
          <a:lstStyle/>
          <a:p>
            <a:fld id="{EEA58A3B-43CE-4AA0-90B5-EB47AFAFEB34}" type="slidenum">
              <a:rPr lang="zh-CN" altLang="en-US" smtClean="0"/>
              <a:pPr/>
              <a:t>82</a:t>
            </a:fld>
            <a:endParaRPr lang="zh-CN" altLang="en-US" dirty="0"/>
          </a:p>
        </p:txBody>
      </p:sp>
      <p:graphicFrame>
        <p:nvGraphicFramePr>
          <p:cNvPr id="13" name="Group 2">
            <a:extLst>
              <a:ext uri="{FF2B5EF4-FFF2-40B4-BE49-F238E27FC236}">
                <a16:creationId xmlns:a16="http://schemas.microsoft.com/office/drawing/2014/main" id="{45E07E08-9A37-49E9-9491-FE53C1C8884E}"/>
              </a:ext>
            </a:extLst>
          </p:cNvPr>
          <p:cNvGraphicFramePr>
            <a:graphicFrameLocks noGrp="1"/>
          </p:cNvGraphicFramePr>
          <p:nvPr>
            <p:extLst>
              <p:ext uri="{D42A27DB-BD31-4B8C-83A1-F6EECF244321}">
                <p14:modId xmlns:p14="http://schemas.microsoft.com/office/powerpoint/2010/main" val="3402590007"/>
              </p:ext>
            </p:extLst>
          </p:nvPr>
        </p:nvGraphicFramePr>
        <p:xfrm>
          <a:off x="182602" y="1732134"/>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7</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4" name="Group 249">
            <a:extLst>
              <a:ext uri="{FF2B5EF4-FFF2-40B4-BE49-F238E27FC236}">
                <a16:creationId xmlns:a16="http://schemas.microsoft.com/office/drawing/2014/main" id="{3C3B4EAC-3D84-42E7-8B11-D70E4ECA58A4}"/>
              </a:ext>
            </a:extLst>
          </p:cNvPr>
          <p:cNvGraphicFramePr>
            <a:graphicFrameLocks noGrp="1"/>
          </p:cNvGraphicFramePr>
          <p:nvPr>
            <p:extLst>
              <p:ext uri="{D42A27DB-BD31-4B8C-83A1-F6EECF244321}">
                <p14:modId xmlns:p14="http://schemas.microsoft.com/office/powerpoint/2010/main" val="2397919663"/>
              </p:ext>
            </p:extLst>
          </p:nvPr>
        </p:nvGraphicFramePr>
        <p:xfrm>
          <a:off x="4863856" y="1722842"/>
          <a:ext cx="41148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14350">
                  <a:extLst>
                    <a:ext uri="{9D8B030D-6E8A-4147-A177-3AD203B41FA5}">
                      <a16:colId xmlns:a16="http://schemas.microsoft.com/office/drawing/2014/main" val="20005"/>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1</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2</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3</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4</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7</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9</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15" name="Group 36">
            <a:extLst>
              <a:ext uri="{FF2B5EF4-FFF2-40B4-BE49-F238E27FC236}">
                <a16:creationId xmlns:a16="http://schemas.microsoft.com/office/drawing/2014/main" id="{163EA80D-BDEF-40D9-8E93-4A2D5DA0AC53}"/>
              </a:ext>
            </a:extLst>
          </p:cNvPr>
          <p:cNvGraphicFramePr>
            <a:graphicFrameLocks noGrp="1"/>
          </p:cNvGraphicFramePr>
          <p:nvPr>
            <p:extLst>
              <p:ext uri="{D42A27DB-BD31-4B8C-83A1-F6EECF244321}">
                <p14:modId xmlns:p14="http://schemas.microsoft.com/office/powerpoint/2010/main" val="2365993273"/>
              </p:ext>
            </p:extLst>
          </p:nvPr>
        </p:nvGraphicFramePr>
        <p:xfrm>
          <a:off x="2240002" y="1732134"/>
          <a:ext cx="2057400" cy="517530"/>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3</a:t>
                      </a:r>
                    </a:p>
                  </a:txBody>
                  <a:tcPr marT="45405" marB="454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8</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6</a:t>
                      </a: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Times New Roman" pitchFamily="18" charset="0"/>
                          <a:ea typeface="宋体" pitchFamily="2" charset="-122"/>
                        </a:rPr>
                        <a:t>1</a:t>
                      </a: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右箭头 1">
            <a:extLst>
              <a:ext uri="{FF2B5EF4-FFF2-40B4-BE49-F238E27FC236}">
                <a16:creationId xmlns:a16="http://schemas.microsoft.com/office/drawing/2014/main" id="{C55E986E-04A2-43ED-B9BC-745D28A9A5AD}"/>
              </a:ext>
            </a:extLst>
          </p:cNvPr>
          <p:cNvSpPr/>
          <p:nvPr/>
        </p:nvSpPr>
        <p:spPr bwMode="auto">
          <a:xfrm>
            <a:off x="4297402" y="1887939"/>
            <a:ext cx="566454" cy="18733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ea typeface="宋体" pitchFamily="2" charset="-122"/>
            </a:endParaRPr>
          </a:p>
        </p:txBody>
      </p:sp>
      <p:sp>
        <p:nvSpPr>
          <p:cNvPr id="17" name="TextBox 4">
            <a:extLst>
              <a:ext uri="{FF2B5EF4-FFF2-40B4-BE49-F238E27FC236}">
                <a16:creationId xmlns:a16="http://schemas.microsoft.com/office/drawing/2014/main" id="{14B3D244-AB58-42A8-8D9E-C5A7877CE9A4}"/>
              </a:ext>
            </a:extLst>
          </p:cNvPr>
          <p:cNvSpPr txBox="1"/>
          <p:nvPr/>
        </p:nvSpPr>
        <p:spPr>
          <a:xfrm>
            <a:off x="1170216" y="1358765"/>
            <a:ext cx="891206" cy="369332"/>
          </a:xfrm>
          <a:prstGeom prst="rect">
            <a:avLst/>
          </a:prstGeom>
          <a:noFill/>
        </p:spPr>
        <p:txBody>
          <a:bodyPr wrap="none" rtlCol="0">
            <a:spAutoFit/>
          </a:bodyPr>
          <a:lstStyle/>
          <a:p>
            <a:r>
              <a:rPr lang="en-US" altLang="zh-CN" dirty="0"/>
              <a:t>SEQ</a:t>
            </a:r>
            <a:r>
              <a:rPr lang="en-US" altLang="zh-CN" baseline="-25000" dirty="0"/>
              <a:t>1</a:t>
            </a:r>
            <a:r>
              <a:rPr lang="en-US" altLang="zh-CN" dirty="0"/>
              <a:t>(8)</a:t>
            </a:r>
            <a:endParaRPr lang="zh-CN" altLang="en-US" dirty="0"/>
          </a:p>
        </p:txBody>
      </p:sp>
      <p:sp>
        <p:nvSpPr>
          <p:cNvPr id="18" name="TextBox 73">
            <a:extLst>
              <a:ext uri="{FF2B5EF4-FFF2-40B4-BE49-F238E27FC236}">
                <a16:creationId xmlns:a16="http://schemas.microsoft.com/office/drawing/2014/main" id="{957589B9-3CAD-4298-B04D-30F70FF84940}"/>
              </a:ext>
            </a:extLst>
          </p:cNvPr>
          <p:cNvSpPr txBox="1"/>
          <p:nvPr/>
        </p:nvSpPr>
        <p:spPr>
          <a:xfrm>
            <a:off x="6420993" y="1362802"/>
            <a:ext cx="891206" cy="369332"/>
          </a:xfrm>
          <a:prstGeom prst="rect">
            <a:avLst/>
          </a:prstGeom>
          <a:noFill/>
        </p:spPr>
        <p:txBody>
          <a:bodyPr wrap="none" rtlCol="0">
            <a:spAutoFit/>
          </a:bodyPr>
          <a:lstStyle/>
          <a:p>
            <a:r>
              <a:rPr lang="en-US" altLang="zh-CN" dirty="0"/>
              <a:t>SEQ</a:t>
            </a:r>
            <a:r>
              <a:rPr lang="en-US" altLang="zh-CN" baseline="-25000" dirty="0"/>
              <a:t>2</a:t>
            </a:r>
            <a:r>
              <a:rPr lang="en-US" altLang="zh-CN" dirty="0"/>
              <a:t>(8)</a:t>
            </a: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E3A0820-100F-415C-BC39-8F72424AD45B}"/>
                  </a:ext>
                </a:extLst>
              </p:cNvPr>
              <p:cNvSpPr txBox="1"/>
              <p:nvPr/>
            </p:nvSpPr>
            <p:spPr>
              <a:xfrm>
                <a:off x="336496" y="4667745"/>
                <a:ext cx="4572000" cy="1459695"/>
              </a:xfrm>
              <a:prstGeom prst="rect">
                <a:avLst/>
              </a:prstGeom>
              <a:noFill/>
            </p:spPr>
            <p:txBody>
              <a:bodyPr wrap="square">
                <a:spAutoFit/>
              </a:bodyPr>
              <a:lstStyle/>
              <a:p>
                <a:r>
                  <a:rPr lang="en-US" altLang="zh-CN" sz="2800" dirty="0"/>
                  <a:t>ADD(SEQ(n))= </a:t>
                </a:r>
              </a:p>
              <a:p>
                <a:endParaRPr lang="en-US" altLang="zh-CN" sz="2000" i="1" dirty="0">
                  <a:latin typeface="Cambria Math"/>
                </a:endParaRPr>
              </a:p>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nary>
                            <m:naryPr>
                              <m:chr m:val="∑"/>
                              <m:limLoc m:val="subSup"/>
                              <m:ctrlPr>
                                <a:rPr lang="en-US" altLang="zh-CN" sz="2000" i="1" smtClean="0">
                                  <a:latin typeface="Cambria Math" panose="02040503050406030204" pitchFamily="18" charset="0"/>
                                </a:rPr>
                              </m:ctrlPr>
                            </m:naryPr>
                            <m:sub>
                              <m:r>
                                <m:rPr>
                                  <m:brk m:alnAt="25"/>
                                </m:rPr>
                                <a:rPr lang="en-US" altLang="zh-CN" sz="2000" b="0" i="1" smtClean="0">
                                  <a:latin typeface="Cambria Math"/>
                                </a:rPr>
                                <m:t>𝑖</m:t>
                              </m:r>
                              <m:r>
                                <a:rPr lang="en-US" altLang="zh-CN" sz="2000" b="0" i="1" smtClean="0">
                                  <a:latin typeface="Cambria Math"/>
                                </a:rPr>
                                <m:t>=0</m:t>
                              </m:r>
                            </m:sub>
                            <m:sup>
                              <m:r>
                                <a:rPr lang="en-US" altLang="zh-CN" sz="2000" b="0" i="1" smtClean="0">
                                  <a:latin typeface="Cambria Math"/>
                                </a:rPr>
                                <m:t>𝑛</m:t>
                              </m:r>
                              <m:r>
                                <a:rPr lang="en-US" altLang="zh-CN" sz="2000" b="0" i="1" smtClean="0">
                                  <a:latin typeface="Cambria Math"/>
                                </a:rPr>
                                <m:t>−2</m:t>
                              </m:r>
                            </m:sup>
                            <m:e>
                              <m:d>
                                <m:dPr>
                                  <m:begChr m:val="{"/>
                                  <m:ctrlPr>
                                    <a:rPr lang="en-US" altLang="zh-CN" sz="2000" b="0" i="1" smtClean="0">
                                      <a:latin typeface="Cambria Math" panose="02040503050406030204" pitchFamily="18" charset="0"/>
                                    </a:rPr>
                                  </m:ctrlPr>
                                </m:dPr>
                                <m:e>
                                  <m:r>
                                    <a:rPr lang="en-US" altLang="zh-CN" sz="2000" b="0" i="1" smtClean="0">
                                      <a:latin typeface="Cambria Math"/>
                                    </a:rPr>
                                    <m:t>𝑆𝐸𝑄</m:t>
                                  </m:r>
                                  <m:d>
                                    <m:dPr>
                                      <m:ctrlPr>
                                        <a:rPr lang="en-US" altLang="zh-CN" sz="2000" b="0" i="1" smtClean="0">
                                          <a:latin typeface="Cambria Math" panose="02040503050406030204" pitchFamily="18" charset="0"/>
                                        </a:rPr>
                                      </m:ctrlPr>
                                    </m:dPr>
                                    <m:e>
                                      <m:r>
                                        <a:rPr lang="en-US" altLang="zh-CN" sz="2000" b="0" i="1" smtClean="0">
                                          <a:latin typeface="Cambria Math"/>
                                        </a:rPr>
                                        <m:t>𝑄</m:t>
                                      </m:r>
                                    </m:e>
                                  </m:d>
                                  <m:r>
                                    <a:rPr lang="zh-CN" altLang="en-US" sz="2000" b="0" i="1" smtClean="0">
                                      <a:latin typeface="Cambria Math"/>
                                    </a:rPr>
                                    <m:t>中，</m:t>
                                  </m:r>
                                  <m:r>
                                    <a:rPr lang="zh-CN" altLang="en-US" sz="2000" i="1">
                                      <a:latin typeface="Cambria Math"/>
                                    </a:rPr>
                                    <m:t>满足</m:t>
                                  </m:r>
                                  <m:r>
                                    <a:rPr lang="en-US" altLang="zh-CN" sz="2000" b="0" i="1" smtClean="0">
                                      <a:latin typeface="Cambria Math"/>
                                    </a:rPr>
                                    <m:t>1</m:t>
                                  </m:r>
                                </m:e>
                              </m:d>
                              <m:r>
                                <a:rPr lang="en-US" altLang="zh-CN" sz="2000" b="0" i="1" smtClean="0">
                                  <a:latin typeface="Cambria Math"/>
                                </a:rPr>
                                <m:t> </m:t>
                              </m:r>
                              <m:r>
                                <a:rPr lang="en-US" altLang="zh-CN" sz="2000" b="0" i="1" smtClean="0">
                                  <a:latin typeface="Cambria Math"/>
                                </a:rPr>
                                <m:t>𝑖</m:t>
                              </m:r>
                              <m:r>
                                <a:rPr lang="en-US" altLang="zh-CN" sz="2000" b="0" i="1" smtClean="0">
                                  <a:latin typeface="Cambria Math"/>
                                </a:rPr>
                                <m:t>&lt;</m:t>
                              </m:r>
                              <m:r>
                                <a:rPr lang="en-US" altLang="zh-CN" sz="2000" b="0" i="1" smtClean="0">
                                  <a:latin typeface="Cambria Math"/>
                                </a:rPr>
                                <m:t>𝑗</m:t>
                              </m:r>
                              <m:r>
                                <a:rPr lang="en-US" altLang="zh-CN" sz="2000" b="0" i="1" smtClean="0">
                                  <a:latin typeface="Cambria Math"/>
                                  <a:ea typeface="Cambria Math"/>
                                </a:rPr>
                                <m:t>≤</m:t>
                              </m:r>
                              <m:r>
                                <a:rPr lang="en-US" altLang="zh-CN" sz="2000" b="0" i="1" smtClean="0">
                                  <a:latin typeface="Cambria Math"/>
                                  <a:ea typeface="Cambria Math"/>
                                </a:rPr>
                                <m:t>𝑛</m:t>
                              </m:r>
                              <m:r>
                                <a:rPr lang="en-US" altLang="zh-CN" sz="2000" b="0" i="1" smtClean="0">
                                  <a:latin typeface="Cambria Math"/>
                                  <a:ea typeface="Cambria Math"/>
                                </a:rPr>
                                <m:t>−1且 2)</m:t>
                              </m:r>
                              <m:r>
                                <a:rPr lang="en-US" altLang="zh-CN" sz="2000" b="0" i="1" smtClean="0">
                                  <a:latin typeface="Cambria Math"/>
                                  <a:ea typeface="Cambria Math"/>
                                </a:rPr>
                                <m:t>𝑥</m:t>
                              </m:r>
                              <m:r>
                                <a:rPr lang="en-US" altLang="zh-CN" sz="2000" b="0" i="1" smtClean="0">
                                  <a:latin typeface="Cambria Math"/>
                                  <a:ea typeface="Cambria Math"/>
                                </a:rPr>
                                <m:t>(</m:t>
                              </m:r>
                              <m:r>
                                <a:rPr lang="en-US" altLang="zh-CN" sz="2000" b="0" i="1" smtClean="0">
                                  <a:latin typeface="Cambria Math"/>
                                  <a:ea typeface="Cambria Math"/>
                                </a:rPr>
                                <m:t>𝑗</m:t>
                              </m:r>
                              <m:r>
                                <a:rPr lang="en-US" altLang="zh-CN" sz="2000" b="0" i="1" smtClean="0">
                                  <a:latin typeface="Cambria Math"/>
                                  <a:ea typeface="Cambria Math"/>
                                </a:rPr>
                                <m:t>)&lt;</m:t>
                              </m:r>
                              <m:r>
                                <a:rPr lang="en-US" altLang="zh-CN" sz="2000" b="0" i="1" smtClean="0">
                                  <a:latin typeface="Cambria Math"/>
                                  <a:ea typeface="Cambria Math"/>
                                </a:rPr>
                                <m:t>𝑥</m:t>
                              </m:r>
                              <m:r>
                                <a:rPr lang="en-US" altLang="zh-CN" sz="2000" b="0" i="1" smtClean="0">
                                  <a:latin typeface="Cambria Math"/>
                                  <a:ea typeface="Cambria Math"/>
                                </a:rPr>
                                <m:t>(</m:t>
                              </m:r>
                              <m:r>
                                <a:rPr lang="en-US" altLang="zh-CN" sz="2000" b="0" i="1" smtClean="0">
                                  <a:latin typeface="Cambria Math"/>
                                  <a:ea typeface="Cambria Math"/>
                                </a:rPr>
                                <m:t>𝑖</m:t>
                              </m:r>
                              <m:r>
                                <a:rPr lang="en-US" altLang="zh-CN" sz="2000" b="0" i="1" smtClean="0">
                                  <a:latin typeface="Cambria Math"/>
                                  <a:ea typeface="Cambria Math"/>
                                </a:rPr>
                                <m:t>)的</m:t>
                              </m:r>
                              <m:r>
                                <a:rPr lang="en-US" altLang="zh-CN" sz="2000" b="0" i="1" smtClean="0">
                                  <a:latin typeface="Cambria Math"/>
                                  <a:ea typeface="Cambria Math"/>
                                </a:rPr>
                                <m:t>𝑥</m:t>
                              </m:r>
                              <m:r>
                                <a:rPr lang="en-US" altLang="zh-CN" sz="2000" b="0" i="1" smtClean="0">
                                  <a:latin typeface="Cambria Math"/>
                                  <a:ea typeface="Cambria Math"/>
                                </a:rPr>
                                <m:t>(</m:t>
                              </m:r>
                              <m:r>
                                <a:rPr lang="en-US" altLang="zh-CN" sz="2000" b="0" i="1" smtClean="0">
                                  <a:latin typeface="Cambria Math"/>
                                  <a:ea typeface="Cambria Math"/>
                                </a:rPr>
                                <m:t>𝑗</m:t>
                              </m:r>
                              <m:r>
                                <a:rPr lang="en-US" altLang="zh-CN" sz="2000" b="0" i="1" smtClean="0">
                                  <a:latin typeface="Cambria Math"/>
                                  <a:ea typeface="Cambria Math"/>
                                </a:rPr>
                                <m:t>)的</m:t>
                              </m:r>
                              <m:r>
                                <a:rPr lang="en-US" altLang="zh-CN" sz="2000" b="0" i="1" smtClean="0">
                                  <a:latin typeface="Cambria Math"/>
                                  <a:ea typeface="Cambria Math"/>
                                </a:rPr>
                                <m:t>𝑥</m:t>
                              </m:r>
                              <m:r>
                                <a:rPr lang="en-US" altLang="zh-CN" sz="2000" b="0" i="1" smtClean="0">
                                  <a:latin typeface="Cambria Math"/>
                                  <a:ea typeface="Cambria Math"/>
                                </a:rPr>
                                <m:t>(</m:t>
                              </m:r>
                              <m:r>
                                <a:rPr lang="en-US" altLang="zh-CN" sz="2000" b="0" i="1" smtClean="0">
                                  <a:latin typeface="Cambria Math"/>
                                  <a:ea typeface="Cambria Math"/>
                                </a:rPr>
                                <m:t>𝑗</m:t>
                              </m:r>
                              <m:r>
                                <a:rPr lang="en-US" altLang="zh-CN" sz="2000" b="0" i="1" smtClean="0">
                                  <a:latin typeface="Cambria Math"/>
                                  <a:ea typeface="Cambria Math"/>
                                </a:rPr>
                                <m:t>)的个数}</m:t>
                              </m:r>
                            </m:e>
                          </m:nary>
                        </m:num>
                        <m:den>
                          <m:r>
                            <a:rPr lang="en-US" altLang="zh-CN" sz="2000" b="0" i="1" smtClean="0">
                              <a:solidFill>
                                <a:srgbClr val="FF0000"/>
                              </a:solidFill>
                              <a:latin typeface="Cambria Math"/>
                            </a:rPr>
                            <m:t>𝑛</m:t>
                          </m:r>
                        </m:den>
                      </m:f>
                    </m:oMath>
                  </m:oMathPara>
                </a14:m>
                <a:endParaRPr lang="zh-CN" altLang="en-US" sz="2000" dirty="0"/>
              </a:p>
            </p:txBody>
          </p:sp>
        </mc:Choice>
        <mc:Fallback xmlns="">
          <p:sp>
            <p:nvSpPr>
              <p:cNvPr id="19" name="文本框 18">
                <a:extLst>
                  <a:ext uri="{FF2B5EF4-FFF2-40B4-BE49-F238E27FC236}">
                    <a16:creationId xmlns:a16="http://schemas.microsoft.com/office/drawing/2014/main" id="{3E3A0820-100F-415C-BC39-8F72424AD45B}"/>
                  </a:ext>
                </a:extLst>
              </p:cNvPr>
              <p:cNvSpPr txBox="1">
                <a:spLocks noRot="1" noChangeAspect="1" noMove="1" noResize="1" noEditPoints="1" noAdjustHandles="1" noChangeArrowheads="1" noChangeShapeType="1" noTextEdit="1"/>
              </p:cNvSpPr>
              <p:nvPr/>
            </p:nvSpPr>
            <p:spPr>
              <a:xfrm>
                <a:off x="336496" y="4667745"/>
                <a:ext cx="4572000" cy="1459695"/>
              </a:xfrm>
              <a:prstGeom prst="rect">
                <a:avLst/>
              </a:prstGeom>
              <a:blipFill>
                <a:blip r:embed="rId2"/>
                <a:stretch>
                  <a:fillRect l="-2667" t="-4184" r="-83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6333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6A51E-973A-4DFD-AA27-7F46062E7B6C}"/>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92C1E98A-B8FB-4446-8A50-C186CDFE70C7}"/>
              </a:ext>
            </a:extLst>
          </p:cNvPr>
          <p:cNvSpPr>
            <a:spLocks noGrp="1"/>
          </p:cNvSpPr>
          <p:nvPr>
            <p:ph idx="1"/>
          </p:nvPr>
        </p:nvSpPr>
        <p:spPr/>
        <p:txBody>
          <a:bodyPr>
            <a:normAutofit/>
          </a:bodyPr>
          <a:lstStyle/>
          <a:p>
            <a:r>
              <a:rPr lang="zh-CN" altLang="en-US" sz="2400" dirty="0"/>
              <a:t>结论：</a:t>
            </a:r>
            <a:endParaRPr lang="en-US" altLang="zh-CN" sz="2400" dirty="0"/>
          </a:p>
          <a:p>
            <a:pPr lvl="1"/>
            <a:r>
              <a:rPr lang="en-US" altLang="zh-CN" dirty="0"/>
              <a:t>ADD(SEQ(n))</a:t>
            </a:r>
            <a:r>
              <a:rPr lang="zh-CN" altLang="en-US" dirty="0"/>
              <a:t>越大，</a:t>
            </a:r>
            <a:r>
              <a:rPr lang="en-US" altLang="zh-CN" dirty="0"/>
              <a:t>SEQ(n)</a:t>
            </a:r>
            <a:r>
              <a:rPr lang="zh-CN" altLang="en-US" dirty="0"/>
              <a:t>越难排序</a:t>
            </a:r>
            <a:endParaRPr lang="en-US" altLang="zh-CN" dirty="0"/>
          </a:p>
          <a:p>
            <a:endParaRPr lang="en-US" altLang="zh-CN" sz="2400" dirty="0"/>
          </a:p>
          <a:p>
            <a:r>
              <a:rPr lang="zh-CN" altLang="en-US" sz="2400" dirty="0"/>
              <a:t>算法复杂性：</a:t>
            </a:r>
            <a:r>
              <a:rPr lang="en-US" altLang="zh-CN" sz="2400" dirty="0"/>
              <a:t>T(n, I)</a:t>
            </a:r>
          </a:p>
          <a:p>
            <a:pPr lvl="1"/>
            <a:r>
              <a:rPr lang="zh-CN" altLang="en-US" dirty="0"/>
              <a:t>最好、最坏、平均时间复杂性</a:t>
            </a:r>
            <a:endParaRPr lang="en-US" altLang="zh-CN" dirty="0"/>
          </a:p>
          <a:p>
            <a:endParaRPr lang="en-US" altLang="zh-CN" sz="2400" dirty="0"/>
          </a:p>
          <a:p>
            <a:r>
              <a:rPr lang="zh-CN" altLang="en-US" sz="2400" dirty="0"/>
              <a:t>考察：</a:t>
            </a:r>
            <a:endParaRPr lang="en-US" altLang="zh-CN" sz="2400" dirty="0"/>
          </a:p>
          <a:p>
            <a:pPr lvl="1"/>
            <a:r>
              <a:rPr lang="en-US" altLang="zh-CN" dirty="0"/>
              <a:t>1. </a:t>
            </a:r>
            <a:r>
              <a:rPr lang="zh-CN" altLang="en-US" dirty="0"/>
              <a:t>不同问题规模</a:t>
            </a:r>
            <a:r>
              <a:rPr lang="en-US" altLang="zh-CN" dirty="0"/>
              <a:t>n</a:t>
            </a:r>
            <a:r>
              <a:rPr lang="zh-CN" altLang="en-US" dirty="0"/>
              <a:t>下，算法</a:t>
            </a:r>
            <a:r>
              <a:rPr lang="en-US" altLang="zh-CN" dirty="0"/>
              <a:t>/</a:t>
            </a:r>
            <a:r>
              <a:rPr lang="zh-CN" altLang="en-US" dirty="0"/>
              <a:t>程序运行时间；</a:t>
            </a:r>
            <a:endParaRPr lang="en-US" altLang="zh-CN" dirty="0"/>
          </a:p>
          <a:p>
            <a:pPr lvl="1"/>
            <a:r>
              <a:rPr lang="en-US" altLang="zh-CN" dirty="0"/>
              <a:t>2. </a:t>
            </a:r>
            <a:r>
              <a:rPr lang="zh-CN" altLang="en-US" dirty="0"/>
              <a:t>相同问题规模</a:t>
            </a:r>
            <a:r>
              <a:rPr lang="en-US" altLang="zh-CN" dirty="0"/>
              <a:t>n</a:t>
            </a:r>
            <a:r>
              <a:rPr lang="zh-CN" altLang="en-US" dirty="0"/>
              <a:t>下，算法</a:t>
            </a:r>
            <a:r>
              <a:rPr lang="en-US" altLang="zh-CN" dirty="0"/>
              <a:t>/</a:t>
            </a:r>
            <a:r>
              <a:rPr lang="zh-CN" altLang="en-US" dirty="0"/>
              <a:t>程序针对不同的输入</a:t>
            </a:r>
            <a:r>
              <a:rPr lang="en-US" altLang="zh-CN" dirty="0"/>
              <a:t>I——</a:t>
            </a:r>
            <a:r>
              <a:rPr lang="zh-CN" altLang="en-US" dirty="0"/>
              <a:t>具有不同的</a:t>
            </a:r>
            <a:r>
              <a:rPr lang="en-US" altLang="zh-CN" dirty="0"/>
              <a:t>DD(n)</a:t>
            </a:r>
            <a:r>
              <a:rPr lang="zh-CN" altLang="en-US" dirty="0"/>
              <a:t>的运行时间</a:t>
            </a:r>
          </a:p>
          <a:p>
            <a:endParaRPr lang="en-US" altLang="zh-CN" sz="2400" dirty="0"/>
          </a:p>
          <a:p>
            <a:endParaRPr lang="zh-CN" altLang="en-US" dirty="0"/>
          </a:p>
        </p:txBody>
      </p:sp>
      <p:sp>
        <p:nvSpPr>
          <p:cNvPr id="4" name="日期占位符 3">
            <a:extLst>
              <a:ext uri="{FF2B5EF4-FFF2-40B4-BE49-F238E27FC236}">
                <a16:creationId xmlns:a16="http://schemas.microsoft.com/office/drawing/2014/main" id="{DD7CA30B-DA0D-4D6C-8812-5ED36F19B2B6}"/>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7CF6DB10-EC82-4868-B053-0013EF731C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203B3F-4271-430F-AEFD-E6812441FFA3}"/>
              </a:ext>
            </a:extLst>
          </p:cNvPr>
          <p:cNvSpPr>
            <a:spLocks noGrp="1"/>
          </p:cNvSpPr>
          <p:nvPr>
            <p:ph type="sldNum" sz="quarter" idx="12"/>
          </p:nvPr>
        </p:nvSpPr>
        <p:spPr/>
        <p:txBody>
          <a:bodyPr/>
          <a:lstStyle/>
          <a:p>
            <a:fld id="{EEA58A3B-43CE-4AA0-90B5-EB47AFAFEB34}" type="slidenum">
              <a:rPr lang="zh-CN" altLang="en-US" smtClean="0"/>
              <a:pPr/>
              <a:t>83</a:t>
            </a:fld>
            <a:endParaRPr lang="zh-CN" altLang="en-US" dirty="0"/>
          </a:p>
        </p:txBody>
      </p:sp>
    </p:spTree>
    <p:extLst>
      <p:ext uri="{BB962C8B-B14F-4D97-AF65-F5344CB8AC3E}">
        <p14:creationId xmlns:p14="http://schemas.microsoft.com/office/powerpoint/2010/main" val="686997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36B36-0918-45BC-8306-6566676429AC}"/>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E980F4A7-8B63-4D71-B6AD-7B8B5FFDB10F}"/>
              </a:ext>
            </a:extLst>
          </p:cNvPr>
          <p:cNvSpPr>
            <a:spLocks noGrp="1"/>
          </p:cNvSpPr>
          <p:nvPr>
            <p:ph idx="1"/>
          </p:nvPr>
        </p:nvSpPr>
        <p:spPr>
          <a:xfrm>
            <a:off x="123432" y="764364"/>
            <a:ext cx="8897136" cy="5818406"/>
          </a:xfrm>
        </p:spPr>
        <p:txBody>
          <a:bodyPr>
            <a:normAutofit/>
          </a:bodyPr>
          <a:lstStyle/>
          <a:p>
            <a:endParaRPr lang="en-US" altLang="zh-CN" dirty="0"/>
          </a:p>
          <a:p>
            <a:endParaRPr lang="en-US" altLang="zh-CN" dirty="0"/>
          </a:p>
          <a:p>
            <a:r>
              <a:rPr lang="zh-CN" altLang="en-US" dirty="0"/>
              <a:t>原理</a:t>
            </a:r>
            <a:endParaRPr lang="en-US" altLang="zh-CN" dirty="0"/>
          </a:p>
          <a:p>
            <a:pPr marL="0" indent="0">
              <a:buNone/>
            </a:pPr>
            <a:r>
              <a:rPr lang="zh-CN" altLang="en-US" sz="2400" dirty="0">
                <a:solidFill>
                  <a:schemeClr val="tx1"/>
                </a:solidFill>
                <a:ea typeface="微软雅黑 Light" panose="020B0502040204020203" pitchFamily="34" charset="-122"/>
              </a:rPr>
              <a:t>         对输入的待排序（子）数组</a:t>
            </a:r>
            <a:r>
              <a:rPr lang="en-US" altLang="zh-CN" sz="2400" dirty="0">
                <a:solidFill>
                  <a:schemeClr val="tx1"/>
                </a:solidFill>
                <a:ea typeface="微软雅黑 Light" panose="020B0502040204020203" pitchFamily="34" charset="-122"/>
              </a:rPr>
              <a:t>a[</a:t>
            </a:r>
            <a:r>
              <a:rPr lang="en-US" altLang="zh-CN" sz="2400" dirty="0" err="1">
                <a:solidFill>
                  <a:schemeClr val="tx1"/>
                </a:solidFill>
                <a:ea typeface="微软雅黑 Light" panose="020B0502040204020203" pitchFamily="34" charset="-122"/>
              </a:rPr>
              <a:t>p:r</a:t>
            </a:r>
            <a:r>
              <a:rPr lang="en-US" altLang="zh-CN" sz="2400" dirty="0">
                <a:solidFill>
                  <a:schemeClr val="tx1"/>
                </a:solidFill>
                <a:ea typeface="微软雅黑 Light" panose="020B0502040204020203" pitchFamily="34" charset="-122"/>
              </a:rPr>
              <a:t>]</a:t>
            </a:r>
          </a:p>
          <a:p>
            <a:pPr lvl="1">
              <a:defRPr/>
            </a:pPr>
            <a:r>
              <a:rPr lang="en-US" altLang="zh-CN" dirty="0">
                <a:solidFill>
                  <a:schemeClr val="tx1"/>
                </a:solidFill>
                <a:ea typeface="微软雅黑 Light" panose="020B0502040204020203" pitchFamily="34" charset="-122"/>
              </a:rPr>
              <a:t>step1. </a:t>
            </a:r>
            <a:r>
              <a:rPr lang="zh-CN" altLang="en-US" dirty="0">
                <a:solidFill>
                  <a:schemeClr val="tx1"/>
                </a:solidFill>
                <a:ea typeface="微软雅黑 Light" panose="020B0502040204020203" pitchFamily="34" charset="-122"/>
              </a:rPr>
              <a:t>分解</a:t>
            </a:r>
            <a:endParaRPr lang="en-US" altLang="zh-CN" dirty="0">
              <a:solidFill>
                <a:schemeClr val="tx1"/>
              </a:solidFill>
              <a:ea typeface="微软雅黑 Light" panose="020B0502040204020203" pitchFamily="34" charset="-122"/>
            </a:endParaRPr>
          </a:p>
          <a:p>
            <a:pPr marL="268287" lvl="1" indent="0">
              <a:buNone/>
              <a:defRPr/>
            </a:pPr>
            <a:r>
              <a:rPr lang="en-US" altLang="zh-CN" dirty="0"/>
              <a:t>        </a:t>
            </a:r>
            <a:r>
              <a:rPr lang="zh-CN" altLang="en-US" dirty="0">
                <a:solidFill>
                  <a:schemeClr val="tx1"/>
                </a:solidFill>
                <a:ea typeface="微软雅黑 Light" panose="020B0502040204020203" pitchFamily="34" charset="-122"/>
              </a:rPr>
              <a:t>按照一定规则，从中选择</a:t>
            </a:r>
            <a:r>
              <a:rPr lang="en-US" altLang="zh-CN" dirty="0">
                <a:solidFill>
                  <a:srgbClr val="C00000"/>
                </a:solidFill>
              </a:rPr>
              <a:t>x=a</a:t>
            </a:r>
            <a:r>
              <a:rPr lang="en-US" altLang="zh-CN" dirty="0">
                <a:solidFill>
                  <a:srgbClr val="C00000"/>
                </a:solidFill>
                <a:ea typeface="微软雅黑 Light" panose="020B0502040204020203" pitchFamily="34" charset="-122"/>
              </a:rPr>
              <a:t>[q]</a:t>
            </a:r>
            <a:r>
              <a:rPr lang="en-US" altLang="zh-CN" dirty="0">
                <a:solidFill>
                  <a:schemeClr val="tx1"/>
                </a:solidFill>
                <a:ea typeface="微软雅黑 Light" panose="020B0502040204020203" pitchFamily="34" charset="-122"/>
              </a:rPr>
              <a:t>, </a:t>
            </a:r>
            <a:r>
              <a:rPr lang="zh-CN" altLang="en-US" dirty="0">
                <a:solidFill>
                  <a:schemeClr val="tx1"/>
                </a:solidFill>
                <a:ea typeface="微软雅黑 Light" panose="020B0502040204020203" pitchFamily="34" charset="-122"/>
              </a:rPr>
              <a:t>以 </a:t>
            </a:r>
            <a:r>
              <a:rPr lang="en-US" altLang="zh-CN" dirty="0">
                <a:solidFill>
                  <a:schemeClr val="tx1"/>
                </a:solidFill>
                <a:ea typeface="微软雅黑 Light" panose="020B0502040204020203" pitchFamily="34" charset="-122"/>
              </a:rPr>
              <a:t>a[q]</a:t>
            </a:r>
            <a:r>
              <a:rPr lang="zh-CN" altLang="en-US" dirty="0">
                <a:solidFill>
                  <a:schemeClr val="tx1"/>
                </a:solidFill>
                <a:ea typeface="微软雅黑 Light" panose="020B0502040204020203" pitchFamily="34" charset="-122"/>
              </a:rPr>
              <a:t>为基准元素，将</a:t>
            </a:r>
            <a:r>
              <a:rPr lang="zh-CN" altLang="en-US" sz="2400" dirty="0">
                <a:solidFill>
                  <a:schemeClr val="tx1"/>
                </a:solidFill>
                <a:ea typeface="微软雅黑 Light" panose="020B0502040204020203" pitchFamily="34" charset="-122"/>
              </a:rPr>
              <a:t>数组</a:t>
            </a:r>
            <a:r>
              <a:rPr lang="en-US" altLang="zh-CN" sz="2400" dirty="0">
                <a:solidFill>
                  <a:schemeClr val="tx1"/>
                </a:solidFill>
                <a:ea typeface="微软雅黑 Light" panose="020B0502040204020203" pitchFamily="34" charset="-122"/>
              </a:rPr>
              <a:t>a</a:t>
            </a:r>
            <a:r>
              <a:rPr lang="zh-CN" altLang="en-US" dirty="0">
                <a:solidFill>
                  <a:schemeClr val="tx1"/>
                </a:solidFill>
                <a:ea typeface="微软雅黑 Light" panose="020B0502040204020203" pitchFamily="34" charset="-122"/>
              </a:rPr>
              <a:t>划分为三段</a:t>
            </a:r>
            <a:r>
              <a:rPr lang="en-US" altLang="zh-CN" sz="2400" dirty="0">
                <a:solidFill>
                  <a:schemeClr val="tx1"/>
                </a:solidFill>
                <a:ea typeface="微软雅黑 Light" panose="020B0502040204020203" pitchFamily="34" charset="-122"/>
              </a:rPr>
              <a:t>a[p:q-1], a[q], a[q+1, r]</a:t>
            </a:r>
            <a:r>
              <a:rPr lang="zh-CN" altLang="en-US" sz="2400" dirty="0">
                <a:solidFill>
                  <a:schemeClr val="tx1"/>
                </a:solidFill>
                <a:ea typeface="微软雅黑 Light" panose="020B0502040204020203" pitchFamily="34" charset="-122"/>
              </a:rPr>
              <a:t>，使得</a:t>
            </a:r>
            <a:r>
              <a:rPr lang="en-US" altLang="zh-CN" sz="2400" dirty="0">
                <a:solidFill>
                  <a:schemeClr val="tx1"/>
                </a:solidFill>
                <a:ea typeface="微软雅黑 Light" panose="020B0502040204020203" pitchFamily="34" charset="-122"/>
              </a:rPr>
              <a:t>a[p:q-1]</a:t>
            </a:r>
            <a:r>
              <a:rPr lang="zh-CN" altLang="en-US" sz="2400" dirty="0">
                <a:solidFill>
                  <a:schemeClr val="tx1"/>
                </a:solidFill>
                <a:ea typeface="微软雅黑 Light" panose="020B0502040204020203" pitchFamily="34" charset="-122"/>
              </a:rPr>
              <a:t>中的元素均小于等于</a:t>
            </a:r>
            <a:r>
              <a:rPr lang="en-US" altLang="zh-CN" sz="2400" dirty="0">
                <a:solidFill>
                  <a:schemeClr val="tx1"/>
                </a:solidFill>
                <a:ea typeface="微软雅黑 Light" panose="020B0502040204020203" pitchFamily="34" charset="-122"/>
              </a:rPr>
              <a:t>a[q], a[q+1,r]</a:t>
            </a:r>
            <a:r>
              <a:rPr lang="zh-CN" altLang="en-US" sz="2400" dirty="0">
                <a:solidFill>
                  <a:schemeClr val="tx1"/>
                </a:solidFill>
                <a:ea typeface="微软雅黑 Light" panose="020B0502040204020203" pitchFamily="34" charset="-122"/>
              </a:rPr>
              <a:t>中的  元素均大于</a:t>
            </a:r>
            <a:r>
              <a:rPr lang="en-US" altLang="zh-CN" sz="2400" dirty="0">
                <a:solidFill>
                  <a:schemeClr val="tx1"/>
                </a:solidFill>
                <a:ea typeface="微软雅黑 Light" panose="020B0502040204020203" pitchFamily="34" charset="-122"/>
              </a:rPr>
              <a:t>a[q]</a:t>
            </a:r>
          </a:p>
          <a:p>
            <a:pPr lvl="1">
              <a:defRPr/>
            </a:pPr>
            <a:r>
              <a:rPr lang="en-US" altLang="zh-CN" dirty="0">
                <a:solidFill>
                  <a:schemeClr val="tx1"/>
                </a:solidFill>
                <a:ea typeface="微软雅黑 Light" panose="020B0502040204020203" pitchFamily="34" charset="-122"/>
              </a:rPr>
              <a:t>step2.  </a:t>
            </a:r>
            <a:r>
              <a:rPr lang="zh-CN" altLang="en-US" dirty="0">
                <a:solidFill>
                  <a:schemeClr val="tx1"/>
                </a:solidFill>
                <a:ea typeface="微软雅黑 Light" panose="020B0502040204020203" pitchFamily="34" charset="-122"/>
              </a:rPr>
              <a:t>递归求解</a:t>
            </a:r>
          </a:p>
          <a:p>
            <a:pPr marL="0" indent="0" eaLnBrk="1" hangingPunct="1">
              <a:buNone/>
              <a:defRPr/>
            </a:pPr>
            <a:r>
              <a:rPr lang="zh-CN" altLang="en-US" dirty="0"/>
              <a:t>        </a:t>
            </a:r>
            <a:r>
              <a:rPr lang="zh-CN" altLang="en-US" sz="2400" dirty="0">
                <a:solidFill>
                  <a:schemeClr val="tx1"/>
                </a:solidFill>
                <a:ea typeface="微软雅黑 Light" panose="020B0502040204020203" pitchFamily="34" charset="-122"/>
              </a:rPr>
              <a:t>递归调用快速排序算法，对</a:t>
            </a:r>
            <a:r>
              <a:rPr lang="en-US" altLang="zh-CN" sz="2400" dirty="0">
                <a:solidFill>
                  <a:schemeClr val="tx1"/>
                </a:solidFill>
                <a:ea typeface="微软雅黑 Light" panose="020B0502040204020203" pitchFamily="34" charset="-122"/>
              </a:rPr>
              <a:t>a[p:q-1]</a:t>
            </a:r>
            <a:r>
              <a:rPr lang="zh-CN" altLang="en-US" sz="2400" dirty="0">
                <a:solidFill>
                  <a:schemeClr val="tx1"/>
                </a:solidFill>
                <a:ea typeface="微软雅黑 Light" panose="020B0502040204020203" pitchFamily="34" charset="-122"/>
              </a:rPr>
              <a:t>和</a:t>
            </a:r>
            <a:r>
              <a:rPr lang="en-US" altLang="zh-CN" sz="2400" dirty="0">
                <a:solidFill>
                  <a:schemeClr val="tx1"/>
                </a:solidFill>
                <a:ea typeface="微软雅黑 Light" panose="020B0502040204020203" pitchFamily="34" charset="-122"/>
              </a:rPr>
              <a:t>a[q+1, r]</a:t>
            </a:r>
            <a:r>
              <a:rPr lang="zh-CN" altLang="en-US" sz="2400" dirty="0">
                <a:solidFill>
                  <a:schemeClr val="tx1"/>
                </a:solidFill>
                <a:ea typeface="微软雅黑 Light" panose="020B0502040204020203" pitchFamily="34" charset="-122"/>
              </a:rPr>
              <a:t>分别排序</a:t>
            </a:r>
          </a:p>
          <a:p>
            <a:pPr lvl="1">
              <a:defRPr/>
            </a:pPr>
            <a:r>
              <a:rPr lang="en-US" altLang="zh-CN" dirty="0">
                <a:solidFill>
                  <a:schemeClr val="tx1"/>
                </a:solidFill>
                <a:ea typeface="微软雅黑 Light" panose="020B0502040204020203" pitchFamily="34" charset="-122"/>
              </a:rPr>
              <a:t>step3. </a:t>
            </a:r>
            <a:r>
              <a:rPr lang="zh-CN" altLang="en-US" dirty="0">
                <a:solidFill>
                  <a:schemeClr val="tx1"/>
                </a:solidFill>
                <a:ea typeface="微软雅黑 Light" panose="020B0502040204020203" pitchFamily="34" charset="-122"/>
              </a:rPr>
              <a:t>合并</a:t>
            </a:r>
            <a:endParaRPr lang="en-US" altLang="zh-CN" dirty="0">
              <a:solidFill>
                <a:schemeClr val="tx1"/>
              </a:solidFill>
              <a:ea typeface="微软雅黑 Light" panose="020B0502040204020203" pitchFamily="34" charset="-122"/>
            </a:endParaRPr>
          </a:p>
          <a:p>
            <a:pPr lvl="2">
              <a:defRPr/>
            </a:pPr>
            <a:r>
              <a:rPr lang="zh-CN" altLang="en-US" dirty="0">
                <a:solidFill>
                  <a:schemeClr val="tx1"/>
                </a:solidFill>
                <a:ea typeface="微软雅黑 Light" panose="020B0502040204020203" pitchFamily="34" charset="-122"/>
              </a:rPr>
              <a:t>不需做任何计算，因为经上</a:t>
            </a:r>
            <a:r>
              <a:rPr lang="en-US" altLang="zh-CN" dirty="0">
                <a:solidFill>
                  <a:schemeClr val="tx1"/>
                </a:solidFill>
                <a:ea typeface="微软雅黑 Light" panose="020B0502040204020203" pitchFamily="34" charset="-122"/>
              </a:rPr>
              <a:t>2</a:t>
            </a:r>
            <a:r>
              <a:rPr lang="zh-CN" altLang="en-US" dirty="0">
                <a:solidFill>
                  <a:schemeClr val="tx1"/>
                </a:solidFill>
                <a:ea typeface="微软雅黑 Light" panose="020B0502040204020203" pitchFamily="34" charset="-122"/>
              </a:rPr>
              <a:t>步后， </a:t>
            </a:r>
            <a:r>
              <a:rPr lang="en-US" altLang="zh-CN" dirty="0">
                <a:solidFill>
                  <a:schemeClr val="tx1"/>
                </a:solidFill>
                <a:ea typeface="微软雅黑 Light" panose="020B0502040204020203" pitchFamily="34" charset="-122"/>
              </a:rPr>
              <a:t>a[</a:t>
            </a:r>
            <a:r>
              <a:rPr lang="en-US" altLang="zh-CN" dirty="0" err="1">
                <a:solidFill>
                  <a:schemeClr val="tx1"/>
                </a:solidFill>
                <a:ea typeface="微软雅黑 Light" panose="020B0502040204020203" pitchFamily="34" charset="-122"/>
              </a:rPr>
              <a:t>p:r</a:t>
            </a:r>
            <a:r>
              <a:rPr lang="en-US" altLang="zh-CN" dirty="0">
                <a:solidFill>
                  <a:schemeClr val="tx1"/>
                </a:solidFill>
                <a:ea typeface="微软雅黑 Light" panose="020B0502040204020203" pitchFamily="34" charset="-122"/>
              </a:rPr>
              <a:t>]</a:t>
            </a:r>
            <a:r>
              <a:rPr lang="zh-CN" altLang="en-US" dirty="0">
                <a:solidFill>
                  <a:schemeClr val="tx1"/>
                </a:solidFill>
                <a:ea typeface="微软雅黑 Light" panose="020B0502040204020203" pitchFamily="34" charset="-122"/>
              </a:rPr>
              <a:t>已经排好序</a:t>
            </a:r>
          </a:p>
          <a:p>
            <a:pPr marL="0" indent="0" eaLnBrk="1" hangingPunct="1">
              <a:buNone/>
              <a:defRPr/>
            </a:pPr>
            <a:endParaRPr lang="en-US" altLang="zh-CN" sz="2400" dirty="0">
              <a:solidFill>
                <a:schemeClr val="tx1"/>
              </a:solidFill>
              <a:ea typeface="微软雅黑 Light" panose="020B0502040204020203" pitchFamily="34" charset="-122"/>
            </a:endParaRPr>
          </a:p>
        </p:txBody>
      </p:sp>
      <p:sp>
        <p:nvSpPr>
          <p:cNvPr id="4" name="日期占位符 3">
            <a:extLst>
              <a:ext uri="{FF2B5EF4-FFF2-40B4-BE49-F238E27FC236}">
                <a16:creationId xmlns:a16="http://schemas.microsoft.com/office/drawing/2014/main" id="{AA7A6C23-621C-4130-AB1F-2EA39954F275}"/>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0AAFBCC9-E840-4669-9936-77E85610D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4C7D13-A5B5-4348-B8CE-B9463C7C96CD}"/>
              </a:ext>
            </a:extLst>
          </p:cNvPr>
          <p:cNvSpPr>
            <a:spLocks noGrp="1"/>
          </p:cNvSpPr>
          <p:nvPr>
            <p:ph type="sldNum" sz="quarter" idx="12"/>
          </p:nvPr>
        </p:nvSpPr>
        <p:spPr/>
        <p:txBody>
          <a:bodyPr/>
          <a:lstStyle/>
          <a:p>
            <a:fld id="{EEA58A3B-43CE-4AA0-90B5-EB47AFAFEB34}" type="slidenum">
              <a:rPr lang="zh-CN" altLang="en-US" smtClean="0"/>
              <a:pPr/>
              <a:t>84</a:t>
            </a:fld>
            <a:endParaRPr lang="zh-CN" altLang="en-US" dirty="0"/>
          </a:p>
        </p:txBody>
      </p:sp>
      <p:graphicFrame>
        <p:nvGraphicFramePr>
          <p:cNvPr id="7" name="Group 49">
            <a:extLst>
              <a:ext uri="{FF2B5EF4-FFF2-40B4-BE49-F238E27FC236}">
                <a16:creationId xmlns:a16="http://schemas.microsoft.com/office/drawing/2014/main" id="{FE0A456B-FE00-4BBB-B606-8FFE4F96B347}"/>
              </a:ext>
            </a:extLst>
          </p:cNvPr>
          <p:cNvGraphicFramePr>
            <a:graphicFrameLocks noGrp="1"/>
          </p:cNvGraphicFramePr>
          <p:nvPr>
            <p:extLst>
              <p:ext uri="{D42A27DB-BD31-4B8C-83A1-F6EECF244321}">
                <p14:modId xmlns:p14="http://schemas.microsoft.com/office/powerpoint/2010/main" val="3626853366"/>
              </p:ext>
            </p:extLst>
          </p:nvPr>
        </p:nvGraphicFramePr>
        <p:xfrm>
          <a:off x="3875491" y="1127279"/>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8" name="Line 41">
            <a:extLst>
              <a:ext uri="{FF2B5EF4-FFF2-40B4-BE49-F238E27FC236}">
                <a16:creationId xmlns:a16="http://schemas.microsoft.com/office/drawing/2014/main" id="{D519C8F8-D24B-4512-B32F-8DE8CA350815}"/>
              </a:ext>
            </a:extLst>
          </p:cNvPr>
          <p:cNvSpPr>
            <a:spLocks noChangeShapeType="1"/>
          </p:cNvSpPr>
          <p:nvPr/>
        </p:nvSpPr>
        <p:spPr bwMode="auto">
          <a:xfrm flipV="1">
            <a:off x="3912004" y="1562254"/>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42">
            <a:extLst>
              <a:ext uri="{FF2B5EF4-FFF2-40B4-BE49-F238E27FC236}">
                <a16:creationId xmlns:a16="http://schemas.microsoft.com/office/drawing/2014/main" id="{9370AD09-B35B-4F68-83DF-FFF18929DD34}"/>
              </a:ext>
            </a:extLst>
          </p:cNvPr>
          <p:cNvSpPr txBox="1">
            <a:spLocks noChangeArrowheads="1"/>
          </p:cNvSpPr>
          <p:nvPr/>
        </p:nvSpPr>
        <p:spPr bwMode="auto">
          <a:xfrm>
            <a:off x="3623079" y="1724179"/>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solidFill>
                  <a:srgbClr val="92D050"/>
                </a:solidFill>
              </a:rPr>
              <a:t>a[p]</a:t>
            </a:r>
          </a:p>
        </p:txBody>
      </p:sp>
      <p:sp>
        <p:nvSpPr>
          <p:cNvPr id="10" name="Line 43">
            <a:extLst>
              <a:ext uri="{FF2B5EF4-FFF2-40B4-BE49-F238E27FC236}">
                <a16:creationId xmlns:a16="http://schemas.microsoft.com/office/drawing/2014/main" id="{E1A595E9-744D-48BA-8883-638D48CAE0CD}"/>
              </a:ext>
            </a:extLst>
          </p:cNvPr>
          <p:cNvSpPr>
            <a:spLocks noChangeShapeType="1"/>
          </p:cNvSpPr>
          <p:nvPr/>
        </p:nvSpPr>
        <p:spPr bwMode="auto">
          <a:xfrm flipV="1">
            <a:off x="8028391" y="1562254"/>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44">
            <a:extLst>
              <a:ext uri="{FF2B5EF4-FFF2-40B4-BE49-F238E27FC236}">
                <a16:creationId xmlns:a16="http://schemas.microsoft.com/office/drawing/2014/main" id="{CE07B601-4F36-49B4-A414-ED1EDDF11996}"/>
              </a:ext>
            </a:extLst>
          </p:cNvPr>
          <p:cNvSpPr txBox="1">
            <a:spLocks noChangeArrowheads="1"/>
          </p:cNvSpPr>
          <p:nvPr/>
        </p:nvSpPr>
        <p:spPr bwMode="auto">
          <a:xfrm>
            <a:off x="7739466" y="1798791"/>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solidFill>
                  <a:srgbClr val="7070FF"/>
                </a:solidFill>
              </a:rPr>
              <a:t>a[r]</a:t>
            </a:r>
          </a:p>
        </p:txBody>
      </p:sp>
      <p:sp>
        <p:nvSpPr>
          <p:cNvPr id="12" name="Line 45">
            <a:extLst>
              <a:ext uri="{FF2B5EF4-FFF2-40B4-BE49-F238E27FC236}">
                <a16:creationId xmlns:a16="http://schemas.microsoft.com/office/drawing/2014/main" id="{F8035F2B-F4D6-4BB0-BE0D-324A6D9CA6E0}"/>
              </a:ext>
            </a:extLst>
          </p:cNvPr>
          <p:cNvSpPr>
            <a:spLocks noChangeShapeType="1"/>
          </p:cNvSpPr>
          <p:nvPr/>
        </p:nvSpPr>
        <p:spPr bwMode="auto">
          <a:xfrm flipV="1">
            <a:off x="6231341" y="1562254"/>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46">
            <a:extLst>
              <a:ext uri="{FF2B5EF4-FFF2-40B4-BE49-F238E27FC236}">
                <a16:creationId xmlns:a16="http://schemas.microsoft.com/office/drawing/2014/main" id="{F42FFDB3-00A8-4D4B-BDD2-416BBCE8EAEC}"/>
              </a:ext>
            </a:extLst>
          </p:cNvPr>
          <p:cNvSpPr txBox="1">
            <a:spLocks noChangeArrowheads="1"/>
          </p:cNvSpPr>
          <p:nvPr/>
        </p:nvSpPr>
        <p:spPr bwMode="auto">
          <a:xfrm>
            <a:off x="5964641" y="1725766"/>
            <a:ext cx="68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solidFill>
                  <a:srgbClr val="C00000"/>
                </a:solidFill>
                <a:latin typeface="+mn-lt"/>
                <a:ea typeface="微软雅黑 Light" panose="020B0502040204020203" pitchFamily="34" charset="-122"/>
              </a:rPr>
              <a:t>a[q]</a:t>
            </a:r>
          </a:p>
        </p:txBody>
      </p:sp>
      <p:sp>
        <p:nvSpPr>
          <p:cNvPr id="14" name="Line 43">
            <a:extLst>
              <a:ext uri="{FF2B5EF4-FFF2-40B4-BE49-F238E27FC236}">
                <a16:creationId xmlns:a16="http://schemas.microsoft.com/office/drawing/2014/main" id="{4D308657-13C2-4A67-9805-AAED4F69E961}"/>
              </a:ext>
            </a:extLst>
          </p:cNvPr>
          <p:cNvSpPr>
            <a:spLocks noChangeShapeType="1"/>
          </p:cNvSpPr>
          <p:nvPr/>
        </p:nvSpPr>
        <p:spPr bwMode="auto">
          <a:xfrm flipV="1">
            <a:off x="6826654" y="1562254"/>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44">
            <a:extLst>
              <a:ext uri="{FF2B5EF4-FFF2-40B4-BE49-F238E27FC236}">
                <a16:creationId xmlns:a16="http://schemas.microsoft.com/office/drawing/2014/main" id="{29E60AA3-145C-4AC7-A128-DB4927A8FA34}"/>
              </a:ext>
            </a:extLst>
          </p:cNvPr>
          <p:cNvSpPr txBox="1">
            <a:spLocks noChangeArrowheads="1"/>
          </p:cNvSpPr>
          <p:nvPr/>
        </p:nvSpPr>
        <p:spPr bwMode="auto">
          <a:xfrm>
            <a:off x="6534554" y="1755929"/>
            <a:ext cx="903287" cy="400050"/>
          </a:xfrm>
          <a:prstGeom prst="rect">
            <a:avLst/>
          </a:prstGeom>
          <a:noFill/>
          <a:ln>
            <a:noFill/>
          </a:ln>
          <a:effec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dirty="0">
                <a:solidFill>
                  <a:schemeClr val="accent1">
                    <a:lumMod val="90000"/>
                  </a:schemeClr>
                </a:solidFill>
              </a:rPr>
              <a:t>a[q+1]</a:t>
            </a:r>
          </a:p>
        </p:txBody>
      </p:sp>
      <p:sp>
        <p:nvSpPr>
          <p:cNvPr id="16" name="Line 43">
            <a:extLst>
              <a:ext uri="{FF2B5EF4-FFF2-40B4-BE49-F238E27FC236}">
                <a16:creationId xmlns:a16="http://schemas.microsoft.com/office/drawing/2014/main" id="{9FAADFD4-D682-4074-918A-A3DFD2B780A9}"/>
              </a:ext>
            </a:extLst>
          </p:cNvPr>
          <p:cNvSpPr>
            <a:spLocks noChangeShapeType="1"/>
          </p:cNvSpPr>
          <p:nvPr/>
        </p:nvSpPr>
        <p:spPr bwMode="auto">
          <a:xfrm flipV="1">
            <a:off x="5536016" y="1562254"/>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44">
            <a:extLst>
              <a:ext uri="{FF2B5EF4-FFF2-40B4-BE49-F238E27FC236}">
                <a16:creationId xmlns:a16="http://schemas.microsoft.com/office/drawing/2014/main" id="{64F085DB-D31C-417E-A6C6-CD61A5138D59}"/>
              </a:ext>
            </a:extLst>
          </p:cNvPr>
          <p:cNvSpPr txBox="1">
            <a:spLocks noChangeArrowheads="1"/>
          </p:cNvSpPr>
          <p:nvPr/>
        </p:nvSpPr>
        <p:spPr bwMode="auto">
          <a:xfrm>
            <a:off x="5099454" y="1743229"/>
            <a:ext cx="839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solidFill>
                  <a:srgbClr val="92D050"/>
                </a:solidFill>
              </a:rPr>
              <a:t>a[q-1]</a:t>
            </a:r>
          </a:p>
        </p:txBody>
      </p:sp>
      <p:sp>
        <p:nvSpPr>
          <p:cNvPr id="18" name="TextBox 3">
            <a:extLst>
              <a:ext uri="{FF2B5EF4-FFF2-40B4-BE49-F238E27FC236}">
                <a16:creationId xmlns:a16="http://schemas.microsoft.com/office/drawing/2014/main" id="{9865E583-1655-4169-A8CF-D5C9938E769A}"/>
              </a:ext>
            </a:extLst>
          </p:cNvPr>
          <p:cNvSpPr txBox="1">
            <a:spLocks noChangeArrowheads="1"/>
          </p:cNvSpPr>
          <p:nvPr/>
        </p:nvSpPr>
        <p:spPr bwMode="auto">
          <a:xfrm>
            <a:off x="6115050" y="682628"/>
            <a:ext cx="317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400" dirty="0">
                <a:solidFill>
                  <a:srgbClr val="C00000"/>
                </a:solidFill>
                <a:latin typeface="+mn-lt"/>
                <a:ea typeface="微软雅黑 Light" panose="020B0502040204020203" pitchFamily="34" charset="-122"/>
              </a:rPr>
              <a:t>x</a:t>
            </a:r>
            <a:endParaRPr lang="zh-CN" altLang="en-US" sz="2400" dirty="0">
              <a:solidFill>
                <a:srgbClr val="C00000"/>
              </a:solidFill>
              <a:latin typeface="+mn-lt"/>
              <a:ea typeface="微软雅黑 Light" panose="020B0502040204020203" pitchFamily="34" charset="-122"/>
            </a:endParaRPr>
          </a:p>
        </p:txBody>
      </p:sp>
      <p:sp>
        <p:nvSpPr>
          <p:cNvPr id="19" name="TextBox 26">
            <a:extLst>
              <a:ext uri="{FF2B5EF4-FFF2-40B4-BE49-F238E27FC236}">
                <a16:creationId xmlns:a16="http://schemas.microsoft.com/office/drawing/2014/main" id="{8FA176FD-FC63-432C-B441-8794011F87D1}"/>
              </a:ext>
            </a:extLst>
          </p:cNvPr>
          <p:cNvSpPr txBox="1">
            <a:spLocks noChangeArrowheads="1"/>
          </p:cNvSpPr>
          <p:nvPr/>
        </p:nvSpPr>
        <p:spPr bwMode="auto">
          <a:xfrm>
            <a:off x="6958416" y="755804"/>
            <a:ext cx="781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solidFill>
                  <a:srgbClr val="FF0000"/>
                </a:solidFill>
              </a:rPr>
              <a:t>&lt; a[j]</a:t>
            </a:r>
            <a:endParaRPr lang="zh-CN" altLang="en-US" dirty="0">
              <a:solidFill>
                <a:srgbClr val="FF0000"/>
              </a:solidFill>
            </a:endParaRPr>
          </a:p>
        </p:txBody>
      </p:sp>
      <p:sp>
        <p:nvSpPr>
          <p:cNvPr id="20" name="TextBox 32">
            <a:extLst>
              <a:ext uri="{FF2B5EF4-FFF2-40B4-BE49-F238E27FC236}">
                <a16:creationId xmlns:a16="http://schemas.microsoft.com/office/drawing/2014/main" id="{DC038CFB-F2E6-4FB4-9033-A67AFA43E017}"/>
              </a:ext>
            </a:extLst>
          </p:cNvPr>
          <p:cNvSpPr txBox="1">
            <a:spLocks noChangeArrowheads="1"/>
          </p:cNvSpPr>
          <p:nvPr/>
        </p:nvSpPr>
        <p:spPr bwMode="auto">
          <a:xfrm>
            <a:off x="4839104" y="738341"/>
            <a:ext cx="871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solidFill>
                  <a:srgbClr val="FF0000"/>
                </a:solidFill>
              </a:rPr>
              <a:t>a[</a:t>
            </a:r>
            <a:r>
              <a:rPr lang="en-US" altLang="zh-CN" dirty="0" err="1">
                <a:solidFill>
                  <a:srgbClr val="FF0000"/>
                </a:solidFill>
              </a:rPr>
              <a:t>i</a:t>
            </a:r>
            <a:r>
              <a:rPr lang="en-US" altLang="zh-CN" dirty="0">
                <a:solidFill>
                  <a:srgbClr val="FF0000"/>
                </a:solidFill>
              </a:rPr>
              <a:t>] &lt;=</a:t>
            </a:r>
            <a:endParaRPr lang="zh-CN" altLang="en-US" dirty="0">
              <a:solidFill>
                <a:srgbClr val="FF0000"/>
              </a:solidFill>
            </a:endParaRPr>
          </a:p>
        </p:txBody>
      </p:sp>
    </p:spTree>
    <p:extLst>
      <p:ext uri="{BB962C8B-B14F-4D97-AF65-F5344CB8AC3E}">
        <p14:creationId xmlns:p14="http://schemas.microsoft.com/office/powerpoint/2010/main" val="3122065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0D526-D277-4FA2-9D3B-5F70D2204DB4}"/>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F0DB1C05-6D16-4B03-AEBA-5F6136C2B8B6}"/>
              </a:ext>
            </a:extLst>
          </p:cNvPr>
          <p:cNvSpPr>
            <a:spLocks noGrp="1"/>
          </p:cNvSpPr>
          <p:nvPr>
            <p:ph idx="1"/>
          </p:nvPr>
        </p:nvSpPr>
        <p:spPr/>
        <p:txBody>
          <a:bodyPr/>
          <a:lstStyle/>
          <a:p>
            <a:r>
              <a:rPr lang="zh-CN" altLang="en-US" dirty="0"/>
              <a:t>对</a:t>
            </a:r>
            <a:r>
              <a:rPr lang="en-US" altLang="zh-CN" dirty="0"/>
              <a:t>n</a:t>
            </a:r>
            <a:r>
              <a:rPr lang="zh-CN" altLang="en-US" dirty="0"/>
              <a:t>个元素的数组</a:t>
            </a:r>
            <a:r>
              <a:rPr lang="en-US" altLang="zh-CN" dirty="0"/>
              <a:t>a[0: n-1]</a:t>
            </a:r>
            <a:r>
              <a:rPr lang="zh-CN" altLang="en-US" dirty="0"/>
              <a:t>进行排序，调用</a:t>
            </a:r>
            <a:r>
              <a:rPr lang="en-US" altLang="zh-CN" dirty="0" err="1"/>
              <a:t>QuickSort</a:t>
            </a:r>
            <a:r>
              <a:rPr lang="en-US" altLang="zh-CN" dirty="0"/>
              <a:t>(a[],0,n-1)</a:t>
            </a:r>
            <a:endParaRPr lang="zh-CN" altLang="en-US" dirty="0"/>
          </a:p>
          <a:p>
            <a:endParaRPr lang="zh-CN" altLang="en-US" dirty="0"/>
          </a:p>
        </p:txBody>
      </p:sp>
      <p:sp>
        <p:nvSpPr>
          <p:cNvPr id="4" name="日期占位符 3">
            <a:extLst>
              <a:ext uri="{FF2B5EF4-FFF2-40B4-BE49-F238E27FC236}">
                <a16:creationId xmlns:a16="http://schemas.microsoft.com/office/drawing/2014/main" id="{1763AB82-A43B-41CC-8201-6C71EDB8D4E1}"/>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97B37DE-8232-4B89-9FE2-4FA3230A3C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4E9989-FA98-420E-92CF-F8C771741B08}"/>
              </a:ext>
            </a:extLst>
          </p:cNvPr>
          <p:cNvSpPr>
            <a:spLocks noGrp="1"/>
          </p:cNvSpPr>
          <p:nvPr>
            <p:ph type="sldNum" sz="quarter" idx="12"/>
          </p:nvPr>
        </p:nvSpPr>
        <p:spPr/>
        <p:txBody>
          <a:bodyPr/>
          <a:lstStyle/>
          <a:p>
            <a:fld id="{EEA58A3B-43CE-4AA0-90B5-EB47AFAFEB34}" type="slidenum">
              <a:rPr lang="zh-CN" altLang="en-US" smtClean="0"/>
              <a:pPr/>
              <a:t>85</a:t>
            </a:fld>
            <a:endParaRPr lang="zh-CN" altLang="en-US" dirty="0"/>
          </a:p>
        </p:txBody>
      </p:sp>
      <p:sp>
        <p:nvSpPr>
          <p:cNvPr id="7" name="矩形: 圆角 6">
            <a:extLst>
              <a:ext uri="{FF2B5EF4-FFF2-40B4-BE49-F238E27FC236}">
                <a16:creationId xmlns:a16="http://schemas.microsoft.com/office/drawing/2014/main" id="{502B9F7D-FE9F-46FF-8D9E-759D0C5DE588}"/>
              </a:ext>
            </a:extLst>
          </p:cNvPr>
          <p:cNvSpPr/>
          <p:nvPr/>
        </p:nvSpPr>
        <p:spPr>
          <a:xfrm>
            <a:off x="221854" y="1259149"/>
            <a:ext cx="8397922" cy="3887291"/>
          </a:xfrm>
          <a:prstGeom prst="roundRect">
            <a:avLst>
              <a:gd name="adj" fmla="val 622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kumimoji="1" lang="en-US" altLang="zh-CN" sz="2000" dirty="0">
                <a:solidFill>
                  <a:schemeClr val="tx1"/>
                </a:solidFill>
              </a:rPr>
              <a:t>template&lt;class Type&gt;</a:t>
            </a:r>
          </a:p>
          <a:p>
            <a:pPr>
              <a:lnSpc>
                <a:spcPct val="130000"/>
              </a:lnSpc>
            </a:pPr>
            <a:r>
              <a:rPr kumimoji="1" lang="en-US" altLang="zh-CN" sz="2000" dirty="0">
                <a:solidFill>
                  <a:schemeClr val="tx1"/>
                </a:solidFill>
              </a:rPr>
              <a:t>void </a:t>
            </a:r>
            <a:r>
              <a:rPr kumimoji="1" lang="en-US" altLang="zh-CN" sz="2000" b="1" dirty="0" err="1">
                <a:solidFill>
                  <a:schemeClr val="tx1"/>
                </a:solidFill>
              </a:rPr>
              <a:t>QuickSort</a:t>
            </a:r>
            <a:r>
              <a:rPr kumimoji="1" lang="en-US" altLang="zh-CN" sz="2000" dirty="0">
                <a:solidFill>
                  <a:schemeClr val="tx1"/>
                </a:solidFill>
              </a:rPr>
              <a:t> (Type a[], int p, int r)</a:t>
            </a:r>
          </a:p>
          <a:p>
            <a:pPr>
              <a:lnSpc>
                <a:spcPct val="130000"/>
              </a:lnSpc>
            </a:pPr>
            <a:r>
              <a:rPr kumimoji="1" lang="en-US" altLang="zh-CN" sz="2000" dirty="0">
                <a:solidFill>
                  <a:schemeClr val="tx1"/>
                </a:solidFill>
              </a:rPr>
              <a:t>{</a:t>
            </a:r>
          </a:p>
          <a:p>
            <a:pPr>
              <a:lnSpc>
                <a:spcPct val="130000"/>
              </a:lnSpc>
            </a:pPr>
            <a:r>
              <a:rPr kumimoji="1" lang="en-US" altLang="zh-CN" sz="2000" dirty="0">
                <a:solidFill>
                  <a:schemeClr val="tx1"/>
                </a:solidFill>
              </a:rPr>
              <a:t>      if (p&lt;r) {/</a:t>
            </a:r>
            <a:r>
              <a:rPr kumimoji="1" lang="zh-CN" altLang="en-US" sz="2000" dirty="0">
                <a:solidFill>
                  <a:schemeClr val="tx1"/>
                </a:solidFill>
              </a:rPr>
              <a:t>*至少</a:t>
            </a:r>
            <a:r>
              <a:rPr kumimoji="1" lang="en-US" altLang="zh-CN" sz="2000" dirty="0">
                <a:solidFill>
                  <a:schemeClr val="tx1"/>
                </a:solidFill>
              </a:rPr>
              <a:t>2</a:t>
            </a:r>
            <a:r>
              <a:rPr kumimoji="1" lang="zh-CN" altLang="en-US" sz="2000" dirty="0">
                <a:solidFill>
                  <a:schemeClr val="tx1"/>
                </a:solidFill>
              </a:rPr>
              <a:t>个元素</a:t>
            </a:r>
            <a:endParaRPr kumimoji="1" lang="en-US" altLang="zh-CN" sz="2000" dirty="0">
              <a:solidFill>
                <a:schemeClr val="tx1"/>
              </a:solidFill>
            </a:endParaRPr>
          </a:p>
          <a:p>
            <a:pPr>
              <a:lnSpc>
                <a:spcPct val="130000"/>
              </a:lnSpc>
            </a:pPr>
            <a:r>
              <a:rPr kumimoji="1" lang="en-US" altLang="zh-CN" sz="2000" dirty="0">
                <a:solidFill>
                  <a:schemeClr val="tx1"/>
                </a:solidFill>
              </a:rPr>
              <a:t>        </a:t>
            </a:r>
            <a:r>
              <a:rPr kumimoji="1" lang="en-US" altLang="zh-CN" sz="2400" dirty="0">
                <a:solidFill>
                  <a:srgbClr val="FF0000"/>
                </a:solidFill>
              </a:rPr>
              <a:t>int q=Partition(</a:t>
            </a:r>
            <a:r>
              <a:rPr kumimoji="1" lang="en-US" altLang="zh-CN" sz="2400" dirty="0" err="1">
                <a:solidFill>
                  <a:srgbClr val="FF0000"/>
                </a:solidFill>
              </a:rPr>
              <a:t>a,p,r</a:t>
            </a:r>
            <a:r>
              <a:rPr kumimoji="1" lang="en-US" altLang="zh-CN" sz="2400" dirty="0">
                <a:solidFill>
                  <a:srgbClr val="FF0000"/>
                </a:solidFill>
              </a:rPr>
              <a:t>); </a:t>
            </a:r>
          </a:p>
          <a:p>
            <a:pPr>
              <a:lnSpc>
                <a:spcPct val="130000"/>
              </a:lnSpc>
            </a:pPr>
            <a:r>
              <a:rPr kumimoji="1" lang="en-US" altLang="zh-CN" sz="2000" dirty="0">
                <a:solidFill>
                  <a:schemeClr val="tx1"/>
                </a:solidFill>
              </a:rPr>
              <a:t>        </a:t>
            </a:r>
            <a:r>
              <a:rPr kumimoji="1" lang="en-US" altLang="zh-CN" sz="2000" dirty="0" err="1">
                <a:solidFill>
                  <a:schemeClr val="tx1"/>
                </a:solidFill>
              </a:rPr>
              <a:t>QuickSort</a:t>
            </a:r>
            <a:r>
              <a:rPr kumimoji="1" lang="en-US" altLang="zh-CN" sz="2000" dirty="0">
                <a:solidFill>
                  <a:schemeClr val="tx1"/>
                </a:solidFill>
              </a:rPr>
              <a:t> (a,p,q-1); //</a:t>
            </a:r>
            <a:r>
              <a:rPr kumimoji="1" lang="zh-CN" altLang="en-US" sz="2000" dirty="0">
                <a:solidFill>
                  <a:schemeClr val="tx1"/>
                </a:solidFill>
              </a:rPr>
              <a:t>对左半段排序</a:t>
            </a:r>
          </a:p>
          <a:p>
            <a:pPr>
              <a:lnSpc>
                <a:spcPct val="130000"/>
              </a:lnSpc>
            </a:pPr>
            <a:r>
              <a:rPr kumimoji="1" lang="zh-CN" altLang="en-US" sz="2000" dirty="0">
                <a:solidFill>
                  <a:schemeClr val="tx1"/>
                </a:solidFill>
              </a:rPr>
              <a:t>        </a:t>
            </a:r>
            <a:r>
              <a:rPr kumimoji="1" lang="en-US" altLang="zh-CN" sz="2000" dirty="0" err="1">
                <a:solidFill>
                  <a:schemeClr val="tx1"/>
                </a:solidFill>
              </a:rPr>
              <a:t>QuickSort</a:t>
            </a:r>
            <a:r>
              <a:rPr kumimoji="1" lang="en-US" altLang="zh-CN" sz="2000" dirty="0">
                <a:solidFill>
                  <a:schemeClr val="tx1"/>
                </a:solidFill>
              </a:rPr>
              <a:t> (a,q+1,r); //</a:t>
            </a:r>
            <a:r>
              <a:rPr kumimoji="1" lang="zh-CN" altLang="en-US" sz="2000" dirty="0">
                <a:solidFill>
                  <a:schemeClr val="tx1"/>
                </a:solidFill>
              </a:rPr>
              <a:t>对右半段排序</a:t>
            </a:r>
          </a:p>
          <a:p>
            <a:pPr>
              <a:lnSpc>
                <a:spcPct val="130000"/>
              </a:lnSpc>
            </a:pPr>
            <a:r>
              <a:rPr kumimoji="1" lang="zh-CN" altLang="en-US" sz="2000" dirty="0">
                <a:solidFill>
                  <a:schemeClr val="tx1"/>
                </a:solidFill>
              </a:rPr>
              <a:t>        </a:t>
            </a:r>
            <a:r>
              <a:rPr kumimoji="1" lang="en-US" altLang="zh-CN" sz="2000" dirty="0">
                <a:solidFill>
                  <a:schemeClr val="tx1"/>
                </a:solidFill>
              </a:rPr>
              <a:t>}</a:t>
            </a:r>
          </a:p>
          <a:p>
            <a:pPr>
              <a:lnSpc>
                <a:spcPct val="130000"/>
              </a:lnSpc>
            </a:pPr>
            <a:r>
              <a:rPr kumimoji="1" lang="en-US" altLang="zh-CN" sz="2000" dirty="0">
                <a:solidFill>
                  <a:schemeClr val="tx1"/>
                </a:solidFill>
              </a:rPr>
              <a:t>}</a:t>
            </a:r>
            <a:endParaRPr lang="zh-CN" altLang="en-US" sz="2000" dirty="0">
              <a:solidFill>
                <a:schemeClr val="tx1"/>
              </a:solidFill>
            </a:endParaRPr>
          </a:p>
        </p:txBody>
      </p:sp>
      <p:sp>
        <p:nvSpPr>
          <p:cNvPr id="8" name="TextBox 4">
            <a:extLst>
              <a:ext uri="{FF2B5EF4-FFF2-40B4-BE49-F238E27FC236}">
                <a16:creationId xmlns:a16="http://schemas.microsoft.com/office/drawing/2014/main" id="{FA49ADDF-ED73-4046-BD82-F62076A189D9}"/>
              </a:ext>
            </a:extLst>
          </p:cNvPr>
          <p:cNvSpPr txBox="1">
            <a:spLocks noChangeArrowheads="1"/>
          </p:cNvSpPr>
          <p:nvPr/>
        </p:nvSpPr>
        <p:spPr bwMode="auto">
          <a:xfrm>
            <a:off x="3803397" y="2118768"/>
            <a:ext cx="1898650" cy="3381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1600"/>
              <a:t>//</a:t>
            </a:r>
            <a:r>
              <a:rPr kumimoji="1" lang="zh-CN" altLang="en-US" sz="1600"/>
              <a:t>挑选</a:t>
            </a:r>
            <a:r>
              <a:rPr kumimoji="1" lang="en-US" altLang="zh-CN" sz="1600"/>
              <a:t>a[q]</a:t>
            </a:r>
            <a:r>
              <a:rPr kumimoji="1" lang="zh-CN" altLang="en-US" sz="1600"/>
              <a:t>，划分</a:t>
            </a:r>
            <a:r>
              <a:rPr kumimoji="1" lang="en-US" altLang="zh-CN" sz="1600"/>
              <a:t>a[]</a:t>
            </a:r>
            <a:endParaRPr lang="zh-CN" altLang="en-US" sz="1600"/>
          </a:p>
        </p:txBody>
      </p:sp>
      <p:cxnSp>
        <p:nvCxnSpPr>
          <p:cNvPr id="9" name="直接箭头连接符 6">
            <a:extLst>
              <a:ext uri="{FF2B5EF4-FFF2-40B4-BE49-F238E27FC236}">
                <a16:creationId xmlns:a16="http://schemas.microsoft.com/office/drawing/2014/main" id="{DF9C9B82-3249-4E80-A590-86D1000E8EF3}"/>
              </a:ext>
            </a:extLst>
          </p:cNvPr>
          <p:cNvCxnSpPr>
            <a:cxnSpLocks noChangeShapeType="1"/>
          </p:cNvCxnSpPr>
          <p:nvPr/>
        </p:nvCxnSpPr>
        <p:spPr bwMode="auto">
          <a:xfrm flipH="1">
            <a:off x="2556681" y="2456905"/>
            <a:ext cx="1246718" cy="677531"/>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10">
            <a:extLst>
              <a:ext uri="{FF2B5EF4-FFF2-40B4-BE49-F238E27FC236}">
                <a16:creationId xmlns:a16="http://schemas.microsoft.com/office/drawing/2014/main" id="{255F72C1-C1A0-4978-AD57-0E1C2A7BB749}"/>
              </a:ext>
            </a:extLst>
          </p:cNvPr>
          <p:cNvSpPr txBox="1">
            <a:spLocks noChangeArrowheads="1"/>
          </p:cNvSpPr>
          <p:nvPr/>
        </p:nvSpPr>
        <p:spPr bwMode="auto">
          <a:xfrm>
            <a:off x="5528869" y="5401800"/>
            <a:ext cx="1098550" cy="36671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dirty="0">
                <a:latin typeface="Verdana" pitchFamily="34" charset="0"/>
                <a:ea typeface="黑体" pitchFamily="49" charset="-122"/>
              </a:rPr>
              <a:t>初始序列</a:t>
            </a:r>
          </a:p>
        </p:txBody>
      </p:sp>
      <p:grpSp>
        <p:nvGrpSpPr>
          <p:cNvPr id="13" name="Group 11">
            <a:extLst>
              <a:ext uri="{FF2B5EF4-FFF2-40B4-BE49-F238E27FC236}">
                <a16:creationId xmlns:a16="http://schemas.microsoft.com/office/drawing/2014/main" id="{5401FA3D-97D6-4922-AF98-271B6D31E5C0}"/>
              </a:ext>
            </a:extLst>
          </p:cNvPr>
          <p:cNvGrpSpPr>
            <a:grpSpLocks/>
          </p:cNvGrpSpPr>
          <p:nvPr/>
        </p:nvGrpSpPr>
        <p:grpSpPr bwMode="auto">
          <a:xfrm>
            <a:off x="2215016" y="5292382"/>
            <a:ext cx="3257550" cy="519113"/>
            <a:chOff x="1936" y="1009"/>
            <a:chExt cx="2052" cy="327"/>
          </a:xfrm>
        </p:grpSpPr>
        <p:sp>
          <p:nvSpPr>
            <p:cNvPr id="14" name="Text Box 12">
              <a:extLst>
                <a:ext uri="{FF2B5EF4-FFF2-40B4-BE49-F238E27FC236}">
                  <a16:creationId xmlns:a16="http://schemas.microsoft.com/office/drawing/2014/main" id="{D2286F82-BEA9-442D-A0E7-E008359EFDC5}"/>
                </a:ext>
              </a:extLst>
            </p:cNvPr>
            <p:cNvSpPr txBox="1">
              <a:spLocks noChangeArrowheads="1"/>
            </p:cNvSpPr>
            <p:nvPr/>
          </p:nvSpPr>
          <p:spPr bwMode="auto">
            <a:xfrm>
              <a:off x="1936" y="1009"/>
              <a:ext cx="2052" cy="3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ja-JP" altLang="en-US" sz="2800">
                  <a:latin typeface="Verdana" pitchFamily="34" charset="0"/>
                  <a:ea typeface="黑体" pitchFamily="49" charset="-122"/>
                </a:rPr>
                <a:t>{</a:t>
              </a:r>
              <a:r>
                <a:rPr kumimoji="1" lang="ja-JP" altLang="en-US" sz="2800">
                  <a:solidFill>
                    <a:srgbClr val="FFC000"/>
                  </a:solidFill>
                  <a:latin typeface="Verdana" pitchFamily="34" charset="0"/>
                  <a:ea typeface="黑体" pitchFamily="49" charset="-122"/>
                </a:rPr>
                <a:t>6</a:t>
              </a:r>
              <a:r>
                <a:rPr kumimoji="1" lang="en-US" altLang="zh-CN" sz="2800">
                  <a:latin typeface="Verdana" pitchFamily="34" charset="0"/>
                  <a:ea typeface="黑体" pitchFamily="49" charset="-122"/>
                </a:rPr>
                <a:t>, </a:t>
              </a:r>
              <a:r>
                <a:rPr kumimoji="1" lang="ja-JP" altLang="en-US" sz="2800">
                  <a:latin typeface="Verdana" pitchFamily="34" charset="0"/>
                  <a:ea typeface="黑体" pitchFamily="49" charset="-122"/>
                </a:rPr>
                <a:t>7, 5, 2, 5, 8}</a:t>
              </a:r>
            </a:p>
          </p:txBody>
        </p:sp>
        <p:sp>
          <p:nvSpPr>
            <p:cNvPr id="15" name="Line 13">
              <a:extLst>
                <a:ext uri="{FF2B5EF4-FFF2-40B4-BE49-F238E27FC236}">
                  <a16:creationId xmlns:a16="http://schemas.microsoft.com/office/drawing/2014/main" id="{48AA430A-4F89-4148-9385-B1C24983E183}"/>
                </a:ext>
              </a:extLst>
            </p:cNvPr>
            <p:cNvSpPr>
              <a:spLocks noChangeShapeType="1"/>
            </p:cNvSpPr>
            <p:nvPr/>
          </p:nvSpPr>
          <p:spPr bwMode="auto">
            <a:xfrm>
              <a:off x="3368" y="1037"/>
              <a:ext cx="12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 name="Line 14">
            <a:extLst>
              <a:ext uri="{FF2B5EF4-FFF2-40B4-BE49-F238E27FC236}">
                <a16:creationId xmlns:a16="http://schemas.microsoft.com/office/drawing/2014/main" id="{C813AE3C-9D97-40B6-A3C5-4E72A3EF51DE}"/>
              </a:ext>
            </a:extLst>
          </p:cNvPr>
          <p:cNvSpPr>
            <a:spLocks noChangeShapeType="1"/>
          </p:cNvSpPr>
          <p:nvPr/>
        </p:nvSpPr>
        <p:spPr bwMode="auto">
          <a:xfrm>
            <a:off x="2708729" y="5984532"/>
            <a:ext cx="1952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5">
            <a:extLst>
              <a:ext uri="{FF2B5EF4-FFF2-40B4-BE49-F238E27FC236}">
                <a16:creationId xmlns:a16="http://schemas.microsoft.com/office/drawing/2014/main" id="{8427699D-2F06-4FA3-964D-972CF9F12849}"/>
              </a:ext>
            </a:extLst>
          </p:cNvPr>
          <p:cNvSpPr txBox="1">
            <a:spLocks noChangeArrowheads="1"/>
          </p:cNvSpPr>
          <p:nvPr/>
        </p:nvSpPr>
        <p:spPr bwMode="auto">
          <a:xfrm>
            <a:off x="5644757" y="6052675"/>
            <a:ext cx="869950" cy="36671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dirty="0">
                <a:latin typeface="Verdana" pitchFamily="34" charset="0"/>
                <a:ea typeface="黑体" pitchFamily="49" charset="-122"/>
              </a:rPr>
              <a:t>分解后</a:t>
            </a:r>
          </a:p>
        </p:txBody>
      </p:sp>
      <p:sp>
        <p:nvSpPr>
          <p:cNvPr id="18" name="Text Box 16">
            <a:extLst>
              <a:ext uri="{FF2B5EF4-FFF2-40B4-BE49-F238E27FC236}">
                <a16:creationId xmlns:a16="http://schemas.microsoft.com/office/drawing/2014/main" id="{5A4D3BC3-EFDC-4B4F-AFB9-D80F55A3CC3C}"/>
              </a:ext>
            </a:extLst>
          </p:cNvPr>
          <p:cNvSpPr txBox="1">
            <a:spLocks noChangeArrowheads="1"/>
          </p:cNvSpPr>
          <p:nvPr/>
        </p:nvSpPr>
        <p:spPr bwMode="auto">
          <a:xfrm>
            <a:off x="2237241" y="5941656"/>
            <a:ext cx="3451225" cy="51911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ja-JP" altLang="en-US" sz="2800" dirty="0">
                <a:latin typeface="Verdana" pitchFamily="34" charset="0"/>
                <a:ea typeface="黑体" pitchFamily="49" charset="-122"/>
              </a:rPr>
              <a:t>{</a:t>
            </a:r>
            <a:r>
              <a:rPr kumimoji="1" lang="ja-JP" altLang="en-US" sz="2800" dirty="0">
                <a:solidFill>
                  <a:srgbClr val="92D050"/>
                </a:solidFill>
                <a:latin typeface="Verdana" pitchFamily="34" charset="0"/>
                <a:ea typeface="黑体" pitchFamily="49" charset="-122"/>
              </a:rPr>
              <a:t>5</a:t>
            </a:r>
            <a:r>
              <a:rPr kumimoji="1" lang="en-US" altLang="zh-CN" sz="2800" dirty="0">
                <a:solidFill>
                  <a:srgbClr val="92D050"/>
                </a:solidFill>
                <a:latin typeface="Verdana" pitchFamily="34" charset="0"/>
                <a:ea typeface="黑体" pitchFamily="49" charset="-122"/>
              </a:rPr>
              <a:t>, </a:t>
            </a:r>
            <a:r>
              <a:rPr kumimoji="1" lang="ja-JP" altLang="en-US" sz="2800" dirty="0">
                <a:solidFill>
                  <a:srgbClr val="92D050"/>
                </a:solidFill>
                <a:latin typeface="Verdana" pitchFamily="34" charset="0"/>
                <a:ea typeface="黑体" pitchFamily="49" charset="-122"/>
              </a:rPr>
              <a:t>2, 5</a:t>
            </a:r>
            <a:r>
              <a:rPr kumimoji="1" lang="ja-JP" altLang="en-US" sz="2800" dirty="0">
                <a:latin typeface="Verdana" pitchFamily="34" charset="0"/>
                <a:ea typeface="黑体" pitchFamily="49" charset="-122"/>
              </a:rPr>
              <a:t>} </a:t>
            </a:r>
            <a:r>
              <a:rPr kumimoji="1" lang="ja-JP" altLang="en-US" sz="2800" dirty="0">
                <a:solidFill>
                  <a:srgbClr val="FFC000"/>
                </a:solidFill>
                <a:latin typeface="Verdana" pitchFamily="34" charset="0"/>
                <a:ea typeface="黑体" pitchFamily="49" charset="-122"/>
              </a:rPr>
              <a:t>6</a:t>
            </a:r>
            <a:r>
              <a:rPr kumimoji="1" lang="ja-JP" altLang="en-US" sz="2800" dirty="0">
                <a:latin typeface="Verdana" pitchFamily="34" charset="0"/>
                <a:ea typeface="黑体" pitchFamily="49" charset="-122"/>
              </a:rPr>
              <a:t> {</a:t>
            </a:r>
            <a:r>
              <a:rPr kumimoji="1" lang="ja-JP" altLang="en-US" sz="2800" dirty="0">
                <a:solidFill>
                  <a:srgbClr val="0070C0"/>
                </a:solidFill>
                <a:latin typeface="Verdana" pitchFamily="34" charset="0"/>
                <a:ea typeface="黑体" pitchFamily="49" charset="-122"/>
              </a:rPr>
              <a:t>7, 8</a:t>
            </a:r>
            <a:r>
              <a:rPr kumimoji="1" lang="ja-JP" altLang="en-US" sz="2800" dirty="0">
                <a:latin typeface="Verdana" pitchFamily="34" charset="0"/>
                <a:ea typeface="黑体" pitchFamily="49" charset="-122"/>
              </a:rPr>
              <a:t>}</a:t>
            </a:r>
          </a:p>
        </p:txBody>
      </p:sp>
      <p:sp>
        <p:nvSpPr>
          <p:cNvPr id="19" name="Text Box 17">
            <a:extLst>
              <a:ext uri="{FF2B5EF4-FFF2-40B4-BE49-F238E27FC236}">
                <a16:creationId xmlns:a16="http://schemas.microsoft.com/office/drawing/2014/main" id="{8B3DE788-5412-4976-95BB-A6C1F6A12F2B}"/>
              </a:ext>
            </a:extLst>
          </p:cNvPr>
          <p:cNvSpPr txBox="1">
            <a:spLocks noChangeArrowheads="1"/>
          </p:cNvSpPr>
          <p:nvPr/>
        </p:nvSpPr>
        <p:spPr bwMode="auto">
          <a:xfrm>
            <a:off x="974384" y="5218444"/>
            <a:ext cx="137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dirty="0">
                <a:solidFill>
                  <a:srgbClr val="F72401"/>
                </a:solidFill>
              </a:rPr>
              <a:t>Partition</a:t>
            </a:r>
            <a:r>
              <a:rPr kumimoji="1" lang="zh-CN" altLang="en-US" dirty="0">
                <a:solidFill>
                  <a:srgbClr val="F72401"/>
                </a:solidFill>
              </a:rPr>
              <a:t>：  </a:t>
            </a:r>
          </a:p>
        </p:txBody>
      </p:sp>
    </p:spTree>
    <p:extLst>
      <p:ext uri="{BB962C8B-B14F-4D97-AF65-F5344CB8AC3E}">
        <p14:creationId xmlns:p14="http://schemas.microsoft.com/office/powerpoint/2010/main" val="4104028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A11734F-C76A-46BF-8413-08FDB13094F1}"/>
              </a:ext>
            </a:extLst>
          </p:cNvPr>
          <p:cNvSpPr>
            <a:spLocks noGrp="1"/>
          </p:cNvSpPr>
          <p:nvPr>
            <p:ph idx="1"/>
          </p:nvPr>
        </p:nvSpPr>
        <p:spPr>
          <a:xfrm>
            <a:off x="122548" y="82550"/>
            <a:ext cx="8897136" cy="6450225"/>
          </a:xfrm>
        </p:spPr>
        <p:txBody>
          <a:bodyPr/>
          <a:lstStyle/>
          <a:p>
            <a:r>
              <a:rPr lang="en-US" altLang="zh-CN" sz="2400" b="1" dirty="0">
                <a:solidFill>
                  <a:srgbClr val="0066FF"/>
                </a:solidFill>
                <a:effectLst>
                  <a:outerShdw blurRad="38100" dist="38100" dir="2700000" algn="tl">
                    <a:srgbClr val="C0C0C0"/>
                  </a:outerShdw>
                </a:effectLst>
                <a:latin typeface="+mn-lt"/>
              </a:rPr>
              <a:t>Partition</a:t>
            </a:r>
            <a:r>
              <a:rPr lang="zh-CN" altLang="en-US" sz="2400" b="1" dirty="0">
                <a:solidFill>
                  <a:srgbClr val="0066FF"/>
                </a:solidFill>
                <a:effectLst>
                  <a:outerShdw blurRad="38100" dist="38100" dir="2700000" algn="tl">
                    <a:srgbClr val="C0C0C0"/>
                  </a:outerShdw>
                </a:effectLst>
                <a:latin typeface="+mn-lt"/>
              </a:rPr>
              <a:t>原理</a:t>
            </a:r>
          </a:p>
        </p:txBody>
      </p:sp>
      <p:sp>
        <p:nvSpPr>
          <p:cNvPr id="3" name="日期占位符 2">
            <a:extLst>
              <a:ext uri="{FF2B5EF4-FFF2-40B4-BE49-F238E27FC236}">
                <a16:creationId xmlns:a16="http://schemas.microsoft.com/office/drawing/2014/main" id="{FAE8B182-0E51-4155-9DAF-56A8ED291E81}"/>
              </a:ext>
            </a:extLst>
          </p:cNvPr>
          <p:cNvSpPr>
            <a:spLocks noGrp="1"/>
          </p:cNvSpPr>
          <p:nvPr>
            <p:ph type="dt" sz="half" idx="10"/>
          </p:nvPr>
        </p:nvSpPr>
        <p:spPr/>
        <p:txBody>
          <a:bodyPr/>
          <a:lstStyle/>
          <a:p>
            <a:fld id="{E745593C-C1A7-4136-94F2-334F3909D5EA}" type="datetime1">
              <a:rPr lang="zh-CN" altLang="en-US" smtClean="0">
                <a:ea typeface="微软雅黑 Light" panose="020B0502040204020203" pitchFamily="34" charset="-122"/>
              </a:rPr>
              <a:t>2021/10/10</a:t>
            </a:fld>
            <a:endParaRPr lang="zh-CN" altLang="en-US" dirty="0">
              <a:ea typeface="微软雅黑 Light" panose="020B0502040204020203" pitchFamily="34" charset="-122"/>
            </a:endParaRPr>
          </a:p>
        </p:txBody>
      </p:sp>
      <p:sp>
        <p:nvSpPr>
          <p:cNvPr id="4" name="页脚占位符 3">
            <a:extLst>
              <a:ext uri="{FF2B5EF4-FFF2-40B4-BE49-F238E27FC236}">
                <a16:creationId xmlns:a16="http://schemas.microsoft.com/office/drawing/2014/main" id="{3129EDA3-C0F4-4714-A763-84D044B4B8C7}"/>
              </a:ext>
            </a:extLst>
          </p:cNvPr>
          <p:cNvSpPr>
            <a:spLocks noGrp="1"/>
          </p:cNvSpPr>
          <p:nvPr>
            <p:ph type="ftr" sz="quarter" idx="11"/>
          </p:nvPr>
        </p:nvSpPr>
        <p:spPr/>
        <p:txBody>
          <a:bodyPr/>
          <a:lstStyle/>
          <a:p>
            <a:endParaRPr lang="zh-CN" altLang="en-US" dirty="0">
              <a:ea typeface="微软雅黑 Light" panose="020B0502040204020203" pitchFamily="34" charset="-122"/>
            </a:endParaRPr>
          </a:p>
        </p:txBody>
      </p:sp>
      <p:sp>
        <p:nvSpPr>
          <p:cNvPr id="5" name="灯片编号占位符 4">
            <a:extLst>
              <a:ext uri="{FF2B5EF4-FFF2-40B4-BE49-F238E27FC236}">
                <a16:creationId xmlns:a16="http://schemas.microsoft.com/office/drawing/2014/main" id="{DC6532D8-2C6D-4529-9BDF-14B3EE0A5F5A}"/>
              </a:ext>
            </a:extLst>
          </p:cNvPr>
          <p:cNvSpPr>
            <a:spLocks noGrp="1"/>
          </p:cNvSpPr>
          <p:nvPr>
            <p:ph type="sldNum" sz="quarter" idx="12"/>
          </p:nvPr>
        </p:nvSpPr>
        <p:spPr/>
        <p:txBody>
          <a:bodyPr/>
          <a:lstStyle/>
          <a:p>
            <a:fld id="{EEA58A3B-43CE-4AA0-90B5-EB47AFAFEB34}" type="slidenum">
              <a:rPr lang="zh-CN" altLang="en-US" smtClean="0">
                <a:ea typeface="微软雅黑 Light" panose="020B0502040204020203" pitchFamily="34" charset="-122"/>
              </a:rPr>
              <a:pPr/>
              <a:t>86</a:t>
            </a:fld>
            <a:endParaRPr lang="zh-CN" altLang="en-US" dirty="0">
              <a:ea typeface="微软雅黑 Light" panose="020B0502040204020203" pitchFamily="34" charset="-122"/>
            </a:endParaRPr>
          </a:p>
        </p:txBody>
      </p:sp>
      <p:sp>
        <p:nvSpPr>
          <p:cNvPr id="6" name="Rectangle 4">
            <a:extLst>
              <a:ext uri="{FF2B5EF4-FFF2-40B4-BE49-F238E27FC236}">
                <a16:creationId xmlns:a16="http://schemas.microsoft.com/office/drawing/2014/main" id="{68533C6E-C6FA-458B-881D-679FC3055D37}"/>
              </a:ext>
            </a:extLst>
          </p:cNvPr>
          <p:cNvSpPr>
            <a:spLocks noChangeArrowheads="1"/>
          </p:cNvSpPr>
          <p:nvPr/>
        </p:nvSpPr>
        <p:spPr bwMode="auto">
          <a:xfrm>
            <a:off x="14288" y="-85725"/>
            <a:ext cx="4138612"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sz="2800" dirty="0">
              <a:effectLst>
                <a:outerShdw blurRad="38100" dist="38100" dir="2700000" algn="tl">
                  <a:srgbClr val="C0C0C0"/>
                </a:outerShdw>
              </a:effectLst>
              <a:ea typeface="微软雅黑 Light" panose="020B0502040204020203" pitchFamily="34" charset="-122"/>
            </a:endParaRPr>
          </a:p>
        </p:txBody>
      </p:sp>
      <p:sp>
        <p:nvSpPr>
          <p:cNvPr id="7" name="Text Box 9">
            <a:extLst>
              <a:ext uri="{FF2B5EF4-FFF2-40B4-BE49-F238E27FC236}">
                <a16:creationId xmlns:a16="http://schemas.microsoft.com/office/drawing/2014/main" id="{4D8E6DAD-AE67-4B4D-AB8A-615DB5AD2CD2}"/>
              </a:ext>
            </a:extLst>
          </p:cNvPr>
          <p:cNvSpPr txBox="1">
            <a:spLocks noChangeArrowheads="1"/>
          </p:cNvSpPr>
          <p:nvPr/>
        </p:nvSpPr>
        <p:spPr bwMode="auto">
          <a:xfrm>
            <a:off x="-6350" y="1330325"/>
            <a:ext cx="9174163" cy="1754326"/>
          </a:xfrm>
          <a:prstGeom prst="rect">
            <a:avLst/>
          </a:prstGeom>
          <a:solidFill>
            <a:schemeClr val="bg1">
              <a:lumMod val="95000"/>
            </a:schemeClr>
          </a:solid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Step1. </a:t>
            </a:r>
            <a:r>
              <a:rPr lang="zh-CN" altLang="en-US" dirty="0">
                <a:latin typeface="+mn-lt"/>
                <a:ea typeface="微软雅黑 Light" panose="020B0502040204020203" pitchFamily="34" charset="-122"/>
              </a:rPr>
              <a:t>挑选</a:t>
            </a:r>
            <a:r>
              <a:rPr lang="en-US" altLang="zh-CN" dirty="0">
                <a:latin typeface="+mn-lt"/>
                <a:ea typeface="微软雅黑 Light" panose="020B0502040204020203" pitchFamily="34" charset="-122"/>
              </a:rPr>
              <a:t>x=a[p]</a:t>
            </a:r>
            <a:r>
              <a:rPr lang="zh-CN" altLang="en-US" dirty="0">
                <a:latin typeface="+mn-lt"/>
                <a:ea typeface="微软雅黑 Light" panose="020B0502040204020203" pitchFamily="34" charset="-122"/>
              </a:rPr>
              <a:t>，作为划分基准元素，</a:t>
            </a:r>
            <a:r>
              <a:rPr lang="en-US" altLang="zh-CN" dirty="0" err="1">
                <a:latin typeface="+mn-lt"/>
                <a:ea typeface="微软雅黑 Light" panose="020B0502040204020203" pitchFamily="34" charset="-122"/>
              </a:rPr>
              <a:t>e.g.</a:t>
            </a:r>
            <a:r>
              <a:rPr lang="en-US" altLang="zh-CN" b="1" dirty="0" err="1">
                <a:solidFill>
                  <a:srgbClr val="FFC000"/>
                </a:solidFill>
                <a:latin typeface="+mn-lt"/>
                <a:ea typeface="微软雅黑 Light" panose="020B0502040204020203" pitchFamily="34" charset="-122"/>
              </a:rPr>
              <a:t>x</a:t>
            </a:r>
            <a:r>
              <a:rPr lang="en-US" altLang="zh-CN" b="1" dirty="0">
                <a:solidFill>
                  <a:srgbClr val="FFC000"/>
                </a:solidFill>
                <a:latin typeface="+mn-lt"/>
                <a:ea typeface="微软雅黑 Light" panose="020B0502040204020203" pitchFamily="34" charset="-122"/>
              </a:rPr>
              <a:t>=a[0]=6</a:t>
            </a:r>
            <a:r>
              <a:rPr lang="zh-CN" altLang="en-US" dirty="0">
                <a:latin typeface="+mn-lt"/>
                <a:ea typeface="微软雅黑 Light" panose="020B0502040204020203" pitchFamily="34" charset="-122"/>
              </a:rPr>
              <a:t>；</a:t>
            </a:r>
            <a:endParaRPr lang="en-US" altLang="zh-CN" dirty="0">
              <a:latin typeface="+mn-lt"/>
              <a:ea typeface="微软雅黑 Light" panose="020B0502040204020203" pitchFamily="34" charset="-122"/>
            </a:endParaRPr>
          </a:p>
          <a:p>
            <a:pPr eaLnBrk="1" hangingPunct="1">
              <a:defRPr/>
            </a:pPr>
            <a:r>
              <a:rPr lang="en-US" altLang="zh-CN" dirty="0">
                <a:latin typeface="+mn-lt"/>
                <a:ea typeface="微软雅黑 Light" panose="020B0502040204020203" pitchFamily="34" charset="-122"/>
              </a:rPr>
              <a:t> </a:t>
            </a:r>
          </a:p>
          <a:p>
            <a:pPr eaLnBrk="1" hangingPunct="1">
              <a:defRPr/>
            </a:pPr>
            <a:r>
              <a:rPr lang="en-US" altLang="zh-CN" dirty="0">
                <a:latin typeface="+mn-lt"/>
                <a:ea typeface="微软雅黑 Light" panose="020B0502040204020203" pitchFamily="34" charset="-122"/>
              </a:rPr>
              <a:t>Step2. </a:t>
            </a:r>
            <a:r>
              <a:rPr lang="zh-CN" altLang="en-US" dirty="0">
                <a:latin typeface="+mn-lt"/>
                <a:ea typeface="微软雅黑 Light" panose="020B0502040204020203" pitchFamily="34" charset="-122"/>
              </a:rPr>
              <a:t>使用指针</a:t>
            </a:r>
            <a:r>
              <a:rPr lang="en-US" altLang="zh-CN" dirty="0">
                <a:latin typeface="+mn-lt"/>
                <a:ea typeface="微软雅黑 Light" panose="020B0502040204020203" pitchFamily="34" charset="-122"/>
              </a:rPr>
              <a:t>i(</a:t>
            </a:r>
            <a:r>
              <a:rPr lang="zh-CN" altLang="en-US" dirty="0">
                <a:latin typeface="+mn-lt"/>
                <a:ea typeface="微软雅黑 Light" panose="020B0502040204020203" pitchFamily="34" charset="-122"/>
              </a:rPr>
              <a:t>代表</a:t>
            </a:r>
            <a:r>
              <a:rPr lang="en-US" altLang="zh-CN" dirty="0">
                <a:latin typeface="+mn-lt"/>
                <a:ea typeface="微软雅黑 Light" panose="020B0502040204020203" pitchFamily="34" charset="-122"/>
              </a:rPr>
              <a:t>&lt;=x</a:t>
            </a:r>
            <a:r>
              <a:rPr lang="zh-CN" altLang="en-US" dirty="0">
                <a:latin typeface="+mn-lt"/>
                <a:ea typeface="微软雅黑 Light" panose="020B0502040204020203" pitchFamily="34" charset="-122"/>
              </a:rPr>
              <a:t>的元素</a:t>
            </a:r>
            <a:r>
              <a:rPr lang="en-US" altLang="zh-CN" dirty="0">
                <a:latin typeface="+mn-lt"/>
                <a:ea typeface="微软雅黑 Light" panose="020B0502040204020203" pitchFamily="34" charset="-122"/>
              </a:rPr>
              <a:t>a[i])</a:t>
            </a:r>
            <a:r>
              <a:rPr lang="zh-CN" altLang="en-US" dirty="0">
                <a:latin typeface="+mn-lt"/>
                <a:ea typeface="微软雅黑 Light" panose="020B0502040204020203" pitchFamily="34" charset="-122"/>
              </a:rPr>
              <a:t>，从左向右搜索，找到不符合顺序要求的大元素</a:t>
            </a:r>
            <a:r>
              <a:rPr lang="en-US" altLang="zh-CN" dirty="0">
                <a:latin typeface="+mn-lt"/>
                <a:ea typeface="微软雅黑 Light" panose="020B0502040204020203" pitchFamily="34" charset="-122"/>
              </a:rPr>
              <a:t>a[i]&gt;x, </a:t>
            </a:r>
            <a:r>
              <a:rPr lang="en-US" altLang="zh-CN" dirty="0" err="1">
                <a:latin typeface="+mn-lt"/>
                <a:ea typeface="微软雅黑 Light" panose="020B0502040204020203" pitchFamily="34" charset="-122"/>
              </a:rPr>
              <a:t>e.g.</a:t>
            </a:r>
            <a:r>
              <a:rPr lang="en-US" altLang="zh-CN" b="1" dirty="0" err="1">
                <a:latin typeface="+mn-lt"/>
                <a:ea typeface="微软雅黑 Light" panose="020B0502040204020203" pitchFamily="34" charset="-122"/>
              </a:rPr>
              <a:t>a</a:t>
            </a:r>
            <a:r>
              <a:rPr lang="en-US" altLang="zh-CN" b="1" dirty="0">
                <a:latin typeface="+mn-lt"/>
                <a:ea typeface="微软雅黑 Light" panose="020B0502040204020203" pitchFamily="34" charset="-122"/>
              </a:rPr>
              <a:t>[3]=</a:t>
            </a:r>
            <a:r>
              <a:rPr lang="en-US" altLang="zh-CN" b="1" i="1" u="sng" dirty="0">
                <a:solidFill>
                  <a:srgbClr val="FF0000"/>
                </a:solidFill>
                <a:latin typeface="+mn-lt"/>
                <a:ea typeface="微软雅黑 Light" panose="020B0502040204020203" pitchFamily="34" charset="-122"/>
              </a:rPr>
              <a:t>10</a:t>
            </a:r>
            <a:r>
              <a:rPr lang="en-US" altLang="zh-CN" dirty="0">
                <a:latin typeface="+mn-lt"/>
                <a:ea typeface="微软雅黑 Light" panose="020B0502040204020203" pitchFamily="34" charset="-122"/>
              </a:rPr>
              <a:t>;     </a:t>
            </a:r>
            <a:r>
              <a:rPr lang="zh-CN" altLang="en-US" dirty="0">
                <a:latin typeface="+mn-lt"/>
                <a:ea typeface="微软雅黑 Light" panose="020B0502040204020203" pitchFamily="34" charset="-122"/>
              </a:rPr>
              <a:t>使用指针</a:t>
            </a:r>
            <a:r>
              <a:rPr lang="en-US" altLang="zh-CN" dirty="0">
                <a:latin typeface="+mn-lt"/>
                <a:ea typeface="微软雅黑 Light" panose="020B0502040204020203" pitchFamily="34" charset="-122"/>
              </a:rPr>
              <a:t>j(</a:t>
            </a:r>
            <a:r>
              <a:rPr lang="zh-CN" altLang="en-US" dirty="0">
                <a:latin typeface="+mn-lt"/>
                <a:ea typeface="微软雅黑 Light" panose="020B0502040204020203" pitchFamily="34" charset="-122"/>
              </a:rPr>
              <a:t>代表</a:t>
            </a:r>
            <a:r>
              <a:rPr lang="en-US" altLang="zh-CN" dirty="0">
                <a:latin typeface="+mn-lt"/>
                <a:ea typeface="微软雅黑 Light" panose="020B0502040204020203" pitchFamily="34" charset="-122"/>
              </a:rPr>
              <a:t>&gt;=x</a:t>
            </a:r>
            <a:r>
              <a:rPr lang="zh-CN" altLang="en-US" dirty="0">
                <a:latin typeface="+mn-lt"/>
                <a:ea typeface="微软雅黑 Light" panose="020B0502040204020203" pitchFamily="34" charset="-122"/>
              </a:rPr>
              <a:t>的元素</a:t>
            </a:r>
            <a:r>
              <a:rPr lang="en-US" altLang="zh-CN" dirty="0">
                <a:latin typeface="+mn-lt"/>
                <a:ea typeface="微软雅黑 Light" panose="020B0502040204020203" pitchFamily="34" charset="-122"/>
              </a:rPr>
              <a:t>a[j])</a:t>
            </a:r>
            <a:r>
              <a:rPr lang="zh-CN" altLang="en-US" dirty="0">
                <a:latin typeface="+mn-lt"/>
                <a:ea typeface="微软雅黑 Light" panose="020B0502040204020203" pitchFamily="34" charset="-122"/>
              </a:rPr>
              <a:t>，从右向左搜索，找到不符合顺序要求的小元素</a:t>
            </a:r>
            <a:r>
              <a:rPr lang="en-US" altLang="zh-CN" dirty="0">
                <a:latin typeface="+mn-lt"/>
                <a:ea typeface="微软雅黑 Light" panose="020B0502040204020203" pitchFamily="34" charset="-122"/>
              </a:rPr>
              <a:t>a[j]&lt;x, </a:t>
            </a:r>
            <a:r>
              <a:rPr lang="en-US" altLang="zh-CN" dirty="0" err="1">
                <a:latin typeface="+mn-lt"/>
                <a:ea typeface="微软雅黑 Light" panose="020B0502040204020203" pitchFamily="34" charset="-122"/>
              </a:rPr>
              <a:t>e.g.</a:t>
            </a:r>
            <a:r>
              <a:rPr lang="en-US" altLang="zh-CN" b="1" dirty="0" err="1">
                <a:latin typeface="+mn-lt"/>
                <a:ea typeface="微软雅黑 Light" panose="020B0502040204020203" pitchFamily="34" charset="-122"/>
              </a:rPr>
              <a:t>a</a:t>
            </a:r>
            <a:r>
              <a:rPr lang="en-US" altLang="zh-CN" b="1" dirty="0">
                <a:latin typeface="+mn-lt"/>
                <a:ea typeface="微软雅黑 Light" panose="020B0502040204020203" pitchFamily="34" charset="-122"/>
              </a:rPr>
              <a:t>[5]=</a:t>
            </a:r>
            <a:r>
              <a:rPr lang="en-US" altLang="zh-CN" b="1" i="1" u="sng" dirty="0">
                <a:solidFill>
                  <a:srgbClr val="FF0000"/>
                </a:solidFill>
                <a:latin typeface="+mn-lt"/>
                <a:ea typeface="微软雅黑 Light" panose="020B0502040204020203" pitchFamily="34" charset="-122"/>
              </a:rPr>
              <a:t>5</a:t>
            </a:r>
            <a:r>
              <a:rPr lang="en-US" altLang="zh-CN" b="1" dirty="0">
                <a:latin typeface="+mn-lt"/>
                <a:ea typeface="微软雅黑 Light" panose="020B0502040204020203" pitchFamily="34" charset="-122"/>
              </a:rPr>
              <a:t>;</a:t>
            </a:r>
            <a:endParaRPr lang="en-US" altLang="zh-CN" dirty="0">
              <a:latin typeface="+mn-lt"/>
              <a:ea typeface="微软雅黑 Light" panose="020B0502040204020203" pitchFamily="34" charset="-122"/>
            </a:endParaRPr>
          </a:p>
          <a:p>
            <a:pPr eaLnBrk="1" hangingPunct="1">
              <a:defRPr/>
            </a:pPr>
            <a:r>
              <a:rPr lang="en-US" altLang="zh-CN" dirty="0">
                <a:latin typeface="+mn-lt"/>
                <a:ea typeface="微软雅黑 Light" panose="020B0502040204020203" pitchFamily="34" charset="-122"/>
              </a:rPr>
              <a:t>Step3. </a:t>
            </a:r>
            <a:r>
              <a:rPr lang="zh-CN" altLang="en-US" dirty="0">
                <a:latin typeface="+mn-lt"/>
                <a:ea typeface="微软雅黑 Light" panose="020B0502040204020203" pitchFamily="34" charset="-122"/>
              </a:rPr>
              <a:t>交换大元素</a:t>
            </a:r>
            <a:r>
              <a:rPr lang="en-US" altLang="zh-CN" dirty="0">
                <a:latin typeface="+mn-lt"/>
                <a:ea typeface="微软雅黑 Light" panose="020B0502040204020203" pitchFamily="34" charset="-122"/>
              </a:rPr>
              <a:t>a[i]</a:t>
            </a:r>
            <a:r>
              <a:rPr lang="zh-CN" altLang="en-US" dirty="0">
                <a:latin typeface="+mn-lt"/>
                <a:ea typeface="微软雅黑 Light" panose="020B0502040204020203" pitchFamily="34" charset="-122"/>
              </a:rPr>
              <a:t>、小元素</a:t>
            </a:r>
            <a:r>
              <a:rPr lang="en-US" altLang="zh-CN" dirty="0">
                <a:latin typeface="+mn-lt"/>
                <a:ea typeface="微软雅黑 Light" panose="020B0502040204020203" pitchFamily="34" charset="-122"/>
              </a:rPr>
              <a:t>a[j]</a:t>
            </a:r>
            <a:r>
              <a:rPr lang="zh-CN" altLang="en-US" dirty="0">
                <a:latin typeface="+mn-lt"/>
                <a:ea typeface="微软雅黑 Light" panose="020B0502040204020203" pitchFamily="34" charset="-122"/>
              </a:rPr>
              <a:t>，以保证左半段</a:t>
            </a:r>
            <a:r>
              <a:rPr lang="en-US" altLang="zh-CN" dirty="0">
                <a:latin typeface="+mn-lt"/>
                <a:ea typeface="微软雅黑 Light" panose="020B0502040204020203" pitchFamily="34" charset="-122"/>
              </a:rPr>
              <a:t>a[i]&lt;=x</a:t>
            </a:r>
            <a:r>
              <a:rPr lang="zh-CN" altLang="en-US" dirty="0">
                <a:latin typeface="+mn-lt"/>
                <a:ea typeface="微软雅黑 Light" panose="020B0502040204020203" pitchFamily="34" charset="-122"/>
              </a:rPr>
              <a:t>、右半段</a:t>
            </a:r>
            <a:r>
              <a:rPr lang="en-US" altLang="zh-CN" dirty="0">
                <a:latin typeface="+mn-lt"/>
                <a:ea typeface="微软雅黑 Light" panose="020B0502040204020203" pitchFamily="34" charset="-122"/>
              </a:rPr>
              <a:t>x&lt;=a[j]</a:t>
            </a:r>
            <a:r>
              <a:rPr lang="zh-CN" altLang="en-US" dirty="0">
                <a:latin typeface="+mn-lt"/>
                <a:ea typeface="微软雅黑 Light" panose="020B0502040204020203" pitchFamily="34" charset="-122"/>
              </a:rPr>
              <a:t>；</a:t>
            </a:r>
          </a:p>
        </p:txBody>
      </p:sp>
      <p:graphicFrame>
        <p:nvGraphicFramePr>
          <p:cNvPr id="8" name="Group 49">
            <a:extLst>
              <a:ext uri="{FF2B5EF4-FFF2-40B4-BE49-F238E27FC236}">
                <a16:creationId xmlns:a16="http://schemas.microsoft.com/office/drawing/2014/main" id="{B4EE95E3-28EF-4F99-8963-CC365AD4AB6B}"/>
              </a:ext>
            </a:extLst>
          </p:cNvPr>
          <p:cNvGraphicFramePr>
            <a:graphicFrameLocks noGrp="1"/>
          </p:cNvGraphicFramePr>
          <p:nvPr>
            <p:extLst>
              <p:ext uri="{D42A27DB-BD31-4B8C-83A1-F6EECF244321}">
                <p14:modId xmlns:p14="http://schemas.microsoft.com/office/powerpoint/2010/main" val="1579741968"/>
              </p:ext>
            </p:extLst>
          </p:nvPr>
        </p:nvGraphicFramePr>
        <p:xfrm>
          <a:off x="4718050" y="504825"/>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 </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Arial" pitchFamily="34" charset="0"/>
                          <a:ea typeface="宋体" pitchFamily="2" charset="-122"/>
                        </a:rPr>
                        <a:t>10</a:t>
                      </a:r>
                      <a:endParaRPr kumimoji="0" lang="zh-CN" altLang="zh-CN" sz="2000" b="1" i="1" u="sng" strike="noStrike" cap="none" normalizeH="0" baseline="0" dirty="0">
                        <a:ln>
                          <a:noFill/>
                        </a:ln>
                        <a:solidFill>
                          <a:srgbClr val="FF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Arial" pitchFamily="34" charset="0"/>
                          <a:ea typeface="宋体" pitchFamily="2" charset="-122"/>
                        </a:rPr>
                        <a:t>5</a:t>
                      </a:r>
                      <a:endParaRPr kumimoji="0" lang="zh-CN" altLang="zh-CN" sz="2000" b="1" i="1" u="sng" strike="noStrike" cap="none" normalizeH="0" baseline="0" dirty="0">
                        <a:ln>
                          <a:noFill/>
                        </a:ln>
                        <a:solidFill>
                          <a:srgbClr val="FF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9</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9" name="Line 41">
            <a:extLst>
              <a:ext uri="{FF2B5EF4-FFF2-40B4-BE49-F238E27FC236}">
                <a16:creationId xmlns:a16="http://schemas.microsoft.com/office/drawing/2014/main" id="{34D82BBB-6659-472C-B73E-AE566FF1FA79}"/>
              </a:ext>
            </a:extLst>
          </p:cNvPr>
          <p:cNvSpPr>
            <a:spLocks noChangeShapeType="1"/>
          </p:cNvSpPr>
          <p:nvPr/>
        </p:nvSpPr>
        <p:spPr bwMode="auto">
          <a:xfrm>
            <a:off x="4859338" y="317500"/>
            <a:ext cx="0" cy="187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0" name="Text Box 42">
            <a:extLst>
              <a:ext uri="{FF2B5EF4-FFF2-40B4-BE49-F238E27FC236}">
                <a16:creationId xmlns:a16="http://schemas.microsoft.com/office/drawing/2014/main" id="{17784473-4F6E-4855-9EAE-D3913AE67B48}"/>
              </a:ext>
            </a:extLst>
          </p:cNvPr>
          <p:cNvSpPr txBox="1">
            <a:spLocks noChangeArrowheads="1"/>
          </p:cNvSpPr>
          <p:nvPr/>
        </p:nvSpPr>
        <p:spPr bwMode="auto">
          <a:xfrm>
            <a:off x="4227513" y="3175"/>
            <a:ext cx="9621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b="1" dirty="0">
                <a:solidFill>
                  <a:srgbClr val="92D050"/>
                </a:solidFill>
                <a:latin typeface="+mn-lt"/>
                <a:ea typeface="微软雅黑 Light" panose="020B0502040204020203" pitchFamily="34" charset="-122"/>
              </a:rPr>
              <a:t>  </a:t>
            </a:r>
            <a:r>
              <a:rPr lang="en-US" altLang="zh-CN" sz="2000" b="1" dirty="0">
                <a:solidFill>
                  <a:srgbClr val="FFC000"/>
                </a:solidFill>
                <a:latin typeface="+mn-lt"/>
                <a:ea typeface="微软雅黑 Light" panose="020B0502040204020203" pitchFamily="34" charset="-122"/>
              </a:rPr>
              <a:t>x</a:t>
            </a:r>
            <a:r>
              <a:rPr lang="en-US" altLang="zh-CN" sz="2000" dirty="0">
                <a:solidFill>
                  <a:srgbClr val="FFC000"/>
                </a:solidFill>
                <a:latin typeface="+mn-lt"/>
                <a:ea typeface="微软雅黑 Light" panose="020B0502040204020203" pitchFamily="34" charset="-122"/>
              </a:rPr>
              <a:t>=a[p]</a:t>
            </a:r>
          </a:p>
        </p:txBody>
      </p:sp>
      <p:sp>
        <p:nvSpPr>
          <p:cNvPr id="11" name="Line 43">
            <a:extLst>
              <a:ext uri="{FF2B5EF4-FFF2-40B4-BE49-F238E27FC236}">
                <a16:creationId xmlns:a16="http://schemas.microsoft.com/office/drawing/2014/main" id="{0B15A7DE-C1BF-43D1-BB47-411E8F11D5B7}"/>
              </a:ext>
            </a:extLst>
          </p:cNvPr>
          <p:cNvSpPr>
            <a:spLocks noChangeShapeType="1"/>
          </p:cNvSpPr>
          <p:nvPr/>
        </p:nvSpPr>
        <p:spPr bwMode="auto">
          <a:xfrm flipV="1">
            <a:off x="8837613" y="958850"/>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12" name="TextBox 26">
            <a:extLst>
              <a:ext uri="{FF2B5EF4-FFF2-40B4-BE49-F238E27FC236}">
                <a16:creationId xmlns:a16="http://schemas.microsoft.com/office/drawing/2014/main" id="{13580468-60E3-481F-A497-0A9A2C760A85}"/>
              </a:ext>
            </a:extLst>
          </p:cNvPr>
          <p:cNvSpPr txBox="1">
            <a:spLocks noChangeArrowheads="1"/>
          </p:cNvSpPr>
          <p:nvPr/>
        </p:nvSpPr>
        <p:spPr bwMode="auto">
          <a:xfrm>
            <a:off x="8034338" y="104775"/>
            <a:ext cx="858837" cy="400110"/>
          </a:xfrm>
          <a:prstGeom prst="rect">
            <a:avLst/>
          </a:prstGeom>
          <a:noFill/>
          <a:ln w="19050">
            <a:solidFill>
              <a:srgbClr val="9E9AF8"/>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FF0000"/>
                </a:solidFill>
                <a:latin typeface="+mn-lt"/>
                <a:ea typeface="微软雅黑 Light" panose="020B0502040204020203" pitchFamily="34" charset="-122"/>
              </a:rPr>
              <a:t> </a:t>
            </a:r>
            <a:r>
              <a:rPr lang="en-US" altLang="zh-CN" sz="2000" b="1" dirty="0">
                <a:solidFill>
                  <a:srgbClr val="FFC000"/>
                </a:solidFill>
                <a:latin typeface="+mn-lt"/>
                <a:ea typeface="微软雅黑 Light" panose="020B0502040204020203" pitchFamily="34" charset="-122"/>
              </a:rPr>
              <a:t>x</a:t>
            </a:r>
            <a:r>
              <a:rPr lang="en-US" altLang="zh-CN" dirty="0">
                <a:solidFill>
                  <a:srgbClr val="FF0000"/>
                </a:solidFill>
                <a:latin typeface="+mn-lt"/>
                <a:ea typeface="微软雅黑 Light" panose="020B0502040204020203" pitchFamily="34" charset="-122"/>
              </a:rPr>
              <a:t>&lt;</a:t>
            </a:r>
            <a:r>
              <a:rPr lang="en-US" altLang="zh-CN" dirty="0">
                <a:solidFill>
                  <a:schemeClr val="accent1">
                    <a:lumMod val="75000"/>
                  </a:schemeClr>
                </a:solidFill>
                <a:latin typeface="+mn-lt"/>
                <a:ea typeface="微软雅黑 Light" panose="020B0502040204020203" pitchFamily="34" charset="-122"/>
              </a:rPr>
              <a:t>a[j]</a:t>
            </a:r>
            <a:endParaRPr lang="zh-CN" altLang="en-US" dirty="0">
              <a:solidFill>
                <a:schemeClr val="accent1">
                  <a:lumMod val="75000"/>
                </a:schemeClr>
              </a:solidFill>
              <a:latin typeface="+mn-lt"/>
              <a:ea typeface="微软雅黑 Light" panose="020B0502040204020203" pitchFamily="34" charset="-122"/>
            </a:endParaRPr>
          </a:p>
        </p:txBody>
      </p:sp>
      <p:sp>
        <p:nvSpPr>
          <p:cNvPr id="13" name="TextBox 32">
            <a:extLst>
              <a:ext uri="{FF2B5EF4-FFF2-40B4-BE49-F238E27FC236}">
                <a16:creationId xmlns:a16="http://schemas.microsoft.com/office/drawing/2014/main" id="{395BA3FA-2D7C-43A5-B2F0-C0BEA52EC53C}"/>
              </a:ext>
            </a:extLst>
          </p:cNvPr>
          <p:cNvSpPr txBox="1">
            <a:spLocks noChangeArrowheads="1"/>
          </p:cNvSpPr>
          <p:nvPr/>
        </p:nvSpPr>
        <p:spPr bwMode="auto">
          <a:xfrm>
            <a:off x="5318125" y="82550"/>
            <a:ext cx="871538" cy="400050"/>
          </a:xfrm>
          <a:prstGeom prst="rect">
            <a:avLst/>
          </a:prstGeom>
          <a:noFill/>
          <a:ln w="12700">
            <a:solidFill>
              <a:schemeClr val="accent6"/>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92D050"/>
                </a:solidFill>
                <a:latin typeface="+mn-lt"/>
                <a:ea typeface="微软雅黑 Light" panose="020B0502040204020203" pitchFamily="34" charset="-122"/>
              </a:rPr>
              <a:t>a[i]</a:t>
            </a:r>
            <a:r>
              <a:rPr lang="en-US" altLang="zh-CN">
                <a:solidFill>
                  <a:srgbClr val="FF0000"/>
                </a:solidFill>
                <a:latin typeface="+mn-lt"/>
                <a:ea typeface="微软雅黑 Light" panose="020B0502040204020203" pitchFamily="34" charset="-122"/>
              </a:rPr>
              <a:t>&lt;</a:t>
            </a:r>
            <a:r>
              <a:rPr lang="en-US" altLang="zh-CN" sz="2000" b="1">
                <a:solidFill>
                  <a:srgbClr val="FFC000"/>
                </a:solidFill>
                <a:latin typeface="+mn-lt"/>
                <a:ea typeface="微软雅黑 Light" panose="020B0502040204020203" pitchFamily="34" charset="-122"/>
              </a:rPr>
              <a:t>x</a:t>
            </a:r>
            <a:endParaRPr lang="zh-CN" altLang="en-US" sz="2000" b="1">
              <a:solidFill>
                <a:srgbClr val="FFC000"/>
              </a:solidFill>
              <a:latin typeface="+mn-lt"/>
              <a:ea typeface="微软雅黑 Light" panose="020B0502040204020203" pitchFamily="34" charset="-122"/>
            </a:endParaRPr>
          </a:p>
        </p:txBody>
      </p:sp>
      <p:sp>
        <p:nvSpPr>
          <p:cNvPr id="14" name="TextBox 128">
            <a:extLst>
              <a:ext uri="{FF2B5EF4-FFF2-40B4-BE49-F238E27FC236}">
                <a16:creationId xmlns:a16="http://schemas.microsoft.com/office/drawing/2014/main" id="{1A6F581E-CC19-4B4C-84D1-C23E285659ED}"/>
              </a:ext>
            </a:extLst>
          </p:cNvPr>
          <p:cNvSpPr txBox="1">
            <a:spLocks noChangeArrowheads="1"/>
          </p:cNvSpPr>
          <p:nvPr/>
        </p:nvSpPr>
        <p:spPr bwMode="auto">
          <a:xfrm>
            <a:off x="7586663" y="1090613"/>
            <a:ext cx="239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j</a:t>
            </a:r>
            <a:endParaRPr lang="zh-CN" altLang="en-US">
              <a:solidFill>
                <a:srgbClr val="FF0000"/>
              </a:solidFill>
              <a:latin typeface="+mn-lt"/>
              <a:ea typeface="微软雅黑 Light" panose="020B0502040204020203" pitchFamily="34" charset="-122"/>
            </a:endParaRPr>
          </a:p>
        </p:txBody>
      </p:sp>
      <p:cxnSp>
        <p:nvCxnSpPr>
          <p:cNvPr id="15" name="直接箭头连接符 7">
            <a:extLst>
              <a:ext uri="{FF2B5EF4-FFF2-40B4-BE49-F238E27FC236}">
                <a16:creationId xmlns:a16="http://schemas.microsoft.com/office/drawing/2014/main" id="{A267AAAC-8E17-417B-92D7-5EB1071CA042}"/>
              </a:ext>
            </a:extLst>
          </p:cNvPr>
          <p:cNvCxnSpPr>
            <a:cxnSpLocks noChangeShapeType="1"/>
          </p:cNvCxnSpPr>
          <p:nvPr/>
        </p:nvCxnSpPr>
        <p:spPr bwMode="auto">
          <a:xfrm flipH="1">
            <a:off x="7648575" y="1138238"/>
            <a:ext cx="1189038"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1">
            <a:extLst>
              <a:ext uri="{FF2B5EF4-FFF2-40B4-BE49-F238E27FC236}">
                <a16:creationId xmlns:a16="http://schemas.microsoft.com/office/drawing/2014/main" id="{0610EA2D-FAC4-4CDD-B681-B510409B3621}"/>
              </a:ext>
            </a:extLst>
          </p:cNvPr>
          <p:cNvCxnSpPr>
            <a:cxnSpLocks noChangeShapeType="1"/>
          </p:cNvCxnSpPr>
          <p:nvPr/>
        </p:nvCxnSpPr>
        <p:spPr bwMode="auto">
          <a:xfrm>
            <a:off x="5435600" y="1147763"/>
            <a:ext cx="1223963"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3">
            <a:extLst>
              <a:ext uri="{FF2B5EF4-FFF2-40B4-BE49-F238E27FC236}">
                <a16:creationId xmlns:a16="http://schemas.microsoft.com/office/drawing/2014/main" id="{5999D0FC-F51D-4EA2-9C63-C49FAF936B5F}"/>
              </a:ext>
            </a:extLst>
          </p:cNvPr>
          <p:cNvCxnSpPr>
            <a:cxnSpLocks noChangeShapeType="1"/>
          </p:cNvCxnSpPr>
          <p:nvPr/>
        </p:nvCxnSpPr>
        <p:spPr bwMode="auto">
          <a:xfrm flipV="1">
            <a:off x="5435600" y="958850"/>
            <a:ext cx="0" cy="3619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28">
            <a:extLst>
              <a:ext uri="{FF2B5EF4-FFF2-40B4-BE49-F238E27FC236}">
                <a16:creationId xmlns:a16="http://schemas.microsoft.com/office/drawing/2014/main" id="{7DA75774-AEDC-47E6-9DE9-8F3ACBC5440F}"/>
              </a:ext>
            </a:extLst>
          </p:cNvPr>
          <p:cNvSpPr txBox="1">
            <a:spLocks noChangeArrowheads="1"/>
          </p:cNvSpPr>
          <p:nvPr/>
        </p:nvSpPr>
        <p:spPr bwMode="auto">
          <a:xfrm>
            <a:off x="6516688" y="1098550"/>
            <a:ext cx="237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a:t>
            </a:r>
            <a:endParaRPr lang="zh-CN" altLang="en-US">
              <a:solidFill>
                <a:srgbClr val="FF0000"/>
              </a:solidFill>
              <a:latin typeface="+mn-lt"/>
              <a:ea typeface="微软雅黑 Light" panose="020B0502040204020203" pitchFamily="34" charset="-122"/>
            </a:endParaRPr>
          </a:p>
        </p:txBody>
      </p:sp>
      <p:sp>
        <p:nvSpPr>
          <p:cNvPr id="19" name="TextBox 15">
            <a:extLst>
              <a:ext uri="{FF2B5EF4-FFF2-40B4-BE49-F238E27FC236}">
                <a16:creationId xmlns:a16="http://schemas.microsoft.com/office/drawing/2014/main" id="{CFD05FF8-4D7B-4D78-9FCD-B1AF2BB37BB8}"/>
              </a:ext>
            </a:extLst>
          </p:cNvPr>
          <p:cNvSpPr txBox="1"/>
          <p:nvPr/>
        </p:nvSpPr>
        <p:spPr>
          <a:xfrm>
            <a:off x="3594100" y="450850"/>
            <a:ext cx="989373" cy="707886"/>
          </a:xfrm>
          <a:prstGeom prst="rect">
            <a:avLst/>
          </a:prstGeom>
          <a:solidFill>
            <a:schemeClr val="bg1">
              <a:lumMod val="95000"/>
            </a:schemeClr>
          </a:solidFill>
        </p:spPr>
        <p:txBody>
          <a:bodyPr wrap="none">
            <a:spAutoFit/>
          </a:bodyPr>
          <a:lstStyle/>
          <a:p>
            <a:pPr>
              <a:defRPr/>
            </a:pPr>
            <a:r>
              <a:rPr lang="en-US" altLang="zh-CN" sz="2000" dirty="0">
                <a:ea typeface="微软雅黑 Light" panose="020B0502040204020203" pitchFamily="34" charset="-122"/>
              </a:rPr>
              <a:t>a[0:7]</a:t>
            </a:r>
          </a:p>
          <a:p>
            <a:pPr>
              <a:defRPr/>
            </a:pPr>
            <a:r>
              <a:rPr lang="en-US" altLang="zh-CN" sz="2000" dirty="0">
                <a:ea typeface="微软雅黑 Light" panose="020B0502040204020203" pitchFamily="34" charset="-122"/>
              </a:rPr>
              <a:t>p=0,r=7</a:t>
            </a:r>
            <a:endParaRPr lang="zh-CN" altLang="en-US" sz="2000" dirty="0">
              <a:ea typeface="微软雅黑 Light" panose="020B0502040204020203" pitchFamily="34" charset="-122"/>
            </a:endParaRPr>
          </a:p>
        </p:txBody>
      </p:sp>
      <p:graphicFrame>
        <p:nvGraphicFramePr>
          <p:cNvPr id="20" name="Group 49">
            <a:extLst>
              <a:ext uri="{FF2B5EF4-FFF2-40B4-BE49-F238E27FC236}">
                <a16:creationId xmlns:a16="http://schemas.microsoft.com/office/drawing/2014/main" id="{A85ADC6B-80CF-433B-AFBD-2F3866CC303B}"/>
              </a:ext>
            </a:extLst>
          </p:cNvPr>
          <p:cNvGraphicFramePr>
            <a:graphicFrameLocks noGrp="1"/>
          </p:cNvGraphicFramePr>
          <p:nvPr>
            <p:extLst>
              <p:ext uri="{D42A27DB-BD31-4B8C-83A1-F6EECF244321}">
                <p14:modId xmlns:p14="http://schemas.microsoft.com/office/powerpoint/2010/main" val="476791499"/>
              </p:ext>
            </p:extLst>
          </p:nvPr>
        </p:nvGraphicFramePr>
        <p:xfrm>
          <a:off x="4718050" y="3500438"/>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6 </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Arial" pitchFamily="34" charset="0"/>
                          <a:ea typeface="宋体" pitchFamily="2" charset="-122"/>
                        </a:rPr>
                        <a:t>5</a:t>
                      </a:r>
                      <a:endParaRPr kumimoji="0" lang="zh-CN" altLang="zh-CN" sz="2000" b="1" i="1" u="sng" strike="noStrike" cap="none" normalizeH="0" baseline="0" dirty="0">
                        <a:ln>
                          <a:noFill/>
                        </a:ln>
                        <a:solidFill>
                          <a:srgbClr val="FF0000"/>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kern="1200" cap="none" normalizeH="0" baseline="0" dirty="0">
                          <a:ln>
                            <a:noFill/>
                          </a:ln>
                          <a:solidFill>
                            <a:srgbClr val="FF0000"/>
                          </a:solidFill>
                          <a:effectLst/>
                          <a:latin typeface="Arial" pitchFamily="34" charset="0"/>
                          <a:ea typeface="宋体" pitchFamily="2" charset="-122"/>
                          <a:cs typeface="+mn-cs"/>
                        </a:rPr>
                        <a:t>10</a:t>
                      </a:r>
                      <a:endParaRPr kumimoji="0" lang="zh-CN" altLang="zh-CN" sz="2000" b="1" i="1" u="sng" strike="noStrike" kern="1200" cap="none" normalizeH="0" baseline="0" dirty="0">
                        <a:ln>
                          <a:noFill/>
                        </a:ln>
                        <a:solidFill>
                          <a:srgbClr val="FF0000"/>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9</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1" name="Line 41">
            <a:extLst>
              <a:ext uri="{FF2B5EF4-FFF2-40B4-BE49-F238E27FC236}">
                <a16:creationId xmlns:a16="http://schemas.microsoft.com/office/drawing/2014/main" id="{49F9C762-3866-4CEB-8D70-5175722A1DE3}"/>
              </a:ext>
            </a:extLst>
          </p:cNvPr>
          <p:cNvSpPr>
            <a:spLocks noChangeShapeType="1"/>
          </p:cNvSpPr>
          <p:nvPr/>
        </p:nvSpPr>
        <p:spPr bwMode="auto">
          <a:xfrm>
            <a:off x="4859338" y="3313113"/>
            <a:ext cx="0" cy="187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2" name="Text Box 42">
            <a:extLst>
              <a:ext uri="{FF2B5EF4-FFF2-40B4-BE49-F238E27FC236}">
                <a16:creationId xmlns:a16="http://schemas.microsoft.com/office/drawing/2014/main" id="{53E1CE05-06E9-4610-96FA-88EB2A455B9A}"/>
              </a:ext>
            </a:extLst>
          </p:cNvPr>
          <p:cNvSpPr txBox="1">
            <a:spLocks noChangeArrowheads="1"/>
          </p:cNvSpPr>
          <p:nvPr/>
        </p:nvSpPr>
        <p:spPr bwMode="auto">
          <a:xfrm>
            <a:off x="4562475" y="2981325"/>
            <a:ext cx="4187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b="1">
                <a:solidFill>
                  <a:srgbClr val="92D050"/>
                </a:solidFill>
                <a:latin typeface="+mn-lt"/>
                <a:ea typeface="微软雅黑 Light" panose="020B0502040204020203" pitchFamily="34" charset="-122"/>
              </a:rPr>
              <a:t>  </a:t>
            </a:r>
            <a:r>
              <a:rPr lang="en-US" altLang="zh-CN" sz="2000" b="1">
                <a:solidFill>
                  <a:srgbClr val="FFC000"/>
                </a:solidFill>
                <a:latin typeface="+mn-lt"/>
                <a:ea typeface="微软雅黑 Light" panose="020B0502040204020203" pitchFamily="34" charset="-122"/>
              </a:rPr>
              <a:t>x</a:t>
            </a:r>
            <a:endParaRPr lang="en-US" altLang="zh-CN" sz="2000">
              <a:solidFill>
                <a:srgbClr val="FFC000"/>
              </a:solidFill>
              <a:latin typeface="+mn-lt"/>
              <a:ea typeface="微软雅黑 Light" panose="020B0502040204020203" pitchFamily="34" charset="-122"/>
            </a:endParaRPr>
          </a:p>
        </p:txBody>
      </p:sp>
      <p:sp>
        <p:nvSpPr>
          <p:cNvPr id="23" name="Line 43">
            <a:extLst>
              <a:ext uri="{FF2B5EF4-FFF2-40B4-BE49-F238E27FC236}">
                <a16:creationId xmlns:a16="http://schemas.microsoft.com/office/drawing/2014/main" id="{FEFF652C-3052-424B-997D-A26BC09E6E4E}"/>
              </a:ext>
            </a:extLst>
          </p:cNvPr>
          <p:cNvSpPr>
            <a:spLocks noChangeShapeType="1"/>
          </p:cNvSpPr>
          <p:nvPr/>
        </p:nvSpPr>
        <p:spPr bwMode="auto">
          <a:xfrm flipV="1">
            <a:off x="8837613" y="3954463"/>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24" name="TextBox 26">
            <a:extLst>
              <a:ext uri="{FF2B5EF4-FFF2-40B4-BE49-F238E27FC236}">
                <a16:creationId xmlns:a16="http://schemas.microsoft.com/office/drawing/2014/main" id="{5312D08D-A9C2-443E-9A85-6156EDD22A64}"/>
              </a:ext>
            </a:extLst>
          </p:cNvPr>
          <p:cNvSpPr txBox="1">
            <a:spLocks noChangeArrowheads="1"/>
          </p:cNvSpPr>
          <p:nvPr/>
        </p:nvSpPr>
        <p:spPr bwMode="auto">
          <a:xfrm>
            <a:off x="7648575" y="3100388"/>
            <a:ext cx="1244600" cy="400050"/>
          </a:xfrm>
          <a:prstGeom prst="rect">
            <a:avLst/>
          </a:prstGeom>
          <a:noFill/>
          <a:ln w="19050">
            <a:solidFill>
              <a:srgbClr val="9E9AF8"/>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FF0000"/>
                </a:solidFill>
                <a:latin typeface="+mn-lt"/>
                <a:ea typeface="微软雅黑 Light" panose="020B0502040204020203" pitchFamily="34" charset="-122"/>
              </a:rPr>
              <a:t> </a:t>
            </a:r>
            <a:r>
              <a:rPr lang="en-US" altLang="zh-CN" sz="2000" b="1" dirty="0">
                <a:solidFill>
                  <a:srgbClr val="FFC000"/>
                </a:solidFill>
                <a:latin typeface="+mn-lt"/>
                <a:ea typeface="微软雅黑 Light" panose="020B0502040204020203" pitchFamily="34" charset="-122"/>
              </a:rPr>
              <a:t>x</a:t>
            </a:r>
            <a:r>
              <a:rPr lang="en-US" altLang="zh-CN" dirty="0">
                <a:solidFill>
                  <a:srgbClr val="FF0000"/>
                </a:solidFill>
                <a:latin typeface="+mn-lt"/>
                <a:ea typeface="微软雅黑 Light" panose="020B0502040204020203" pitchFamily="34" charset="-122"/>
              </a:rPr>
              <a:t>&lt;</a:t>
            </a:r>
            <a:r>
              <a:rPr lang="en-US" altLang="zh-CN" dirty="0">
                <a:solidFill>
                  <a:schemeClr val="accent1">
                    <a:lumMod val="75000"/>
                  </a:schemeClr>
                </a:solidFill>
                <a:latin typeface="+mn-lt"/>
                <a:ea typeface="微软雅黑 Light" panose="020B0502040204020203" pitchFamily="34" charset="-122"/>
              </a:rPr>
              <a:t>a[j]</a:t>
            </a:r>
            <a:endParaRPr lang="zh-CN" altLang="en-US" dirty="0">
              <a:solidFill>
                <a:schemeClr val="accent1">
                  <a:lumMod val="75000"/>
                </a:schemeClr>
              </a:solidFill>
              <a:latin typeface="+mn-lt"/>
              <a:ea typeface="微软雅黑 Light" panose="020B0502040204020203" pitchFamily="34" charset="-122"/>
            </a:endParaRPr>
          </a:p>
        </p:txBody>
      </p:sp>
      <p:sp>
        <p:nvSpPr>
          <p:cNvPr id="25" name="TextBox 32">
            <a:extLst>
              <a:ext uri="{FF2B5EF4-FFF2-40B4-BE49-F238E27FC236}">
                <a16:creationId xmlns:a16="http://schemas.microsoft.com/office/drawing/2014/main" id="{2CD05507-B786-45DE-BFBC-972F6AEF256F}"/>
              </a:ext>
            </a:extLst>
          </p:cNvPr>
          <p:cNvSpPr txBox="1">
            <a:spLocks noChangeArrowheads="1"/>
          </p:cNvSpPr>
          <p:nvPr/>
        </p:nvSpPr>
        <p:spPr bwMode="auto">
          <a:xfrm>
            <a:off x="5318125" y="3078163"/>
            <a:ext cx="1363663" cy="400050"/>
          </a:xfrm>
          <a:prstGeom prst="rect">
            <a:avLst/>
          </a:prstGeom>
          <a:noFill/>
          <a:ln w="19050">
            <a:solidFill>
              <a:srgbClr val="92D05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92D050"/>
                </a:solidFill>
                <a:latin typeface="+mn-lt"/>
                <a:ea typeface="微软雅黑 Light" panose="020B0502040204020203" pitchFamily="34" charset="-122"/>
              </a:rPr>
              <a:t>    a[i]</a:t>
            </a:r>
            <a:r>
              <a:rPr lang="en-US" altLang="zh-CN">
                <a:solidFill>
                  <a:srgbClr val="FF0000"/>
                </a:solidFill>
                <a:latin typeface="+mn-lt"/>
                <a:ea typeface="微软雅黑 Light" panose="020B0502040204020203" pitchFamily="34" charset="-122"/>
              </a:rPr>
              <a:t>&lt;</a:t>
            </a:r>
            <a:r>
              <a:rPr lang="en-US" altLang="zh-CN" sz="2000" b="1">
                <a:solidFill>
                  <a:srgbClr val="FFC000"/>
                </a:solidFill>
                <a:latin typeface="+mn-lt"/>
                <a:ea typeface="微软雅黑 Light" panose="020B0502040204020203" pitchFamily="34" charset="-122"/>
              </a:rPr>
              <a:t>x      </a:t>
            </a:r>
            <a:endParaRPr lang="zh-CN" altLang="en-US" sz="2000" b="1">
              <a:solidFill>
                <a:srgbClr val="FFC000"/>
              </a:solidFill>
              <a:latin typeface="+mn-lt"/>
              <a:ea typeface="微软雅黑 Light" panose="020B0502040204020203" pitchFamily="34" charset="-122"/>
            </a:endParaRPr>
          </a:p>
        </p:txBody>
      </p:sp>
      <p:cxnSp>
        <p:nvCxnSpPr>
          <p:cNvPr id="26" name="直接箭头连接符 54">
            <a:extLst>
              <a:ext uri="{FF2B5EF4-FFF2-40B4-BE49-F238E27FC236}">
                <a16:creationId xmlns:a16="http://schemas.microsoft.com/office/drawing/2014/main" id="{4E37AF37-918D-4080-8512-C800C52DF95D}"/>
              </a:ext>
            </a:extLst>
          </p:cNvPr>
          <p:cNvCxnSpPr>
            <a:cxnSpLocks noChangeShapeType="1"/>
          </p:cNvCxnSpPr>
          <p:nvPr/>
        </p:nvCxnSpPr>
        <p:spPr bwMode="auto">
          <a:xfrm flipH="1">
            <a:off x="7427913" y="4133850"/>
            <a:ext cx="14097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55">
            <a:extLst>
              <a:ext uri="{FF2B5EF4-FFF2-40B4-BE49-F238E27FC236}">
                <a16:creationId xmlns:a16="http://schemas.microsoft.com/office/drawing/2014/main" id="{6A2C3592-1D3A-483A-A945-D175FE42FDB9}"/>
              </a:ext>
            </a:extLst>
          </p:cNvPr>
          <p:cNvCxnSpPr>
            <a:cxnSpLocks noChangeShapeType="1"/>
          </p:cNvCxnSpPr>
          <p:nvPr/>
        </p:nvCxnSpPr>
        <p:spPr bwMode="auto">
          <a:xfrm>
            <a:off x="5435600" y="4143375"/>
            <a:ext cx="1223963"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56">
            <a:extLst>
              <a:ext uri="{FF2B5EF4-FFF2-40B4-BE49-F238E27FC236}">
                <a16:creationId xmlns:a16="http://schemas.microsoft.com/office/drawing/2014/main" id="{764E0DEA-C888-4C1B-8CAD-40B131F47648}"/>
              </a:ext>
            </a:extLst>
          </p:cNvPr>
          <p:cNvCxnSpPr>
            <a:cxnSpLocks noChangeShapeType="1"/>
          </p:cNvCxnSpPr>
          <p:nvPr/>
        </p:nvCxnSpPr>
        <p:spPr bwMode="auto">
          <a:xfrm flipV="1">
            <a:off x="5435600" y="3954463"/>
            <a:ext cx="0" cy="3619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128">
            <a:extLst>
              <a:ext uri="{FF2B5EF4-FFF2-40B4-BE49-F238E27FC236}">
                <a16:creationId xmlns:a16="http://schemas.microsoft.com/office/drawing/2014/main" id="{22962F8C-09AC-4F90-B031-A1AFC178621A}"/>
              </a:ext>
            </a:extLst>
          </p:cNvPr>
          <p:cNvSpPr txBox="1">
            <a:spLocks noChangeArrowheads="1"/>
          </p:cNvSpPr>
          <p:nvPr/>
        </p:nvSpPr>
        <p:spPr bwMode="auto">
          <a:xfrm>
            <a:off x="6516688" y="4094163"/>
            <a:ext cx="237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a:t>
            </a:r>
            <a:endParaRPr lang="zh-CN" altLang="en-US">
              <a:solidFill>
                <a:srgbClr val="FF0000"/>
              </a:solidFill>
              <a:latin typeface="+mn-lt"/>
              <a:ea typeface="微软雅黑 Light" panose="020B0502040204020203" pitchFamily="34" charset="-122"/>
            </a:endParaRPr>
          </a:p>
        </p:txBody>
      </p:sp>
      <p:sp>
        <p:nvSpPr>
          <p:cNvPr id="30" name="TextBox 128">
            <a:extLst>
              <a:ext uri="{FF2B5EF4-FFF2-40B4-BE49-F238E27FC236}">
                <a16:creationId xmlns:a16="http://schemas.microsoft.com/office/drawing/2014/main" id="{9A466F10-C2EA-4BD0-8CD5-5AF85A29F7E7}"/>
              </a:ext>
            </a:extLst>
          </p:cNvPr>
          <p:cNvSpPr txBox="1">
            <a:spLocks noChangeArrowheads="1"/>
          </p:cNvSpPr>
          <p:nvPr/>
        </p:nvSpPr>
        <p:spPr bwMode="auto">
          <a:xfrm>
            <a:off x="7413625" y="4051300"/>
            <a:ext cx="239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j</a:t>
            </a:r>
            <a:endParaRPr lang="zh-CN" altLang="en-US">
              <a:solidFill>
                <a:srgbClr val="FF0000"/>
              </a:solidFill>
              <a:latin typeface="+mn-lt"/>
              <a:ea typeface="微软雅黑 Light" panose="020B0502040204020203" pitchFamily="34" charset="-122"/>
            </a:endParaRPr>
          </a:p>
        </p:txBody>
      </p:sp>
      <p:sp>
        <p:nvSpPr>
          <p:cNvPr id="31" name="Text Box 9">
            <a:extLst>
              <a:ext uri="{FF2B5EF4-FFF2-40B4-BE49-F238E27FC236}">
                <a16:creationId xmlns:a16="http://schemas.microsoft.com/office/drawing/2014/main" id="{BBBB70D7-DA95-451B-9E53-4DCBCA52E706}"/>
              </a:ext>
            </a:extLst>
          </p:cNvPr>
          <p:cNvSpPr txBox="1">
            <a:spLocks noChangeArrowheads="1"/>
          </p:cNvSpPr>
          <p:nvPr/>
        </p:nvSpPr>
        <p:spPr bwMode="auto">
          <a:xfrm>
            <a:off x="0" y="3406775"/>
            <a:ext cx="4362450" cy="923925"/>
          </a:xfrm>
          <a:prstGeom prst="rect">
            <a:avLst/>
          </a:prstGeom>
          <a:solidFill>
            <a:schemeClr val="bg1">
              <a:lumMod val="95000"/>
            </a:schemeClr>
          </a:solid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Step4. </a:t>
            </a:r>
            <a:r>
              <a:rPr lang="zh-CN" altLang="en-US" dirty="0">
                <a:latin typeface="+mn-lt"/>
                <a:ea typeface="微软雅黑 Light" panose="020B0502040204020203" pitchFamily="34" charset="-122"/>
              </a:rPr>
              <a:t>继续使用指针</a:t>
            </a:r>
            <a:r>
              <a:rPr lang="en-US" altLang="zh-CN" dirty="0">
                <a:latin typeface="+mn-lt"/>
                <a:ea typeface="微软雅黑 Light" panose="020B0502040204020203" pitchFamily="34" charset="-122"/>
              </a:rPr>
              <a:t>i</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j</a:t>
            </a:r>
            <a:r>
              <a:rPr lang="zh-CN" altLang="en-US" dirty="0">
                <a:latin typeface="+mn-lt"/>
                <a:ea typeface="微软雅黑 Light" panose="020B0502040204020203" pitchFamily="34" charset="-122"/>
              </a:rPr>
              <a:t>，在剩余元素中搜索大元素、小元素，交换位置；</a:t>
            </a:r>
            <a:endParaRPr lang="en-US" altLang="zh-CN" dirty="0">
              <a:latin typeface="+mn-lt"/>
              <a:ea typeface="微软雅黑 Light" panose="020B0502040204020203" pitchFamily="34" charset="-122"/>
            </a:endParaRPr>
          </a:p>
          <a:p>
            <a:pPr eaLnBrk="1" hangingPunct="1">
              <a:defRPr/>
            </a:pPr>
            <a:r>
              <a:rPr lang="zh-CN" altLang="en-US" dirty="0">
                <a:latin typeface="+mn-lt"/>
                <a:ea typeface="微软雅黑 Light" panose="020B0502040204020203" pitchFamily="34" charset="-122"/>
              </a:rPr>
              <a:t>注：本例中，无</a:t>
            </a:r>
            <a:endParaRPr lang="en-US" altLang="zh-CN" dirty="0">
              <a:latin typeface="+mn-lt"/>
              <a:ea typeface="微软雅黑 Light" panose="020B0502040204020203" pitchFamily="34" charset="-122"/>
            </a:endParaRPr>
          </a:p>
        </p:txBody>
      </p:sp>
      <p:sp>
        <p:nvSpPr>
          <p:cNvPr id="32" name="任意多边形 17">
            <a:extLst>
              <a:ext uri="{FF2B5EF4-FFF2-40B4-BE49-F238E27FC236}">
                <a16:creationId xmlns:a16="http://schemas.microsoft.com/office/drawing/2014/main" id="{AD14728C-8FD6-4B7B-A661-7D0C06A37361}"/>
              </a:ext>
            </a:extLst>
          </p:cNvPr>
          <p:cNvSpPr>
            <a:spLocks/>
          </p:cNvSpPr>
          <p:nvPr/>
        </p:nvSpPr>
        <p:spPr bwMode="auto">
          <a:xfrm>
            <a:off x="6604000" y="282575"/>
            <a:ext cx="1096963" cy="222250"/>
          </a:xfrm>
          <a:custGeom>
            <a:avLst/>
            <a:gdLst>
              <a:gd name="T0" fmla="*/ 0 w 1097280"/>
              <a:gd name="T1" fmla="*/ 430 h 293915"/>
              <a:gd name="T2" fmla="*/ 19463 w 1097280"/>
              <a:gd name="T3" fmla="*/ 379 h 293915"/>
              <a:gd name="T4" fmla="*/ 58409 w 1097280"/>
              <a:gd name="T5" fmla="*/ 336 h 293915"/>
              <a:gd name="T6" fmla="*/ 90868 w 1097280"/>
              <a:gd name="T7" fmla="*/ 284 h 293915"/>
              <a:gd name="T8" fmla="*/ 103843 w 1097280"/>
              <a:gd name="T9" fmla="*/ 252 h 293915"/>
              <a:gd name="T10" fmla="*/ 123305 w 1097280"/>
              <a:gd name="T11" fmla="*/ 231 h 293915"/>
              <a:gd name="T12" fmla="*/ 162252 w 1097280"/>
              <a:gd name="T13" fmla="*/ 189 h 293915"/>
              <a:gd name="T14" fmla="*/ 201199 w 1097280"/>
              <a:gd name="T15" fmla="*/ 126 h 293915"/>
              <a:gd name="T16" fmla="*/ 253115 w 1097280"/>
              <a:gd name="T17" fmla="*/ 105 h 293915"/>
              <a:gd name="T18" fmla="*/ 292050 w 1097280"/>
              <a:gd name="T19" fmla="*/ 84 h 293915"/>
              <a:gd name="T20" fmla="*/ 330991 w 1097280"/>
              <a:gd name="T21" fmla="*/ 63 h 293915"/>
              <a:gd name="T22" fmla="*/ 350461 w 1097280"/>
              <a:gd name="T23" fmla="*/ 52 h 293915"/>
              <a:gd name="T24" fmla="*/ 376425 w 1097280"/>
              <a:gd name="T25" fmla="*/ 42 h 293915"/>
              <a:gd name="T26" fmla="*/ 402382 w 1097280"/>
              <a:gd name="T27" fmla="*/ 20 h 293915"/>
              <a:gd name="T28" fmla="*/ 525694 w 1097280"/>
              <a:gd name="T29" fmla="*/ 0 h 293915"/>
              <a:gd name="T30" fmla="*/ 649003 w 1097280"/>
              <a:gd name="T31" fmla="*/ 11 h 293915"/>
              <a:gd name="T32" fmla="*/ 668475 w 1097280"/>
              <a:gd name="T33" fmla="*/ 20 h 293915"/>
              <a:gd name="T34" fmla="*/ 713906 w 1097280"/>
              <a:gd name="T35" fmla="*/ 32 h 293915"/>
              <a:gd name="T36" fmla="*/ 772316 w 1097280"/>
              <a:gd name="T37" fmla="*/ 52 h 293915"/>
              <a:gd name="T38" fmla="*/ 791786 w 1097280"/>
              <a:gd name="T39" fmla="*/ 63 h 293915"/>
              <a:gd name="T40" fmla="*/ 869666 w 1097280"/>
              <a:gd name="T41" fmla="*/ 147 h 293915"/>
              <a:gd name="T42" fmla="*/ 889137 w 1097280"/>
              <a:gd name="T43" fmla="*/ 157 h 293915"/>
              <a:gd name="T44" fmla="*/ 928076 w 1097280"/>
              <a:gd name="T45" fmla="*/ 189 h 293915"/>
              <a:gd name="T46" fmla="*/ 960526 w 1097280"/>
              <a:gd name="T47" fmla="*/ 242 h 293915"/>
              <a:gd name="T48" fmla="*/ 973507 w 1097280"/>
              <a:gd name="T49" fmla="*/ 273 h 293915"/>
              <a:gd name="T50" fmla="*/ 1012446 w 1097280"/>
              <a:gd name="T51" fmla="*/ 305 h 293915"/>
              <a:gd name="T52" fmla="*/ 1031917 w 1097280"/>
              <a:gd name="T53" fmla="*/ 336 h 293915"/>
              <a:gd name="T54" fmla="*/ 1051387 w 1097280"/>
              <a:gd name="T55" fmla="*/ 358 h 293915"/>
              <a:gd name="T56" fmla="*/ 1077346 w 1097280"/>
              <a:gd name="T57" fmla="*/ 420 h 293915"/>
              <a:gd name="T58" fmla="*/ 1083838 w 1097280"/>
              <a:gd name="T59" fmla="*/ 451 h 293915"/>
              <a:gd name="T60" fmla="*/ 1090327 w 1097280"/>
              <a:gd name="T61" fmla="*/ 473 h 2939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97280" h="293915">
                <a:moveTo>
                  <a:pt x="0" y="267789"/>
                </a:moveTo>
                <a:cubicBezTo>
                  <a:pt x="6532" y="256903"/>
                  <a:pt x="10618" y="244109"/>
                  <a:pt x="19595" y="235132"/>
                </a:cubicBezTo>
                <a:cubicBezTo>
                  <a:pt x="30696" y="224031"/>
                  <a:pt x="58783" y="209006"/>
                  <a:pt x="58783" y="209006"/>
                </a:cubicBezTo>
                <a:cubicBezTo>
                  <a:pt x="93618" y="156755"/>
                  <a:pt x="47897" y="219892"/>
                  <a:pt x="91440" y="176349"/>
                </a:cubicBezTo>
                <a:cubicBezTo>
                  <a:pt x="96991" y="170798"/>
                  <a:pt x="98952" y="162306"/>
                  <a:pt x="104503" y="156755"/>
                </a:cubicBezTo>
                <a:cubicBezTo>
                  <a:pt x="110054" y="151204"/>
                  <a:pt x="118067" y="148717"/>
                  <a:pt x="124097" y="143692"/>
                </a:cubicBezTo>
                <a:cubicBezTo>
                  <a:pt x="156714" y="116512"/>
                  <a:pt x="128852" y="129045"/>
                  <a:pt x="163286" y="117566"/>
                </a:cubicBezTo>
                <a:lnTo>
                  <a:pt x="202475" y="78378"/>
                </a:lnTo>
                <a:cubicBezTo>
                  <a:pt x="215170" y="65683"/>
                  <a:pt x="237309" y="69669"/>
                  <a:pt x="254726" y="65315"/>
                </a:cubicBezTo>
                <a:cubicBezTo>
                  <a:pt x="268084" y="61975"/>
                  <a:pt x="280852" y="56606"/>
                  <a:pt x="293915" y="52252"/>
                </a:cubicBezTo>
                <a:lnTo>
                  <a:pt x="333103" y="39189"/>
                </a:lnTo>
                <a:lnTo>
                  <a:pt x="352697" y="32658"/>
                </a:lnTo>
                <a:cubicBezTo>
                  <a:pt x="361213" y="29819"/>
                  <a:pt x="370418" y="29278"/>
                  <a:pt x="378823" y="26126"/>
                </a:cubicBezTo>
                <a:cubicBezTo>
                  <a:pt x="387940" y="22707"/>
                  <a:pt x="395356" y="14731"/>
                  <a:pt x="404949" y="13063"/>
                </a:cubicBezTo>
                <a:cubicBezTo>
                  <a:pt x="445928" y="5936"/>
                  <a:pt x="529046" y="0"/>
                  <a:pt x="529046" y="0"/>
                </a:cubicBezTo>
                <a:cubicBezTo>
                  <a:pt x="570412" y="2177"/>
                  <a:pt x="611890" y="2782"/>
                  <a:pt x="653143" y="6532"/>
                </a:cubicBezTo>
                <a:cubicBezTo>
                  <a:pt x="659999" y="7155"/>
                  <a:pt x="665986" y="11713"/>
                  <a:pt x="672737" y="13063"/>
                </a:cubicBezTo>
                <a:cubicBezTo>
                  <a:pt x="687833" y="16082"/>
                  <a:pt x="703272" y="17064"/>
                  <a:pt x="718457" y="19595"/>
                </a:cubicBezTo>
                <a:cubicBezTo>
                  <a:pt x="734636" y="22292"/>
                  <a:pt x="760786" y="27957"/>
                  <a:pt x="777240" y="32658"/>
                </a:cubicBezTo>
                <a:cubicBezTo>
                  <a:pt x="783860" y="34549"/>
                  <a:pt x="790303" y="37012"/>
                  <a:pt x="796835" y="39189"/>
                </a:cubicBezTo>
                <a:lnTo>
                  <a:pt x="875212" y="91440"/>
                </a:lnTo>
                <a:cubicBezTo>
                  <a:pt x="880941" y="95259"/>
                  <a:pt x="888648" y="94893"/>
                  <a:pt x="894806" y="97972"/>
                </a:cubicBezTo>
                <a:cubicBezTo>
                  <a:pt x="945441" y="123291"/>
                  <a:pt x="884752" y="101153"/>
                  <a:pt x="933995" y="117566"/>
                </a:cubicBezTo>
                <a:cubicBezTo>
                  <a:pt x="968826" y="169815"/>
                  <a:pt x="923110" y="106681"/>
                  <a:pt x="966652" y="150223"/>
                </a:cubicBezTo>
                <a:cubicBezTo>
                  <a:pt x="972203" y="155774"/>
                  <a:pt x="974164" y="164267"/>
                  <a:pt x="979715" y="169818"/>
                </a:cubicBezTo>
                <a:cubicBezTo>
                  <a:pt x="992374" y="182477"/>
                  <a:pt x="1002969" y="184100"/>
                  <a:pt x="1018903" y="189412"/>
                </a:cubicBezTo>
                <a:cubicBezTo>
                  <a:pt x="1025434" y="195943"/>
                  <a:pt x="1031401" y="203093"/>
                  <a:pt x="1038497" y="209006"/>
                </a:cubicBezTo>
                <a:cubicBezTo>
                  <a:pt x="1044528" y="214031"/>
                  <a:pt x="1052923" y="216161"/>
                  <a:pt x="1058092" y="222069"/>
                </a:cubicBezTo>
                <a:cubicBezTo>
                  <a:pt x="1068430" y="233884"/>
                  <a:pt x="1075509" y="248195"/>
                  <a:pt x="1084217" y="261258"/>
                </a:cubicBezTo>
                <a:cubicBezTo>
                  <a:pt x="1088036" y="266986"/>
                  <a:pt x="1088192" y="274460"/>
                  <a:pt x="1090749" y="280852"/>
                </a:cubicBezTo>
                <a:cubicBezTo>
                  <a:pt x="1092557" y="285372"/>
                  <a:pt x="1095103" y="289561"/>
                  <a:pt x="1097280" y="293915"/>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33" name="TextBox 18">
            <a:extLst>
              <a:ext uri="{FF2B5EF4-FFF2-40B4-BE49-F238E27FC236}">
                <a16:creationId xmlns:a16="http://schemas.microsoft.com/office/drawing/2014/main" id="{2F8F7157-577E-46BD-A009-20DA48C9B41B}"/>
              </a:ext>
            </a:extLst>
          </p:cNvPr>
          <p:cNvSpPr txBox="1">
            <a:spLocks noChangeArrowheads="1"/>
          </p:cNvSpPr>
          <p:nvPr/>
        </p:nvSpPr>
        <p:spPr bwMode="auto">
          <a:xfrm>
            <a:off x="6899275" y="4127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a:solidFill>
                  <a:srgbClr val="FF0000"/>
                </a:solidFill>
                <a:latin typeface="+mn-lt"/>
                <a:ea typeface="微软雅黑 Light" panose="020B0502040204020203" pitchFamily="34" charset="-122"/>
              </a:rPr>
              <a:t>交换</a:t>
            </a:r>
          </a:p>
        </p:txBody>
      </p:sp>
      <p:cxnSp>
        <p:nvCxnSpPr>
          <p:cNvPr id="34" name="直接箭头连接符 20">
            <a:extLst>
              <a:ext uri="{FF2B5EF4-FFF2-40B4-BE49-F238E27FC236}">
                <a16:creationId xmlns:a16="http://schemas.microsoft.com/office/drawing/2014/main" id="{CC46367F-0F6E-40C5-9009-1D6C70541330}"/>
              </a:ext>
            </a:extLst>
          </p:cNvPr>
          <p:cNvCxnSpPr>
            <a:cxnSpLocks noChangeShapeType="1"/>
            <a:stCxn id="7" idx="0"/>
          </p:cNvCxnSpPr>
          <p:nvPr/>
        </p:nvCxnSpPr>
        <p:spPr bwMode="auto">
          <a:xfrm flipV="1">
            <a:off x="4580732" y="958851"/>
            <a:ext cx="224631" cy="371474"/>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67">
            <a:extLst>
              <a:ext uri="{FF2B5EF4-FFF2-40B4-BE49-F238E27FC236}">
                <a16:creationId xmlns:a16="http://schemas.microsoft.com/office/drawing/2014/main" id="{FE6FC1E2-D136-4683-B798-1464224069DD}"/>
              </a:ext>
            </a:extLst>
          </p:cNvPr>
          <p:cNvCxnSpPr>
            <a:cxnSpLocks noChangeShapeType="1"/>
          </p:cNvCxnSpPr>
          <p:nvPr/>
        </p:nvCxnSpPr>
        <p:spPr bwMode="auto">
          <a:xfrm>
            <a:off x="4227513" y="3078163"/>
            <a:ext cx="490537" cy="646112"/>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 Box 9">
            <a:extLst>
              <a:ext uri="{FF2B5EF4-FFF2-40B4-BE49-F238E27FC236}">
                <a16:creationId xmlns:a16="http://schemas.microsoft.com/office/drawing/2014/main" id="{E890A02C-4A17-4FB1-BCDD-C997E54ACD4C}"/>
              </a:ext>
            </a:extLst>
          </p:cNvPr>
          <p:cNvSpPr txBox="1">
            <a:spLocks noChangeArrowheads="1"/>
          </p:cNvSpPr>
          <p:nvPr/>
        </p:nvSpPr>
        <p:spPr bwMode="auto">
          <a:xfrm>
            <a:off x="9525" y="4491038"/>
            <a:ext cx="4364038" cy="923925"/>
          </a:xfrm>
          <a:prstGeom prst="rect">
            <a:avLst/>
          </a:prstGeom>
          <a:solidFill>
            <a:schemeClr val="bg1">
              <a:lumMod val="95000"/>
            </a:schemeClr>
          </a:solid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Step5. </a:t>
            </a:r>
            <a:r>
              <a:rPr lang="zh-CN" altLang="en-US" dirty="0">
                <a:latin typeface="+mn-lt"/>
                <a:ea typeface="微软雅黑 Light" panose="020B0502040204020203" pitchFamily="34" charset="-122"/>
              </a:rPr>
              <a:t>使用指针</a:t>
            </a:r>
            <a:r>
              <a:rPr lang="en-US" altLang="zh-CN" dirty="0">
                <a:latin typeface="+mn-lt"/>
                <a:ea typeface="微软雅黑 Light" panose="020B0502040204020203" pitchFamily="34" charset="-122"/>
              </a:rPr>
              <a:t>i</a:t>
            </a:r>
            <a:r>
              <a:rPr lang="zh-CN" altLang="en-US" dirty="0">
                <a:latin typeface="+mn-lt"/>
                <a:ea typeface="微软雅黑 Light" panose="020B0502040204020203" pitchFamily="34" charset="-122"/>
              </a:rPr>
              <a:t>、</a:t>
            </a:r>
            <a:r>
              <a:rPr lang="en-US" altLang="zh-CN" dirty="0">
                <a:latin typeface="+mn-lt"/>
                <a:ea typeface="微软雅黑 Light" panose="020B0502040204020203" pitchFamily="34" charset="-122"/>
              </a:rPr>
              <a:t>j</a:t>
            </a:r>
            <a:r>
              <a:rPr lang="zh-CN" altLang="en-US" dirty="0">
                <a:latin typeface="+mn-lt"/>
                <a:ea typeface="微软雅黑 Light" panose="020B0502040204020203" pitchFamily="34" charset="-122"/>
              </a:rPr>
              <a:t>，继续搜索，直至搜索完整个数组元素，此时</a:t>
            </a:r>
            <a:r>
              <a:rPr lang="en-US" altLang="zh-CN" dirty="0">
                <a:latin typeface="+mn-lt"/>
                <a:ea typeface="微软雅黑 Light" panose="020B0502040204020203" pitchFamily="34" charset="-122"/>
              </a:rPr>
              <a:t>i&gt;=j</a:t>
            </a:r>
            <a:r>
              <a:rPr lang="zh-CN" altLang="en-US" dirty="0">
                <a:latin typeface="+mn-lt"/>
                <a:ea typeface="微软雅黑 Light" panose="020B0502040204020203" pitchFamily="34" charset="-122"/>
              </a:rPr>
              <a:t>，且</a:t>
            </a:r>
            <a:r>
              <a:rPr lang="en-US" altLang="zh-CN" dirty="0">
                <a:latin typeface="+mn-lt"/>
                <a:ea typeface="微软雅黑 Light" panose="020B0502040204020203" pitchFamily="34" charset="-122"/>
              </a:rPr>
              <a:t>a[j]&lt;=x</a:t>
            </a:r>
            <a:r>
              <a:rPr lang="zh-CN" altLang="en-US" dirty="0">
                <a:latin typeface="+mn-lt"/>
                <a:ea typeface="微软雅黑 Light" panose="020B0502040204020203" pitchFamily="34" charset="-122"/>
              </a:rPr>
              <a:t>。</a:t>
            </a:r>
            <a:endParaRPr lang="en-US" altLang="zh-CN" dirty="0">
              <a:latin typeface="+mn-lt"/>
              <a:ea typeface="微软雅黑 Light" panose="020B0502040204020203" pitchFamily="34" charset="-122"/>
            </a:endParaRPr>
          </a:p>
          <a:p>
            <a:pPr eaLnBrk="1" hangingPunct="1">
              <a:defRPr/>
            </a:pPr>
            <a:r>
              <a:rPr lang="en-US" altLang="zh-CN" dirty="0">
                <a:latin typeface="+mn-lt"/>
                <a:ea typeface="微软雅黑 Light" panose="020B0502040204020203" pitchFamily="34" charset="-122"/>
              </a:rPr>
              <a:t>e.g. i=5, j=4, i&gt;j</a:t>
            </a:r>
            <a:r>
              <a:rPr lang="zh-CN" altLang="en-US" dirty="0">
                <a:latin typeface="+mn-lt"/>
                <a:ea typeface="微软雅黑 Light" panose="020B0502040204020203" pitchFamily="34" charset="-122"/>
              </a:rPr>
              <a:t>；</a:t>
            </a:r>
            <a:endParaRPr lang="en-US" altLang="zh-CN" dirty="0">
              <a:latin typeface="+mn-lt"/>
              <a:ea typeface="微软雅黑 Light" panose="020B0502040204020203" pitchFamily="34" charset="-122"/>
            </a:endParaRPr>
          </a:p>
        </p:txBody>
      </p:sp>
      <p:sp>
        <p:nvSpPr>
          <p:cNvPr id="37" name="TextBox 27">
            <a:extLst>
              <a:ext uri="{FF2B5EF4-FFF2-40B4-BE49-F238E27FC236}">
                <a16:creationId xmlns:a16="http://schemas.microsoft.com/office/drawing/2014/main" id="{065AD579-EE05-498B-924D-DEC8203F5F38}"/>
              </a:ext>
            </a:extLst>
          </p:cNvPr>
          <p:cNvSpPr txBox="1"/>
          <p:nvPr/>
        </p:nvSpPr>
        <p:spPr>
          <a:xfrm>
            <a:off x="9525" y="728663"/>
            <a:ext cx="3355975" cy="369887"/>
          </a:xfrm>
          <a:prstGeom prst="rect">
            <a:avLst/>
          </a:prstGeom>
          <a:solidFill>
            <a:schemeClr val="bg1">
              <a:lumMod val="95000"/>
            </a:schemeClr>
          </a:solidFill>
        </p:spPr>
        <p:txBody>
          <a:bodyPr>
            <a:spAutoFit/>
          </a:bodyPr>
          <a:lstStyle/>
          <a:p>
            <a:pPr>
              <a:defRPr/>
            </a:pPr>
            <a:r>
              <a:rPr lang="zh-CN" altLang="en-US" dirty="0">
                <a:ea typeface="微软雅黑 Light" panose="020B0502040204020203" pitchFamily="34" charset="-122"/>
              </a:rPr>
              <a:t>给定：待排序（子）数组</a:t>
            </a:r>
            <a:r>
              <a:rPr lang="en-US" altLang="zh-CN" dirty="0">
                <a:ea typeface="微软雅黑 Light" panose="020B0502040204020203" pitchFamily="34" charset="-122"/>
              </a:rPr>
              <a:t>a[</a:t>
            </a:r>
            <a:r>
              <a:rPr lang="en-US" altLang="zh-CN" dirty="0" err="1">
                <a:ea typeface="微软雅黑 Light" panose="020B0502040204020203" pitchFamily="34" charset="-122"/>
              </a:rPr>
              <a:t>p:r</a:t>
            </a:r>
            <a:r>
              <a:rPr lang="en-US" altLang="zh-CN" dirty="0">
                <a:ea typeface="微软雅黑 Light" panose="020B0502040204020203" pitchFamily="34" charset="-122"/>
              </a:rPr>
              <a:t>]</a:t>
            </a:r>
            <a:r>
              <a:rPr lang="zh-CN" altLang="en-US" dirty="0">
                <a:ea typeface="微软雅黑 Light" panose="020B0502040204020203" pitchFamily="34" charset="-122"/>
              </a:rPr>
              <a:t> </a:t>
            </a:r>
            <a:endParaRPr lang="en-US" altLang="zh-CN" dirty="0">
              <a:ea typeface="微软雅黑 Light" panose="020B0502040204020203" pitchFamily="34" charset="-122"/>
            </a:endParaRPr>
          </a:p>
        </p:txBody>
      </p:sp>
      <p:graphicFrame>
        <p:nvGraphicFramePr>
          <p:cNvPr id="38" name="Group 49">
            <a:extLst>
              <a:ext uri="{FF2B5EF4-FFF2-40B4-BE49-F238E27FC236}">
                <a16:creationId xmlns:a16="http://schemas.microsoft.com/office/drawing/2014/main" id="{3FFC5939-1D91-4FE3-9504-97A1A22FA206}"/>
              </a:ext>
            </a:extLst>
          </p:cNvPr>
          <p:cNvGraphicFramePr>
            <a:graphicFrameLocks noGrp="1"/>
          </p:cNvGraphicFramePr>
          <p:nvPr>
            <p:extLst>
              <p:ext uri="{D42A27DB-BD31-4B8C-83A1-F6EECF244321}">
                <p14:modId xmlns:p14="http://schemas.microsoft.com/office/powerpoint/2010/main" val="4110188109"/>
              </p:ext>
            </p:extLst>
          </p:nvPr>
        </p:nvGraphicFramePr>
        <p:xfrm>
          <a:off x="4748213" y="4841875"/>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Arial" pitchFamily="34" charset="0"/>
                          <a:ea typeface="宋体" pitchFamily="2" charset="-122"/>
                        </a:rPr>
                        <a:t>6</a:t>
                      </a:r>
                      <a:r>
                        <a:rPr kumimoji="0" lang="en-US" altLang="zh-CN" sz="2000" b="0" i="0" u="none" strike="noStrike" cap="none" normalizeH="0" baseline="0" dirty="0">
                          <a:ln>
                            <a:noFill/>
                          </a:ln>
                          <a:solidFill>
                            <a:schemeClr val="tx1"/>
                          </a:solidFill>
                          <a:effectLst/>
                          <a:latin typeface="Arial" pitchFamily="34" charset="0"/>
                          <a:ea typeface="宋体" pitchFamily="2" charset="-122"/>
                        </a:rPr>
                        <a:t> </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5</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kern="1200" cap="none" normalizeH="0" baseline="0" dirty="0">
                          <a:ln>
                            <a:noFill/>
                          </a:ln>
                          <a:solidFill>
                            <a:srgbClr val="FF0000"/>
                          </a:solidFill>
                          <a:effectLst/>
                          <a:latin typeface="Arial" pitchFamily="34" charset="0"/>
                          <a:ea typeface="宋体" pitchFamily="2" charset="-122"/>
                          <a:cs typeface="+mn-cs"/>
                        </a:rPr>
                        <a:t>1</a:t>
                      </a:r>
                      <a:endParaRPr kumimoji="0" lang="zh-CN" altLang="zh-CN" sz="2000" b="1" i="1" u="sng" strike="noStrike" kern="1200" cap="none" normalizeH="0" baseline="0" dirty="0">
                        <a:ln>
                          <a:noFill/>
                        </a:ln>
                        <a:solidFill>
                          <a:srgbClr val="FF0000"/>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10</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9</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39" name="Line 41">
            <a:extLst>
              <a:ext uri="{FF2B5EF4-FFF2-40B4-BE49-F238E27FC236}">
                <a16:creationId xmlns:a16="http://schemas.microsoft.com/office/drawing/2014/main" id="{9360DE3B-A3E9-4ECB-941C-B8E0C0CA78C8}"/>
              </a:ext>
            </a:extLst>
          </p:cNvPr>
          <p:cNvSpPr>
            <a:spLocks noChangeShapeType="1"/>
          </p:cNvSpPr>
          <p:nvPr/>
        </p:nvSpPr>
        <p:spPr bwMode="auto">
          <a:xfrm>
            <a:off x="4891088" y="4654550"/>
            <a:ext cx="0" cy="187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0" name="Text Box 42">
            <a:extLst>
              <a:ext uri="{FF2B5EF4-FFF2-40B4-BE49-F238E27FC236}">
                <a16:creationId xmlns:a16="http://schemas.microsoft.com/office/drawing/2014/main" id="{DF18A6C7-08CC-477F-AB77-FFCB37B2EAE3}"/>
              </a:ext>
            </a:extLst>
          </p:cNvPr>
          <p:cNvSpPr txBox="1">
            <a:spLocks noChangeArrowheads="1"/>
          </p:cNvSpPr>
          <p:nvPr/>
        </p:nvSpPr>
        <p:spPr bwMode="auto">
          <a:xfrm>
            <a:off x="4649788" y="4322763"/>
            <a:ext cx="4187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b="1">
                <a:solidFill>
                  <a:srgbClr val="92D050"/>
                </a:solidFill>
                <a:latin typeface="+mn-lt"/>
                <a:ea typeface="微软雅黑 Light" panose="020B0502040204020203" pitchFamily="34" charset="-122"/>
              </a:rPr>
              <a:t>  </a:t>
            </a:r>
            <a:r>
              <a:rPr lang="en-US" altLang="zh-CN" sz="2000" b="1">
                <a:solidFill>
                  <a:srgbClr val="FFC000"/>
                </a:solidFill>
                <a:latin typeface="+mn-lt"/>
                <a:ea typeface="微软雅黑 Light" panose="020B0502040204020203" pitchFamily="34" charset="-122"/>
              </a:rPr>
              <a:t>x</a:t>
            </a:r>
            <a:endParaRPr lang="en-US" altLang="zh-CN" sz="2000">
              <a:solidFill>
                <a:srgbClr val="FFC000"/>
              </a:solidFill>
              <a:latin typeface="+mn-lt"/>
              <a:ea typeface="微软雅黑 Light" panose="020B0502040204020203" pitchFamily="34" charset="-122"/>
            </a:endParaRPr>
          </a:p>
        </p:txBody>
      </p:sp>
      <p:sp>
        <p:nvSpPr>
          <p:cNvPr id="41" name="Line 43">
            <a:extLst>
              <a:ext uri="{FF2B5EF4-FFF2-40B4-BE49-F238E27FC236}">
                <a16:creationId xmlns:a16="http://schemas.microsoft.com/office/drawing/2014/main" id="{A8B53217-83BE-42E5-AABD-EF0D8766074D}"/>
              </a:ext>
            </a:extLst>
          </p:cNvPr>
          <p:cNvSpPr>
            <a:spLocks noChangeShapeType="1"/>
          </p:cNvSpPr>
          <p:nvPr/>
        </p:nvSpPr>
        <p:spPr bwMode="auto">
          <a:xfrm flipV="1">
            <a:off x="8805863" y="5295900"/>
            <a:ext cx="0" cy="403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ea typeface="微软雅黑 Light" panose="020B0502040204020203" pitchFamily="34" charset="-122"/>
            </a:endParaRPr>
          </a:p>
        </p:txBody>
      </p:sp>
      <p:sp>
        <p:nvSpPr>
          <p:cNvPr id="42" name="TextBox 26">
            <a:extLst>
              <a:ext uri="{FF2B5EF4-FFF2-40B4-BE49-F238E27FC236}">
                <a16:creationId xmlns:a16="http://schemas.microsoft.com/office/drawing/2014/main" id="{1A3AD4DD-7657-47AA-8D1E-066DE464AF8C}"/>
              </a:ext>
            </a:extLst>
          </p:cNvPr>
          <p:cNvSpPr txBox="1">
            <a:spLocks noChangeArrowheads="1"/>
          </p:cNvSpPr>
          <p:nvPr/>
        </p:nvSpPr>
        <p:spPr bwMode="auto">
          <a:xfrm>
            <a:off x="7678738" y="4441825"/>
            <a:ext cx="1244600" cy="400050"/>
          </a:xfrm>
          <a:prstGeom prst="rect">
            <a:avLst/>
          </a:prstGeom>
          <a:noFill/>
          <a:ln w="19050">
            <a:solidFill>
              <a:srgbClr val="9E9AF8"/>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FF0000"/>
                </a:solidFill>
                <a:latin typeface="+mn-lt"/>
                <a:ea typeface="微软雅黑 Light" panose="020B0502040204020203" pitchFamily="34" charset="-122"/>
              </a:rPr>
              <a:t> </a:t>
            </a:r>
            <a:r>
              <a:rPr lang="en-US" altLang="zh-CN" sz="2000" b="1" dirty="0">
                <a:solidFill>
                  <a:srgbClr val="FFC000"/>
                </a:solidFill>
                <a:latin typeface="+mn-lt"/>
                <a:ea typeface="微软雅黑 Light" panose="020B0502040204020203" pitchFamily="34" charset="-122"/>
              </a:rPr>
              <a:t>x</a:t>
            </a:r>
            <a:r>
              <a:rPr lang="en-US" altLang="zh-CN" dirty="0">
                <a:solidFill>
                  <a:srgbClr val="FF0000"/>
                </a:solidFill>
                <a:latin typeface="+mn-lt"/>
                <a:ea typeface="微软雅黑 Light" panose="020B0502040204020203" pitchFamily="34" charset="-122"/>
              </a:rPr>
              <a:t>&lt;</a:t>
            </a:r>
            <a:r>
              <a:rPr lang="en-US" altLang="zh-CN" dirty="0">
                <a:solidFill>
                  <a:schemeClr val="accent1">
                    <a:lumMod val="75000"/>
                  </a:schemeClr>
                </a:solidFill>
                <a:latin typeface="+mn-lt"/>
                <a:ea typeface="微软雅黑 Light" panose="020B0502040204020203" pitchFamily="34" charset="-122"/>
              </a:rPr>
              <a:t>a[j]</a:t>
            </a:r>
            <a:endParaRPr lang="zh-CN" altLang="en-US" dirty="0">
              <a:solidFill>
                <a:schemeClr val="accent1">
                  <a:lumMod val="75000"/>
                </a:schemeClr>
              </a:solidFill>
              <a:latin typeface="+mn-lt"/>
              <a:ea typeface="微软雅黑 Light" panose="020B0502040204020203" pitchFamily="34" charset="-122"/>
            </a:endParaRPr>
          </a:p>
        </p:txBody>
      </p:sp>
      <p:sp>
        <p:nvSpPr>
          <p:cNvPr id="43" name="TextBox 32">
            <a:extLst>
              <a:ext uri="{FF2B5EF4-FFF2-40B4-BE49-F238E27FC236}">
                <a16:creationId xmlns:a16="http://schemas.microsoft.com/office/drawing/2014/main" id="{B4C3AAD0-71EB-4C40-B111-90F363CEE910}"/>
              </a:ext>
            </a:extLst>
          </p:cNvPr>
          <p:cNvSpPr txBox="1">
            <a:spLocks noChangeArrowheads="1"/>
          </p:cNvSpPr>
          <p:nvPr/>
        </p:nvSpPr>
        <p:spPr bwMode="auto">
          <a:xfrm>
            <a:off x="5348288" y="4457700"/>
            <a:ext cx="1822450" cy="368300"/>
          </a:xfrm>
          <a:prstGeom prst="rect">
            <a:avLst/>
          </a:prstGeom>
          <a:noFill/>
          <a:ln w="19050">
            <a:solidFill>
              <a:srgbClr val="92D05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92D050"/>
                </a:solidFill>
                <a:latin typeface="+mn-lt"/>
                <a:ea typeface="微软雅黑 Light" panose="020B0502040204020203" pitchFamily="34" charset="-122"/>
              </a:rPr>
              <a:t>         a[i]&lt;x                 </a:t>
            </a:r>
            <a:endParaRPr lang="zh-CN" altLang="en-US">
              <a:solidFill>
                <a:srgbClr val="92D050"/>
              </a:solidFill>
              <a:latin typeface="+mn-lt"/>
              <a:ea typeface="微软雅黑 Light" panose="020B0502040204020203" pitchFamily="34" charset="-122"/>
            </a:endParaRPr>
          </a:p>
        </p:txBody>
      </p:sp>
      <p:cxnSp>
        <p:nvCxnSpPr>
          <p:cNvPr id="44" name="直接箭头连接符 83">
            <a:extLst>
              <a:ext uri="{FF2B5EF4-FFF2-40B4-BE49-F238E27FC236}">
                <a16:creationId xmlns:a16="http://schemas.microsoft.com/office/drawing/2014/main" id="{F52A670C-23DC-4FD8-95DC-F26196024E0D}"/>
              </a:ext>
            </a:extLst>
          </p:cNvPr>
          <p:cNvCxnSpPr>
            <a:cxnSpLocks noChangeShapeType="1"/>
          </p:cNvCxnSpPr>
          <p:nvPr/>
        </p:nvCxnSpPr>
        <p:spPr bwMode="auto">
          <a:xfrm flipH="1">
            <a:off x="7170738" y="5599113"/>
            <a:ext cx="1635125"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84">
            <a:extLst>
              <a:ext uri="{FF2B5EF4-FFF2-40B4-BE49-F238E27FC236}">
                <a16:creationId xmlns:a16="http://schemas.microsoft.com/office/drawing/2014/main" id="{6BF784BF-CE18-43BE-9C06-D354FF0DAAA3}"/>
              </a:ext>
            </a:extLst>
          </p:cNvPr>
          <p:cNvCxnSpPr>
            <a:cxnSpLocks noChangeShapeType="1"/>
          </p:cNvCxnSpPr>
          <p:nvPr/>
        </p:nvCxnSpPr>
        <p:spPr bwMode="auto">
          <a:xfrm>
            <a:off x="5467350" y="5414963"/>
            <a:ext cx="2236788"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85">
            <a:extLst>
              <a:ext uri="{FF2B5EF4-FFF2-40B4-BE49-F238E27FC236}">
                <a16:creationId xmlns:a16="http://schemas.microsoft.com/office/drawing/2014/main" id="{812D2B7F-8C83-43C9-805F-076D48812FBD}"/>
              </a:ext>
            </a:extLst>
          </p:cNvPr>
          <p:cNvCxnSpPr>
            <a:cxnSpLocks noChangeShapeType="1"/>
          </p:cNvCxnSpPr>
          <p:nvPr/>
        </p:nvCxnSpPr>
        <p:spPr bwMode="auto">
          <a:xfrm flipV="1">
            <a:off x="5467350" y="5295900"/>
            <a:ext cx="0" cy="22066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128">
            <a:extLst>
              <a:ext uri="{FF2B5EF4-FFF2-40B4-BE49-F238E27FC236}">
                <a16:creationId xmlns:a16="http://schemas.microsoft.com/office/drawing/2014/main" id="{4A4501B6-F517-49F3-9EC8-1C38D4A2E65E}"/>
              </a:ext>
            </a:extLst>
          </p:cNvPr>
          <p:cNvSpPr txBox="1">
            <a:spLocks noChangeArrowheads="1"/>
          </p:cNvSpPr>
          <p:nvPr/>
        </p:nvSpPr>
        <p:spPr bwMode="auto">
          <a:xfrm>
            <a:off x="7670800" y="5229225"/>
            <a:ext cx="236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i</a:t>
            </a:r>
            <a:endParaRPr lang="zh-CN" altLang="en-US">
              <a:solidFill>
                <a:srgbClr val="FF0000"/>
              </a:solidFill>
              <a:latin typeface="+mn-lt"/>
              <a:ea typeface="微软雅黑 Light" panose="020B0502040204020203" pitchFamily="34" charset="-122"/>
            </a:endParaRPr>
          </a:p>
        </p:txBody>
      </p:sp>
      <p:sp>
        <p:nvSpPr>
          <p:cNvPr id="48" name="TextBox 128">
            <a:extLst>
              <a:ext uri="{FF2B5EF4-FFF2-40B4-BE49-F238E27FC236}">
                <a16:creationId xmlns:a16="http://schemas.microsoft.com/office/drawing/2014/main" id="{CF17BFEE-9366-45FE-9BBD-AFA7F9A0838E}"/>
              </a:ext>
            </a:extLst>
          </p:cNvPr>
          <p:cNvSpPr txBox="1">
            <a:spLocks noChangeArrowheads="1"/>
          </p:cNvSpPr>
          <p:nvPr/>
        </p:nvSpPr>
        <p:spPr bwMode="auto">
          <a:xfrm>
            <a:off x="7000875" y="5391150"/>
            <a:ext cx="239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latin typeface="+mn-lt"/>
                <a:ea typeface="微软雅黑 Light" panose="020B0502040204020203" pitchFamily="34" charset="-122"/>
              </a:rPr>
              <a:t>j</a:t>
            </a:r>
            <a:endParaRPr lang="zh-CN" altLang="en-US">
              <a:solidFill>
                <a:srgbClr val="FF0000"/>
              </a:solidFill>
              <a:latin typeface="+mn-lt"/>
              <a:ea typeface="微软雅黑 Light" panose="020B0502040204020203" pitchFamily="34" charset="-122"/>
            </a:endParaRPr>
          </a:p>
        </p:txBody>
      </p:sp>
      <p:sp>
        <p:nvSpPr>
          <p:cNvPr id="49" name="Text Box 9">
            <a:extLst>
              <a:ext uri="{FF2B5EF4-FFF2-40B4-BE49-F238E27FC236}">
                <a16:creationId xmlns:a16="http://schemas.microsoft.com/office/drawing/2014/main" id="{CAA2EE5B-440F-4BBB-81C3-8C1B0182B2A9}"/>
              </a:ext>
            </a:extLst>
          </p:cNvPr>
          <p:cNvSpPr txBox="1">
            <a:spLocks noChangeArrowheads="1"/>
          </p:cNvSpPr>
          <p:nvPr/>
        </p:nvSpPr>
        <p:spPr bwMode="auto">
          <a:xfrm>
            <a:off x="0" y="5876925"/>
            <a:ext cx="4362450" cy="923925"/>
          </a:xfrm>
          <a:prstGeom prst="rect">
            <a:avLst/>
          </a:prstGeom>
          <a:solidFill>
            <a:schemeClr val="bg1">
              <a:lumMod val="95000"/>
            </a:schemeClr>
          </a:solid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dirty="0">
                <a:latin typeface="+mn-lt"/>
                <a:ea typeface="微软雅黑 Light" panose="020B0502040204020203" pitchFamily="34" charset="-122"/>
              </a:rPr>
              <a:t>Step6. </a:t>
            </a:r>
            <a:r>
              <a:rPr lang="zh-CN" altLang="en-US" dirty="0">
                <a:latin typeface="+mn-lt"/>
                <a:ea typeface="微软雅黑 Light" panose="020B0502040204020203" pitchFamily="34" charset="-122"/>
              </a:rPr>
              <a:t>交换划分基准元素</a:t>
            </a:r>
            <a:r>
              <a:rPr lang="en-US" altLang="zh-CN" dirty="0">
                <a:latin typeface="+mn-lt"/>
                <a:ea typeface="微软雅黑 Light" panose="020B0502040204020203" pitchFamily="34" charset="-122"/>
              </a:rPr>
              <a:t>x=a[p]</a:t>
            </a:r>
            <a:r>
              <a:rPr lang="zh-CN" altLang="en-US" dirty="0">
                <a:latin typeface="+mn-lt"/>
                <a:ea typeface="微软雅黑 Light" panose="020B0502040204020203" pitchFamily="34" charset="-122"/>
              </a:rPr>
              <a:t>与</a:t>
            </a:r>
            <a:r>
              <a:rPr lang="en-US" altLang="zh-CN" dirty="0">
                <a:latin typeface="+mn-lt"/>
                <a:ea typeface="微软雅黑 Light" panose="020B0502040204020203" pitchFamily="34" charset="-122"/>
              </a:rPr>
              <a:t>a[j]</a:t>
            </a:r>
            <a:r>
              <a:rPr lang="zh-CN" altLang="en-US" dirty="0">
                <a:latin typeface="+mn-lt"/>
                <a:ea typeface="微软雅黑 Light" panose="020B0502040204020203" pitchFamily="34" charset="-122"/>
              </a:rPr>
              <a:t>，将序列分为满足顺序要求的</a:t>
            </a:r>
            <a:r>
              <a:rPr lang="en-US" altLang="zh-CN" dirty="0">
                <a:latin typeface="+mn-lt"/>
                <a:ea typeface="微软雅黑 Light" panose="020B0502040204020203" pitchFamily="34" charset="-122"/>
              </a:rPr>
              <a:t>3</a:t>
            </a:r>
            <a:r>
              <a:rPr lang="zh-CN" altLang="en-US" dirty="0">
                <a:latin typeface="+mn-lt"/>
                <a:ea typeface="微软雅黑 Light" panose="020B0502040204020203" pitchFamily="34" charset="-122"/>
              </a:rPr>
              <a:t>段。</a:t>
            </a:r>
            <a:endParaRPr lang="en-US" altLang="zh-CN" dirty="0">
              <a:latin typeface="+mn-lt"/>
              <a:ea typeface="微软雅黑 Light" panose="020B0502040204020203" pitchFamily="34" charset="-122"/>
            </a:endParaRPr>
          </a:p>
          <a:p>
            <a:pPr eaLnBrk="1" hangingPunct="1">
              <a:defRPr/>
            </a:pPr>
            <a:r>
              <a:rPr lang="en-US" altLang="zh-CN" dirty="0">
                <a:latin typeface="+mn-lt"/>
                <a:ea typeface="微软雅黑 Light" panose="020B0502040204020203" pitchFamily="34" charset="-122"/>
              </a:rPr>
              <a:t>e.g. </a:t>
            </a:r>
            <a:r>
              <a:rPr lang="zh-CN" altLang="en-US" dirty="0">
                <a:latin typeface="+mn-lt"/>
                <a:ea typeface="微软雅黑 Light" panose="020B0502040204020203" pitchFamily="34" charset="-122"/>
              </a:rPr>
              <a:t>交换前，</a:t>
            </a:r>
            <a:r>
              <a:rPr lang="en-US" altLang="zh-CN" dirty="0">
                <a:latin typeface="+mn-lt"/>
                <a:ea typeface="微软雅黑 Light" panose="020B0502040204020203" pitchFamily="34" charset="-122"/>
              </a:rPr>
              <a:t>x=a[0]=</a:t>
            </a:r>
            <a:r>
              <a:rPr lang="en-US" altLang="zh-CN" b="1" i="1" u="sng" dirty="0">
                <a:solidFill>
                  <a:srgbClr val="FFC000"/>
                </a:solidFill>
                <a:latin typeface="+mn-lt"/>
                <a:ea typeface="微软雅黑 Light" panose="020B0502040204020203" pitchFamily="34" charset="-122"/>
              </a:rPr>
              <a:t>6</a:t>
            </a:r>
            <a:r>
              <a:rPr lang="en-US" altLang="zh-CN" dirty="0">
                <a:latin typeface="+mn-lt"/>
                <a:ea typeface="微软雅黑 Light" panose="020B0502040204020203" pitchFamily="34" charset="-122"/>
              </a:rPr>
              <a:t>, a[j]=a[4]=</a:t>
            </a:r>
            <a:r>
              <a:rPr lang="en-US" altLang="zh-CN" b="1" i="1" u="sng" dirty="0">
                <a:solidFill>
                  <a:srgbClr val="FF0000"/>
                </a:solidFill>
                <a:latin typeface="+mn-lt"/>
                <a:ea typeface="微软雅黑 Light" panose="020B0502040204020203" pitchFamily="34" charset="-122"/>
              </a:rPr>
              <a:t>1</a:t>
            </a:r>
            <a:r>
              <a:rPr lang="en-US" altLang="zh-CN" dirty="0">
                <a:latin typeface="+mn-lt"/>
                <a:ea typeface="微软雅黑 Light" panose="020B0502040204020203" pitchFamily="34" charset="-122"/>
              </a:rPr>
              <a:t>, i&gt;j</a:t>
            </a:r>
          </a:p>
        </p:txBody>
      </p:sp>
      <p:cxnSp>
        <p:nvCxnSpPr>
          <p:cNvPr id="50" name="直接箭头连接符 96">
            <a:extLst>
              <a:ext uri="{FF2B5EF4-FFF2-40B4-BE49-F238E27FC236}">
                <a16:creationId xmlns:a16="http://schemas.microsoft.com/office/drawing/2014/main" id="{92EABD5B-C425-432C-8432-D34B98672737}"/>
              </a:ext>
            </a:extLst>
          </p:cNvPr>
          <p:cNvCxnSpPr>
            <a:cxnSpLocks noChangeShapeType="1"/>
          </p:cNvCxnSpPr>
          <p:nvPr/>
        </p:nvCxnSpPr>
        <p:spPr bwMode="auto">
          <a:xfrm>
            <a:off x="4346575" y="4913313"/>
            <a:ext cx="401638" cy="152400"/>
          </a:xfrm>
          <a:prstGeom prst="straightConnector1">
            <a:avLst/>
          </a:prstGeom>
          <a:noFill/>
          <a:ln w="9525"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任意多边形 48170">
            <a:extLst>
              <a:ext uri="{FF2B5EF4-FFF2-40B4-BE49-F238E27FC236}">
                <a16:creationId xmlns:a16="http://schemas.microsoft.com/office/drawing/2014/main" id="{40F420E4-C3A0-46F5-8E54-6F038C884398}"/>
              </a:ext>
            </a:extLst>
          </p:cNvPr>
          <p:cNvSpPr>
            <a:spLocks/>
          </p:cNvSpPr>
          <p:nvPr/>
        </p:nvSpPr>
        <p:spPr bwMode="auto">
          <a:xfrm>
            <a:off x="5022850" y="5291138"/>
            <a:ext cx="2024063" cy="365125"/>
          </a:xfrm>
          <a:custGeom>
            <a:avLst/>
            <a:gdLst>
              <a:gd name="T0" fmla="*/ 0 w 2024816"/>
              <a:gd name="T1" fmla="*/ 12574 h 365760"/>
              <a:gd name="T2" fmla="*/ 32393 w 2024816"/>
              <a:gd name="T3" fmla="*/ 6290 h 365760"/>
              <a:gd name="T4" fmla="*/ 58298 w 2024816"/>
              <a:gd name="T5" fmla="*/ 44005 h 365760"/>
              <a:gd name="T6" fmla="*/ 84219 w 2024816"/>
              <a:gd name="T7" fmla="*/ 81725 h 365760"/>
              <a:gd name="T8" fmla="*/ 103644 w 2024816"/>
              <a:gd name="T9" fmla="*/ 119443 h 365760"/>
              <a:gd name="T10" fmla="*/ 123085 w 2024816"/>
              <a:gd name="T11" fmla="*/ 132016 h 365760"/>
              <a:gd name="T12" fmla="*/ 142525 w 2024816"/>
              <a:gd name="T13" fmla="*/ 150875 h 365760"/>
              <a:gd name="T14" fmla="*/ 161955 w 2024816"/>
              <a:gd name="T15" fmla="*/ 157161 h 365760"/>
              <a:gd name="T16" fmla="*/ 200824 w 2024816"/>
              <a:gd name="T17" fmla="*/ 176022 h 365760"/>
              <a:gd name="T18" fmla="*/ 220261 w 2024816"/>
              <a:gd name="T19" fmla="*/ 188594 h 365760"/>
              <a:gd name="T20" fmla="*/ 233217 w 2024816"/>
              <a:gd name="T21" fmla="*/ 207453 h 365760"/>
              <a:gd name="T22" fmla="*/ 272084 w 2024816"/>
              <a:gd name="T23" fmla="*/ 220027 h 365760"/>
              <a:gd name="T24" fmla="*/ 285040 w 2024816"/>
              <a:gd name="T25" fmla="*/ 238886 h 365760"/>
              <a:gd name="T26" fmla="*/ 323909 w 2024816"/>
              <a:gd name="T27" fmla="*/ 251458 h 365760"/>
              <a:gd name="T28" fmla="*/ 343344 w 2024816"/>
              <a:gd name="T29" fmla="*/ 257746 h 365760"/>
              <a:gd name="T30" fmla="*/ 382214 w 2024816"/>
              <a:gd name="T31" fmla="*/ 276605 h 365760"/>
              <a:gd name="T32" fmla="*/ 505301 w 2024816"/>
              <a:gd name="T33" fmla="*/ 289176 h 365760"/>
              <a:gd name="T34" fmla="*/ 531211 w 2024816"/>
              <a:gd name="T35" fmla="*/ 295463 h 365760"/>
              <a:gd name="T36" fmla="*/ 732037 w 2024816"/>
              <a:gd name="T37" fmla="*/ 308035 h 365760"/>
              <a:gd name="T38" fmla="*/ 777385 w 2024816"/>
              <a:gd name="T39" fmla="*/ 314325 h 365760"/>
              <a:gd name="T40" fmla="*/ 842165 w 2024816"/>
              <a:gd name="T41" fmla="*/ 326897 h 365760"/>
              <a:gd name="T42" fmla="*/ 939339 w 2024816"/>
              <a:gd name="T43" fmla="*/ 333181 h 365760"/>
              <a:gd name="T44" fmla="*/ 965251 w 2024816"/>
              <a:gd name="T45" fmla="*/ 339469 h 365760"/>
              <a:gd name="T46" fmla="*/ 1004120 w 2024816"/>
              <a:gd name="T47" fmla="*/ 352041 h 365760"/>
              <a:gd name="T48" fmla="*/ 1250292 w 2024816"/>
              <a:gd name="T49" fmla="*/ 345756 h 365760"/>
              <a:gd name="T50" fmla="*/ 1289162 w 2024816"/>
              <a:gd name="T51" fmla="*/ 333181 h 365760"/>
              <a:gd name="T52" fmla="*/ 1347466 w 2024816"/>
              <a:gd name="T53" fmla="*/ 326897 h 365760"/>
              <a:gd name="T54" fmla="*/ 1405769 w 2024816"/>
              <a:gd name="T55" fmla="*/ 314325 h 365760"/>
              <a:gd name="T56" fmla="*/ 1464072 w 2024816"/>
              <a:gd name="T57" fmla="*/ 295463 h 365760"/>
              <a:gd name="T58" fmla="*/ 1489985 w 2024816"/>
              <a:gd name="T59" fmla="*/ 289176 h 365760"/>
              <a:gd name="T60" fmla="*/ 1528855 w 2024816"/>
              <a:gd name="T61" fmla="*/ 276605 h 365760"/>
              <a:gd name="T62" fmla="*/ 1587159 w 2024816"/>
              <a:gd name="T63" fmla="*/ 251458 h 365760"/>
              <a:gd name="T64" fmla="*/ 1632506 w 2024816"/>
              <a:gd name="T65" fmla="*/ 238886 h 365760"/>
              <a:gd name="T66" fmla="*/ 1651941 w 2024816"/>
              <a:gd name="T67" fmla="*/ 226313 h 365760"/>
              <a:gd name="T68" fmla="*/ 1671375 w 2024816"/>
              <a:gd name="T69" fmla="*/ 220027 h 365760"/>
              <a:gd name="T70" fmla="*/ 1710245 w 2024816"/>
              <a:gd name="T71" fmla="*/ 201167 h 365760"/>
              <a:gd name="T72" fmla="*/ 1768549 w 2024816"/>
              <a:gd name="T73" fmla="*/ 169735 h 365760"/>
              <a:gd name="T74" fmla="*/ 1807418 w 2024816"/>
              <a:gd name="T75" fmla="*/ 144589 h 365760"/>
              <a:gd name="T76" fmla="*/ 1826852 w 2024816"/>
              <a:gd name="T77" fmla="*/ 132016 h 365760"/>
              <a:gd name="T78" fmla="*/ 1872198 w 2024816"/>
              <a:gd name="T79" fmla="*/ 106871 h 365760"/>
              <a:gd name="T80" fmla="*/ 1898112 w 2024816"/>
              <a:gd name="T81" fmla="*/ 94298 h 365760"/>
              <a:gd name="T82" fmla="*/ 1917547 w 2024816"/>
              <a:gd name="T83" fmla="*/ 81725 h 365760"/>
              <a:gd name="T84" fmla="*/ 1956416 w 2024816"/>
              <a:gd name="T85" fmla="*/ 62865 h 365760"/>
              <a:gd name="T86" fmla="*/ 1995285 w 2024816"/>
              <a:gd name="T87" fmla="*/ 25147 h 365760"/>
              <a:gd name="T88" fmla="*/ 2008241 w 2024816"/>
              <a:gd name="T89" fmla="*/ 6290 h 365760"/>
              <a:gd name="T90" fmla="*/ 2001763 w 2024816"/>
              <a:gd name="T91" fmla="*/ 0 h 3657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024816" h="365760">
                <a:moveTo>
                  <a:pt x="0" y="13063"/>
                </a:moveTo>
                <a:cubicBezTo>
                  <a:pt x="10886" y="10886"/>
                  <a:pt x="22953" y="1141"/>
                  <a:pt x="32657" y="6532"/>
                </a:cubicBezTo>
                <a:cubicBezTo>
                  <a:pt x="46381" y="14156"/>
                  <a:pt x="50074" y="32657"/>
                  <a:pt x="58782" y="45720"/>
                </a:cubicBezTo>
                <a:lnTo>
                  <a:pt x="84908" y="84909"/>
                </a:lnTo>
                <a:cubicBezTo>
                  <a:pt x="106151" y="116774"/>
                  <a:pt x="73679" y="93274"/>
                  <a:pt x="104502" y="124097"/>
                </a:cubicBezTo>
                <a:cubicBezTo>
                  <a:pt x="110053" y="129648"/>
                  <a:pt x="118066" y="132135"/>
                  <a:pt x="124097" y="137160"/>
                </a:cubicBezTo>
                <a:cubicBezTo>
                  <a:pt x="131193" y="143073"/>
                  <a:pt x="136006" y="151630"/>
                  <a:pt x="143691" y="156754"/>
                </a:cubicBezTo>
                <a:cubicBezTo>
                  <a:pt x="149419" y="160573"/>
                  <a:pt x="157127" y="160207"/>
                  <a:pt x="163285" y="163286"/>
                </a:cubicBezTo>
                <a:cubicBezTo>
                  <a:pt x="213923" y="188605"/>
                  <a:pt x="153232" y="166467"/>
                  <a:pt x="202474" y="182880"/>
                </a:cubicBezTo>
                <a:cubicBezTo>
                  <a:pt x="209005" y="187234"/>
                  <a:pt x="216517" y="190392"/>
                  <a:pt x="222068" y="195943"/>
                </a:cubicBezTo>
                <a:cubicBezTo>
                  <a:pt x="227619" y="201494"/>
                  <a:pt x="228474" y="211377"/>
                  <a:pt x="235131" y="215537"/>
                </a:cubicBezTo>
                <a:cubicBezTo>
                  <a:pt x="246808" y="222835"/>
                  <a:pt x="274320" y="228600"/>
                  <a:pt x="274320" y="228600"/>
                </a:cubicBezTo>
                <a:cubicBezTo>
                  <a:pt x="278674" y="235131"/>
                  <a:pt x="280726" y="244034"/>
                  <a:pt x="287382" y="248194"/>
                </a:cubicBezTo>
                <a:cubicBezTo>
                  <a:pt x="299059" y="255492"/>
                  <a:pt x="313508" y="256903"/>
                  <a:pt x="326571" y="261257"/>
                </a:cubicBezTo>
                <a:lnTo>
                  <a:pt x="346165" y="267789"/>
                </a:lnTo>
                <a:cubicBezTo>
                  <a:pt x="441893" y="299702"/>
                  <a:pt x="296567" y="265187"/>
                  <a:pt x="385354" y="287383"/>
                </a:cubicBezTo>
                <a:cubicBezTo>
                  <a:pt x="430440" y="298654"/>
                  <a:pt x="455206" y="296571"/>
                  <a:pt x="509451" y="300446"/>
                </a:cubicBezTo>
                <a:cubicBezTo>
                  <a:pt x="518160" y="302623"/>
                  <a:pt x="526722" y="305501"/>
                  <a:pt x="535577" y="306977"/>
                </a:cubicBezTo>
                <a:cubicBezTo>
                  <a:pt x="603077" y="318227"/>
                  <a:pt x="668766" y="317028"/>
                  <a:pt x="738051" y="320040"/>
                </a:cubicBezTo>
                <a:cubicBezTo>
                  <a:pt x="753291" y="322217"/>
                  <a:pt x="768625" y="323818"/>
                  <a:pt x="783771" y="326572"/>
                </a:cubicBezTo>
                <a:cubicBezTo>
                  <a:pt x="826564" y="334353"/>
                  <a:pt x="795408" y="334522"/>
                  <a:pt x="849085" y="339634"/>
                </a:cubicBezTo>
                <a:cubicBezTo>
                  <a:pt x="881667" y="342737"/>
                  <a:pt x="914400" y="343989"/>
                  <a:pt x="947057" y="346166"/>
                </a:cubicBezTo>
                <a:cubicBezTo>
                  <a:pt x="955765" y="348343"/>
                  <a:pt x="964584" y="350118"/>
                  <a:pt x="973182" y="352697"/>
                </a:cubicBezTo>
                <a:cubicBezTo>
                  <a:pt x="986371" y="356654"/>
                  <a:pt x="1012371" y="365760"/>
                  <a:pt x="1012371" y="365760"/>
                </a:cubicBezTo>
                <a:cubicBezTo>
                  <a:pt x="1095102" y="363583"/>
                  <a:pt x="1177997" y="364859"/>
                  <a:pt x="1260565" y="359229"/>
                </a:cubicBezTo>
                <a:cubicBezTo>
                  <a:pt x="1274303" y="358292"/>
                  <a:pt x="1286069" y="347687"/>
                  <a:pt x="1299754" y="346166"/>
                </a:cubicBezTo>
                <a:cubicBezTo>
                  <a:pt x="1319348" y="343989"/>
                  <a:pt x="1339020" y="342422"/>
                  <a:pt x="1358537" y="339634"/>
                </a:cubicBezTo>
                <a:cubicBezTo>
                  <a:pt x="1370400" y="337939"/>
                  <a:pt x="1404356" y="330461"/>
                  <a:pt x="1417320" y="326572"/>
                </a:cubicBezTo>
                <a:cubicBezTo>
                  <a:pt x="1417355" y="326562"/>
                  <a:pt x="1466288" y="310249"/>
                  <a:pt x="1476102" y="306977"/>
                </a:cubicBezTo>
                <a:cubicBezTo>
                  <a:pt x="1484618" y="304138"/>
                  <a:pt x="1493630" y="303025"/>
                  <a:pt x="1502228" y="300446"/>
                </a:cubicBezTo>
                <a:cubicBezTo>
                  <a:pt x="1515417" y="296489"/>
                  <a:pt x="1541417" y="287383"/>
                  <a:pt x="1541417" y="287383"/>
                </a:cubicBezTo>
                <a:cubicBezTo>
                  <a:pt x="1572468" y="266682"/>
                  <a:pt x="1553564" y="276802"/>
                  <a:pt x="1600200" y="261257"/>
                </a:cubicBezTo>
                <a:cubicBezTo>
                  <a:pt x="1612764" y="257069"/>
                  <a:pt x="1633334" y="254487"/>
                  <a:pt x="1645920" y="248194"/>
                </a:cubicBezTo>
                <a:cubicBezTo>
                  <a:pt x="1652941" y="244684"/>
                  <a:pt x="1658493" y="238642"/>
                  <a:pt x="1665514" y="235132"/>
                </a:cubicBezTo>
                <a:cubicBezTo>
                  <a:pt x="1671672" y="232053"/>
                  <a:pt x="1678950" y="231679"/>
                  <a:pt x="1685108" y="228600"/>
                </a:cubicBezTo>
                <a:cubicBezTo>
                  <a:pt x="1735743" y="203281"/>
                  <a:pt x="1675054" y="225419"/>
                  <a:pt x="1724297" y="209006"/>
                </a:cubicBezTo>
                <a:cubicBezTo>
                  <a:pt x="1769214" y="179061"/>
                  <a:pt x="1748591" y="187844"/>
                  <a:pt x="1783080" y="176349"/>
                </a:cubicBezTo>
                <a:lnTo>
                  <a:pt x="1822268" y="150223"/>
                </a:lnTo>
                <a:cubicBezTo>
                  <a:pt x="1828799" y="145869"/>
                  <a:pt x="1834841" y="140671"/>
                  <a:pt x="1841862" y="137160"/>
                </a:cubicBezTo>
                <a:cubicBezTo>
                  <a:pt x="1920838" y="97672"/>
                  <a:pt x="1822939" y="147972"/>
                  <a:pt x="1887582" y="111034"/>
                </a:cubicBezTo>
                <a:cubicBezTo>
                  <a:pt x="1896036" y="106203"/>
                  <a:pt x="1905254" y="102803"/>
                  <a:pt x="1913708" y="97972"/>
                </a:cubicBezTo>
                <a:cubicBezTo>
                  <a:pt x="1920524" y="94078"/>
                  <a:pt x="1926281" y="88420"/>
                  <a:pt x="1933302" y="84909"/>
                </a:cubicBezTo>
                <a:cubicBezTo>
                  <a:pt x="1959243" y="71938"/>
                  <a:pt x="1948424" y="86707"/>
                  <a:pt x="1972491" y="65314"/>
                </a:cubicBezTo>
                <a:cubicBezTo>
                  <a:pt x="1986298" y="53041"/>
                  <a:pt x="1998617" y="39189"/>
                  <a:pt x="2011680" y="26126"/>
                </a:cubicBezTo>
                <a:cubicBezTo>
                  <a:pt x="2017231" y="20576"/>
                  <a:pt x="2022838" y="14147"/>
                  <a:pt x="2024742" y="6532"/>
                </a:cubicBezTo>
                <a:cubicBezTo>
                  <a:pt x="2025489" y="3545"/>
                  <a:pt x="2020388" y="2177"/>
                  <a:pt x="2018211" y="0"/>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52" name="TextBox 99">
            <a:extLst>
              <a:ext uri="{FF2B5EF4-FFF2-40B4-BE49-F238E27FC236}">
                <a16:creationId xmlns:a16="http://schemas.microsoft.com/office/drawing/2014/main" id="{6403171A-ECBE-4FC9-BFA5-88258947C0FD}"/>
              </a:ext>
            </a:extLst>
          </p:cNvPr>
          <p:cNvSpPr txBox="1">
            <a:spLocks noChangeArrowheads="1"/>
          </p:cNvSpPr>
          <p:nvPr/>
        </p:nvSpPr>
        <p:spPr bwMode="auto">
          <a:xfrm>
            <a:off x="5867400" y="5624513"/>
            <a:ext cx="5445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a:solidFill>
                  <a:srgbClr val="FF0000"/>
                </a:solidFill>
                <a:latin typeface="+mn-lt"/>
                <a:ea typeface="微软雅黑 Light" panose="020B0502040204020203" pitchFamily="34" charset="-122"/>
              </a:rPr>
              <a:t>交换</a:t>
            </a:r>
          </a:p>
        </p:txBody>
      </p:sp>
      <p:graphicFrame>
        <p:nvGraphicFramePr>
          <p:cNvPr id="53" name="Group 49">
            <a:extLst>
              <a:ext uri="{FF2B5EF4-FFF2-40B4-BE49-F238E27FC236}">
                <a16:creationId xmlns:a16="http://schemas.microsoft.com/office/drawing/2014/main" id="{9D00391E-54D8-426D-8037-CD834BF2AF98}"/>
              </a:ext>
            </a:extLst>
          </p:cNvPr>
          <p:cNvGraphicFramePr>
            <a:graphicFrameLocks noGrp="1"/>
          </p:cNvGraphicFramePr>
          <p:nvPr>
            <p:extLst>
              <p:ext uri="{D42A27DB-BD31-4B8C-83A1-F6EECF244321}">
                <p14:modId xmlns:p14="http://schemas.microsoft.com/office/powerpoint/2010/main" val="469550237"/>
              </p:ext>
            </p:extLst>
          </p:nvPr>
        </p:nvGraphicFramePr>
        <p:xfrm>
          <a:off x="4748213" y="6370638"/>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1 </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3</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5</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none" strike="noStrike" kern="1200" cap="none" normalizeH="0" baseline="0" dirty="0">
                          <a:ln>
                            <a:noFill/>
                          </a:ln>
                          <a:solidFill>
                            <a:srgbClr val="FF0000"/>
                          </a:solidFill>
                          <a:effectLst/>
                          <a:latin typeface="Arial" pitchFamily="34" charset="0"/>
                          <a:ea typeface="宋体" pitchFamily="2" charset="-122"/>
                          <a:cs typeface="+mn-cs"/>
                        </a:rPr>
                        <a:t>6</a:t>
                      </a:r>
                      <a:endParaRPr kumimoji="0" lang="zh-CN" altLang="zh-CN" sz="2000" b="1" i="1" u="none" strike="noStrike" kern="1200" cap="none" normalizeH="0" baseline="0" dirty="0">
                        <a:ln>
                          <a:noFill/>
                        </a:ln>
                        <a:solidFill>
                          <a:srgbClr val="FF0000"/>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kern="1200" cap="none" normalizeH="0" baseline="0" dirty="0">
                          <a:ln>
                            <a:noFill/>
                          </a:ln>
                          <a:solidFill>
                            <a:schemeClr val="tx1"/>
                          </a:solidFill>
                          <a:effectLst/>
                          <a:latin typeface="Arial" pitchFamily="34" charset="0"/>
                          <a:ea typeface="宋体" pitchFamily="2" charset="-122"/>
                          <a:cs typeface="+mn-cs"/>
                        </a:rPr>
                        <a:t>10</a:t>
                      </a:r>
                      <a:endParaRPr kumimoji="0" lang="zh-CN" altLang="zh-CN" sz="2000" b="0" i="0" u="none" strike="noStrike" kern="1200" cap="none" normalizeH="0" baseline="0" dirty="0">
                        <a:ln>
                          <a:noFill/>
                        </a:ln>
                        <a:solidFill>
                          <a:schemeClr val="tx1"/>
                        </a:solidFill>
                        <a:effectLst/>
                        <a:latin typeface="Arial" pitchFamily="34" charset="0"/>
                        <a:ea typeface="宋体" pitchFamily="2" charset="-122"/>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9</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54" name="TextBox 26">
            <a:extLst>
              <a:ext uri="{FF2B5EF4-FFF2-40B4-BE49-F238E27FC236}">
                <a16:creationId xmlns:a16="http://schemas.microsoft.com/office/drawing/2014/main" id="{97896269-0542-46CD-B482-E2159EA2B383}"/>
              </a:ext>
            </a:extLst>
          </p:cNvPr>
          <p:cNvSpPr txBox="1">
            <a:spLocks noChangeArrowheads="1"/>
          </p:cNvSpPr>
          <p:nvPr/>
        </p:nvSpPr>
        <p:spPr bwMode="auto">
          <a:xfrm>
            <a:off x="7678738" y="5970588"/>
            <a:ext cx="1244600" cy="400050"/>
          </a:xfrm>
          <a:prstGeom prst="rect">
            <a:avLst/>
          </a:prstGeom>
          <a:noFill/>
          <a:ln w="19050">
            <a:solidFill>
              <a:srgbClr val="9E9AF8"/>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FF0000"/>
                </a:solidFill>
                <a:latin typeface="+mn-lt"/>
                <a:ea typeface="微软雅黑 Light" panose="020B0502040204020203" pitchFamily="34" charset="-122"/>
              </a:rPr>
              <a:t> </a:t>
            </a:r>
            <a:r>
              <a:rPr lang="en-US" altLang="zh-CN" sz="2000" b="1" dirty="0">
                <a:solidFill>
                  <a:srgbClr val="FFC000"/>
                </a:solidFill>
                <a:latin typeface="+mn-lt"/>
                <a:ea typeface="微软雅黑 Light" panose="020B0502040204020203" pitchFamily="34" charset="-122"/>
              </a:rPr>
              <a:t>x</a:t>
            </a:r>
            <a:r>
              <a:rPr lang="en-US" altLang="zh-CN" dirty="0">
                <a:solidFill>
                  <a:srgbClr val="FF0000"/>
                </a:solidFill>
                <a:latin typeface="+mn-lt"/>
                <a:ea typeface="微软雅黑 Light" panose="020B0502040204020203" pitchFamily="34" charset="-122"/>
              </a:rPr>
              <a:t>&lt;</a:t>
            </a:r>
            <a:r>
              <a:rPr lang="en-US" altLang="zh-CN" dirty="0">
                <a:solidFill>
                  <a:schemeClr val="accent1">
                    <a:lumMod val="75000"/>
                  </a:schemeClr>
                </a:solidFill>
                <a:latin typeface="+mn-lt"/>
                <a:ea typeface="微软雅黑 Light" panose="020B0502040204020203" pitchFamily="34" charset="-122"/>
              </a:rPr>
              <a:t>a[j]</a:t>
            </a:r>
            <a:endParaRPr lang="zh-CN" altLang="en-US" dirty="0">
              <a:solidFill>
                <a:schemeClr val="accent1">
                  <a:lumMod val="75000"/>
                </a:schemeClr>
              </a:solidFill>
              <a:latin typeface="+mn-lt"/>
              <a:ea typeface="微软雅黑 Light" panose="020B0502040204020203" pitchFamily="34" charset="-122"/>
            </a:endParaRPr>
          </a:p>
        </p:txBody>
      </p:sp>
      <p:sp>
        <p:nvSpPr>
          <p:cNvPr id="55" name="TextBox 32">
            <a:extLst>
              <a:ext uri="{FF2B5EF4-FFF2-40B4-BE49-F238E27FC236}">
                <a16:creationId xmlns:a16="http://schemas.microsoft.com/office/drawing/2014/main" id="{FDA7A365-7DAE-4D61-A52D-4C9A70334F8F}"/>
              </a:ext>
            </a:extLst>
          </p:cNvPr>
          <p:cNvSpPr txBox="1">
            <a:spLocks noChangeArrowheads="1"/>
          </p:cNvSpPr>
          <p:nvPr/>
        </p:nvSpPr>
        <p:spPr bwMode="auto">
          <a:xfrm>
            <a:off x="4891088" y="5992813"/>
            <a:ext cx="1822450" cy="368300"/>
          </a:xfrm>
          <a:prstGeom prst="rect">
            <a:avLst/>
          </a:prstGeom>
          <a:noFill/>
          <a:ln w="19050">
            <a:solidFill>
              <a:srgbClr val="92D05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92D050"/>
                </a:solidFill>
                <a:latin typeface="+mn-lt"/>
                <a:ea typeface="微软雅黑 Light" panose="020B0502040204020203" pitchFamily="34" charset="-122"/>
              </a:rPr>
              <a:t>         a[i]&lt;x                 </a:t>
            </a:r>
            <a:endParaRPr lang="zh-CN" altLang="en-US">
              <a:solidFill>
                <a:srgbClr val="92D050"/>
              </a:solidFill>
              <a:latin typeface="+mn-lt"/>
              <a:ea typeface="微软雅黑 Light" panose="020B0502040204020203" pitchFamily="34" charset="-122"/>
            </a:endParaRPr>
          </a:p>
        </p:txBody>
      </p:sp>
    </p:spTree>
    <p:extLst>
      <p:ext uri="{BB962C8B-B14F-4D97-AF65-F5344CB8AC3E}">
        <p14:creationId xmlns:p14="http://schemas.microsoft.com/office/powerpoint/2010/main" val="2370270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4C94825-7B67-41A9-AFC8-70B8CE830F53}"/>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37F32E9-1028-4D2E-9134-3FEC1BF8665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6218F78-FF3B-4349-9850-E77E6F2B4192}"/>
              </a:ext>
            </a:extLst>
          </p:cNvPr>
          <p:cNvSpPr>
            <a:spLocks noGrp="1"/>
          </p:cNvSpPr>
          <p:nvPr>
            <p:ph type="sldNum" sz="quarter" idx="12"/>
          </p:nvPr>
        </p:nvSpPr>
        <p:spPr/>
        <p:txBody>
          <a:bodyPr/>
          <a:lstStyle/>
          <a:p>
            <a:fld id="{EEA58A3B-43CE-4AA0-90B5-EB47AFAFEB34}" type="slidenum">
              <a:rPr lang="zh-CN" altLang="en-US" smtClean="0"/>
              <a:pPr/>
              <a:t>87</a:t>
            </a:fld>
            <a:endParaRPr lang="zh-CN" altLang="en-US" dirty="0"/>
          </a:p>
        </p:txBody>
      </p:sp>
      <p:sp>
        <p:nvSpPr>
          <p:cNvPr id="6" name="Rectangle 5">
            <a:extLst>
              <a:ext uri="{FF2B5EF4-FFF2-40B4-BE49-F238E27FC236}">
                <a16:creationId xmlns:a16="http://schemas.microsoft.com/office/drawing/2014/main" id="{FFD4B3C0-8EEE-4C9E-90C1-B46460A0A0DB}"/>
              </a:ext>
            </a:extLst>
          </p:cNvPr>
          <p:cNvSpPr>
            <a:spLocks noChangeArrowheads="1"/>
          </p:cNvSpPr>
          <p:nvPr/>
        </p:nvSpPr>
        <p:spPr bwMode="auto">
          <a:xfrm>
            <a:off x="107950" y="-1588"/>
            <a:ext cx="8712200" cy="6740526"/>
          </a:xfrm>
          <a:prstGeom prst="rect">
            <a:avLst/>
          </a:prstGeom>
          <a:noFill/>
          <a:ln w="25400" algn="ctr">
            <a:no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2000" dirty="0"/>
              <a:t>template&lt;class Type&gt;</a:t>
            </a:r>
          </a:p>
          <a:p>
            <a:pPr>
              <a:lnSpc>
                <a:spcPct val="120000"/>
              </a:lnSpc>
              <a:defRPr/>
            </a:pPr>
            <a:r>
              <a:rPr kumimoji="1" lang="en-US" altLang="zh-CN" sz="2000" dirty="0" err="1"/>
              <a:t>int</a:t>
            </a:r>
            <a:r>
              <a:rPr kumimoji="1" lang="en-US" altLang="zh-CN" sz="2000" dirty="0"/>
              <a:t> </a:t>
            </a:r>
            <a:r>
              <a:rPr kumimoji="1" lang="en-US" altLang="zh-CN" sz="2000" b="1" dirty="0"/>
              <a:t>Partition</a:t>
            </a:r>
            <a:r>
              <a:rPr kumimoji="1" lang="en-US" altLang="zh-CN" sz="2000" dirty="0"/>
              <a:t> (Type a[], </a:t>
            </a:r>
            <a:r>
              <a:rPr kumimoji="1" lang="en-US" altLang="zh-CN" sz="2000" dirty="0" err="1"/>
              <a:t>int</a:t>
            </a:r>
            <a:r>
              <a:rPr kumimoji="1" lang="en-US" altLang="zh-CN" sz="2000" dirty="0"/>
              <a:t> p, </a:t>
            </a:r>
            <a:r>
              <a:rPr kumimoji="1" lang="en-US" altLang="zh-CN" sz="2000" dirty="0" err="1"/>
              <a:t>int</a:t>
            </a:r>
            <a:r>
              <a:rPr kumimoji="1" lang="en-US" altLang="zh-CN" sz="2000" dirty="0"/>
              <a:t> r)</a:t>
            </a:r>
          </a:p>
          <a:p>
            <a:pPr>
              <a:lnSpc>
                <a:spcPct val="120000"/>
              </a:lnSpc>
              <a:defRPr/>
            </a:pPr>
            <a:r>
              <a:rPr kumimoji="1" lang="en-US" altLang="zh-CN" sz="2000" dirty="0"/>
              <a:t>{</a:t>
            </a:r>
          </a:p>
          <a:p>
            <a:pPr>
              <a:lnSpc>
                <a:spcPct val="120000"/>
              </a:lnSpc>
              <a:defRPr/>
            </a:pPr>
            <a:r>
              <a:rPr kumimoji="1" lang="en-US" altLang="zh-CN" sz="2000" dirty="0"/>
              <a:t>        </a:t>
            </a:r>
            <a:r>
              <a:rPr kumimoji="1" lang="en-US" altLang="zh-CN" sz="2000" dirty="0" err="1"/>
              <a:t>int</a:t>
            </a:r>
            <a:r>
              <a:rPr kumimoji="1" lang="en-US" altLang="zh-CN" sz="2000" dirty="0"/>
              <a:t> i = p, j = r + 1; </a:t>
            </a:r>
          </a:p>
          <a:p>
            <a:pPr>
              <a:lnSpc>
                <a:spcPct val="120000"/>
              </a:lnSpc>
              <a:defRPr/>
            </a:pPr>
            <a:r>
              <a:rPr kumimoji="1" lang="en-US" altLang="zh-CN" sz="2000" dirty="0"/>
              <a:t>        Type x=a[p]; //*</a:t>
            </a:r>
            <a:r>
              <a:rPr kumimoji="1" lang="zh-CN" altLang="en-US" sz="2000" dirty="0"/>
              <a:t>第</a:t>
            </a:r>
            <a:r>
              <a:rPr kumimoji="1" lang="en-US" altLang="zh-CN" sz="2000" dirty="0"/>
              <a:t>1</a:t>
            </a:r>
            <a:r>
              <a:rPr kumimoji="1" lang="zh-CN" altLang="en-US" sz="2000" dirty="0"/>
              <a:t>个元素作为比较基准</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&lt; x</a:t>
            </a:r>
            <a:r>
              <a:rPr kumimoji="1" lang="zh-CN" altLang="en-US" sz="2000" dirty="0"/>
              <a:t>的元素交换到左边区域</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&gt; x</a:t>
            </a:r>
            <a:r>
              <a:rPr kumimoji="1" lang="zh-CN" altLang="en-US" sz="2000" dirty="0"/>
              <a:t>的元素交换到右边区域</a:t>
            </a:r>
          </a:p>
          <a:p>
            <a:pPr>
              <a:lnSpc>
                <a:spcPct val="120000"/>
              </a:lnSpc>
              <a:defRPr/>
            </a:pPr>
            <a:r>
              <a:rPr kumimoji="1" lang="zh-CN" altLang="en-US" sz="2000" dirty="0"/>
              <a:t>        </a:t>
            </a:r>
            <a:r>
              <a:rPr kumimoji="1" lang="en-US" altLang="zh-CN" sz="2000" b="1" u="sng" dirty="0">
                <a:solidFill>
                  <a:srgbClr val="0066FF"/>
                </a:solidFill>
              </a:rPr>
              <a:t>while (true) </a:t>
            </a:r>
            <a:r>
              <a:rPr kumimoji="1" lang="en-US" altLang="zh-CN" sz="2000" b="1" dirty="0">
                <a:solidFill>
                  <a:srgbClr val="0066FF"/>
                </a:solidFill>
              </a:rPr>
              <a:t>{</a:t>
            </a:r>
          </a:p>
          <a:p>
            <a:pPr>
              <a:lnSpc>
                <a:spcPct val="120000"/>
              </a:lnSpc>
              <a:defRPr/>
            </a:pPr>
            <a:r>
              <a:rPr kumimoji="1" lang="en-US" altLang="zh-CN" sz="2000" dirty="0"/>
              <a:t>           while (a[++i] &lt;x &amp;&amp; i&lt;r);   </a:t>
            </a:r>
            <a:r>
              <a:rPr kumimoji="1" lang="en-US" altLang="zh-CN" dirty="0"/>
              <a:t>//</a:t>
            </a:r>
            <a:r>
              <a:rPr kumimoji="1" lang="zh-CN" altLang="en-US" dirty="0"/>
              <a:t>扩展左端</a:t>
            </a:r>
            <a:r>
              <a:rPr kumimoji="1" lang="en-US" altLang="zh-CN" dirty="0"/>
              <a:t>a[</a:t>
            </a:r>
            <a:r>
              <a:rPr kumimoji="1" lang="en-US" altLang="zh-CN" dirty="0" err="1"/>
              <a:t>p:i</a:t>
            </a:r>
            <a:r>
              <a:rPr kumimoji="1" lang="en-US" altLang="zh-CN" dirty="0"/>
              <a:t>]</a:t>
            </a:r>
            <a:r>
              <a:rPr kumimoji="1" lang="zh-CN" altLang="en-US" dirty="0"/>
              <a:t>，左</a:t>
            </a:r>
            <a:r>
              <a:rPr kumimoji="1" lang="en-US" altLang="zh-CN" dirty="0">
                <a:solidFill>
                  <a:srgbClr val="FF0000"/>
                </a:solidFill>
                <a:sym typeface="Wingdings" pitchFamily="2" charset="2"/>
              </a:rPr>
              <a:t>→</a:t>
            </a:r>
            <a:r>
              <a:rPr kumimoji="1" lang="zh-CN" altLang="en-US" dirty="0"/>
              <a:t>右搜索大元素</a:t>
            </a:r>
            <a:r>
              <a:rPr kumimoji="1" lang="en-US" altLang="zh-CN" dirty="0"/>
              <a:t>a[i]&gt;=x</a:t>
            </a:r>
          </a:p>
          <a:p>
            <a:pPr>
              <a:lnSpc>
                <a:spcPct val="120000"/>
              </a:lnSpc>
              <a:defRPr/>
            </a:pPr>
            <a:r>
              <a:rPr kumimoji="1" lang="en-US" altLang="zh-CN" sz="2000" dirty="0"/>
              <a:t>           while (a[- -j] &gt;x);               </a:t>
            </a:r>
            <a:r>
              <a:rPr kumimoji="1" lang="en-US" altLang="zh-CN" dirty="0"/>
              <a:t>//</a:t>
            </a:r>
            <a:r>
              <a:rPr kumimoji="1" lang="zh-CN" altLang="en-US" dirty="0"/>
              <a:t>扩展右端</a:t>
            </a:r>
            <a:r>
              <a:rPr kumimoji="1" lang="en-US" altLang="zh-CN" dirty="0"/>
              <a:t>a[</a:t>
            </a:r>
            <a:r>
              <a:rPr kumimoji="1" lang="en-US" altLang="zh-CN" dirty="0" err="1"/>
              <a:t>j:r</a:t>
            </a:r>
            <a:r>
              <a:rPr kumimoji="1" lang="en-US" altLang="zh-CN" dirty="0"/>
              <a:t>]</a:t>
            </a:r>
            <a:r>
              <a:rPr kumimoji="1" lang="zh-CN" altLang="en-US" dirty="0"/>
              <a:t>，左</a:t>
            </a:r>
            <a:r>
              <a:rPr kumimoji="1" lang="en-US" altLang="zh-CN" dirty="0">
                <a:solidFill>
                  <a:srgbClr val="FF0000"/>
                </a:solidFill>
                <a:sym typeface="Wingdings" pitchFamily="2" charset="2"/>
              </a:rPr>
              <a:t>←</a:t>
            </a:r>
            <a:r>
              <a:rPr kumimoji="1" lang="zh-CN" altLang="en-US" dirty="0"/>
              <a:t>右搜索小元素</a:t>
            </a:r>
            <a:r>
              <a:rPr kumimoji="1" lang="en-US" altLang="zh-CN" dirty="0"/>
              <a:t>a[i]&lt;=x</a:t>
            </a:r>
          </a:p>
          <a:p>
            <a:pPr>
              <a:lnSpc>
                <a:spcPct val="120000"/>
              </a:lnSpc>
              <a:defRPr/>
            </a:pPr>
            <a:r>
              <a:rPr kumimoji="1" lang="en-US" altLang="zh-CN" sz="2000" dirty="0"/>
              <a:t>           </a:t>
            </a:r>
          </a:p>
          <a:p>
            <a:pPr>
              <a:lnSpc>
                <a:spcPct val="120000"/>
              </a:lnSpc>
              <a:defRPr/>
            </a:pPr>
            <a:r>
              <a:rPr kumimoji="1" lang="en-US" altLang="zh-CN" sz="2000" dirty="0"/>
              <a:t>           if (i &gt;= j) </a:t>
            </a:r>
            <a:r>
              <a:rPr kumimoji="1" lang="en-US" altLang="zh-CN" sz="2000" b="1" u="sng" dirty="0">
                <a:solidFill>
                  <a:srgbClr val="0066FF"/>
                </a:solidFill>
              </a:rPr>
              <a:t>break</a:t>
            </a:r>
            <a:r>
              <a:rPr kumimoji="1" lang="en-US" altLang="zh-CN" sz="2000" dirty="0"/>
              <a:t>; </a:t>
            </a:r>
          </a:p>
          <a:p>
            <a:pPr>
              <a:lnSpc>
                <a:spcPct val="120000"/>
              </a:lnSpc>
              <a:defRPr/>
            </a:pPr>
            <a:r>
              <a:rPr kumimoji="1" lang="en-US" altLang="zh-CN" sz="2000" dirty="0"/>
              <a:t>           Swap(a[i], a[j]);</a:t>
            </a:r>
          </a:p>
          <a:p>
            <a:pPr>
              <a:lnSpc>
                <a:spcPct val="120000"/>
              </a:lnSpc>
              <a:defRPr/>
            </a:pPr>
            <a:r>
              <a:rPr kumimoji="1" lang="en-US" altLang="zh-CN" sz="2000" dirty="0"/>
              <a:t>           </a:t>
            </a:r>
            <a:r>
              <a:rPr kumimoji="1" lang="en-US" altLang="zh-CN" sz="2000" b="1" dirty="0">
                <a:solidFill>
                  <a:srgbClr val="0066FF"/>
                </a:solidFill>
              </a:rPr>
              <a:t>}</a:t>
            </a:r>
          </a:p>
          <a:p>
            <a:pPr>
              <a:lnSpc>
                <a:spcPct val="120000"/>
              </a:lnSpc>
              <a:defRPr/>
            </a:pPr>
            <a:r>
              <a:rPr kumimoji="1" lang="en-US" altLang="zh-CN" sz="2000" dirty="0"/>
              <a:t>       a[p] = a[j];</a:t>
            </a:r>
          </a:p>
          <a:p>
            <a:pPr>
              <a:lnSpc>
                <a:spcPct val="120000"/>
              </a:lnSpc>
              <a:defRPr/>
            </a:pPr>
            <a:r>
              <a:rPr kumimoji="1" lang="en-US" altLang="zh-CN" sz="2000" dirty="0"/>
              <a:t>       a[j] = x;</a:t>
            </a:r>
          </a:p>
          <a:p>
            <a:pPr>
              <a:lnSpc>
                <a:spcPct val="120000"/>
              </a:lnSpc>
              <a:defRPr/>
            </a:pPr>
            <a:r>
              <a:rPr kumimoji="1" lang="en-US" altLang="zh-CN" sz="2000" dirty="0"/>
              <a:t>       return j;</a:t>
            </a:r>
          </a:p>
          <a:p>
            <a:pPr>
              <a:lnSpc>
                <a:spcPct val="120000"/>
              </a:lnSpc>
              <a:defRPr/>
            </a:pPr>
            <a:r>
              <a:rPr kumimoji="1" lang="en-US" altLang="zh-CN" sz="2000" dirty="0"/>
              <a:t>}</a:t>
            </a:r>
          </a:p>
        </p:txBody>
      </p:sp>
      <p:sp>
        <p:nvSpPr>
          <p:cNvPr id="7" name="TextBox 1">
            <a:extLst>
              <a:ext uri="{FF2B5EF4-FFF2-40B4-BE49-F238E27FC236}">
                <a16:creationId xmlns:a16="http://schemas.microsoft.com/office/drawing/2014/main" id="{49DA260F-6F9D-49BB-9FB2-0AF3B974D6C8}"/>
              </a:ext>
            </a:extLst>
          </p:cNvPr>
          <p:cNvSpPr txBox="1">
            <a:spLocks noChangeArrowheads="1"/>
          </p:cNvSpPr>
          <p:nvPr/>
        </p:nvSpPr>
        <p:spPr bwMode="auto">
          <a:xfrm>
            <a:off x="4067176" y="1865395"/>
            <a:ext cx="4980304" cy="11699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dirty="0"/>
              <a:t>跳出（左</a:t>
            </a:r>
            <a:r>
              <a:rPr kumimoji="1" lang="en-US" altLang="zh-CN" sz="1400" dirty="0">
                <a:sym typeface="Wingdings" pitchFamily="2" charset="2"/>
              </a:rPr>
              <a:t>→</a:t>
            </a:r>
            <a:r>
              <a:rPr lang="zh-CN" altLang="en-US" sz="1400" dirty="0"/>
              <a:t>右、右</a:t>
            </a:r>
            <a:r>
              <a:rPr kumimoji="1" lang="en-US" altLang="zh-CN" sz="1400" dirty="0">
                <a:sym typeface="Wingdings" pitchFamily="2" charset="2"/>
              </a:rPr>
              <a:t>→</a:t>
            </a:r>
            <a:r>
              <a:rPr lang="zh-CN" altLang="en-US" sz="1400" dirty="0"/>
              <a:t>左）循环比较查找的</a:t>
            </a:r>
            <a:r>
              <a:rPr lang="en-US" altLang="zh-CN" sz="1400" dirty="0"/>
              <a:t>2</a:t>
            </a:r>
            <a:r>
              <a:rPr lang="zh-CN" altLang="en-US" sz="1400" dirty="0"/>
              <a:t>种情况</a:t>
            </a:r>
            <a:r>
              <a:rPr lang="en-US" altLang="zh-CN" sz="1400" dirty="0"/>
              <a:t>:</a:t>
            </a:r>
          </a:p>
          <a:p>
            <a:r>
              <a:rPr lang="en-US" altLang="zh-CN" sz="1400" dirty="0"/>
              <a:t>1. </a:t>
            </a:r>
            <a:r>
              <a:rPr lang="en-US" altLang="zh-CN" sz="1400" dirty="0">
                <a:solidFill>
                  <a:srgbClr val="FF0000"/>
                </a:solidFill>
              </a:rPr>
              <a:t>a[i]</a:t>
            </a:r>
            <a:r>
              <a:rPr lang="en-US" altLang="zh-CN" sz="1400" dirty="0"/>
              <a:t> &gt;= x &gt;= </a:t>
            </a:r>
            <a:r>
              <a:rPr lang="en-US" altLang="zh-CN" sz="1400" dirty="0">
                <a:solidFill>
                  <a:srgbClr val="0066FF"/>
                </a:solidFill>
              </a:rPr>
              <a:t>a[j]</a:t>
            </a:r>
            <a:r>
              <a:rPr lang="en-US" altLang="zh-CN" sz="1400" dirty="0"/>
              <a:t>, </a:t>
            </a:r>
          </a:p>
          <a:p>
            <a:r>
              <a:rPr lang="zh-CN" altLang="en-US" sz="1400" dirty="0"/>
              <a:t>    左端发现大元素</a:t>
            </a:r>
            <a:r>
              <a:rPr lang="en-US" altLang="zh-CN" sz="1400" dirty="0">
                <a:solidFill>
                  <a:srgbClr val="FF0000"/>
                </a:solidFill>
              </a:rPr>
              <a:t>a[i]</a:t>
            </a:r>
            <a:r>
              <a:rPr lang="zh-CN" altLang="en-US" sz="1400" dirty="0"/>
              <a:t>，右端发现小元素</a:t>
            </a:r>
            <a:r>
              <a:rPr lang="en-US" altLang="zh-CN" sz="1400" dirty="0">
                <a:solidFill>
                  <a:srgbClr val="0066FF"/>
                </a:solidFill>
              </a:rPr>
              <a:t>a[j]</a:t>
            </a:r>
          </a:p>
          <a:p>
            <a:r>
              <a:rPr lang="en-US" altLang="zh-CN" sz="1400" dirty="0"/>
              <a:t>2. i=r,  a[j]&lt;=x, e.g. j=p, a[j]=a[x]</a:t>
            </a:r>
          </a:p>
          <a:p>
            <a:r>
              <a:rPr lang="zh-CN" altLang="en-US" sz="1400" dirty="0"/>
              <a:t>左端</a:t>
            </a:r>
            <a:r>
              <a:rPr lang="en-US" altLang="zh-CN" sz="1400" dirty="0"/>
              <a:t>a[i]</a:t>
            </a:r>
            <a:r>
              <a:rPr lang="zh-CN" altLang="en-US" sz="1400" dirty="0"/>
              <a:t>都是小元素、顺序符合要求，但右端发现小元素</a:t>
            </a:r>
            <a:r>
              <a:rPr lang="en-US" altLang="zh-CN" sz="1400" dirty="0"/>
              <a:t>a[j]</a:t>
            </a:r>
          </a:p>
        </p:txBody>
      </p:sp>
      <p:cxnSp>
        <p:nvCxnSpPr>
          <p:cNvPr id="8" name="直接箭头连接符 4">
            <a:extLst>
              <a:ext uri="{FF2B5EF4-FFF2-40B4-BE49-F238E27FC236}">
                <a16:creationId xmlns:a16="http://schemas.microsoft.com/office/drawing/2014/main" id="{8F6C3BF8-67C3-40F7-90BD-184C9D0E0D10}"/>
              </a:ext>
            </a:extLst>
          </p:cNvPr>
          <p:cNvCxnSpPr>
            <a:cxnSpLocks noChangeShapeType="1"/>
            <a:stCxn id="7" idx="1"/>
            <a:endCxn id="15" idx="27"/>
          </p:cNvCxnSpPr>
          <p:nvPr/>
        </p:nvCxnSpPr>
        <p:spPr bwMode="auto">
          <a:xfrm flipH="1">
            <a:off x="3119982" y="2450389"/>
            <a:ext cx="947194" cy="1254839"/>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54">
            <a:extLst>
              <a:ext uri="{FF2B5EF4-FFF2-40B4-BE49-F238E27FC236}">
                <a16:creationId xmlns:a16="http://schemas.microsoft.com/office/drawing/2014/main" id="{A2BD89B4-EA76-4333-8BE2-B4BE8ED6B48B}"/>
              </a:ext>
            </a:extLst>
          </p:cNvPr>
          <p:cNvSpPr txBox="1">
            <a:spLocks noChangeArrowheads="1"/>
          </p:cNvSpPr>
          <p:nvPr/>
        </p:nvSpPr>
        <p:spPr bwMode="auto">
          <a:xfrm>
            <a:off x="3394075" y="4827545"/>
            <a:ext cx="4968875" cy="73866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dirty="0"/>
              <a:t>跳出</a:t>
            </a:r>
            <a:r>
              <a:rPr kumimoji="1" lang="zh-CN" altLang="en-US" sz="1400" dirty="0"/>
              <a:t>左</a:t>
            </a:r>
            <a:r>
              <a:rPr kumimoji="1" lang="en-US" altLang="zh-CN" sz="1400" dirty="0">
                <a:solidFill>
                  <a:srgbClr val="FF0000"/>
                </a:solidFill>
                <a:sym typeface="Wingdings" pitchFamily="2" charset="2"/>
              </a:rPr>
              <a:t>→</a:t>
            </a:r>
            <a:r>
              <a:rPr kumimoji="1" lang="zh-CN" altLang="en-US" sz="1400" dirty="0"/>
              <a:t>右、左</a:t>
            </a:r>
            <a:r>
              <a:rPr kumimoji="1" lang="en-US" altLang="zh-CN" sz="1400" dirty="0">
                <a:solidFill>
                  <a:srgbClr val="FF0000"/>
                </a:solidFill>
                <a:sym typeface="Wingdings" pitchFamily="2" charset="2"/>
              </a:rPr>
              <a:t>←</a:t>
            </a:r>
            <a:r>
              <a:rPr kumimoji="1" lang="zh-CN" altLang="en-US" sz="1400" dirty="0"/>
              <a:t>右</a:t>
            </a:r>
            <a:r>
              <a:rPr lang="zh-CN" altLang="en-US" sz="1400" dirty="0"/>
              <a:t>循环比较后，且</a:t>
            </a:r>
            <a:r>
              <a:rPr lang="en-US" altLang="zh-CN" sz="1400" b="1" dirty="0">
                <a:solidFill>
                  <a:srgbClr val="FF0000"/>
                </a:solidFill>
              </a:rPr>
              <a:t>i&lt;j</a:t>
            </a:r>
            <a:r>
              <a:rPr lang="zh-CN" altLang="en-US" sz="1400" b="1" dirty="0">
                <a:solidFill>
                  <a:srgbClr val="FF0000"/>
                </a:solidFill>
              </a:rPr>
              <a:t>，</a:t>
            </a:r>
            <a:r>
              <a:rPr lang="zh-CN" altLang="en-US" sz="1400" dirty="0"/>
              <a:t>数组元素顺序不达标。将不满足顺序的左端大元素</a:t>
            </a:r>
            <a:r>
              <a:rPr lang="en-US" altLang="zh-CN" sz="1400" dirty="0"/>
              <a:t>a[i]&gt;=x</a:t>
            </a:r>
            <a:r>
              <a:rPr lang="zh-CN" altLang="en-US" sz="1400" dirty="0"/>
              <a:t>与右端小元素</a:t>
            </a:r>
            <a:r>
              <a:rPr lang="en-US" altLang="zh-CN" sz="1400" dirty="0"/>
              <a:t>a[j]&lt;=x</a:t>
            </a:r>
            <a:r>
              <a:rPr lang="zh-CN" altLang="en-US" sz="1400" dirty="0"/>
              <a:t>对调位置</a:t>
            </a:r>
            <a:r>
              <a:rPr lang="en-US" altLang="zh-CN" sz="1400" dirty="0"/>
              <a:t>. e.g. </a:t>
            </a:r>
            <a:r>
              <a:rPr lang="zh-CN" altLang="en-US" sz="1400" dirty="0"/>
              <a:t>前一页中，</a:t>
            </a:r>
            <a:r>
              <a:rPr lang="en-US" altLang="zh-CN" sz="1400" dirty="0"/>
              <a:t>{</a:t>
            </a:r>
            <a:r>
              <a:rPr lang="en-US" altLang="zh-CN" sz="1400" u="sng" dirty="0">
                <a:solidFill>
                  <a:srgbClr val="FF0000"/>
                </a:solidFill>
              </a:rPr>
              <a:t>6</a:t>
            </a:r>
            <a:r>
              <a:rPr lang="en-US" altLang="zh-CN" sz="1400" dirty="0"/>
              <a:t>,</a:t>
            </a:r>
            <a:r>
              <a:rPr lang="en-US" altLang="zh-CN" sz="1400" u="sng" dirty="0">
                <a:solidFill>
                  <a:srgbClr val="C00000"/>
                </a:solidFill>
              </a:rPr>
              <a:t>3</a:t>
            </a:r>
            <a:r>
              <a:rPr lang="en-US" altLang="zh-CN" sz="1400" dirty="0"/>
              <a:t>,2,</a:t>
            </a:r>
            <a:r>
              <a:rPr lang="en-US" altLang="zh-CN" sz="1400" dirty="0">
                <a:solidFill>
                  <a:srgbClr val="0066FF"/>
                </a:solidFill>
              </a:rPr>
              <a:t>10</a:t>
            </a:r>
            <a:r>
              <a:rPr lang="en-US" altLang="zh-CN" sz="1400" dirty="0"/>
              <a:t>,1, </a:t>
            </a:r>
            <a:r>
              <a:rPr lang="en-US" altLang="zh-CN" sz="1400" u="sng" dirty="0">
                <a:solidFill>
                  <a:srgbClr val="0066FF"/>
                </a:solidFill>
              </a:rPr>
              <a:t>5</a:t>
            </a:r>
            <a:r>
              <a:rPr lang="en-US" altLang="zh-CN" sz="1400" dirty="0"/>
              <a:t>, 9,7}, i=3, j=5</a:t>
            </a:r>
          </a:p>
        </p:txBody>
      </p:sp>
      <p:cxnSp>
        <p:nvCxnSpPr>
          <p:cNvPr id="10" name="直接箭头连接符 55">
            <a:extLst>
              <a:ext uri="{FF2B5EF4-FFF2-40B4-BE49-F238E27FC236}">
                <a16:creationId xmlns:a16="http://schemas.microsoft.com/office/drawing/2014/main" id="{C12ADE45-455A-4CA3-AEF3-17628791F938}"/>
              </a:ext>
            </a:extLst>
          </p:cNvPr>
          <p:cNvCxnSpPr>
            <a:cxnSpLocks noChangeShapeType="1"/>
            <a:stCxn id="9" idx="1"/>
          </p:cNvCxnSpPr>
          <p:nvPr/>
        </p:nvCxnSpPr>
        <p:spPr bwMode="auto">
          <a:xfrm flipH="1" flipV="1">
            <a:off x="2117725" y="4840962"/>
            <a:ext cx="1276350" cy="35591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64">
            <a:extLst>
              <a:ext uri="{FF2B5EF4-FFF2-40B4-BE49-F238E27FC236}">
                <a16:creationId xmlns:a16="http://schemas.microsoft.com/office/drawing/2014/main" id="{365DFAC8-4254-4F58-914D-A3EE55E794FC}"/>
              </a:ext>
            </a:extLst>
          </p:cNvPr>
          <p:cNvSpPr txBox="1"/>
          <p:nvPr/>
        </p:nvSpPr>
        <p:spPr>
          <a:xfrm>
            <a:off x="3159125" y="3716338"/>
            <a:ext cx="5876926" cy="984885"/>
          </a:xfrm>
          <a:prstGeom prst="rect">
            <a:avLst/>
          </a:prstGeom>
          <a:solidFill>
            <a:srgbClr val="FFFF00"/>
          </a:solidFill>
        </p:spPr>
        <p:txBody>
          <a:bodyPr wrap="square">
            <a:spAutoFit/>
          </a:bodyPr>
          <a:lstStyle/>
          <a:p>
            <a:pPr eaLnBrk="0" hangingPunct="0">
              <a:defRPr/>
            </a:pPr>
            <a:r>
              <a:rPr lang="en-US" altLang="zh-CN" sz="1400" dirty="0"/>
              <a:t>i&gt;=j, </a:t>
            </a:r>
            <a:r>
              <a:rPr lang="zh-CN" altLang="en-US" sz="1400" dirty="0"/>
              <a:t>全部元素数组均已经完成搜索比较，除基准元素</a:t>
            </a:r>
            <a:r>
              <a:rPr lang="en-US" altLang="zh-CN" sz="1400" dirty="0"/>
              <a:t>x=a[p]</a:t>
            </a:r>
            <a:r>
              <a:rPr lang="zh-CN" altLang="en-US" sz="1400" dirty="0"/>
              <a:t>外，均满足顺序关系</a:t>
            </a:r>
            <a:r>
              <a:rPr lang="en-US" altLang="zh-CN" sz="1400" dirty="0"/>
              <a:t>  </a:t>
            </a:r>
            <a:r>
              <a:rPr lang="en-US" altLang="zh-CN" sz="1400" dirty="0" err="1"/>
              <a:t>e.g.a</a:t>
            </a:r>
            <a:r>
              <a:rPr lang="en-US" altLang="zh-CN" sz="1400" dirty="0"/>
              <a:t>[1:6] ={</a:t>
            </a:r>
            <a:r>
              <a:rPr lang="en-US" altLang="zh-CN" sz="1400" b="1" dirty="0">
                <a:solidFill>
                  <a:srgbClr val="FF0000"/>
                </a:solidFill>
              </a:rPr>
              <a:t>45</a:t>
            </a:r>
            <a:r>
              <a:rPr lang="en-US" altLang="zh-CN" sz="1400" dirty="0"/>
              <a:t>,20,30,40,50,60}</a:t>
            </a:r>
            <a:r>
              <a:rPr lang="zh-CN" altLang="en-US" sz="1400" dirty="0"/>
              <a:t>，</a:t>
            </a:r>
            <a:r>
              <a:rPr lang="en-US" altLang="zh-CN" sz="1400" dirty="0"/>
              <a:t>x=</a:t>
            </a:r>
            <a:r>
              <a:rPr lang="en-US" altLang="zh-CN" sz="1400" dirty="0">
                <a:solidFill>
                  <a:srgbClr val="FF0000"/>
                </a:solidFill>
              </a:rPr>
              <a:t>45</a:t>
            </a:r>
            <a:r>
              <a:rPr lang="en-US" altLang="zh-CN" sz="1400" dirty="0"/>
              <a:t>, i:0</a:t>
            </a:r>
            <a:r>
              <a:rPr kumimoji="1" lang="en-US" altLang="zh-CN" sz="1400" dirty="0">
                <a:sym typeface="Wingdings" pitchFamily="2" charset="2"/>
              </a:rPr>
              <a:t>→</a:t>
            </a:r>
            <a:r>
              <a:rPr lang="en-US" altLang="zh-CN" sz="1400" dirty="0">
                <a:solidFill>
                  <a:srgbClr val="FF0000"/>
                </a:solidFill>
                <a:sym typeface="Wingdings" pitchFamily="2" charset="2"/>
              </a:rPr>
              <a:t>4,</a:t>
            </a:r>
            <a:r>
              <a:rPr lang="en-US" altLang="zh-CN" sz="1400" dirty="0"/>
              <a:t>  a[4]=50&gt;=x=45; </a:t>
            </a:r>
          </a:p>
          <a:p>
            <a:pPr eaLnBrk="0" hangingPunct="0">
              <a:defRPr/>
            </a:pPr>
            <a:r>
              <a:rPr lang="en-US" altLang="zh-CN" sz="1400" dirty="0"/>
              <a:t>j:5+1</a:t>
            </a:r>
            <a:r>
              <a:rPr kumimoji="1" lang="en-US" altLang="zh-CN" sz="1400" dirty="0">
                <a:sym typeface="Wingdings" pitchFamily="2" charset="2"/>
              </a:rPr>
              <a:t>→</a:t>
            </a:r>
            <a:r>
              <a:rPr lang="en-US" altLang="zh-CN" sz="1400" dirty="0">
                <a:solidFill>
                  <a:srgbClr val="FF0000"/>
                </a:solidFill>
                <a:sym typeface="Wingdings" pitchFamily="2" charset="2"/>
              </a:rPr>
              <a:t>3</a:t>
            </a:r>
            <a:r>
              <a:rPr lang="en-US" altLang="zh-CN" sz="1400" dirty="0">
                <a:sym typeface="Wingdings" pitchFamily="2" charset="2"/>
              </a:rPr>
              <a:t>, </a:t>
            </a:r>
            <a:r>
              <a:rPr lang="en-US" altLang="zh-CN" sz="1400" dirty="0"/>
              <a:t>i=4&gt;=j=3, a[3]=40&lt;=x=45, </a:t>
            </a:r>
            <a:r>
              <a:rPr lang="zh-CN" altLang="en-US" sz="1400" dirty="0"/>
              <a:t>跳出</a:t>
            </a:r>
            <a:r>
              <a:rPr kumimoji="1" lang="en-US" altLang="zh-CN" sz="1600" u="sng" dirty="0">
                <a:solidFill>
                  <a:schemeClr val="accent1">
                    <a:lumMod val="75000"/>
                  </a:schemeClr>
                </a:solidFill>
              </a:rPr>
              <a:t>while(true)</a:t>
            </a:r>
            <a:r>
              <a:rPr lang="zh-CN" altLang="en-US" sz="1400" dirty="0"/>
              <a:t>循环；</a:t>
            </a:r>
            <a:endParaRPr lang="en-US" altLang="zh-CN" sz="1400" dirty="0"/>
          </a:p>
          <a:p>
            <a:pPr eaLnBrk="0" hangingPunct="0">
              <a:defRPr/>
            </a:pPr>
            <a:r>
              <a:rPr lang="zh-CN" altLang="en-US" sz="1400" dirty="0"/>
              <a:t>否则，</a:t>
            </a:r>
            <a:r>
              <a:rPr lang="en-US" altLang="zh-CN" sz="1400" dirty="0"/>
              <a:t>i&lt;j, </a:t>
            </a:r>
            <a:r>
              <a:rPr lang="zh-CN" altLang="en-US" sz="1400" dirty="0"/>
              <a:t>继续</a:t>
            </a:r>
            <a:r>
              <a:rPr lang="en-US" altLang="zh-CN" sz="1400" dirty="0"/>
              <a:t>while(true)</a:t>
            </a:r>
            <a:r>
              <a:rPr lang="zh-CN" altLang="en-US" sz="1400" dirty="0"/>
              <a:t>，比较剩余元素</a:t>
            </a:r>
            <a:endParaRPr lang="en-US" altLang="zh-CN" sz="1400" b="1" dirty="0"/>
          </a:p>
        </p:txBody>
      </p:sp>
      <p:cxnSp>
        <p:nvCxnSpPr>
          <p:cNvPr id="12" name="直接箭头连接符 69">
            <a:extLst>
              <a:ext uri="{FF2B5EF4-FFF2-40B4-BE49-F238E27FC236}">
                <a16:creationId xmlns:a16="http://schemas.microsoft.com/office/drawing/2014/main" id="{34781579-EC96-40DF-BD4B-C367C6B5A3AD}"/>
              </a:ext>
            </a:extLst>
          </p:cNvPr>
          <p:cNvCxnSpPr>
            <a:cxnSpLocks noChangeShapeType="1"/>
            <a:stCxn id="11" idx="1"/>
          </p:cNvCxnSpPr>
          <p:nvPr/>
        </p:nvCxnSpPr>
        <p:spPr bwMode="auto">
          <a:xfrm flipH="1">
            <a:off x="2429277" y="4208781"/>
            <a:ext cx="729848" cy="12862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89">
            <a:extLst>
              <a:ext uri="{FF2B5EF4-FFF2-40B4-BE49-F238E27FC236}">
                <a16:creationId xmlns:a16="http://schemas.microsoft.com/office/drawing/2014/main" id="{5AC34343-FDC7-461E-93B1-9A9ABC61BEFB}"/>
              </a:ext>
            </a:extLst>
          </p:cNvPr>
          <p:cNvSpPr txBox="1">
            <a:spLocks noChangeArrowheads="1"/>
          </p:cNvSpPr>
          <p:nvPr/>
        </p:nvSpPr>
        <p:spPr bwMode="auto">
          <a:xfrm>
            <a:off x="1619250" y="6550025"/>
            <a:ext cx="4784725" cy="3079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a:t>返回划分点</a:t>
            </a:r>
            <a:r>
              <a:rPr lang="en-US" altLang="zh-CN" sz="1400"/>
              <a:t>q=j, a[q]=a[j]=x=</a:t>
            </a:r>
            <a:r>
              <a:rPr lang="zh-CN" altLang="en-US" sz="1400"/>
              <a:t>排序前的数组中第</a:t>
            </a:r>
            <a:r>
              <a:rPr lang="en-US" altLang="zh-CN" sz="1400"/>
              <a:t>1</a:t>
            </a:r>
            <a:r>
              <a:rPr lang="zh-CN" altLang="en-US" sz="1400"/>
              <a:t>元素</a:t>
            </a:r>
            <a:r>
              <a:rPr lang="en-US" altLang="zh-CN" sz="1400"/>
              <a:t>a[p]</a:t>
            </a:r>
          </a:p>
        </p:txBody>
      </p:sp>
      <p:cxnSp>
        <p:nvCxnSpPr>
          <p:cNvPr id="14" name="直接箭头连接符 90">
            <a:extLst>
              <a:ext uri="{FF2B5EF4-FFF2-40B4-BE49-F238E27FC236}">
                <a16:creationId xmlns:a16="http://schemas.microsoft.com/office/drawing/2014/main" id="{78128199-5583-48C1-B6EB-41D97722E84D}"/>
              </a:ext>
            </a:extLst>
          </p:cNvPr>
          <p:cNvCxnSpPr>
            <a:cxnSpLocks noChangeShapeType="1"/>
          </p:cNvCxnSpPr>
          <p:nvPr/>
        </p:nvCxnSpPr>
        <p:spPr bwMode="auto">
          <a:xfrm flipH="1" flipV="1">
            <a:off x="1513840" y="6184899"/>
            <a:ext cx="1335723" cy="365126"/>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任意多边形 45">
            <a:extLst>
              <a:ext uri="{FF2B5EF4-FFF2-40B4-BE49-F238E27FC236}">
                <a16:creationId xmlns:a16="http://schemas.microsoft.com/office/drawing/2014/main" id="{2DFCBCC2-DD50-44D7-8BD1-859D640F6CF5}"/>
              </a:ext>
            </a:extLst>
          </p:cNvPr>
          <p:cNvSpPr>
            <a:spLocks/>
          </p:cNvSpPr>
          <p:nvPr/>
        </p:nvSpPr>
        <p:spPr bwMode="auto">
          <a:xfrm>
            <a:off x="708025" y="2909889"/>
            <a:ext cx="2955925" cy="806450"/>
          </a:xfrm>
          <a:custGeom>
            <a:avLst/>
            <a:gdLst>
              <a:gd name="T0" fmla="*/ 205468 w 2956782"/>
              <a:gd name="T1" fmla="*/ 147476 h 980799"/>
              <a:gd name="T2" fmla="*/ 338039 w 2956782"/>
              <a:gd name="T3" fmla="*/ 147476 h 980799"/>
              <a:gd name="T4" fmla="*/ 417575 w 2956782"/>
              <a:gd name="T5" fmla="*/ 127333 h 980799"/>
              <a:gd name="T6" fmla="*/ 649562 w 2956782"/>
              <a:gd name="T7" fmla="*/ 107166 h 980799"/>
              <a:gd name="T8" fmla="*/ 961086 w 2956782"/>
              <a:gd name="T9" fmla="*/ 127333 h 980799"/>
              <a:gd name="T10" fmla="*/ 1292495 w 2956782"/>
              <a:gd name="T11" fmla="*/ 147476 h 980799"/>
              <a:gd name="T12" fmla="*/ 1358777 w 2956782"/>
              <a:gd name="T13" fmla="*/ 167644 h 980799"/>
              <a:gd name="T14" fmla="*/ 1922171 w 2956782"/>
              <a:gd name="T15" fmla="*/ 140763 h 980799"/>
              <a:gd name="T16" fmla="*/ 2014966 w 2956782"/>
              <a:gd name="T17" fmla="*/ 120610 h 980799"/>
              <a:gd name="T18" fmla="*/ 2174042 w 2956782"/>
              <a:gd name="T19" fmla="*/ 86998 h 980799"/>
              <a:gd name="T20" fmla="*/ 2266837 w 2956782"/>
              <a:gd name="T21" fmla="*/ 60132 h 980799"/>
              <a:gd name="T22" fmla="*/ 2346376 w 2956782"/>
              <a:gd name="T23" fmla="*/ 39965 h 980799"/>
              <a:gd name="T24" fmla="*/ 2505451 w 2956782"/>
              <a:gd name="T25" fmla="*/ 13099 h 980799"/>
              <a:gd name="T26" fmla="*/ 2810347 w 2956782"/>
              <a:gd name="T27" fmla="*/ 19822 h 980799"/>
              <a:gd name="T28" fmla="*/ 2856745 w 2956782"/>
              <a:gd name="T29" fmla="*/ 46687 h 980799"/>
              <a:gd name="T30" fmla="*/ 2889885 w 2956782"/>
              <a:gd name="T31" fmla="*/ 100443 h 980799"/>
              <a:gd name="T32" fmla="*/ 2909769 w 2956782"/>
              <a:gd name="T33" fmla="*/ 228122 h 980799"/>
              <a:gd name="T34" fmla="*/ 2923028 w 2956782"/>
              <a:gd name="T35" fmla="*/ 288600 h 980799"/>
              <a:gd name="T36" fmla="*/ 2936280 w 2956782"/>
              <a:gd name="T37" fmla="*/ 355798 h 980799"/>
              <a:gd name="T38" fmla="*/ 2916398 w 2956782"/>
              <a:gd name="T39" fmla="*/ 611142 h 980799"/>
              <a:gd name="T40" fmla="*/ 2876630 w 2956782"/>
              <a:gd name="T41" fmla="*/ 671621 h 980799"/>
              <a:gd name="T42" fmla="*/ 2830231 w 2956782"/>
              <a:gd name="T43" fmla="*/ 725377 h 980799"/>
              <a:gd name="T44" fmla="*/ 2750694 w 2956782"/>
              <a:gd name="T45" fmla="*/ 772414 h 980799"/>
              <a:gd name="T46" fmla="*/ 2664527 w 2956782"/>
              <a:gd name="T47" fmla="*/ 832891 h 980799"/>
              <a:gd name="T48" fmla="*/ 2604874 w 2956782"/>
              <a:gd name="T49" fmla="*/ 879929 h 980799"/>
              <a:gd name="T50" fmla="*/ 2558477 w 2956782"/>
              <a:gd name="T51" fmla="*/ 900090 h 980799"/>
              <a:gd name="T52" fmla="*/ 2485567 w 2956782"/>
              <a:gd name="T53" fmla="*/ 947125 h 980799"/>
              <a:gd name="T54" fmla="*/ 2412656 w 2956782"/>
              <a:gd name="T55" fmla="*/ 967286 h 980799"/>
              <a:gd name="T56" fmla="*/ 2319861 w 2956782"/>
              <a:gd name="T57" fmla="*/ 987444 h 980799"/>
              <a:gd name="T58" fmla="*/ 2180671 w 2956782"/>
              <a:gd name="T59" fmla="*/ 974005 h 980799"/>
              <a:gd name="T60" fmla="*/ 2041479 w 2956782"/>
              <a:gd name="T61" fmla="*/ 960566 h 980799"/>
              <a:gd name="T62" fmla="*/ 1948685 w 2956782"/>
              <a:gd name="T63" fmla="*/ 940406 h 980799"/>
              <a:gd name="T64" fmla="*/ 1782981 w 2956782"/>
              <a:gd name="T65" fmla="*/ 940406 h 980799"/>
              <a:gd name="T66" fmla="*/ 1630531 w 2956782"/>
              <a:gd name="T67" fmla="*/ 953847 h 980799"/>
              <a:gd name="T68" fmla="*/ 1391917 w 2956782"/>
              <a:gd name="T69" fmla="*/ 987444 h 980799"/>
              <a:gd name="T70" fmla="*/ 1106906 w 2956782"/>
              <a:gd name="T71" fmla="*/ 974005 h 980799"/>
              <a:gd name="T72" fmla="*/ 815265 w 2956782"/>
              <a:gd name="T73" fmla="*/ 953847 h 980799"/>
              <a:gd name="T74" fmla="*/ 669448 w 2956782"/>
              <a:gd name="T75" fmla="*/ 940406 h 980799"/>
              <a:gd name="T76" fmla="*/ 410947 w 2956782"/>
              <a:gd name="T77" fmla="*/ 933686 h 980799"/>
              <a:gd name="T78" fmla="*/ 265130 w 2956782"/>
              <a:gd name="T79" fmla="*/ 940406 h 980799"/>
              <a:gd name="T80" fmla="*/ 205468 w 2956782"/>
              <a:gd name="T81" fmla="*/ 913528 h 980799"/>
              <a:gd name="T82" fmla="*/ 165709 w 2956782"/>
              <a:gd name="T83" fmla="*/ 900090 h 980799"/>
              <a:gd name="T84" fmla="*/ 99421 w 2956782"/>
              <a:gd name="T85" fmla="*/ 846332 h 980799"/>
              <a:gd name="T86" fmla="*/ 33132 w 2956782"/>
              <a:gd name="T87" fmla="*/ 758973 h 980799"/>
              <a:gd name="T88" fmla="*/ 6626 w 2956782"/>
              <a:gd name="T89" fmla="*/ 678341 h 980799"/>
              <a:gd name="T90" fmla="*/ 6626 w 2956782"/>
              <a:gd name="T91" fmla="*/ 570825 h 980799"/>
              <a:gd name="T92" fmla="*/ 26506 w 2956782"/>
              <a:gd name="T93" fmla="*/ 490188 h 980799"/>
              <a:gd name="T94" fmla="*/ 39759 w 2956782"/>
              <a:gd name="T95" fmla="*/ 443149 h 980799"/>
              <a:gd name="T96" fmla="*/ 99421 w 2956782"/>
              <a:gd name="T97" fmla="*/ 322194 h 980799"/>
              <a:gd name="T98" fmla="*/ 125927 w 2956782"/>
              <a:gd name="T99" fmla="*/ 241567 h 980799"/>
              <a:gd name="T100" fmla="*/ 139192 w 2956782"/>
              <a:gd name="T101" fmla="*/ 187810 h 980799"/>
              <a:gd name="T102" fmla="*/ 152456 w 2956782"/>
              <a:gd name="T103" fmla="*/ 140763 h 980799"/>
              <a:gd name="T104" fmla="*/ 225356 w 2956782"/>
              <a:gd name="T105" fmla="*/ 120610 h 9807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56782" h="980799">
                <a:moveTo>
                  <a:pt x="160187" y="139818"/>
                </a:moveTo>
                <a:cubicBezTo>
                  <a:pt x="175761" y="142043"/>
                  <a:pt x="191482" y="143407"/>
                  <a:pt x="206908" y="146492"/>
                </a:cubicBezTo>
                <a:cubicBezTo>
                  <a:pt x="213807" y="147872"/>
                  <a:pt x="219896" y="153167"/>
                  <a:pt x="226931" y="153167"/>
                </a:cubicBezTo>
                <a:cubicBezTo>
                  <a:pt x="264818" y="153167"/>
                  <a:pt x="302575" y="148717"/>
                  <a:pt x="340397" y="146492"/>
                </a:cubicBezTo>
                <a:cubicBezTo>
                  <a:pt x="363348" y="141902"/>
                  <a:pt x="378464" y="139430"/>
                  <a:pt x="400467" y="133143"/>
                </a:cubicBezTo>
                <a:cubicBezTo>
                  <a:pt x="407232" y="131210"/>
                  <a:pt x="413516" y="127399"/>
                  <a:pt x="420490" y="126469"/>
                </a:cubicBezTo>
                <a:cubicBezTo>
                  <a:pt x="447046" y="122928"/>
                  <a:pt x="473926" y="122460"/>
                  <a:pt x="500584" y="119794"/>
                </a:cubicBezTo>
                <a:cubicBezTo>
                  <a:pt x="652074" y="104645"/>
                  <a:pt x="415058" y="122381"/>
                  <a:pt x="654096" y="106446"/>
                </a:cubicBezTo>
                <a:lnTo>
                  <a:pt x="914400" y="113120"/>
                </a:lnTo>
                <a:cubicBezTo>
                  <a:pt x="1039914" y="118825"/>
                  <a:pt x="884142" y="117663"/>
                  <a:pt x="967796" y="126469"/>
                </a:cubicBezTo>
                <a:cubicBezTo>
                  <a:pt x="1003266" y="130203"/>
                  <a:pt x="1039005" y="130689"/>
                  <a:pt x="1074587" y="133143"/>
                </a:cubicBezTo>
                <a:cubicBezTo>
                  <a:pt x="1257749" y="145775"/>
                  <a:pt x="1052148" y="134618"/>
                  <a:pt x="1301518" y="146492"/>
                </a:cubicBezTo>
                <a:cubicBezTo>
                  <a:pt x="1310417" y="148717"/>
                  <a:pt x="1319430" y="150531"/>
                  <a:pt x="1328216" y="153167"/>
                </a:cubicBezTo>
                <a:cubicBezTo>
                  <a:pt x="1341694" y="157210"/>
                  <a:pt x="1368263" y="166516"/>
                  <a:pt x="1368263" y="166516"/>
                </a:cubicBezTo>
                <a:lnTo>
                  <a:pt x="1862172" y="159841"/>
                </a:lnTo>
                <a:cubicBezTo>
                  <a:pt x="1882593" y="159324"/>
                  <a:pt x="1917961" y="145695"/>
                  <a:pt x="1935591" y="139818"/>
                </a:cubicBezTo>
                <a:cubicBezTo>
                  <a:pt x="1958855" y="132063"/>
                  <a:pt x="1977676" y="131401"/>
                  <a:pt x="2002336" y="126469"/>
                </a:cubicBezTo>
                <a:cubicBezTo>
                  <a:pt x="2011331" y="124670"/>
                  <a:pt x="2019962" y="121155"/>
                  <a:pt x="2029034" y="119794"/>
                </a:cubicBezTo>
                <a:cubicBezTo>
                  <a:pt x="2064511" y="114473"/>
                  <a:pt x="2135825" y="106446"/>
                  <a:pt x="2135825" y="106446"/>
                </a:cubicBezTo>
                <a:cubicBezTo>
                  <a:pt x="2236550" y="81263"/>
                  <a:pt x="2084496" y="121330"/>
                  <a:pt x="2189220" y="86422"/>
                </a:cubicBezTo>
                <a:cubicBezTo>
                  <a:pt x="2206625" y="80620"/>
                  <a:pt x="2225211" y="78875"/>
                  <a:pt x="2242616" y="73073"/>
                </a:cubicBezTo>
                <a:lnTo>
                  <a:pt x="2282663" y="59724"/>
                </a:lnTo>
                <a:cubicBezTo>
                  <a:pt x="2303203" y="52877"/>
                  <a:pt x="2321592" y="51660"/>
                  <a:pt x="2342733" y="46375"/>
                </a:cubicBezTo>
                <a:cubicBezTo>
                  <a:pt x="2349558" y="44669"/>
                  <a:pt x="2355991" y="41634"/>
                  <a:pt x="2362756" y="39701"/>
                </a:cubicBezTo>
                <a:cubicBezTo>
                  <a:pt x="2371576" y="37181"/>
                  <a:pt x="2380499" y="35017"/>
                  <a:pt x="2389454" y="33027"/>
                </a:cubicBezTo>
                <a:cubicBezTo>
                  <a:pt x="2433451" y="23250"/>
                  <a:pt x="2478282" y="18586"/>
                  <a:pt x="2522943" y="13003"/>
                </a:cubicBezTo>
                <a:cubicBezTo>
                  <a:pt x="2529617" y="10778"/>
                  <a:pt x="2535931" y="6329"/>
                  <a:pt x="2542966" y="6329"/>
                </a:cubicBezTo>
                <a:cubicBezTo>
                  <a:pt x="2796429" y="6329"/>
                  <a:pt x="2727116" y="-14608"/>
                  <a:pt x="2829968" y="19678"/>
                </a:cubicBezTo>
                <a:cubicBezTo>
                  <a:pt x="2838867" y="26352"/>
                  <a:pt x="2847008" y="34182"/>
                  <a:pt x="2856666" y="39701"/>
                </a:cubicBezTo>
                <a:cubicBezTo>
                  <a:pt x="2862774" y="43191"/>
                  <a:pt x="2872185" y="40970"/>
                  <a:pt x="2876689" y="46375"/>
                </a:cubicBezTo>
                <a:cubicBezTo>
                  <a:pt x="2884359" y="55579"/>
                  <a:pt x="2883688" y="69588"/>
                  <a:pt x="2890038" y="79748"/>
                </a:cubicBezTo>
                <a:cubicBezTo>
                  <a:pt x="2895041" y="87752"/>
                  <a:pt x="2903387" y="93097"/>
                  <a:pt x="2910061" y="99771"/>
                </a:cubicBezTo>
                <a:cubicBezTo>
                  <a:pt x="2912286" y="108670"/>
                  <a:pt x="2915095" y="117444"/>
                  <a:pt x="2916736" y="126469"/>
                </a:cubicBezTo>
                <a:cubicBezTo>
                  <a:pt x="2928560" y="191499"/>
                  <a:pt x="2918479" y="156950"/>
                  <a:pt x="2930085" y="226586"/>
                </a:cubicBezTo>
                <a:cubicBezTo>
                  <a:pt x="2931593" y="235634"/>
                  <a:pt x="2934769" y="244329"/>
                  <a:pt x="2936759" y="253284"/>
                </a:cubicBezTo>
                <a:cubicBezTo>
                  <a:pt x="2939220" y="264358"/>
                  <a:pt x="2940973" y="275582"/>
                  <a:pt x="2943434" y="286656"/>
                </a:cubicBezTo>
                <a:cubicBezTo>
                  <a:pt x="2945424" y="295611"/>
                  <a:pt x="2948309" y="304359"/>
                  <a:pt x="2950108" y="313354"/>
                </a:cubicBezTo>
                <a:cubicBezTo>
                  <a:pt x="2952762" y="326624"/>
                  <a:pt x="2954557" y="340051"/>
                  <a:pt x="2956782" y="353400"/>
                </a:cubicBezTo>
                <a:cubicBezTo>
                  <a:pt x="2954557" y="424594"/>
                  <a:pt x="2955714" y="495975"/>
                  <a:pt x="2950108" y="566983"/>
                </a:cubicBezTo>
                <a:cubicBezTo>
                  <a:pt x="2949001" y="581010"/>
                  <a:pt x="2944564" y="595321"/>
                  <a:pt x="2936759" y="607029"/>
                </a:cubicBezTo>
                <a:lnTo>
                  <a:pt x="2923410" y="627053"/>
                </a:lnTo>
                <a:cubicBezTo>
                  <a:pt x="2911681" y="662241"/>
                  <a:pt x="2924488" y="633769"/>
                  <a:pt x="2896712" y="667100"/>
                </a:cubicBezTo>
                <a:cubicBezTo>
                  <a:pt x="2868902" y="700472"/>
                  <a:pt x="2900049" y="675999"/>
                  <a:pt x="2863340" y="700472"/>
                </a:cubicBezTo>
                <a:cubicBezTo>
                  <a:pt x="2858890" y="707146"/>
                  <a:pt x="2856028" y="715213"/>
                  <a:pt x="2849991" y="720495"/>
                </a:cubicBezTo>
                <a:cubicBezTo>
                  <a:pt x="2837917" y="731060"/>
                  <a:pt x="2823293" y="738294"/>
                  <a:pt x="2809944" y="747193"/>
                </a:cubicBezTo>
                <a:cubicBezTo>
                  <a:pt x="2784066" y="764445"/>
                  <a:pt x="2797532" y="758005"/>
                  <a:pt x="2769898" y="767216"/>
                </a:cubicBezTo>
                <a:cubicBezTo>
                  <a:pt x="2763223" y="773891"/>
                  <a:pt x="2757325" y="781445"/>
                  <a:pt x="2749874" y="787240"/>
                </a:cubicBezTo>
                <a:cubicBezTo>
                  <a:pt x="2730456" y="802343"/>
                  <a:pt x="2706251" y="817377"/>
                  <a:pt x="2683130" y="827286"/>
                </a:cubicBezTo>
                <a:cubicBezTo>
                  <a:pt x="2676663" y="830057"/>
                  <a:pt x="2669781" y="831736"/>
                  <a:pt x="2663107" y="833961"/>
                </a:cubicBezTo>
                <a:lnTo>
                  <a:pt x="2623060" y="874008"/>
                </a:lnTo>
                <a:cubicBezTo>
                  <a:pt x="2618085" y="878983"/>
                  <a:pt x="2609503" y="877911"/>
                  <a:pt x="2603036" y="880682"/>
                </a:cubicBezTo>
                <a:cubicBezTo>
                  <a:pt x="2593891" y="884601"/>
                  <a:pt x="2584435" y="888248"/>
                  <a:pt x="2576339" y="894031"/>
                </a:cubicBezTo>
                <a:cubicBezTo>
                  <a:pt x="2545174" y="916292"/>
                  <a:pt x="2567726" y="915023"/>
                  <a:pt x="2529617" y="934078"/>
                </a:cubicBezTo>
                <a:cubicBezTo>
                  <a:pt x="2521413" y="938180"/>
                  <a:pt x="2511740" y="938232"/>
                  <a:pt x="2502920" y="940752"/>
                </a:cubicBezTo>
                <a:cubicBezTo>
                  <a:pt x="2496155" y="942685"/>
                  <a:pt x="2489684" y="945576"/>
                  <a:pt x="2482896" y="947427"/>
                </a:cubicBezTo>
                <a:cubicBezTo>
                  <a:pt x="2465196" y="952254"/>
                  <a:pt x="2447299" y="956325"/>
                  <a:pt x="2429501" y="960775"/>
                </a:cubicBezTo>
                <a:lnTo>
                  <a:pt x="2376105" y="974124"/>
                </a:lnTo>
                <a:lnTo>
                  <a:pt x="2336058" y="980799"/>
                </a:lnTo>
                <a:cubicBezTo>
                  <a:pt x="2304911" y="978574"/>
                  <a:pt x="2273702" y="977085"/>
                  <a:pt x="2242616" y="974124"/>
                </a:cubicBezTo>
                <a:cubicBezTo>
                  <a:pt x="2226955" y="972632"/>
                  <a:pt x="2211540" y="969097"/>
                  <a:pt x="2195895" y="967450"/>
                </a:cubicBezTo>
                <a:cubicBezTo>
                  <a:pt x="2169252" y="964645"/>
                  <a:pt x="2142471" y="963315"/>
                  <a:pt x="2115801" y="960775"/>
                </a:cubicBezTo>
                <a:cubicBezTo>
                  <a:pt x="2095745" y="958865"/>
                  <a:pt x="2075754" y="956326"/>
                  <a:pt x="2055731" y="954101"/>
                </a:cubicBezTo>
                <a:cubicBezTo>
                  <a:pt x="1993724" y="938600"/>
                  <a:pt x="2070806" y="957116"/>
                  <a:pt x="1988987" y="940752"/>
                </a:cubicBezTo>
                <a:cubicBezTo>
                  <a:pt x="1979992" y="938953"/>
                  <a:pt x="1971244" y="936068"/>
                  <a:pt x="1962289" y="934078"/>
                </a:cubicBezTo>
                <a:cubicBezTo>
                  <a:pt x="1951215" y="931617"/>
                  <a:pt x="1940041" y="929628"/>
                  <a:pt x="1928917" y="927403"/>
                </a:cubicBezTo>
                <a:cubicBezTo>
                  <a:pt x="1884421" y="929628"/>
                  <a:pt x="1839849" y="930661"/>
                  <a:pt x="1795428" y="934078"/>
                </a:cubicBezTo>
                <a:cubicBezTo>
                  <a:pt x="1781935" y="935116"/>
                  <a:pt x="1768863" y="939580"/>
                  <a:pt x="1755381" y="940752"/>
                </a:cubicBezTo>
                <a:cubicBezTo>
                  <a:pt x="1717636" y="944034"/>
                  <a:pt x="1679737" y="945202"/>
                  <a:pt x="1641915" y="947427"/>
                </a:cubicBezTo>
                <a:lnTo>
                  <a:pt x="1535124" y="960775"/>
                </a:lnTo>
                <a:cubicBezTo>
                  <a:pt x="1474075" y="968406"/>
                  <a:pt x="1453022" y="972234"/>
                  <a:pt x="1401635" y="980799"/>
                </a:cubicBezTo>
                <a:lnTo>
                  <a:pt x="1201401" y="974124"/>
                </a:lnTo>
                <a:cubicBezTo>
                  <a:pt x="1172425" y="972776"/>
                  <a:pt x="1143573" y="969446"/>
                  <a:pt x="1114634" y="967450"/>
                </a:cubicBezTo>
                <a:lnTo>
                  <a:pt x="1007842" y="960775"/>
                </a:lnTo>
                <a:cubicBezTo>
                  <a:pt x="933904" y="936130"/>
                  <a:pt x="1003602" y="957300"/>
                  <a:pt x="820958" y="947427"/>
                </a:cubicBezTo>
                <a:cubicBezTo>
                  <a:pt x="794206" y="945981"/>
                  <a:pt x="767545" y="943178"/>
                  <a:pt x="740864" y="940752"/>
                </a:cubicBezTo>
                <a:cubicBezTo>
                  <a:pt x="718597" y="938728"/>
                  <a:pt x="696274" y="937099"/>
                  <a:pt x="674120" y="934078"/>
                </a:cubicBezTo>
                <a:cubicBezTo>
                  <a:pt x="647302" y="930421"/>
                  <a:pt x="594026" y="920729"/>
                  <a:pt x="594026" y="920729"/>
                </a:cubicBezTo>
                <a:cubicBezTo>
                  <a:pt x="533956" y="922954"/>
                  <a:pt x="473817" y="923767"/>
                  <a:pt x="413816" y="927403"/>
                </a:cubicBezTo>
                <a:cubicBezTo>
                  <a:pt x="392219" y="928712"/>
                  <a:pt x="368260" y="935455"/>
                  <a:pt x="347072" y="940752"/>
                </a:cubicBezTo>
                <a:cubicBezTo>
                  <a:pt x="320374" y="938527"/>
                  <a:pt x="293248" y="939332"/>
                  <a:pt x="266978" y="934078"/>
                </a:cubicBezTo>
                <a:cubicBezTo>
                  <a:pt x="259112" y="932505"/>
                  <a:pt x="254285" y="923987"/>
                  <a:pt x="246955" y="920729"/>
                </a:cubicBezTo>
                <a:cubicBezTo>
                  <a:pt x="234097" y="915014"/>
                  <a:pt x="220257" y="911830"/>
                  <a:pt x="206908" y="907380"/>
                </a:cubicBezTo>
                <a:lnTo>
                  <a:pt x="186885" y="900705"/>
                </a:lnTo>
                <a:lnTo>
                  <a:pt x="166861" y="894031"/>
                </a:lnTo>
                <a:cubicBezTo>
                  <a:pt x="160187" y="887357"/>
                  <a:pt x="154005" y="880151"/>
                  <a:pt x="146838" y="874008"/>
                </a:cubicBezTo>
                <a:cubicBezTo>
                  <a:pt x="132349" y="861589"/>
                  <a:pt x="115965" y="851200"/>
                  <a:pt x="100117" y="840635"/>
                </a:cubicBezTo>
                <a:cubicBezTo>
                  <a:pt x="69516" y="794735"/>
                  <a:pt x="88639" y="805663"/>
                  <a:pt x="53396" y="793914"/>
                </a:cubicBezTo>
                <a:cubicBezTo>
                  <a:pt x="39376" y="772885"/>
                  <a:pt x="39749" y="777249"/>
                  <a:pt x="33372" y="753867"/>
                </a:cubicBezTo>
                <a:cubicBezTo>
                  <a:pt x="28545" y="736167"/>
                  <a:pt x="28228" y="716881"/>
                  <a:pt x="20023" y="700472"/>
                </a:cubicBezTo>
                <a:lnTo>
                  <a:pt x="6674" y="673774"/>
                </a:lnTo>
                <a:cubicBezTo>
                  <a:pt x="4449" y="660425"/>
                  <a:pt x="0" y="647260"/>
                  <a:pt x="0" y="633727"/>
                </a:cubicBezTo>
                <a:cubicBezTo>
                  <a:pt x="0" y="611368"/>
                  <a:pt x="3719" y="589146"/>
                  <a:pt x="6674" y="566983"/>
                </a:cubicBezTo>
                <a:cubicBezTo>
                  <a:pt x="8393" y="554090"/>
                  <a:pt x="16060" y="520784"/>
                  <a:pt x="20023" y="506913"/>
                </a:cubicBezTo>
                <a:cubicBezTo>
                  <a:pt x="21956" y="500148"/>
                  <a:pt x="24765" y="493654"/>
                  <a:pt x="26698" y="486889"/>
                </a:cubicBezTo>
                <a:cubicBezTo>
                  <a:pt x="29218" y="478069"/>
                  <a:pt x="30852" y="469012"/>
                  <a:pt x="33372" y="460192"/>
                </a:cubicBezTo>
                <a:cubicBezTo>
                  <a:pt x="35305" y="453427"/>
                  <a:pt x="38196" y="446956"/>
                  <a:pt x="40047" y="440168"/>
                </a:cubicBezTo>
                <a:cubicBezTo>
                  <a:pt x="60662" y="364582"/>
                  <a:pt x="39619" y="408362"/>
                  <a:pt x="73419" y="360075"/>
                </a:cubicBezTo>
                <a:cubicBezTo>
                  <a:pt x="82619" y="346932"/>
                  <a:pt x="100117" y="320028"/>
                  <a:pt x="100117" y="320028"/>
                </a:cubicBezTo>
                <a:lnTo>
                  <a:pt x="113466" y="266632"/>
                </a:lnTo>
                <a:cubicBezTo>
                  <a:pt x="115879" y="256980"/>
                  <a:pt x="122896" y="249080"/>
                  <a:pt x="126815" y="239935"/>
                </a:cubicBezTo>
                <a:cubicBezTo>
                  <a:pt x="129586" y="233468"/>
                  <a:pt x="131783" y="226737"/>
                  <a:pt x="133489" y="219911"/>
                </a:cubicBezTo>
                <a:cubicBezTo>
                  <a:pt x="136240" y="208905"/>
                  <a:pt x="137412" y="197545"/>
                  <a:pt x="140163" y="186539"/>
                </a:cubicBezTo>
                <a:cubicBezTo>
                  <a:pt x="141869" y="179714"/>
                  <a:pt x="144905" y="173281"/>
                  <a:pt x="146838" y="166516"/>
                </a:cubicBezTo>
                <a:cubicBezTo>
                  <a:pt x="149358" y="157696"/>
                  <a:pt x="145493" y="144273"/>
                  <a:pt x="153512" y="139818"/>
                </a:cubicBezTo>
                <a:cubicBezTo>
                  <a:pt x="169192" y="131107"/>
                  <a:pt x="189109" y="135368"/>
                  <a:pt x="206908" y="133143"/>
                </a:cubicBezTo>
                <a:cubicBezTo>
                  <a:pt x="213582" y="128693"/>
                  <a:pt x="221920" y="126058"/>
                  <a:pt x="226931" y="119794"/>
                </a:cubicBezTo>
                <a:cubicBezTo>
                  <a:pt x="235013" y="109691"/>
                  <a:pt x="233606" y="83791"/>
                  <a:pt x="233606" y="11312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任意多边形 51">
            <a:extLst>
              <a:ext uri="{FF2B5EF4-FFF2-40B4-BE49-F238E27FC236}">
                <a16:creationId xmlns:a16="http://schemas.microsoft.com/office/drawing/2014/main" id="{82091F1A-82AF-4704-AFD2-AD6F52E37708}"/>
              </a:ext>
            </a:extLst>
          </p:cNvPr>
          <p:cNvSpPr>
            <a:spLocks/>
          </p:cNvSpPr>
          <p:nvPr/>
        </p:nvSpPr>
        <p:spPr bwMode="auto">
          <a:xfrm>
            <a:off x="406400" y="5172075"/>
            <a:ext cx="1603375" cy="777875"/>
          </a:xfrm>
          <a:custGeom>
            <a:avLst/>
            <a:gdLst>
              <a:gd name="T0" fmla="*/ 395954 w 1601868"/>
              <a:gd name="T1" fmla="*/ 2156 h 901051"/>
              <a:gd name="T2" fmla="*/ 641718 w 1601868"/>
              <a:gd name="T3" fmla="*/ 1764 h 901051"/>
              <a:gd name="T4" fmla="*/ 730467 w 1601868"/>
              <a:gd name="T5" fmla="*/ 1176 h 901051"/>
              <a:gd name="T6" fmla="*/ 846522 w 1601868"/>
              <a:gd name="T7" fmla="*/ 392 h 901051"/>
              <a:gd name="T8" fmla="*/ 976232 w 1601868"/>
              <a:gd name="T9" fmla="*/ 195 h 901051"/>
              <a:gd name="T10" fmla="*/ 1044500 w 1601868"/>
              <a:gd name="T11" fmla="*/ 784 h 901051"/>
              <a:gd name="T12" fmla="*/ 1099112 w 1601868"/>
              <a:gd name="T13" fmla="*/ 1372 h 901051"/>
              <a:gd name="T14" fmla="*/ 1160558 w 1601868"/>
              <a:gd name="T15" fmla="*/ 1960 h 901051"/>
              <a:gd name="T16" fmla="*/ 1358532 w 1601868"/>
              <a:gd name="T17" fmla="*/ 3135 h 901051"/>
              <a:gd name="T18" fmla="*/ 1549681 w 1601868"/>
              <a:gd name="T19" fmla="*/ 4116 h 901051"/>
              <a:gd name="T20" fmla="*/ 1583817 w 1601868"/>
              <a:gd name="T21" fmla="*/ 5881 h 901051"/>
              <a:gd name="T22" fmla="*/ 1611122 w 1601868"/>
              <a:gd name="T23" fmla="*/ 7253 h 901051"/>
              <a:gd name="T24" fmla="*/ 1638431 w 1601868"/>
              <a:gd name="T25" fmla="*/ 12349 h 901051"/>
              <a:gd name="T26" fmla="*/ 1624776 w 1601868"/>
              <a:gd name="T27" fmla="*/ 18229 h 901051"/>
              <a:gd name="T28" fmla="*/ 1583817 w 1601868"/>
              <a:gd name="T29" fmla="*/ 19600 h 901051"/>
              <a:gd name="T30" fmla="*/ 1522375 w 1601868"/>
              <a:gd name="T31" fmla="*/ 21168 h 901051"/>
              <a:gd name="T32" fmla="*/ 1454107 w 1601868"/>
              <a:gd name="T33" fmla="*/ 23325 h 901051"/>
              <a:gd name="T34" fmla="*/ 1399492 w 1601868"/>
              <a:gd name="T35" fmla="*/ 24304 h 901051"/>
              <a:gd name="T36" fmla="*/ 1317570 w 1601868"/>
              <a:gd name="T37" fmla="*/ 25676 h 901051"/>
              <a:gd name="T38" fmla="*/ 1167383 w 1601868"/>
              <a:gd name="T39" fmla="*/ 26461 h 901051"/>
              <a:gd name="T40" fmla="*/ 942097 w 1601868"/>
              <a:gd name="T41" fmla="*/ 25676 h 901051"/>
              <a:gd name="T42" fmla="*/ 225285 w 1601868"/>
              <a:gd name="T43" fmla="*/ 24109 h 901051"/>
              <a:gd name="T44" fmla="*/ 170669 w 1601868"/>
              <a:gd name="T45" fmla="*/ 23521 h 901051"/>
              <a:gd name="T46" fmla="*/ 88747 w 1601868"/>
              <a:gd name="T47" fmla="*/ 21953 h 901051"/>
              <a:gd name="T48" fmla="*/ 27304 w 1601868"/>
              <a:gd name="T49" fmla="*/ 20189 h 901051"/>
              <a:gd name="T50" fmla="*/ 6818 w 1601868"/>
              <a:gd name="T51" fmla="*/ 18620 h 901051"/>
              <a:gd name="T52" fmla="*/ 6818 w 1601868"/>
              <a:gd name="T53" fmla="*/ 13916 h 901051"/>
              <a:gd name="T54" fmla="*/ 40958 w 1601868"/>
              <a:gd name="T55" fmla="*/ 11760 h 901051"/>
              <a:gd name="T56" fmla="*/ 81921 w 1601868"/>
              <a:gd name="T57" fmla="*/ 9408 h 901051"/>
              <a:gd name="T58" fmla="*/ 116055 w 1601868"/>
              <a:gd name="T59" fmla="*/ 7840 h 901051"/>
              <a:gd name="T60" fmla="*/ 143361 w 1601868"/>
              <a:gd name="T61" fmla="*/ 6665 h 901051"/>
              <a:gd name="T62" fmla="*/ 204803 w 1601868"/>
              <a:gd name="T63" fmla="*/ 4116 h 901051"/>
              <a:gd name="T64" fmla="*/ 245764 w 1601868"/>
              <a:gd name="T65" fmla="*/ 2548 h 901051"/>
              <a:gd name="T66" fmla="*/ 279898 w 1601868"/>
              <a:gd name="T67" fmla="*/ 980 h 9010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01868" h="901051">
                <a:moveTo>
                  <a:pt x="180210" y="86768"/>
                </a:moveTo>
                <a:cubicBezTo>
                  <a:pt x="278009" y="67206"/>
                  <a:pt x="163140" y="88351"/>
                  <a:pt x="387118" y="73419"/>
                </a:cubicBezTo>
                <a:cubicBezTo>
                  <a:pt x="396271" y="72809"/>
                  <a:pt x="404657" y="67253"/>
                  <a:pt x="413816" y="66744"/>
                </a:cubicBezTo>
                <a:cubicBezTo>
                  <a:pt x="484935" y="62793"/>
                  <a:pt x="556204" y="62295"/>
                  <a:pt x="627398" y="60070"/>
                </a:cubicBezTo>
                <a:cubicBezTo>
                  <a:pt x="666369" y="47079"/>
                  <a:pt x="628733" y="58468"/>
                  <a:pt x="687468" y="46721"/>
                </a:cubicBezTo>
                <a:cubicBezTo>
                  <a:pt x="696463" y="44922"/>
                  <a:pt x="705171" y="41845"/>
                  <a:pt x="714166" y="40046"/>
                </a:cubicBezTo>
                <a:cubicBezTo>
                  <a:pt x="737311" y="35417"/>
                  <a:pt x="778503" y="29902"/>
                  <a:pt x="800934" y="26698"/>
                </a:cubicBezTo>
                <a:cubicBezTo>
                  <a:pt x="809833" y="22248"/>
                  <a:pt x="818316" y="16843"/>
                  <a:pt x="827632" y="13349"/>
                </a:cubicBezTo>
                <a:cubicBezTo>
                  <a:pt x="838410" y="9307"/>
                  <a:pt x="878633" y="1814"/>
                  <a:pt x="887702" y="0"/>
                </a:cubicBezTo>
                <a:cubicBezTo>
                  <a:pt x="909950" y="2225"/>
                  <a:pt x="932470" y="2554"/>
                  <a:pt x="954446" y="6674"/>
                </a:cubicBezTo>
                <a:cubicBezTo>
                  <a:pt x="968276" y="9267"/>
                  <a:pt x="981144" y="15573"/>
                  <a:pt x="994493" y="20023"/>
                </a:cubicBezTo>
                <a:cubicBezTo>
                  <a:pt x="1003196" y="22924"/>
                  <a:pt x="1012602" y="23477"/>
                  <a:pt x="1021191" y="26698"/>
                </a:cubicBezTo>
                <a:cubicBezTo>
                  <a:pt x="1030507" y="30191"/>
                  <a:pt x="1038573" y="36552"/>
                  <a:pt x="1047889" y="40046"/>
                </a:cubicBezTo>
                <a:cubicBezTo>
                  <a:pt x="1056478" y="43267"/>
                  <a:pt x="1065884" y="43820"/>
                  <a:pt x="1074586" y="46721"/>
                </a:cubicBezTo>
                <a:cubicBezTo>
                  <a:pt x="1085952" y="50510"/>
                  <a:pt x="1096593" y="56281"/>
                  <a:pt x="1107959" y="60070"/>
                </a:cubicBezTo>
                <a:cubicBezTo>
                  <a:pt x="1116661" y="62971"/>
                  <a:pt x="1125871" y="64108"/>
                  <a:pt x="1134657" y="66744"/>
                </a:cubicBezTo>
                <a:cubicBezTo>
                  <a:pt x="1174340" y="78649"/>
                  <a:pt x="1184219" y="86128"/>
                  <a:pt x="1228099" y="93442"/>
                </a:cubicBezTo>
                <a:cubicBezTo>
                  <a:pt x="1263688" y="99374"/>
                  <a:pt x="1290915" y="104660"/>
                  <a:pt x="1328216" y="106791"/>
                </a:cubicBezTo>
                <a:cubicBezTo>
                  <a:pt x="1386009" y="110093"/>
                  <a:pt x="1443906" y="111240"/>
                  <a:pt x="1501751" y="113465"/>
                </a:cubicBezTo>
                <a:cubicBezTo>
                  <a:pt x="1506201" y="122364"/>
                  <a:pt x="1509827" y="131726"/>
                  <a:pt x="1515100" y="140163"/>
                </a:cubicBezTo>
                <a:cubicBezTo>
                  <a:pt x="1520996" y="149596"/>
                  <a:pt x="1529721" y="157137"/>
                  <a:pt x="1535124" y="166861"/>
                </a:cubicBezTo>
                <a:cubicBezTo>
                  <a:pt x="1540943" y="177334"/>
                  <a:pt x="1543607" y="189285"/>
                  <a:pt x="1548473" y="200233"/>
                </a:cubicBezTo>
                <a:cubicBezTo>
                  <a:pt x="1552514" y="209325"/>
                  <a:pt x="1556886" y="218292"/>
                  <a:pt x="1561822" y="226931"/>
                </a:cubicBezTo>
                <a:cubicBezTo>
                  <a:pt x="1565802" y="233896"/>
                  <a:pt x="1571912" y="239624"/>
                  <a:pt x="1575170" y="246954"/>
                </a:cubicBezTo>
                <a:cubicBezTo>
                  <a:pt x="1589273" y="278686"/>
                  <a:pt x="1589597" y="293466"/>
                  <a:pt x="1595194" y="327048"/>
                </a:cubicBezTo>
                <a:cubicBezTo>
                  <a:pt x="1597419" y="358195"/>
                  <a:pt x="1601868" y="389263"/>
                  <a:pt x="1601868" y="420490"/>
                </a:cubicBezTo>
                <a:cubicBezTo>
                  <a:pt x="1601868" y="480601"/>
                  <a:pt x="1599193" y="540722"/>
                  <a:pt x="1595194" y="600700"/>
                </a:cubicBezTo>
                <a:cubicBezTo>
                  <a:pt x="1594726" y="607720"/>
                  <a:pt x="1591666" y="614431"/>
                  <a:pt x="1588519" y="620724"/>
                </a:cubicBezTo>
                <a:cubicBezTo>
                  <a:pt x="1584932" y="627899"/>
                  <a:pt x="1580390" y="634657"/>
                  <a:pt x="1575170" y="640747"/>
                </a:cubicBezTo>
                <a:cubicBezTo>
                  <a:pt x="1566980" y="650303"/>
                  <a:pt x="1556663" y="657889"/>
                  <a:pt x="1548473" y="667445"/>
                </a:cubicBezTo>
                <a:cubicBezTo>
                  <a:pt x="1543253" y="673535"/>
                  <a:pt x="1540796" y="681796"/>
                  <a:pt x="1535124" y="687468"/>
                </a:cubicBezTo>
                <a:cubicBezTo>
                  <a:pt x="1484805" y="737787"/>
                  <a:pt x="1530087" y="682946"/>
                  <a:pt x="1488403" y="720841"/>
                </a:cubicBezTo>
                <a:cubicBezTo>
                  <a:pt x="1469778" y="737773"/>
                  <a:pt x="1448969" y="753292"/>
                  <a:pt x="1435007" y="774236"/>
                </a:cubicBezTo>
                <a:cubicBezTo>
                  <a:pt x="1430557" y="780911"/>
                  <a:pt x="1428461" y="790008"/>
                  <a:pt x="1421658" y="794260"/>
                </a:cubicBezTo>
                <a:cubicBezTo>
                  <a:pt x="1409726" y="801718"/>
                  <a:pt x="1381611" y="807608"/>
                  <a:pt x="1381611" y="807608"/>
                </a:cubicBezTo>
                <a:cubicBezTo>
                  <a:pt x="1377161" y="814283"/>
                  <a:pt x="1374225" y="822266"/>
                  <a:pt x="1368262" y="827632"/>
                </a:cubicBezTo>
                <a:cubicBezTo>
                  <a:pt x="1351725" y="842515"/>
                  <a:pt x="1332665" y="854330"/>
                  <a:pt x="1314867" y="867679"/>
                </a:cubicBezTo>
                <a:cubicBezTo>
                  <a:pt x="1307529" y="873183"/>
                  <a:pt x="1296955" y="871717"/>
                  <a:pt x="1288169" y="874353"/>
                </a:cubicBezTo>
                <a:cubicBezTo>
                  <a:pt x="1274691" y="878396"/>
                  <a:pt x="1262123" y="886302"/>
                  <a:pt x="1248122" y="887702"/>
                </a:cubicBezTo>
                <a:cubicBezTo>
                  <a:pt x="1167912" y="895723"/>
                  <a:pt x="1203433" y="890700"/>
                  <a:pt x="1141331" y="901051"/>
                </a:cubicBezTo>
                <a:cubicBezTo>
                  <a:pt x="1096020" y="896520"/>
                  <a:pt x="1065261" y="893998"/>
                  <a:pt x="1021191" y="887702"/>
                </a:cubicBezTo>
                <a:cubicBezTo>
                  <a:pt x="967111" y="879976"/>
                  <a:pt x="985901" y="879155"/>
                  <a:pt x="921074" y="874353"/>
                </a:cubicBezTo>
                <a:cubicBezTo>
                  <a:pt x="728981" y="860125"/>
                  <a:pt x="503165" y="863485"/>
                  <a:pt x="327048" y="861004"/>
                </a:cubicBezTo>
                <a:cubicBezTo>
                  <a:pt x="257245" y="826103"/>
                  <a:pt x="292955" y="839131"/>
                  <a:pt x="220257" y="820957"/>
                </a:cubicBezTo>
                <a:lnTo>
                  <a:pt x="193559" y="814283"/>
                </a:lnTo>
                <a:cubicBezTo>
                  <a:pt x="184660" y="809833"/>
                  <a:pt x="176006" y="804853"/>
                  <a:pt x="166861" y="800934"/>
                </a:cubicBezTo>
                <a:cubicBezTo>
                  <a:pt x="160394" y="798163"/>
                  <a:pt x="152988" y="797677"/>
                  <a:pt x="146838" y="794260"/>
                </a:cubicBezTo>
                <a:cubicBezTo>
                  <a:pt x="91333" y="763424"/>
                  <a:pt x="122609" y="778260"/>
                  <a:pt x="86767" y="747538"/>
                </a:cubicBezTo>
                <a:cubicBezTo>
                  <a:pt x="78321" y="740299"/>
                  <a:pt x="68516" y="734754"/>
                  <a:pt x="60070" y="727515"/>
                </a:cubicBezTo>
                <a:cubicBezTo>
                  <a:pt x="40082" y="710383"/>
                  <a:pt x="40431" y="708069"/>
                  <a:pt x="26697" y="687468"/>
                </a:cubicBezTo>
                <a:cubicBezTo>
                  <a:pt x="24472" y="676344"/>
                  <a:pt x="24006" y="664718"/>
                  <a:pt x="20023" y="654096"/>
                </a:cubicBezTo>
                <a:cubicBezTo>
                  <a:pt x="17206" y="646585"/>
                  <a:pt x="9834" y="641446"/>
                  <a:pt x="6674" y="634073"/>
                </a:cubicBezTo>
                <a:cubicBezTo>
                  <a:pt x="3061" y="625641"/>
                  <a:pt x="2225" y="616274"/>
                  <a:pt x="0" y="607375"/>
                </a:cubicBezTo>
                <a:cubicBezTo>
                  <a:pt x="2225" y="562879"/>
                  <a:pt x="2814" y="518270"/>
                  <a:pt x="6674" y="473886"/>
                </a:cubicBezTo>
                <a:cubicBezTo>
                  <a:pt x="7283" y="466877"/>
                  <a:pt x="10438" y="460268"/>
                  <a:pt x="13349" y="453863"/>
                </a:cubicBezTo>
                <a:cubicBezTo>
                  <a:pt x="21583" y="435747"/>
                  <a:pt x="33753" y="419345"/>
                  <a:pt x="40046" y="400467"/>
                </a:cubicBezTo>
                <a:cubicBezTo>
                  <a:pt x="42271" y="393793"/>
                  <a:pt x="43950" y="386911"/>
                  <a:pt x="46721" y="380444"/>
                </a:cubicBezTo>
                <a:cubicBezTo>
                  <a:pt x="54354" y="362634"/>
                  <a:pt x="69968" y="335561"/>
                  <a:pt x="80093" y="320373"/>
                </a:cubicBezTo>
                <a:cubicBezTo>
                  <a:pt x="86263" y="311117"/>
                  <a:pt x="94220" y="303109"/>
                  <a:pt x="100116" y="293676"/>
                </a:cubicBezTo>
                <a:cubicBezTo>
                  <a:pt x="105389" y="285239"/>
                  <a:pt x="109546" y="276123"/>
                  <a:pt x="113465" y="266978"/>
                </a:cubicBezTo>
                <a:cubicBezTo>
                  <a:pt x="116237" y="260511"/>
                  <a:pt x="116237" y="252808"/>
                  <a:pt x="120140" y="246954"/>
                </a:cubicBezTo>
                <a:cubicBezTo>
                  <a:pt x="125376" y="239100"/>
                  <a:pt x="133489" y="233605"/>
                  <a:pt x="140163" y="226931"/>
                </a:cubicBezTo>
                <a:cubicBezTo>
                  <a:pt x="154482" y="183980"/>
                  <a:pt x="135613" y="230631"/>
                  <a:pt x="166861" y="186884"/>
                </a:cubicBezTo>
                <a:cubicBezTo>
                  <a:pt x="210786" y="125388"/>
                  <a:pt x="148172" y="192227"/>
                  <a:pt x="200233" y="140163"/>
                </a:cubicBezTo>
                <a:cubicBezTo>
                  <a:pt x="205662" y="123878"/>
                  <a:pt x="207319" y="113055"/>
                  <a:pt x="220257" y="100117"/>
                </a:cubicBezTo>
                <a:cubicBezTo>
                  <a:pt x="225929" y="94445"/>
                  <a:pt x="233606" y="91218"/>
                  <a:pt x="240280" y="86768"/>
                </a:cubicBezTo>
                <a:cubicBezTo>
                  <a:pt x="244730" y="80093"/>
                  <a:pt x="248494" y="72907"/>
                  <a:pt x="253629" y="66744"/>
                </a:cubicBezTo>
                <a:cubicBezTo>
                  <a:pt x="276798" y="38940"/>
                  <a:pt x="273652" y="58345"/>
                  <a:pt x="273652" y="3337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TextBox 102">
            <a:extLst>
              <a:ext uri="{FF2B5EF4-FFF2-40B4-BE49-F238E27FC236}">
                <a16:creationId xmlns:a16="http://schemas.microsoft.com/office/drawing/2014/main" id="{A90840B6-DFED-4603-AB9D-ED3D98E859ED}"/>
              </a:ext>
            </a:extLst>
          </p:cNvPr>
          <p:cNvSpPr txBox="1">
            <a:spLocks noChangeArrowheads="1"/>
          </p:cNvSpPr>
          <p:nvPr/>
        </p:nvSpPr>
        <p:spPr bwMode="auto">
          <a:xfrm>
            <a:off x="2498408" y="5671622"/>
            <a:ext cx="6537642" cy="73866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dirty="0"/>
              <a:t>此时，</a:t>
            </a:r>
            <a:r>
              <a:rPr lang="en-US" altLang="zh-CN" sz="1400" dirty="0"/>
              <a:t>i&gt;=j, </a:t>
            </a:r>
            <a:r>
              <a:rPr lang="zh-CN" altLang="en-US" sz="1400" dirty="0"/>
              <a:t>跳出</a:t>
            </a:r>
            <a:r>
              <a:rPr lang="en-US" altLang="zh-CN" sz="1400" dirty="0"/>
              <a:t>while(true)</a:t>
            </a:r>
            <a:r>
              <a:rPr lang="zh-CN" altLang="en-US" sz="1400" dirty="0"/>
              <a:t>循环，全部元素数组均已经完成搜索比较</a:t>
            </a:r>
            <a:r>
              <a:rPr lang="en-US" altLang="zh-CN" sz="1400" dirty="0"/>
              <a:t>.</a:t>
            </a:r>
          </a:p>
          <a:p>
            <a:r>
              <a:rPr lang="zh-CN" altLang="en-US" sz="1400" dirty="0"/>
              <a:t>调整原数组中基准元素</a:t>
            </a:r>
            <a:r>
              <a:rPr lang="en-US" altLang="zh-CN" sz="1400" dirty="0"/>
              <a:t>x=a[p]</a:t>
            </a:r>
            <a:r>
              <a:rPr lang="zh-CN" altLang="en-US" sz="1400" dirty="0"/>
              <a:t>的位置，与</a:t>
            </a:r>
            <a:r>
              <a:rPr lang="en-US" altLang="zh-CN" sz="1400" dirty="0"/>
              <a:t>a[j]</a:t>
            </a:r>
            <a:r>
              <a:rPr lang="zh-CN" altLang="en-US" sz="1400" dirty="0"/>
              <a:t>互换：</a:t>
            </a:r>
            <a:endParaRPr lang="en-US" altLang="zh-CN" sz="1400" dirty="0"/>
          </a:p>
          <a:p>
            <a:r>
              <a:rPr lang="en-US" altLang="zh-CN" sz="1400" dirty="0"/>
              <a:t>a[j]&lt;=x</a:t>
            </a:r>
            <a:r>
              <a:rPr lang="zh-CN" altLang="en-US" sz="1400" dirty="0"/>
              <a:t>不满足顺序要求</a:t>
            </a:r>
            <a:r>
              <a:rPr lang="en-US" altLang="zh-CN" sz="1400" dirty="0"/>
              <a:t>, </a:t>
            </a:r>
            <a:r>
              <a:rPr lang="zh-CN" altLang="en-US" sz="1400" dirty="0"/>
              <a:t>将</a:t>
            </a:r>
            <a:r>
              <a:rPr lang="en-US" altLang="zh-CN" sz="1400" dirty="0"/>
              <a:t>x=a[p]</a:t>
            </a:r>
            <a:r>
              <a:rPr lang="zh-CN" altLang="en-US" sz="1400" dirty="0"/>
              <a:t>与比</a:t>
            </a:r>
            <a:r>
              <a:rPr lang="en-US" altLang="zh-CN" sz="1400" dirty="0"/>
              <a:t>x</a:t>
            </a:r>
            <a:r>
              <a:rPr lang="zh-CN" altLang="en-US" sz="1400" dirty="0"/>
              <a:t>更小的元素</a:t>
            </a:r>
            <a:r>
              <a:rPr lang="en-US" altLang="zh-CN" sz="1400" dirty="0"/>
              <a:t>a[j]&lt;=x</a:t>
            </a:r>
            <a:r>
              <a:rPr lang="zh-CN" altLang="en-US" sz="1400" dirty="0"/>
              <a:t>互换位置，划分完毕</a:t>
            </a:r>
            <a:endParaRPr lang="en-US" altLang="zh-CN" sz="1400" dirty="0"/>
          </a:p>
        </p:txBody>
      </p:sp>
      <p:cxnSp>
        <p:nvCxnSpPr>
          <p:cNvPr id="18" name="直接连接符 53">
            <a:extLst>
              <a:ext uri="{FF2B5EF4-FFF2-40B4-BE49-F238E27FC236}">
                <a16:creationId xmlns:a16="http://schemas.microsoft.com/office/drawing/2014/main" id="{E12BC395-2878-49A8-A4F2-08651A70C5E9}"/>
              </a:ext>
            </a:extLst>
          </p:cNvPr>
          <p:cNvCxnSpPr>
            <a:cxnSpLocks noChangeShapeType="1"/>
          </p:cNvCxnSpPr>
          <p:nvPr/>
        </p:nvCxnSpPr>
        <p:spPr bwMode="auto">
          <a:xfrm>
            <a:off x="1086487" y="4437063"/>
            <a:ext cx="532763" cy="0"/>
          </a:xfrm>
          <a:prstGeom prst="line">
            <a:avLst/>
          </a:prstGeom>
          <a:noFill/>
          <a:ln w="28575" algn="ctr">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57">
            <a:extLst>
              <a:ext uri="{FF2B5EF4-FFF2-40B4-BE49-F238E27FC236}">
                <a16:creationId xmlns:a16="http://schemas.microsoft.com/office/drawing/2014/main" id="{201F5BD3-1024-4050-A100-7A9441E4F952}"/>
              </a:ext>
            </a:extLst>
          </p:cNvPr>
          <p:cNvCxnSpPr>
            <a:cxnSpLocks noChangeShapeType="1"/>
            <a:endCxn id="16" idx="9"/>
          </p:cNvCxnSpPr>
          <p:nvPr/>
        </p:nvCxnSpPr>
        <p:spPr bwMode="auto">
          <a:xfrm flipH="1">
            <a:off x="1362075" y="4437063"/>
            <a:ext cx="195263" cy="741362"/>
          </a:xfrm>
          <a:prstGeom prst="straightConnector1">
            <a:avLst/>
          </a:prstGeom>
          <a:noFill/>
          <a:ln w="9525" algn="ctr">
            <a:solidFill>
              <a:schemeClr val="accent1">
                <a:lumMod val="75000"/>
              </a:schemeClr>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0" name="Group 49">
            <a:extLst>
              <a:ext uri="{FF2B5EF4-FFF2-40B4-BE49-F238E27FC236}">
                <a16:creationId xmlns:a16="http://schemas.microsoft.com/office/drawing/2014/main" id="{715C99D0-BC1B-410F-A0BC-68F056D637AF}"/>
              </a:ext>
            </a:extLst>
          </p:cNvPr>
          <p:cNvGraphicFramePr>
            <a:graphicFrameLocks noGrp="1"/>
          </p:cNvGraphicFramePr>
          <p:nvPr>
            <p:extLst>
              <p:ext uri="{D42A27DB-BD31-4B8C-83A1-F6EECF244321}">
                <p14:modId xmlns:p14="http://schemas.microsoft.com/office/powerpoint/2010/main" val="1012836819"/>
              </p:ext>
            </p:extLst>
          </p:nvPr>
        </p:nvGraphicFramePr>
        <p:xfrm>
          <a:off x="4170363" y="422275"/>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1" name="Line 41">
            <a:extLst>
              <a:ext uri="{FF2B5EF4-FFF2-40B4-BE49-F238E27FC236}">
                <a16:creationId xmlns:a16="http://schemas.microsoft.com/office/drawing/2014/main" id="{30940C22-BF0E-48CE-A4EE-9774E399C444}"/>
              </a:ext>
            </a:extLst>
          </p:cNvPr>
          <p:cNvSpPr>
            <a:spLocks noChangeShapeType="1"/>
          </p:cNvSpPr>
          <p:nvPr/>
        </p:nvSpPr>
        <p:spPr bwMode="auto">
          <a:xfrm flipV="1">
            <a:off x="4206875" y="857250"/>
            <a:ext cx="0" cy="349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42">
            <a:extLst>
              <a:ext uri="{FF2B5EF4-FFF2-40B4-BE49-F238E27FC236}">
                <a16:creationId xmlns:a16="http://schemas.microsoft.com/office/drawing/2014/main" id="{BAE2552B-C333-43B2-936A-AA46C529C240}"/>
              </a:ext>
            </a:extLst>
          </p:cNvPr>
          <p:cNvSpPr txBox="1">
            <a:spLocks noChangeArrowheads="1"/>
          </p:cNvSpPr>
          <p:nvPr/>
        </p:nvSpPr>
        <p:spPr bwMode="auto">
          <a:xfrm>
            <a:off x="3925888" y="6350"/>
            <a:ext cx="887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solidFill>
                  <a:srgbClr val="92D050"/>
                </a:solidFill>
              </a:rPr>
              <a:t>a[p]=x</a:t>
            </a:r>
          </a:p>
        </p:txBody>
      </p:sp>
      <p:sp>
        <p:nvSpPr>
          <p:cNvPr id="23" name="Line 43">
            <a:extLst>
              <a:ext uri="{FF2B5EF4-FFF2-40B4-BE49-F238E27FC236}">
                <a16:creationId xmlns:a16="http://schemas.microsoft.com/office/drawing/2014/main" id="{1EB4A16D-2582-4BDE-A730-0A029D37E8BC}"/>
              </a:ext>
            </a:extLst>
          </p:cNvPr>
          <p:cNvSpPr>
            <a:spLocks noChangeShapeType="1"/>
          </p:cNvSpPr>
          <p:nvPr/>
        </p:nvSpPr>
        <p:spPr bwMode="auto">
          <a:xfrm flipV="1">
            <a:off x="8675688" y="857250"/>
            <a:ext cx="0" cy="2809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44">
            <a:extLst>
              <a:ext uri="{FF2B5EF4-FFF2-40B4-BE49-F238E27FC236}">
                <a16:creationId xmlns:a16="http://schemas.microsoft.com/office/drawing/2014/main" id="{EC929328-132F-4EBC-BDFE-8000BB9D2AE1}"/>
              </a:ext>
            </a:extLst>
          </p:cNvPr>
          <p:cNvSpPr txBox="1">
            <a:spLocks noChangeArrowheads="1"/>
          </p:cNvSpPr>
          <p:nvPr/>
        </p:nvSpPr>
        <p:spPr bwMode="auto">
          <a:xfrm>
            <a:off x="8034338" y="23813"/>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solidFill>
                  <a:srgbClr val="7070FF"/>
                </a:solidFill>
              </a:rPr>
              <a:t>a[r]</a:t>
            </a:r>
          </a:p>
        </p:txBody>
      </p:sp>
      <p:sp>
        <p:nvSpPr>
          <p:cNvPr id="25" name="Line 45">
            <a:extLst>
              <a:ext uri="{FF2B5EF4-FFF2-40B4-BE49-F238E27FC236}">
                <a16:creationId xmlns:a16="http://schemas.microsoft.com/office/drawing/2014/main" id="{642E2E45-9D85-437D-82FB-4609D828286F}"/>
              </a:ext>
            </a:extLst>
          </p:cNvPr>
          <p:cNvSpPr>
            <a:spLocks noChangeShapeType="1"/>
          </p:cNvSpPr>
          <p:nvPr/>
        </p:nvSpPr>
        <p:spPr bwMode="auto">
          <a:xfrm flipV="1">
            <a:off x="6526213" y="857250"/>
            <a:ext cx="0" cy="2809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46">
            <a:extLst>
              <a:ext uri="{FF2B5EF4-FFF2-40B4-BE49-F238E27FC236}">
                <a16:creationId xmlns:a16="http://schemas.microsoft.com/office/drawing/2014/main" id="{7F64E706-7C1A-4CBF-995E-A1DDC603A4CE}"/>
              </a:ext>
            </a:extLst>
          </p:cNvPr>
          <p:cNvSpPr txBox="1">
            <a:spLocks noChangeArrowheads="1"/>
          </p:cNvSpPr>
          <p:nvPr/>
        </p:nvSpPr>
        <p:spPr bwMode="auto">
          <a:xfrm>
            <a:off x="6259513" y="1020763"/>
            <a:ext cx="5683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a[q]</a:t>
            </a:r>
          </a:p>
        </p:txBody>
      </p:sp>
      <p:sp>
        <p:nvSpPr>
          <p:cNvPr id="27" name="TextBox 118">
            <a:extLst>
              <a:ext uri="{FF2B5EF4-FFF2-40B4-BE49-F238E27FC236}">
                <a16:creationId xmlns:a16="http://schemas.microsoft.com/office/drawing/2014/main" id="{6656BA80-8C34-4476-8A59-2F2B71716F2E}"/>
              </a:ext>
            </a:extLst>
          </p:cNvPr>
          <p:cNvSpPr txBox="1">
            <a:spLocks noChangeArrowheads="1"/>
          </p:cNvSpPr>
          <p:nvPr/>
        </p:nvSpPr>
        <p:spPr bwMode="auto">
          <a:xfrm>
            <a:off x="6403975" y="50800"/>
            <a:ext cx="315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x</a:t>
            </a:r>
            <a:endParaRPr lang="zh-CN" altLang="en-US">
              <a:solidFill>
                <a:srgbClr val="FF0000"/>
              </a:solidFill>
            </a:endParaRPr>
          </a:p>
        </p:txBody>
      </p:sp>
      <p:sp>
        <p:nvSpPr>
          <p:cNvPr id="28" name="TextBox 119">
            <a:extLst>
              <a:ext uri="{FF2B5EF4-FFF2-40B4-BE49-F238E27FC236}">
                <a16:creationId xmlns:a16="http://schemas.microsoft.com/office/drawing/2014/main" id="{7AF422CB-A58F-4EE7-B395-999BAFDE775F}"/>
              </a:ext>
            </a:extLst>
          </p:cNvPr>
          <p:cNvSpPr txBox="1">
            <a:spLocks noChangeArrowheads="1"/>
          </p:cNvSpPr>
          <p:nvPr/>
        </p:nvSpPr>
        <p:spPr bwMode="auto">
          <a:xfrm>
            <a:off x="7253288" y="50800"/>
            <a:ext cx="781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&lt;=a[j]</a:t>
            </a:r>
            <a:endParaRPr lang="zh-CN" altLang="en-US">
              <a:solidFill>
                <a:srgbClr val="FF0000"/>
              </a:solidFill>
            </a:endParaRPr>
          </a:p>
        </p:txBody>
      </p:sp>
      <p:sp>
        <p:nvSpPr>
          <p:cNvPr id="29" name="TextBox 120">
            <a:extLst>
              <a:ext uri="{FF2B5EF4-FFF2-40B4-BE49-F238E27FC236}">
                <a16:creationId xmlns:a16="http://schemas.microsoft.com/office/drawing/2014/main" id="{C0630885-BA6B-4FDF-B9AC-E9D82E9F6796}"/>
              </a:ext>
            </a:extLst>
          </p:cNvPr>
          <p:cNvSpPr txBox="1">
            <a:spLocks noChangeArrowheads="1"/>
          </p:cNvSpPr>
          <p:nvPr/>
        </p:nvSpPr>
        <p:spPr bwMode="auto">
          <a:xfrm>
            <a:off x="5133975" y="33338"/>
            <a:ext cx="869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a[i]&lt;=</a:t>
            </a:r>
            <a:endParaRPr lang="zh-CN" altLang="en-US">
              <a:solidFill>
                <a:srgbClr val="FF0000"/>
              </a:solidFill>
            </a:endParaRPr>
          </a:p>
        </p:txBody>
      </p:sp>
      <p:cxnSp>
        <p:nvCxnSpPr>
          <p:cNvPr id="30" name="直接箭头连接符 59">
            <a:extLst>
              <a:ext uri="{FF2B5EF4-FFF2-40B4-BE49-F238E27FC236}">
                <a16:creationId xmlns:a16="http://schemas.microsoft.com/office/drawing/2014/main" id="{81F2B816-3595-4B4B-AFCD-5C99BE3468CB}"/>
              </a:ext>
            </a:extLst>
          </p:cNvPr>
          <p:cNvCxnSpPr>
            <a:cxnSpLocks noChangeShapeType="1"/>
          </p:cNvCxnSpPr>
          <p:nvPr/>
        </p:nvCxnSpPr>
        <p:spPr bwMode="auto">
          <a:xfrm>
            <a:off x="4206875" y="1031875"/>
            <a:ext cx="1336675" cy="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63">
            <a:extLst>
              <a:ext uri="{FF2B5EF4-FFF2-40B4-BE49-F238E27FC236}">
                <a16:creationId xmlns:a16="http://schemas.microsoft.com/office/drawing/2014/main" id="{489EFCEB-62B1-4EE3-ADE1-837DFF39A529}"/>
              </a:ext>
            </a:extLst>
          </p:cNvPr>
          <p:cNvSpPr txBox="1">
            <a:spLocks noChangeArrowheads="1"/>
          </p:cNvSpPr>
          <p:nvPr/>
        </p:nvSpPr>
        <p:spPr bwMode="auto">
          <a:xfrm>
            <a:off x="4691063" y="996950"/>
            <a:ext cx="236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i</a:t>
            </a:r>
            <a:endParaRPr lang="zh-CN" altLang="en-US">
              <a:solidFill>
                <a:srgbClr val="FF0000"/>
              </a:solidFill>
            </a:endParaRPr>
          </a:p>
        </p:txBody>
      </p:sp>
      <p:cxnSp>
        <p:nvCxnSpPr>
          <p:cNvPr id="32" name="直接箭头连接符 127">
            <a:extLst>
              <a:ext uri="{FF2B5EF4-FFF2-40B4-BE49-F238E27FC236}">
                <a16:creationId xmlns:a16="http://schemas.microsoft.com/office/drawing/2014/main" id="{87E1321C-71E5-4228-8985-10ACEB0EAC59}"/>
              </a:ext>
            </a:extLst>
          </p:cNvPr>
          <p:cNvCxnSpPr>
            <a:cxnSpLocks noChangeShapeType="1"/>
          </p:cNvCxnSpPr>
          <p:nvPr/>
        </p:nvCxnSpPr>
        <p:spPr bwMode="auto">
          <a:xfrm flipV="1">
            <a:off x="7005638" y="1020763"/>
            <a:ext cx="1670050" cy="11112"/>
          </a:xfrm>
          <a:prstGeom prst="straightConnector1">
            <a:avLst/>
          </a:prstGeom>
          <a:noFill/>
          <a:ln w="9525" algn="ctr">
            <a:solidFill>
              <a:srgbClr val="FF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128">
            <a:extLst>
              <a:ext uri="{FF2B5EF4-FFF2-40B4-BE49-F238E27FC236}">
                <a16:creationId xmlns:a16="http://schemas.microsoft.com/office/drawing/2014/main" id="{75F822A3-E091-4C85-9E34-62850E2DD72D}"/>
              </a:ext>
            </a:extLst>
          </p:cNvPr>
          <p:cNvSpPr txBox="1">
            <a:spLocks noChangeArrowheads="1"/>
          </p:cNvSpPr>
          <p:nvPr/>
        </p:nvSpPr>
        <p:spPr bwMode="auto">
          <a:xfrm>
            <a:off x="7916863" y="965200"/>
            <a:ext cx="23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j</a:t>
            </a:r>
            <a:endParaRPr lang="zh-CN" altLang="en-US">
              <a:solidFill>
                <a:srgbClr val="FF0000"/>
              </a:solidFill>
            </a:endParaRPr>
          </a:p>
        </p:txBody>
      </p:sp>
      <p:cxnSp>
        <p:nvCxnSpPr>
          <p:cNvPr id="34" name="直接箭头连接符 129">
            <a:extLst>
              <a:ext uri="{FF2B5EF4-FFF2-40B4-BE49-F238E27FC236}">
                <a16:creationId xmlns:a16="http://schemas.microsoft.com/office/drawing/2014/main" id="{8B068F89-F185-4EB7-A444-80A5D2D961C2}"/>
              </a:ext>
            </a:extLst>
          </p:cNvPr>
          <p:cNvCxnSpPr>
            <a:cxnSpLocks noChangeShapeType="1"/>
            <a:stCxn id="17" idx="1"/>
          </p:cNvCxnSpPr>
          <p:nvPr/>
        </p:nvCxnSpPr>
        <p:spPr bwMode="auto">
          <a:xfrm flipH="1" flipV="1">
            <a:off x="1978344" y="5671622"/>
            <a:ext cx="520064" cy="369332"/>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矩形 34">
            <a:extLst>
              <a:ext uri="{FF2B5EF4-FFF2-40B4-BE49-F238E27FC236}">
                <a16:creationId xmlns:a16="http://schemas.microsoft.com/office/drawing/2014/main" id="{82EFB42A-153F-48C6-9BDF-B31F658E19CF}"/>
              </a:ext>
            </a:extLst>
          </p:cNvPr>
          <p:cNvSpPr/>
          <p:nvPr/>
        </p:nvSpPr>
        <p:spPr bwMode="auto">
          <a:xfrm>
            <a:off x="8464550" y="423863"/>
            <a:ext cx="574675" cy="454025"/>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p>
        </p:txBody>
      </p:sp>
      <p:sp>
        <p:nvSpPr>
          <p:cNvPr id="36" name="TextBox 5">
            <a:extLst>
              <a:ext uri="{FF2B5EF4-FFF2-40B4-BE49-F238E27FC236}">
                <a16:creationId xmlns:a16="http://schemas.microsoft.com/office/drawing/2014/main" id="{582681F3-1084-4402-B9D7-AF35FA678C2A}"/>
              </a:ext>
            </a:extLst>
          </p:cNvPr>
          <p:cNvSpPr txBox="1"/>
          <p:nvPr/>
        </p:nvSpPr>
        <p:spPr>
          <a:xfrm>
            <a:off x="1086487" y="3830753"/>
            <a:ext cx="1976823" cy="276999"/>
          </a:xfrm>
          <a:prstGeom prst="rect">
            <a:avLst/>
          </a:prstGeom>
          <a:solidFill>
            <a:schemeClr val="bg1">
              <a:lumMod val="85000"/>
            </a:schemeClr>
          </a:solidFill>
          <a:ln>
            <a:solidFill>
              <a:srgbClr val="FF0000"/>
            </a:solidFill>
          </a:ln>
        </p:spPr>
        <p:txBody>
          <a:bodyPr wrap="none" rtlCol="0">
            <a:spAutoFit/>
          </a:bodyPr>
          <a:lstStyle/>
          <a:p>
            <a:r>
              <a:rPr lang="zh-CN" altLang="en-US" sz="1200" dirty="0"/>
              <a:t>跳出</a:t>
            </a:r>
            <a:r>
              <a:rPr lang="en-US" altLang="zh-CN" sz="1200" dirty="0"/>
              <a:t>while(true)</a:t>
            </a:r>
            <a:r>
              <a:rPr lang="zh-CN" altLang="en-US" sz="1200" dirty="0"/>
              <a:t>的唯一途径</a:t>
            </a:r>
          </a:p>
        </p:txBody>
      </p:sp>
      <p:cxnSp>
        <p:nvCxnSpPr>
          <p:cNvPr id="37" name="直接箭头连接符 36">
            <a:extLst>
              <a:ext uri="{FF2B5EF4-FFF2-40B4-BE49-F238E27FC236}">
                <a16:creationId xmlns:a16="http://schemas.microsoft.com/office/drawing/2014/main" id="{A2229552-F18B-4FC1-B3A2-4ED0D3C43001}"/>
              </a:ext>
            </a:extLst>
          </p:cNvPr>
          <p:cNvCxnSpPr>
            <a:stCxn id="36" idx="2"/>
          </p:cNvCxnSpPr>
          <p:nvPr/>
        </p:nvCxnSpPr>
        <p:spPr bwMode="auto">
          <a:xfrm>
            <a:off x="2074899" y="4107752"/>
            <a:ext cx="264853" cy="101029"/>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60444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5813D47-663A-4E12-B89C-AF6FA00B563E}"/>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5F48F999-D139-4FB3-A5C7-B9BFED531E0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9CDCE04F-0E6A-4268-BFF2-7E7F6D231D07}"/>
              </a:ext>
            </a:extLst>
          </p:cNvPr>
          <p:cNvSpPr>
            <a:spLocks noGrp="1"/>
          </p:cNvSpPr>
          <p:nvPr>
            <p:ph type="sldNum" sz="quarter" idx="12"/>
          </p:nvPr>
        </p:nvSpPr>
        <p:spPr/>
        <p:txBody>
          <a:bodyPr/>
          <a:lstStyle/>
          <a:p>
            <a:fld id="{EEA58A3B-43CE-4AA0-90B5-EB47AFAFEB34}" type="slidenum">
              <a:rPr lang="zh-CN" altLang="en-US" smtClean="0"/>
              <a:pPr/>
              <a:t>88</a:t>
            </a:fld>
            <a:endParaRPr lang="zh-CN" altLang="en-US" dirty="0"/>
          </a:p>
        </p:txBody>
      </p:sp>
      <p:sp>
        <p:nvSpPr>
          <p:cNvPr id="6" name="Rectangle 5">
            <a:extLst>
              <a:ext uri="{FF2B5EF4-FFF2-40B4-BE49-F238E27FC236}">
                <a16:creationId xmlns:a16="http://schemas.microsoft.com/office/drawing/2014/main" id="{557A96C2-3014-48F0-9CD5-FDC2D8A711D7}"/>
              </a:ext>
            </a:extLst>
          </p:cNvPr>
          <p:cNvSpPr>
            <a:spLocks noChangeArrowheads="1"/>
          </p:cNvSpPr>
          <p:nvPr/>
        </p:nvSpPr>
        <p:spPr bwMode="auto">
          <a:xfrm>
            <a:off x="-11113" y="198438"/>
            <a:ext cx="4773613" cy="755173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1600" dirty="0"/>
              <a:t>template&lt;class Type&gt;</a:t>
            </a:r>
          </a:p>
          <a:p>
            <a:pPr>
              <a:lnSpc>
                <a:spcPct val="120000"/>
              </a:lnSpc>
              <a:defRPr/>
            </a:pPr>
            <a:r>
              <a:rPr kumimoji="1" lang="en-US" altLang="zh-CN" sz="1600" dirty="0" err="1"/>
              <a:t>int</a:t>
            </a:r>
            <a:r>
              <a:rPr kumimoji="1" lang="en-US" altLang="zh-CN" sz="1600" dirty="0"/>
              <a:t> </a:t>
            </a:r>
            <a:r>
              <a:rPr kumimoji="1" lang="en-US" altLang="zh-CN" sz="1600" b="1" dirty="0"/>
              <a:t>Partition</a:t>
            </a:r>
            <a:r>
              <a:rPr kumimoji="1" lang="en-US" altLang="zh-CN" sz="1600" dirty="0"/>
              <a:t> (Type a[], </a:t>
            </a:r>
            <a:r>
              <a:rPr kumimoji="1" lang="en-US" altLang="zh-CN" sz="1600" dirty="0" err="1"/>
              <a:t>int</a:t>
            </a:r>
            <a:r>
              <a:rPr kumimoji="1" lang="en-US" altLang="zh-CN" sz="1600" dirty="0"/>
              <a:t> p, </a:t>
            </a:r>
            <a:r>
              <a:rPr kumimoji="1" lang="en-US" altLang="zh-CN" sz="1600" dirty="0" err="1"/>
              <a:t>int</a:t>
            </a:r>
            <a:r>
              <a:rPr kumimoji="1" lang="en-US" altLang="zh-CN" sz="1600" dirty="0"/>
              <a:t> r)</a:t>
            </a:r>
          </a:p>
          <a:p>
            <a:pPr>
              <a:lnSpc>
                <a:spcPct val="120000"/>
              </a:lnSpc>
              <a:defRPr/>
            </a:pPr>
            <a:r>
              <a:rPr kumimoji="1" lang="en-US" altLang="zh-CN" sz="1600" dirty="0"/>
              <a:t>{</a:t>
            </a:r>
          </a:p>
          <a:p>
            <a:pPr>
              <a:lnSpc>
                <a:spcPct val="120000"/>
              </a:lnSpc>
              <a:defRPr/>
            </a:pPr>
            <a:r>
              <a:rPr kumimoji="1" lang="en-US" altLang="zh-CN" dirty="0"/>
              <a:t>        </a:t>
            </a:r>
            <a:r>
              <a:rPr kumimoji="1" lang="en-US" altLang="zh-CN" b="1" dirty="0" err="1">
                <a:solidFill>
                  <a:srgbClr val="C00000"/>
                </a:solidFill>
              </a:rPr>
              <a:t>int</a:t>
            </a:r>
            <a:r>
              <a:rPr kumimoji="1" lang="en-US" altLang="zh-CN" b="1" dirty="0">
                <a:solidFill>
                  <a:srgbClr val="C00000"/>
                </a:solidFill>
              </a:rPr>
              <a:t> i = p, j = r + 1</a:t>
            </a:r>
            <a:r>
              <a:rPr kumimoji="1" lang="en-US" altLang="zh-CN" b="1" dirty="0"/>
              <a:t>; </a:t>
            </a:r>
          </a:p>
          <a:p>
            <a:pPr>
              <a:lnSpc>
                <a:spcPct val="120000"/>
              </a:lnSpc>
              <a:defRPr/>
            </a:pPr>
            <a:r>
              <a:rPr kumimoji="1" lang="en-US" altLang="zh-CN" dirty="0"/>
              <a:t>        </a:t>
            </a:r>
            <a:r>
              <a:rPr kumimoji="1" lang="en-US" altLang="zh-CN" b="1" dirty="0"/>
              <a:t>Type </a:t>
            </a:r>
            <a:r>
              <a:rPr kumimoji="1" lang="en-US" altLang="zh-CN" b="1" dirty="0">
                <a:solidFill>
                  <a:srgbClr val="C00000"/>
                </a:solidFill>
              </a:rPr>
              <a:t>x=a[p]</a:t>
            </a:r>
            <a:r>
              <a:rPr kumimoji="1" lang="en-US" altLang="zh-CN" b="1" dirty="0"/>
              <a:t>; </a:t>
            </a:r>
            <a:r>
              <a:rPr kumimoji="1" lang="en-US" altLang="zh-CN" dirty="0"/>
              <a:t>//*</a:t>
            </a:r>
            <a:r>
              <a:rPr kumimoji="1" lang="zh-CN" altLang="en-US" sz="1600" dirty="0"/>
              <a:t>第</a:t>
            </a:r>
            <a:r>
              <a:rPr kumimoji="1" lang="en-US" altLang="zh-CN" sz="1600" dirty="0"/>
              <a:t>1</a:t>
            </a:r>
            <a:r>
              <a:rPr kumimoji="1" lang="zh-CN" altLang="en-US" sz="1600" dirty="0"/>
              <a:t>个元素作为比较基准</a:t>
            </a:r>
          </a:p>
          <a:p>
            <a:pPr>
              <a:lnSpc>
                <a:spcPct val="120000"/>
              </a:lnSpc>
              <a:defRPr/>
            </a:pPr>
            <a:r>
              <a:rPr kumimoji="1" lang="zh-CN" altLang="en-US" dirty="0"/>
              <a:t>        </a:t>
            </a:r>
            <a:r>
              <a:rPr kumimoji="1" lang="en-US" altLang="zh-CN" dirty="0"/>
              <a:t>// </a:t>
            </a:r>
            <a:r>
              <a:rPr kumimoji="1" lang="zh-CN" altLang="en-US" dirty="0"/>
              <a:t>将</a:t>
            </a:r>
            <a:r>
              <a:rPr kumimoji="1" lang="en-US" altLang="zh-CN" dirty="0"/>
              <a:t>&lt; x</a:t>
            </a:r>
            <a:r>
              <a:rPr kumimoji="1" lang="zh-CN" altLang="en-US" dirty="0"/>
              <a:t>的元素交换到左边区域</a:t>
            </a:r>
          </a:p>
          <a:p>
            <a:pPr>
              <a:lnSpc>
                <a:spcPct val="120000"/>
              </a:lnSpc>
              <a:defRPr/>
            </a:pPr>
            <a:r>
              <a:rPr kumimoji="1" lang="zh-CN" altLang="en-US" dirty="0"/>
              <a:t>        </a:t>
            </a:r>
            <a:r>
              <a:rPr kumimoji="1" lang="en-US" altLang="zh-CN" dirty="0"/>
              <a:t>// </a:t>
            </a:r>
            <a:r>
              <a:rPr kumimoji="1" lang="zh-CN" altLang="en-US" dirty="0"/>
              <a:t>将</a:t>
            </a:r>
            <a:r>
              <a:rPr kumimoji="1" lang="en-US" altLang="zh-CN" dirty="0"/>
              <a:t>&gt; x</a:t>
            </a:r>
            <a:r>
              <a:rPr kumimoji="1" lang="zh-CN" altLang="en-US" dirty="0"/>
              <a:t>的元素交换到右边区域</a:t>
            </a:r>
          </a:p>
          <a:p>
            <a:pPr>
              <a:lnSpc>
                <a:spcPct val="120000"/>
              </a:lnSpc>
              <a:defRPr/>
            </a:pPr>
            <a:r>
              <a:rPr kumimoji="1" lang="zh-CN" altLang="en-US" sz="1600" dirty="0"/>
              <a:t>        </a:t>
            </a:r>
            <a:endParaRPr kumimoji="1" lang="en-US" altLang="zh-CN" sz="1600" dirty="0"/>
          </a:p>
          <a:p>
            <a:pPr>
              <a:lnSpc>
                <a:spcPct val="120000"/>
              </a:lnSpc>
              <a:defRPr/>
            </a:pPr>
            <a:r>
              <a:rPr kumimoji="1" lang="en-US" altLang="zh-CN" sz="1600" dirty="0"/>
              <a:t>       </a:t>
            </a:r>
          </a:p>
          <a:p>
            <a:pPr>
              <a:lnSpc>
                <a:spcPct val="120000"/>
              </a:lnSpc>
              <a:defRPr/>
            </a:pPr>
            <a:r>
              <a:rPr kumimoji="1" lang="en-US" altLang="zh-CN" dirty="0"/>
              <a:t>       </a:t>
            </a:r>
            <a:r>
              <a:rPr kumimoji="1" lang="en-US" altLang="zh-CN" b="1" dirty="0">
                <a:solidFill>
                  <a:schemeClr val="accent1">
                    <a:lumMod val="75000"/>
                  </a:schemeClr>
                </a:solidFill>
              </a:rPr>
              <a:t>while</a:t>
            </a:r>
            <a:r>
              <a:rPr kumimoji="1" lang="en-US" altLang="zh-CN" dirty="0"/>
              <a:t> (true) </a:t>
            </a:r>
            <a:r>
              <a:rPr kumimoji="1" lang="en-US" altLang="zh-CN" b="1" dirty="0">
                <a:solidFill>
                  <a:srgbClr val="0066FF"/>
                </a:solidFill>
              </a:rPr>
              <a:t>{</a:t>
            </a:r>
          </a:p>
          <a:p>
            <a:pPr>
              <a:lnSpc>
                <a:spcPct val="120000"/>
              </a:lnSpc>
              <a:defRPr/>
            </a:pPr>
            <a:r>
              <a:rPr kumimoji="1" lang="en-US" altLang="zh-CN" b="1" dirty="0"/>
              <a:t>           </a:t>
            </a:r>
            <a:r>
              <a:rPr kumimoji="1" lang="en-US" altLang="zh-CN" b="1" u="sng" dirty="0">
                <a:solidFill>
                  <a:srgbClr val="C00000"/>
                </a:solidFill>
              </a:rPr>
              <a:t>while</a:t>
            </a:r>
            <a:r>
              <a:rPr kumimoji="1" lang="en-US" altLang="zh-CN" b="1" dirty="0">
                <a:solidFill>
                  <a:srgbClr val="C00000"/>
                </a:solidFill>
              </a:rPr>
              <a:t> (a[++i] &lt;x</a:t>
            </a:r>
            <a:r>
              <a:rPr kumimoji="1" lang="en-US" altLang="zh-CN" dirty="0"/>
              <a:t> </a:t>
            </a:r>
            <a:r>
              <a:rPr kumimoji="1" lang="en-US" altLang="zh-CN" b="1" dirty="0">
                <a:solidFill>
                  <a:srgbClr val="C00000"/>
                </a:solidFill>
              </a:rPr>
              <a:t>&amp;&amp; i&lt;r);</a:t>
            </a:r>
            <a:r>
              <a:rPr kumimoji="1" lang="en-US" altLang="zh-CN" dirty="0"/>
              <a:t> </a:t>
            </a:r>
          </a:p>
          <a:p>
            <a:pPr>
              <a:lnSpc>
                <a:spcPct val="120000"/>
              </a:lnSpc>
              <a:defRPr/>
            </a:pPr>
            <a:r>
              <a:rPr kumimoji="1" lang="en-US" altLang="zh-CN" dirty="0"/>
              <a:t>           </a:t>
            </a:r>
          </a:p>
          <a:p>
            <a:pPr>
              <a:lnSpc>
                <a:spcPct val="120000"/>
              </a:lnSpc>
              <a:defRPr/>
            </a:pPr>
            <a:endParaRPr kumimoji="1" lang="en-US" altLang="zh-CN" dirty="0"/>
          </a:p>
          <a:p>
            <a:pPr>
              <a:lnSpc>
                <a:spcPct val="120000"/>
              </a:lnSpc>
              <a:defRPr/>
            </a:pPr>
            <a:endParaRPr kumimoji="1" lang="en-US" altLang="zh-CN" dirty="0"/>
          </a:p>
          <a:p>
            <a:pPr>
              <a:lnSpc>
                <a:spcPct val="120000"/>
              </a:lnSpc>
              <a:defRPr/>
            </a:pPr>
            <a:r>
              <a:rPr kumimoji="1" lang="en-US" altLang="zh-CN" dirty="0"/>
              <a:t>          </a:t>
            </a:r>
            <a:r>
              <a:rPr kumimoji="1" lang="en-US" altLang="zh-CN" b="1" u="sng" dirty="0">
                <a:solidFill>
                  <a:srgbClr val="C00000"/>
                </a:solidFill>
              </a:rPr>
              <a:t>while</a:t>
            </a:r>
            <a:r>
              <a:rPr kumimoji="1" lang="en-US" altLang="zh-CN" dirty="0"/>
              <a:t> </a:t>
            </a:r>
            <a:r>
              <a:rPr kumimoji="1" lang="en-US" altLang="zh-CN" b="1" dirty="0">
                <a:solidFill>
                  <a:srgbClr val="C00000"/>
                </a:solidFill>
              </a:rPr>
              <a:t>(a[- -j] &gt;x);</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右搜索小元素</a:t>
            </a:r>
            <a:endParaRPr kumimoji="1" lang="en-US" altLang="zh-CN" sz="1600" dirty="0"/>
          </a:p>
          <a:p>
            <a:pPr>
              <a:lnSpc>
                <a:spcPct val="120000"/>
              </a:lnSpc>
              <a:defRPr/>
            </a:pPr>
            <a:r>
              <a:rPr kumimoji="1" lang="en-US" altLang="zh-CN" dirty="0"/>
              <a:t>          </a:t>
            </a:r>
          </a:p>
          <a:p>
            <a:pPr>
              <a:lnSpc>
                <a:spcPct val="120000"/>
              </a:lnSpc>
              <a:defRPr/>
            </a:pPr>
            <a:r>
              <a:rPr kumimoji="1" lang="en-US" altLang="zh-CN" dirty="0"/>
              <a:t>           if (i &gt;= j) </a:t>
            </a:r>
            <a:r>
              <a:rPr kumimoji="1" lang="en-US" altLang="zh-CN" b="1" dirty="0">
                <a:solidFill>
                  <a:srgbClr val="FF0000"/>
                </a:solidFill>
              </a:rPr>
              <a:t>break</a:t>
            </a:r>
            <a:r>
              <a:rPr kumimoji="1" lang="en-US" altLang="zh-CN" dirty="0"/>
              <a:t>; </a:t>
            </a:r>
          </a:p>
          <a:p>
            <a:pPr>
              <a:lnSpc>
                <a:spcPct val="120000"/>
              </a:lnSpc>
              <a:defRPr/>
            </a:pPr>
            <a:r>
              <a:rPr kumimoji="1" lang="en-US" altLang="zh-CN" dirty="0"/>
              <a:t>           Swap(a[i], a[j]);</a:t>
            </a:r>
          </a:p>
          <a:p>
            <a:pPr>
              <a:lnSpc>
                <a:spcPct val="120000"/>
              </a:lnSpc>
              <a:defRPr/>
            </a:pPr>
            <a:r>
              <a:rPr kumimoji="1" lang="en-US" altLang="zh-CN" dirty="0"/>
              <a:t>           </a:t>
            </a:r>
            <a:r>
              <a:rPr kumimoji="1" lang="en-US" altLang="zh-CN" b="1" dirty="0">
                <a:solidFill>
                  <a:srgbClr val="0066FF"/>
                </a:solidFill>
              </a:rPr>
              <a:t>}</a:t>
            </a:r>
          </a:p>
          <a:p>
            <a:pPr>
              <a:lnSpc>
                <a:spcPct val="120000"/>
              </a:lnSpc>
              <a:defRPr/>
            </a:pPr>
            <a:r>
              <a:rPr kumimoji="1" lang="en-US" altLang="zh-CN" dirty="0"/>
              <a:t>       a[p] = a[j];</a:t>
            </a:r>
          </a:p>
          <a:p>
            <a:pPr>
              <a:lnSpc>
                <a:spcPct val="120000"/>
              </a:lnSpc>
              <a:defRPr/>
            </a:pPr>
            <a:r>
              <a:rPr kumimoji="1" lang="en-US" altLang="zh-CN" dirty="0"/>
              <a:t>       a[j] = x;</a:t>
            </a:r>
          </a:p>
          <a:p>
            <a:pPr>
              <a:lnSpc>
                <a:spcPct val="120000"/>
              </a:lnSpc>
              <a:defRPr/>
            </a:pPr>
            <a:r>
              <a:rPr kumimoji="1" lang="en-US" altLang="zh-CN" dirty="0"/>
              <a:t>       return j;</a:t>
            </a:r>
          </a:p>
          <a:p>
            <a:pPr>
              <a:lnSpc>
                <a:spcPct val="120000"/>
              </a:lnSpc>
              <a:defRPr/>
            </a:pPr>
            <a:r>
              <a:rPr kumimoji="1" lang="en-US" altLang="zh-CN" dirty="0"/>
              <a:t>}</a:t>
            </a:r>
          </a:p>
        </p:txBody>
      </p:sp>
      <p:graphicFrame>
        <p:nvGraphicFramePr>
          <p:cNvPr id="7" name="Group 49">
            <a:extLst>
              <a:ext uri="{FF2B5EF4-FFF2-40B4-BE49-F238E27FC236}">
                <a16:creationId xmlns:a16="http://schemas.microsoft.com/office/drawing/2014/main" id="{560B3229-AC75-4C03-8701-023786A9A283}"/>
              </a:ext>
            </a:extLst>
          </p:cNvPr>
          <p:cNvGraphicFramePr>
            <a:graphicFrameLocks noGrp="1"/>
          </p:cNvGraphicFramePr>
          <p:nvPr/>
        </p:nvGraphicFramePr>
        <p:xfrm>
          <a:off x="4292600" y="31591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41">
            <a:extLst>
              <a:ext uri="{FF2B5EF4-FFF2-40B4-BE49-F238E27FC236}">
                <a16:creationId xmlns:a16="http://schemas.microsoft.com/office/drawing/2014/main" id="{41A24178-82E1-4C92-BCA0-BF92DD9A1D92}"/>
              </a:ext>
            </a:extLst>
          </p:cNvPr>
          <p:cNvSpPr>
            <a:spLocks noChangeShapeType="1"/>
          </p:cNvSpPr>
          <p:nvPr/>
        </p:nvSpPr>
        <p:spPr bwMode="auto">
          <a:xfrm flipV="1">
            <a:off x="4581525" y="752475"/>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42">
            <a:extLst>
              <a:ext uri="{FF2B5EF4-FFF2-40B4-BE49-F238E27FC236}">
                <a16:creationId xmlns:a16="http://schemas.microsoft.com/office/drawing/2014/main" id="{7D03791A-155B-4F56-B635-2C927D01F7CD}"/>
              </a:ext>
            </a:extLst>
          </p:cNvPr>
          <p:cNvSpPr txBox="1">
            <a:spLocks noChangeArrowheads="1"/>
          </p:cNvSpPr>
          <p:nvPr/>
        </p:nvSpPr>
        <p:spPr bwMode="auto">
          <a:xfrm>
            <a:off x="4298950" y="862013"/>
            <a:ext cx="527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solidFill>
                  <a:srgbClr val="92D050"/>
                </a:solidFill>
              </a:rPr>
              <a:t>a[p]</a:t>
            </a:r>
          </a:p>
        </p:txBody>
      </p:sp>
      <p:sp>
        <p:nvSpPr>
          <p:cNvPr id="10" name="Line 43">
            <a:extLst>
              <a:ext uri="{FF2B5EF4-FFF2-40B4-BE49-F238E27FC236}">
                <a16:creationId xmlns:a16="http://schemas.microsoft.com/office/drawing/2014/main" id="{82F8E402-1A7E-4BB6-A650-CA5794BDA555}"/>
              </a:ext>
            </a:extLst>
          </p:cNvPr>
          <p:cNvSpPr>
            <a:spLocks noChangeShapeType="1"/>
          </p:cNvSpPr>
          <p:nvPr/>
        </p:nvSpPr>
        <p:spPr bwMode="auto">
          <a:xfrm flipV="1">
            <a:off x="8232775" y="762000"/>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44">
            <a:extLst>
              <a:ext uri="{FF2B5EF4-FFF2-40B4-BE49-F238E27FC236}">
                <a16:creationId xmlns:a16="http://schemas.microsoft.com/office/drawing/2014/main" id="{C10B5F2F-E51C-42C8-9D27-B738D275C18C}"/>
              </a:ext>
            </a:extLst>
          </p:cNvPr>
          <p:cNvSpPr txBox="1">
            <a:spLocks noChangeArrowheads="1"/>
          </p:cNvSpPr>
          <p:nvPr/>
        </p:nvSpPr>
        <p:spPr bwMode="auto">
          <a:xfrm>
            <a:off x="7943850" y="884238"/>
            <a:ext cx="484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solidFill>
                  <a:srgbClr val="7070FF"/>
                </a:solidFill>
              </a:rPr>
              <a:t>a[r]</a:t>
            </a:r>
          </a:p>
        </p:txBody>
      </p:sp>
      <p:sp>
        <p:nvSpPr>
          <p:cNvPr id="12" name="TextBox 1">
            <a:extLst>
              <a:ext uri="{FF2B5EF4-FFF2-40B4-BE49-F238E27FC236}">
                <a16:creationId xmlns:a16="http://schemas.microsoft.com/office/drawing/2014/main" id="{788EE0F9-D900-44C8-8646-0A2AA908A8FB}"/>
              </a:ext>
            </a:extLst>
          </p:cNvPr>
          <p:cNvSpPr txBox="1">
            <a:spLocks noChangeArrowheads="1"/>
          </p:cNvSpPr>
          <p:nvPr/>
        </p:nvSpPr>
        <p:spPr bwMode="auto">
          <a:xfrm>
            <a:off x="4292600" y="-44450"/>
            <a:ext cx="431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p=0                       a[0:5]                     r=5</a:t>
            </a:r>
            <a:endParaRPr lang="zh-CN" altLang="en-US"/>
          </a:p>
        </p:txBody>
      </p:sp>
      <p:sp>
        <p:nvSpPr>
          <p:cNvPr id="13" name="TextBox 2">
            <a:extLst>
              <a:ext uri="{FF2B5EF4-FFF2-40B4-BE49-F238E27FC236}">
                <a16:creationId xmlns:a16="http://schemas.microsoft.com/office/drawing/2014/main" id="{1B368CE3-AC4F-41D4-8FDC-63429F038537}"/>
              </a:ext>
            </a:extLst>
          </p:cNvPr>
          <p:cNvSpPr txBox="1">
            <a:spLocks noChangeArrowheads="1"/>
          </p:cNvSpPr>
          <p:nvPr/>
        </p:nvSpPr>
        <p:spPr bwMode="auto">
          <a:xfrm>
            <a:off x="4389438" y="3306763"/>
            <a:ext cx="4730750" cy="708025"/>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Step2</a:t>
            </a:r>
            <a:r>
              <a:rPr lang="en-US" altLang="zh-CN" sz="2000" dirty="0"/>
              <a:t>. i=0,++i=1, </a:t>
            </a:r>
            <a:r>
              <a:rPr lang="en-US" altLang="zh-CN" sz="2000" dirty="0">
                <a:solidFill>
                  <a:srgbClr val="C00000"/>
                </a:solidFill>
              </a:rPr>
              <a:t>a[++i]=a[1]=8 &lt; </a:t>
            </a:r>
            <a:r>
              <a:rPr lang="en-US" altLang="zh-CN" sz="2000" b="1" dirty="0">
                <a:solidFill>
                  <a:srgbClr val="C00000"/>
                </a:solidFill>
              </a:rPr>
              <a:t>x=</a:t>
            </a:r>
            <a:r>
              <a:rPr lang="en-US" altLang="zh-CN" sz="2000" b="1" dirty="0">
                <a:solidFill>
                  <a:srgbClr val="FFC000"/>
                </a:solidFill>
              </a:rPr>
              <a:t>6?</a:t>
            </a:r>
          </a:p>
          <a:p>
            <a:pPr eaLnBrk="0" hangingPunct="0">
              <a:defRPr/>
            </a:pPr>
            <a:r>
              <a:rPr lang="en-US" altLang="zh-CN" sz="2000" b="1" dirty="0">
                <a:solidFill>
                  <a:srgbClr val="FFC000"/>
                </a:solidFill>
              </a:rPr>
              <a:t>       </a:t>
            </a:r>
            <a:r>
              <a:rPr kumimoji="1" lang="zh-CN" altLang="en-US" dirty="0"/>
              <a:t>不成立，</a:t>
            </a:r>
            <a:r>
              <a:rPr kumimoji="1" lang="en-US" altLang="zh-CN" dirty="0"/>
              <a:t> </a:t>
            </a:r>
            <a:r>
              <a:rPr kumimoji="1" lang="zh-CN" altLang="en-US" dirty="0"/>
              <a:t>跳出</a:t>
            </a:r>
            <a:r>
              <a:rPr kumimoji="1" lang="en-US" altLang="zh-CN" u="sng" dirty="0">
                <a:solidFill>
                  <a:srgbClr val="C00000"/>
                </a:solidFill>
              </a:rPr>
              <a:t>while</a:t>
            </a:r>
            <a:r>
              <a:rPr kumimoji="1" lang="en-US" altLang="zh-CN" dirty="0"/>
              <a:t>,  </a:t>
            </a:r>
            <a:r>
              <a:rPr lang="en-US" altLang="zh-CN" dirty="0"/>
              <a:t>i:0</a:t>
            </a:r>
            <a:r>
              <a:rPr kumimoji="1" lang="en-US" altLang="zh-CN" dirty="0">
                <a:sym typeface="Wingdings" pitchFamily="2" charset="2"/>
              </a:rPr>
              <a:t>→</a:t>
            </a:r>
            <a:r>
              <a:rPr kumimoji="1" lang="en-US" altLang="zh-CN" dirty="0">
                <a:solidFill>
                  <a:srgbClr val="FF0000"/>
                </a:solidFill>
                <a:sym typeface="Wingdings" pitchFamily="2" charset="2"/>
              </a:rPr>
              <a:t>1</a:t>
            </a:r>
            <a:r>
              <a:rPr kumimoji="1" lang="en-US" altLang="zh-CN" dirty="0">
                <a:sym typeface="Wingdings" pitchFamily="2" charset="2"/>
              </a:rPr>
              <a:t>,  j=6</a:t>
            </a:r>
            <a:endParaRPr lang="en-US" altLang="zh-CN" dirty="0"/>
          </a:p>
        </p:txBody>
      </p:sp>
      <p:graphicFrame>
        <p:nvGraphicFramePr>
          <p:cNvPr id="14" name="Group 49">
            <a:extLst>
              <a:ext uri="{FF2B5EF4-FFF2-40B4-BE49-F238E27FC236}">
                <a16:creationId xmlns:a16="http://schemas.microsoft.com/office/drawing/2014/main" id="{3A0EC0BD-67D3-4642-870F-40714CEF0A36}"/>
              </a:ext>
            </a:extLst>
          </p:cNvPr>
          <p:cNvGraphicFramePr>
            <a:graphicFrameLocks noGrp="1"/>
          </p:cNvGraphicFramePr>
          <p:nvPr/>
        </p:nvGraphicFramePr>
        <p:xfrm>
          <a:off x="4302125" y="210661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15" name="直接箭头连接符 5">
            <a:extLst>
              <a:ext uri="{FF2B5EF4-FFF2-40B4-BE49-F238E27FC236}">
                <a16:creationId xmlns:a16="http://schemas.microsoft.com/office/drawing/2014/main" id="{6EDD4B22-B2C3-40C8-9174-48309AC7A0BE}"/>
              </a:ext>
            </a:extLst>
          </p:cNvPr>
          <p:cNvCxnSpPr>
            <a:cxnSpLocks noChangeShapeType="1"/>
          </p:cNvCxnSpPr>
          <p:nvPr/>
        </p:nvCxnSpPr>
        <p:spPr bwMode="auto">
          <a:xfrm>
            <a:off x="4641850" y="1938338"/>
            <a:ext cx="0" cy="139700"/>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Line 74">
            <a:extLst>
              <a:ext uri="{FF2B5EF4-FFF2-40B4-BE49-F238E27FC236}">
                <a16:creationId xmlns:a16="http://schemas.microsoft.com/office/drawing/2014/main" id="{6BD0CA25-AAC2-41A9-87B9-D94DA1323032}"/>
              </a:ext>
            </a:extLst>
          </p:cNvPr>
          <p:cNvSpPr>
            <a:spLocks noChangeShapeType="1"/>
          </p:cNvSpPr>
          <p:nvPr/>
        </p:nvSpPr>
        <p:spPr bwMode="auto">
          <a:xfrm flipV="1">
            <a:off x="4371975" y="2562225"/>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3">
            <a:extLst>
              <a:ext uri="{FF2B5EF4-FFF2-40B4-BE49-F238E27FC236}">
                <a16:creationId xmlns:a16="http://schemas.microsoft.com/office/drawing/2014/main" id="{96F93A03-063A-4CEF-8B0C-B0C6076F34A0}"/>
              </a:ext>
            </a:extLst>
          </p:cNvPr>
          <p:cNvSpPr>
            <a:spLocks noChangeShapeType="1"/>
          </p:cNvSpPr>
          <p:nvPr/>
        </p:nvSpPr>
        <p:spPr bwMode="auto">
          <a:xfrm flipV="1">
            <a:off x="8939213" y="2562225"/>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Box 11">
            <a:extLst>
              <a:ext uri="{FF2B5EF4-FFF2-40B4-BE49-F238E27FC236}">
                <a16:creationId xmlns:a16="http://schemas.microsoft.com/office/drawing/2014/main" id="{C0CFE6D9-81F8-4632-9933-CA74AE70C361}"/>
              </a:ext>
            </a:extLst>
          </p:cNvPr>
          <p:cNvSpPr txBox="1">
            <a:spLocks noChangeArrowheads="1"/>
          </p:cNvSpPr>
          <p:nvPr/>
        </p:nvSpPr>
        <p:spPr bwMode="auto">
          <a:xfrm>
            <a:off x="4311650" y="2752725"/>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t>i=0</a:t>
            </a:r>
            <a:endParaRPr lang="zh-CN" altLang="en-US" sz="2000"/>
          </a:p>
        </p:txBody>
      </p:sp>
      <p:sp>
        <p:nvSpPr>
          <p:cNvPr id="19" name="TextBox 12">
            <a:extLst>
              <a:ext uri="{FF2B5EF4-FFF2-40B4-BE49-F238E27FC236}">
                <a16:creationId xmlns:a16="http://schemas.microsoft.com/office/drawing/2014/main" id="{36914B29-0EC2-4C80-B291-C71623FAB43C}"/>
              </a:ext>
            </a:extLst>
          </p:cNvPr>
          <p:cNvSpPr txBox="1">
            <a:spLocks noChangeArrowheads="1"/>
          </p:cNvSpPr>
          <p:nvPr/>
        </p:nvSpPr>
        <p:spPr bwMode="auto">
          <a:xfrm>
            <a:off x="8655050" y="2751138"/>
            <a:ext cx="53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t>j=6</a:t>
            </a:r>
            <a:endParaRPr lang="zh-CN" altLang="en-US" sz="2000"/>
          </a:p>
        </p:txBody>
      </p:sp>
      <p:sp>
        <p:nvSpPr>
          <p:cNvPr id="20" name="矩形 13">
            <a:extLst>
              <a:ext uri="{FF2B5EF4-FFF2-40B4-BE49-F238E27FC236}">
                <a16:creationId xmlns:a16="http://schemas.microsoft.com/office/drawing/2014/main" id="{262DFA61-D073-4C17-A2B1-03C14B6D6D82}"/>
              </a:ext>
            </a:extLst>
          </p:cNvPr>
          <p:cNvSpPr>
            <a:spLocks noChangeArrowheads="1"/>
          </p:cNvSpPr>
          <p:nvPr/>
        </p:nvSpPr>
        <p:spPr bwMode="auto">
          <a:xfrm>
            <a:off x="8620125" y="2127250"/>
            <a:ext cx="454025" cy="401638"/>
          </a:xfrm>
          <a:prstGeom prst="rect">
            <a:avLst/>
          </a:prstGeom>
          <a:noFill/>
          <a:ln w="12700"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80">
            <a:extLst>
              <a:ext uri="{FF2B5EF4-FFF2-40B4-BE49-F238E27FC236}">
                <a16:creationId xmlns:a16="http://schemas.microsoft.com/office/drawing/2014/main" id="{42E96AC8-DE55-47AD-B31E-31A81D177C5B}"/>
              </a:ext>
            </a:extLst>
          </p:cNvPr>
          <p:cNvSpPr txBox="1">
            <a:spLocks noChangeArrowheads="1"/>
          </p:cNvSpPr>
          <p:nvPr/>
        </p:nvSpPr>
        <p:spPr bwMode="auto">
          <a:xfrm>
            <a:off x="4321175" y="1171575"/>
            <a:ext cx="4329113" cy="708025"/>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Step1</a:t>
            </a:r>
            <a:r>
              <a:rPr lang="en-US" altLang="zh-CN" sz="2000" dirty="0"/>
              <a:t>. i=p=0, j=r+1=6</a:t>
            </a:r>
          </a:p>
          <a:p>
            <a:pPr eaLnBrk="0" hangingPunct="0">
              <a:defRPr/>
            </a:pPr>
            <a:r>
              <a:rPr lang="en-US" altLang="zh-CN" sz="2000" dirty="0"/>
              <a:t>           </a:t>
            </a:r>
            <a:r>
              <a:rPr lang="en-US" altLang="zh-CN" sz="2000" b="1" dirty="0">
                <a:solidFill>
                  <a:srgbClr val="FFC000"/>
                </a:solidFill>
              </a:rPr>
              <a:t>x</a:t>
            </a:r>
            <a:r>
              <a:rPr lang="en-US" altLang="zh-CN" sz="2000" dirty="0"/>
              <a:t>=a[p]=a[0]=</a:t>
            </a:r>
            <a:r>
              <a:rPr lang="en-US" altLang="zh-CN" sz="2000" b="1" dirty="0">
                <a:solidFill>
                  <a:srgbClr val="FFC000"/>
                </a:solidFill>
              </a:rPr>
              <a:t>6</a:t>
            </a:r>
            <a:endParaRPr lang="zh-CN" altLang="en-US" sz="2000" b="1" dirty="0">
              <a:solidFill>
                <a:srgbClr val="FFC000"/>
              </a:solidFill>
            </a:endParaRPr>
          </a:p>
        </p:txBody>
      </p:sp>
      <p:graphicFrame>
        <p:nvGraphicFramePr>
          <p:cNvPr id="22" name="Group 49">
            <a:extLst>
              <a:ext uri="{FF2B5EF4-FFF2-40B4-BE49-F238E27FC236}">
                <a16:creationId xmlns:a16="http://schemas.microsoft.com/office/drawing/2014/main" id="{909741E8-17D9-4A2B-BC78-C0C6EAB9EB54}"/>
              </a:ext>
            </a:extLst>
          </p:cNvPr>
          <p:cNvGraphicFramePr>
            <a:graphicFrameLocks noGrp="1"/>
          </p:cNvGraphicFramePr>
          <p:nvPr/>
        </p:nvGraphicFramePr>
        <p:xfrm>
          <a:off x="4322763" y="4024313"/>
          <a:ext cx="4335460"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8">
                  <a:extLst>
                    <a:ext uri="{9D8B030D-6E8A-4147-A177-3AD203B41FA5}">
                      <a16:colId xmlns:a16="http://schemas.microsoft.com/office/drawing/2014/main" val="20001"/>
                    </a:ext>
                  </a:extLst>
                </a:gridCol>
                <a:gridCol w="721506">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8">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FF0000"/>
                          </a:solidFill>
                          <a:effectLst/>
                          <a:latin typeface="Arial" pitchFamily="34" charset="0"/>
                          <a:ea typeface="宋体" pitchFamily="2" charset="-122"/>
                        </a:rPr>
                        <a:t>8</a:t>
                      </a:r>
                      <a:endParaRPr kumimoji="0" lang="zh-CN" altLang="zh-CN" sz="2400" b="0" i="0" u="none" strike="noStrike" cap="none" normalizeH="0" baseline="0" dirty="0">
                        <a:ln>
                          <a:noFill/>
                        </a:ln>
                        <a:solidFill>
                          <a:srgbClr val="FF0000"/>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Text Box 125">
            <a:extLst>
              <a:ext uri="{FF2B5EF4-FFF2-40B4-BE49-F238E27FC236}">
                <a16:creationId xmlns:a16="http://schemas.microsoft.com/office/drawing/2014/main" id="{A7160989-3EE1-499A-B72E-FA10AFC775AF}"/>
              </a:ext>
            </a:extLst>
          </p:cNvPr>
          <p:cNvSpPr txBox="1">
            <a:spLocks noChangeArrowheads="1"/>
          </p:cNvSpPr>
          <p:nvPr/>
        </p:nvSpPr>
        <p:spPr bwMode="auto">
          <a:xfrm>
            <a:off x="4465638" y="3581400"/>
            <a:ext cx="3571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sp>
        <p:nvSpPr>
          <p:cNvPr id="24" name="Line 74">
            <a:extLst>
              <a:ext uri="{FF2B5EF4-FFF2-40B4-BE49-F238E27FC236}">
                <a16:creationId xmlns:a16="http://schemas.microsoft.com/office/drawing/2014/main" id="{48B02775-B3CF-4926-A9E8-46B478AFF8D2}"/>
              </a:ext>
            </a:extLst>
          </p:cNvPr>
          <p:cNvSpPr>
            <a:spLocks noChangeShapeType="1"/>
          </p:cNvSpPr>
          <p:nvPr/>
        </p:nvSpPr>
        <p:spPr bwMode="auto">
          <a:xfrm flipV="1">
            <a:off x="5373688" y="4476750"/>
            <a:ext cx="0" cy="18891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73">
            <a:extLst>
              <a:ext uri="{FF2B5EF4-FFF2-40B4-BE49-F238E27FC236}">
                <a16:creationId xmlns:a16="http://schemas.microsoft.com/office/drawing/2014/main" id="{8DA67DE8-FE40-4B9E-A9E1-EEA663CC8242}"/>
              </a:ext>
            </a:extLst>
          </p:cNvPr>
          <p:cNvSpPr>
            <a:spLocks noChangeShapeType="1"/>
          </p:cNvSpPr>
          <p:nvPr/>
        </p:nvSpPr>
        <p:spPr bwMode="auto">
          <a:xfrm flipV="1">
            <a:off x="8958263" y="4437063"/>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Box 86">
            <a:extLst>
              <a:ext uri="{FF2B5EF4-FFF2-40B4-BE49-F238E27FC236}">
                <a16:creationId xmlns:a16="http://schemas.microsoft.com/office/drawing/2014/main" id="{581050FF-56DA-4415-A21E-660DF77C6FEC}"/>
              </a:ext>
            </a:extLst>
          </p:cNvPr>
          <p:cNvSpPr txBox="1">
            <a:spLocks noChangeArrowheads="1"/>
          </p:cNvSpPr>
          <p:nvPr/>
        </p:nvSpPr>
        <p:spPr bwMode="auto">
          <a:xfrm>
            <a:off x="5167313" y="4541838"/>
            <a:ext cx="512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a:solidFill>
                  <a:srgbClr val="FF0000"/>
                </a:solidFill>
              </a:rPr>
              <a:t>i=1</a:t>
            </a:r>
            <a:endParaRPr lang="zh-CN" altLang="en-US" b="1">
              <a:solidFill>
                <a:srgbClr val="FF0000"/>
              </a:solidFill>
            </a:endParaRPr>
          </a:p>
        </p:txBody>
      </p:sp>
      <p:sp>
        <p:nvSpPr>
          <p:cNvPr id="27" name="TextBox 87">
            <a:extLst>
              <a:ext uri="{FF2B5EF4-FFF2-40B4-BE49-F238E27FC236}">
                <a16:creationId xmlns:a16="http://schemas.microsoft.com/office/drawing/2014/main" id="{BF521221-F7BB-4183-93E0-DE2A76450038}"/>
              </a:ext>
            </a:extLst>
          </p:cNvPr>
          <p:cNvSpPr txBox="1">
            <a:spLocks noChangeArrowheads="1"/>
          </p:cNvSpPr>
          <p:nvPr/>
        </p:nvSpPr>
        <p:spPr bwMode="auto">
          <a:xfrm>
            <a:off x="8675688" y="4570413"/>
            <a:ext cx="498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j=6</a:t>
            </a:r>
            <a:endParaRPr lang="zh-CN" altLang="en-US"/>
          </a:p>
        </p:txBody>
      </p:sp>
      <p:sp>
        <p:nvSpPr>
          <p:cNvPr id="28" name="矩形 88">
            <a:extLst>
              <a:ext uri="{FF2B5EF4-FFF2-40B4-BE49-F238E27FC236}">
                <a16:creationId xmlns:a16="http://schemas.microsoft.com/office/drawing/2014/main" id="{A7FF96D8-2C61-48F1-82EA-5AD0A06E600C}"/>
              </a:ext>
            </a:extLst>
          </p:cNvPr>
          <p:cNvSpPr>
            <a:spLocks noChangeArrowheads="1"/>
          </p:cNvSpPr>
          <p:nvPr/>
        </p:nvSpPr>
        <p:spPr bwMode="auto">
          <a:xfrm>
            <a:off x="8667750" y="4048125"/>
            <a:ext cx="454025" cy="388938"/>
          </a:xfrm>
          <a:prstGeom prst="rect">
            <a:avLst/>
          </a:prstGeom>
          <a:noFill/>
          <a:ln w="12700"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cxnSp>
        <p:nvCxnSpPr>
          <p:cNvPr id="29" name="直接箭头连接符 17">
            <a:extLst>
              <a:ext uri="{FF2B5EF4-FFF2-40B4-BE49-F238E27FC236}">
                <a16:creationId xmlns:a16="http://schemas.microsoft.com/office/drawing/2014/main" id="{59EAE05F-14AB-47DB-A9E9-3F04F7C3C4DB}"/>
              </a:ext>
            </a:extLst>
          </p:cNvPr>
          <p:cNvCxnSpPr>
            <a:cxnSpLocks noChangeShapeType="1"/>
          </p:cNvCxnSpPr>
          <p:nvPr/>
        </p:nvCxnSpPr>
        <p:spPr bwMode="auto">
          <a:xfrm>
            <a:off x="4652963" y="3902075"/>
            <a:ext cx="0" cy="144463"/>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0">
            <a:extLst>
              <a:ext uri="{FF2B5EF4-FFF2-40B4-BE49-F238E27FC236}">
                <a16:creationId xmlns:a16="http://schemas.microsoft.com/office/drawing/2014/main" id="{21B4A0C1-5F94-47C2-B1DD-D25959DA5323}"/>
              </a:ext>
            </a:extLst>
          </p:cNvPr>
          <p:cNvCxnSpPr>
            <a:cxnSpLocks noChangeShapeType="1"/>
          </p:cNvCxnSpPr>
          <p:nvPr/>
        </p:nvCxnSpPr>
        <p:spPr bwMode="auto">
          <a:xfrm>
            <a:off x="4371975" y="2736850"/>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25">
            <a:extLst>
              <a:ext uri="{FF2B5EF4-FFF2-40B4-BE49-F238E27FC236}">
                <a16:creationId xmlns:a16="http://schemas.microsoft.com/office/drawing/2014/main" id="{D2C6481D-1A19-42DD-B829-AD5F1043E977}"/>
              </a:ext>
            </a:extLst>
          </p:cNvPr>
          <p:cNvCxnSpPr>
            <a:cxnSpLocks noChangeShapeType="1"/>
          </p:cNvCxnSpPr>
          <p:nvPr/>
        </p:nvCxnSpPr>
        <p:spPr bwMode="auto">
          <a:xfrm flipH="1">
            <a:off x="7604125" y="2751138"/>
            <a:ext cx="1319213"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27">
            <a:extLst>
              <a:ext uri="{FF2B5EF4-FFF2-40B4-BE49-F238E27FC236}">
                <a16:creationId xmlns:a16="http://schemas.microsoft.com/office/drawing/2014/main" id="{69D48CEE-C425-4035-AE79-349A09267ED4}"/>
              </a:ext>
            </a:extLst>
          </p:cNvPr>
          <p:cNvSpPr txBox="1"/>
          <p:nvPr/>
        </p:nvSpPr>
        <p:spPr>
          <a:xfrm>
            <a:off x="2873375" y="4048125"/>
            <a:ext cx="1123950" cy="522288"/>
          </a:xfrm>
          <a:prstGeom prst="rect">
            <a:avLst/>
          </a:prstGeom>
          <a:solidFill>
            <a:schemeClr val="bg1">
              <a:lumMod val="85000"/>
            </a:schemeClr>
          </a:solidFill>
        </p:spPr>
        <p:txBody>
          <a:bodyPr>
            <a:spAutoFit/>
          </a:bodyPr>
          <a:lstStyle/>
          <a:p>
            <a:pPr eaLnBrk="0" hangingPunct="0">
              <a:defRPr/>
            </a:pPr>
            <a:r>
              <a:rPr lang="zh-CN" altLang="en-US" sz="1400" dirty="0"/>
              <a:t>找到左端大元素</a:t>
            </a:r>
            <a:r>
              <a:rPr lang="en-US" altLang="zh-CN" sz="1400" dirty="0"/>
              <a:t>a[1]=8</a:t>
            </a:r>
            <a:endParaRPr lang="zh-CN" altLang="en-US" sz="1400" dirty="0"/>
          </a:p>
        </p:txBody>
      </p:sp>
      <p:cxnSp>
        <p:nvCxnSpPr>
          <p:cNvPr id="33" name="直接箭头连接符 30">
            <a:extLst>
              <a:ext uri="{FF2B5EF4-FFF2-40B4-BE49-F238E27FC236}">
                <a16:creationId xmlns:a16="http://schemas.microsoft.com/office/drawing/2014/main" id="{4F980A51-861A-47A8-AC48-19570814D534}"/>
              </a:ext>
            </a:extLst>
          </p:cNvPr>
          <p:cNvCxnSpPr>
            <a:cxnSpLocks noChangeShapeType="1"/>
            <a:stCxn id="32" idx="3"/>
          </p:cNvCxnSpPr>
          <p:nvPr/>
        </p:nvCxnSpPr>
        <p:spPr bwMode="auto">
          <a:xfrm flipV="1">
            <a:off x="3997325" y="4241800"/>
            <a:ext cx="1325563" cy="66675"/>
          </a:xfrm>
          <a:prstGeom prst="straightConnector1">
            <a:avLst/>
          </a:prstGeom>
          <a:noFill/>
          <a:ln w="9525" algn="ctr">
            <a:solidFill>
              <a:srgbClr val="00B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122">
            <a:extLst>
              <a:ext uri="{FF2B5EF4-FFF2-40B4-BE49-F238E27FC236}">
                <a16:creationId xmlns:a16="http://schemas.microsoft.com/office/drawing/2014/main" id="{61C5C36A-ED14-437B-94A6-829A7BEBCAAD}"/>
              </a:ext>
            </a:extLst>
          </p:cNvPr>
          <p:cNvSpPr txBox="1">
            <a:spLocks noChangeArrowheads="1"/>
          </p:cNvSpPr>
          <p:nvPr/>
        </p:nvSpPr>
        <p:spPr bwMode="auto">
          <a:xfrm>
            <a:off x="4292600" y="4941888"/>
            <a:ext cx="4892675" cy="1016000"/>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Step3</a:t>
            </a:r>
            <a:r>
              <a:rPr lang="en-US" altLang="zh-CN" sz="2000" dirty="0"/>
              <a:t>. j=6,--j=5, </a:t>
            </a:r>
            <a:r>
              <a:rPr lang="en-US" altLang="zh-CN" sz="2000" dirty="0">
                <a:solidFill>
                  <a:srgbClr val="C00000"/>
                </a:solidFill>
              </a:rPr>
              <a:t>a[--j]=a[5]=7&gt;</a:t>
            </a:r>
            <a:r>
              <a:rPr lang="en-US" altLang="zh-CN" sz="2000" b="1" dirty="0">
                <a:solidFill>
                  <a:srgbClr val="C00000"/>
                </a:solidFill>
              </a:rPr>
              <a:t>x=</a:t>
            </a:r>
            <a:r>
              <a:rPr lang="en-US" altLang="zh-CN" sz="2000" b="1" dirty="0">
                <a:solidFill>
                  <a:srgbClr val="FFC000"/>
                </a:solidFill>
              </a:rPr>
              <a:t>6</a:t>
            </a:r>
            <a:r>
              <a:rPr lang="en-US" altLang="zh-CN" sz="2000" dirty="0"/>
              <a:t>, j=5;</a:t>
            </a:r>
          </a:p>
          <a:p>
            <a:pPr eaLnBrk="0" hangingPunct="0">
              <a:defRPr/>
            </a:pPr>
            <a:r>
              <a:rPr lang="en-US" altLang="zh-CN" sz="2000" b="1" dirty="0">
                <a:solidFill>
                  <a:srgbClr val="FFC000"/>
                </a:solidFill>
              </a:rPr>
              <a:t>        </a:t>
            </a:r>
            <a:r>
              <a:rPr lang="en-US" altLang="zh-CN" sz="2000" dirty="0"/>
              <a:t>j=5,--j=4, </a:t>
            </a:r>
            <a:r>
              <a:rPr lang="en-US" altLang="zh-CN" sz="2000" dirty="0">
                <a:solidFill>
                  <a:srgbClr val="C00000"/>
                </a:solidFill>
              </a:rPr>
              <a:t>a[--j]=a[4]=</a:t>
            </a:r>
            <a:r>
              <a:rPr lang="en-US" altLang="zh-CN" sz="2000" u="sng" dirty="0">
                <a:solidFill>
                  <a:srgbClr val="C00000"/>
                </a:solidFill>
              </a:rPr>
              <a:t>5</a:t>
            </a:r>
            <a:r>
              <a:rPr lang="en-US" altLang="zh-CN" sz="2000" dirty="0">
                <a:solidFill>
                  <a:srgbClr val="C00000"/>
                </a:solidFill>
              </a:rPr>
              <a:t> &gt;</a:t>
            </a:r>
            <a:r>
              <a:rPr lang="en-US" altLang="zh-CN" sz="2000" b="1" dirty="0">
                <a:solidFill>
                  <a:srgbClr val="C00000"/>
                </a:solidFill>
              </a:rPr>
              <a:t>x=</a:t>
            </a:r>
            <a:r>
              <a:rPr lang="en-US" altLang="zh-CN" sz="2000" b="1" dirty="0">
                <a:solidFill>
                  <a:srgbClr val="FFC000"/>
                </a:solidFill>
              </a:rPr>
              <a:t>6? </a:t>
            </a:r>
            <a:r>
              <a:rPr kumimoji="1" lang="en-US" altLang="zh-CN" sz="2000" dirty="0">
                <a:sym typeface="Wingdings" pitchFamily="2" charset="2"/>
              </a:rPr>
              <a:t> j=4</a:t>
            </a:r>
            <a:r>
              <a:rPr lang="en-US" altLang="zh-CN" sz="2000" dirty="0">
                <a:sym typeface="Wingdings" pitchFamily="2" charset="2"/>
              </a:rPr>
              <a:t>;</a:t>
            </a:r>
            <a:endParaRPr lang="en-US" altLang="zh-CN" sz="2000" b="1" dirty="0">
              <a:solidFill>
                <a:srgbClr val="FFC000"/>
              </a:solidFill>
            </a:endParaRPr>
          </a:p>
          <a:p>
            <a:pPr eaLnBrk="0" hangingPunct="0">
              <a:defRPr/>
            </a:pPr>
            <a:r>
              <a:rPr kumimoji="1" lang="zh-CN" altLang="en-US" dirty="0"/>
              <a:t>                不成立，跳出</a:t>
            </a:r>
            <a:r>
              <a:rPr kumimoji="1" lang="en-US" altLang="zh-CN" u="sng" dirty="0">
                <a:solidFill>
                  <a:srgbClr val="C00000"/>
                </a:solidFill>
              </a:rPr>
              <a:t>while</a:t>
            </a:r>
            <a:r>
              <a:rPr kumimoji="1" lang="en-US" altLang="zh-CN" dirty="0"/>
              <a:t>,  j</a:t>
            </a:r>
            <a:r>
              <a:rPr lang="en-US" altLang="zh-CN" dirty="0"/>
              <a:t>:6</a:t>
            </a:r>
            <a:r>
              <a:rPr kumimoji="1" lang="en-US" altLang="zh-CN" dirty="0">
                <a:sym typeface="Wingdings" pitchFamily="2" charset="2"/>
              </a:rPr>
              <a:t>→5 →4,  i=1</a:t>
            </a:r>
            <a:endParaRPr lang="en-US" altLang="zh-CN" dirty="0"/>
          </a:p>
        </p:txBody>
      </p:sp>
      <p:graphicFrame>
        <p:nvGraphicFramePr>
          <p:cNvPr id="35" name="Group 49">
            <a:extLst>
              <a:ext uri="{FF2B5EF4-FFF2-40B4-BE49-F238E27FC236}">
                <a16:creationId xmlns:a16="http://schemas.microsoft.com/office/drawing/2014/main" id="{D290B228-CE13-4F99-9DEC-720556D4D20C}"/>
              </a:ext>
            </a:extLst>
          </p:cNvPr>
          <p:cNvGraphicFramePr>
            <a:graphicFrameLocks noGrp="1"/>
          </p:cNvGraphicFramePr>
          <p:nvPr>
            <p:extLst>
              <p:ext uri="{D42A27DB-BD31-4B8C-83A1-F6EECF244321}">
                <p14:modId xmlns:p14="http://schemas.microsoft.com/office/powerpoint/2010/main" val="1602431895"/>
              </p:ext>
            </p:extLst>
          </p:nvPr>
        </p:nvGraphicFramePr>
        <p:xfrm>
          <a:off x="4321175" y="595788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36" name="Text Box 125">
            <a:extLst>
              <a:ext uri="{FF2B5EF4-FFF2-40B4-BE49-F238E27FC236}">
                <a16:creationId xmlns:a16="http://schemas.microsoft.com/office/drawing/2014/main" id="{A0D1E3CA-5DED-4565-9D08-54C0E5ADDC4E}"/>
              </a:ext>
            </a:extLst>
          </p:cNvPr>
          <p:cNvSpPr txBox="1">
            <a:spLocks noChangeArrowheads="1"/>
          </p:cNvSpPr>
          <p:nvPr/>
        </p:nvSpPr>
        <p:spPr bwMode="auto">
          <a:xfrm>
            <a:off x="4464050" y="5513388"/>
            <a:ext cx="3571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sp>
        <p:nvSpPr>
          <p:cNvPr id="37" name="矩形 130">
            <a:extLst>
              <a:ext uri="{FF2B5EF4-FFF2-40B4-BE49-F238E27FC236}">
                <a16:creationId xmlns:a16="http://schemas.microsoft.com/office/drawing/2014/main" id="{97E55516-5863-4181-9459-AE3894C17E2F}"/>
              </a:ext>
            </a:extLst>
          </p:cNvPr>
          <p:cNvSpPr>
            <a:spLocks noChangeArrowheads="1"/>
          </p:cNvSpPr>
          <p:nvPr/>
        </p:nvSpPr>
        <p:spPr bwMode="auto">
          <a:xfrm>
            <a:off x="8650288" y="5959475"/>
            <a:ext cx="454025" cy="420688"/>
          </a:xfrm>
          <a:prstGeom prst="rect">
            <a:avLst/>
          </a:prstGeom>
          <a:noFill/>
          <a:ln w="12700"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cxnSp>
        <p:nvCxnSpPr>
          <p:cNvPr id="38" name="直接箭头连接符 131">
            <a:extLst>
              <a:ext uri="{FF2B5EF4-FFF2-40B4-BE49-F238E27FC236}">
                <a16:creationId xmlns:a16="http://schemas.microsoft.com/office/drawing/2014/main" id="{9E227562-E7B0-4043-BE29-444A42861747}"/>
              </a:ext>
            </a:extLst>
          </p:cNvPr>
          <p:cNvCxnSpPr>
            <a:cxnSpLocks noChangeShapeType="1"/>
          </p:cNvCxnSpPr>
          <p:nvPr/>
        </p:nvCxnSpPr>
        <p:spPr bwMode="auto">
          <a:xfrm>
            <a:off x="4651375" y="5834063"/>
            <a:ext cx="0" cy="144462"/>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132">
            <a:extLst>
              <a:ext uri="{FF2B5EF4-FFF2-40B4-BE49-F238E27FC236}">
                <a16:creationId xmlns:a16="http://schemas.microsoft.com/office/drawing/2014/main" id="{BF0B9CDE-BE0D-4950-A35B-3099DD530814}"/>
              </a:ext>
            </a:extLst>
          </p:cNvPr>
          <p:cNvCxnSpPr>
            <a:cxnSpLocks noChangeShapeType="1"/>
          </p:cNvCxnSpPr>
          <p:nvPr/>
        </p:nvCxnSpPr>
        <p:spPr bwMode="auto">
          <a:xfrm>
            <a:off x="3735388" y="5775325"/>
            <a:ext cx="3789362" cy="414338"/>
          </a:xfrm>
          <a:prstGeom prst="straightConnector1">
            <a:avLst/>
          </a:prstGeom>
          <a:noFill/>
          <a:ln w="9525" algn="ctr">
            <a:solidFill>
              <a:srgbClr val="00B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Line 74">
            <a:extLst>
              <a:ext uri="{FF2B5EF4-FFF2-40B4-BE49-F238E27FC236}">
                <a16:creationId xmlns:a16="http://schemas.microsoft.com/office/drawing/2014/main" id="{CA604F74-B165-4E3A-9DDD-D5A390111482}"/>
              </a:ext>
            </a:extLst>
          </p:cNvPr>
          <p:cNvSpPr>
            <a:spLocks noChangeShapeType="1"/>
          </p:cNvSpPr>
          <p:nvPr/>
        </p:nvSpPr>
        <p:spPr bwMode="auto">
          <a:xfrm flipV="1">
            <a:off x="5407025" y="6423025"/>
            <a:ext cx="0" cy="1905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73">
            <a:extLst>
              <a:ext uri="{FF2B5EF4-FFF2-40B4-BE49-F238E27FC236}">
                <a16:creationId xmlns:a16="http://schemas.microsoft.com/office/drawing/2014/main" id="{105430BB-DCFA-43E0-9B66-92718B9485AB}"/>
              </a:ext>
            </a:extLst>
          </p:cNvPr>
          <p:cNvSpPr>
            <a:spLocks noChangeShapeType="1"/>
          </p:cNvSpPr>
          <p:nvPr/>
        </p:nvSpPr>
        <p:spPr bwMode="auto">
          <a:xfrm flipV="1">
            <a:off x="8893175" y="6357938"/>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Box 137">
            <a:extLst>
              <a:ext uri="{FF2B5EF4-FFF2-40B4-BE49-F238E27FC236}">
                <a16:creationId xmlns:a16="http://schemas.microsoft.com/office/drawing/2014/main" id="{04481A38-9C66-4D0D-BF98-E02CAA33581E}"/>
              </a:ext>
            </a:extLst>
          </p:cNvPr>
          <p:cNvSpPr txBox="1">
            <a:spLocks noChangeArrowheads="1"/>
          </p:cNvSpPr>
          <p:nvPr/>
        </p:nvSpPr>
        <p:spPr bwMode="auto">
          <a:xfrm>
            <a:off x="5200650" y="6488113"/>
            <a:ext cx="512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i=1</a:t>
            </a:r>
            <a:endParaRPr lang="zh-CN" altLang="en-US"/>
          </a:p>
        </p:txBody>
      </p:sp>
      <p:sp>
        <p:nvSpPr>
          <p:cNvPr id="43" name="TextBox 138">
            <a:extLst>
              <a:ext uri="{FF2B5EF4-FFF2-40B4-BE49-F238E27FC236}">
                <a16:creationId xmlns:a16="http://schemas.microsoft.com/office/drawing/2014/main" id="{E43132E0-7440-46FE-B0F9-54E307FE1874}"/>
              </a:ext>
            </a:extLst>
          </p:cNvPr>
          <p:cNvSpPr txBox="1">
            <a:spLocks noChangeArrowheads="1"/>
          </p:cNvSpPr>
          <p:nvPr/>
        </p:nvSpPr>
        <p:spPr bwMode="auto">
          <a:xfrm>
            <a:off x="7439025" y="6510338"/>
            <a:ext cx="498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j=4</a:t>
            </a:r>
            <a:endParaRPr lang="zh-CN" altLang="en-US">
              <a:solidFill>
                <a:srgbClr val="FF0000"/>
              </a:solidFill>
            </a:endParaRPr>
          </a:p>
        </p:txBody>
      </p:sp>
      <p:sp>
        <p:nvSpPr>
          <p:cNvPr id="44" name="Line 74">
            <a:extLst>
              <a:ext uri="{FF2B5EF4-FFF2-40B4-BE49-F238E27FC236}">
                <a16:creationId xmlns:a16="http://schemas.microsoft.com/office/drawing/2014/main" id="{AEC38285-377B-4739-823C-99B59F217C70}"/>
              </a:ext>
            </a:extLst>
          </p:cNvPr>
          <p:cNvSpPr>
            <a:spLocks noChangeShapeType="1"/>
          </p:cNvSpPr>
          <p:nvPr/>
        </p:nvSpPr>
        <p:spPr bwMode="auto">
          <a:xfrm flipV="1">
            <a:off x="4416425" y="4491038"/>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5" name="直接箭头连接符 141">
            <a:extLst>
              <a:ext uri="{FF2B5EF4-FFF2-40B4-BE49-F238E27FC236}">
                <a16:creationId xmlns:a16="http://schemas.microsoft.com/office/drawing/2014/main" id="{A0F189DA-0E0E-4A8A-B4FA-18AA0C083BD9}"/>
              </a:ext>
            </a:extLst>
          </p:cNvPr>
          <p:cNvCxnSpPr>
            <a:cxnSpLocks noChangeShapeType="1"/>
          </p:cNvCxnSpPr>
          <p:nvPr/>
        </p:nvCxnSpPr>
        <p:spPr bwMode="auto">
          <a:xfrm>
            <a:off x="4425950" y="4622800"/>
            <a:ext cx="817563"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145">
            <a:extLst>
              <a:ext uri="{FF2B5EF4-FFF2-40B4-BE49-F238E27FC236}">
                <a16:creationId xmlns:a16="http://schemas.microsoft.com/office/drawing/2014/main" id="{A2F0E2D1-86C9-40FD-82F1-F3EC4021BD1E}"/>
              </a:ext>
            </a:extLst>
          </p:cNvPr>
          <p:cNvCxnSpPr>
            <a:cxnSpLocks noChangeShapeType="1"/>
          </p:cNvCxnSpPr>
          <p:nvPr/>
        </p:nvCxnSpPr>
        <p:spPr bwMode="auto">
          <a:xfrm flipH="1">
            <a:off x="8027988" y="6540500"/>
            <a:ext cx="855662"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Line 73">
            <a:extLst>
              <a:ext uri="{FF2B5EF4-FFF2-40B4-BE49-F238E27FC236}">
                <a16:creationId xmlns:a16="http://schemas.microsoft.com/office/drawing/2014/main" id="{30CDC707-3F99-41F1-81EC-5FBD4A63724C}"/>
              </a:ext>
            </a:extLst>
          </p:cNvPr>
          <p:cNvSpPr>
            <a:spLocks noChangeShapeType="1"/>
          </p:cNvSpPr>
          <p:nvPr/>
        </p:nvSpPr>
        <p:spPr bwMode="auto">
          <a:xfrm flipV="1">
            <a:off x="7608888" y="6413500"/>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Box 148">
            <a:extLst>
              <a:ext uri="{FF2B5EF4-FFF2-40B4-BE49-F238E27FC236}">
                <a16:creationId xmlns:a16="http://schemas.microsoft.com/office/drawing/2014/main" id="{061418FA-52D6-460F-8B03-8F982875DD58}"/>
              </a:ext>
            </a:extLst>
          </p:cNvPr>
          <p:cNvSpPr txBox="1"/>
          <p:nvPr/>
        </p:nvSpPr>
        <p:spPr>
          <a:xfrm>
            <a:off x="2627313" y="5513388"/>
            <a:ext cx="1123950" cy="523875"/>
          </a:xfrm>
          <a:prstGeom prst="rect">
            <a:avLst/>
          </a:prstGeom>
          <a:solidFill>
            <a:schemeClr val="bg1">
              <a:lumMod val="85000"/>
            </a:schemeClr>
          </a:solidFill>
        </p:spPr>
        <p:txBody>
          <a:bodyPr>
            <a:spAutoFit/>
          </a:bodyPr>
          <a:lstStyle/>
          <a:p>
            <a:pPr eaLnBrk="0" hangingPunct="0">
              <a:defRPr/>
            </a:pPr>
            <a:r>
              <a:rPr lang="zh-CN" altLang="en-US" sz="1400" dirty="0"/>
              <a:t>找到右端小元素</a:t>
            </a:r>
            <a:r>
              <a:rPr lang="en-US" altLang="zh-CN" sz="1400" dirty="0"/>
              <a:t>a[4]=</a:t>
            </a:r>
            <a:r>
              <a:rPr lang="en-US" altLang="zh-CN" sz="1400" u="sng" dirty="0"/>
              <a:t>5</a:t>
            </a:r>
            <a:endParaRPr lang="zh-CN" altLang="en-US" sz="1400" u="sng" dirty="0"/>
          </a:p>
        </p:txBody>
      </p:sp>
      <p:sp>
        <p:nvSpPr>
          <p:cNvPr id="49" name="TextBox 150">
            <a:extLst>
              <a:ext uri="{FF2B5EF4-FFF2-40B4-BE49-F238E27FC236}">
                <a16:creationId xmlns:a16="http://schemas.microsoft.com/office/drawing/2014/main" id="{CEC6BACF-ED5C-4798-BA30-F23C9249E015}"/>
              </a:ext>
            </a:extLst>
          </p:cNvPr>
          <p:cNvSpPr txBox="1"/>
          <p:nvPr/>
        </p:nvSpPr>
        <p:spPr>
          <a:xfrm>
            <a:off x="3276600" y="334963"/>
            <a:ext cx="1016000" cy="338137"/>
          </a:xfrm>
          <a:prstGeom prst="rect">
            <a:avLst/>
          </a:prstGeom>
          <a:solidFill>
            <a:schemeClr val="bg1">
              <a:lumMod val="85000"/>
            </a:schemeClr>
          </a:solidFill>
        </p:spPr>
        <p:txBody>
          <a:bodyPr>
            <a:spAutoFit/>
          </a:bodyPr>
          <a:lstStyle/>
          <a:p>
            <a:pPr eaLnBrk="0" hangingPunct="0">
              <a:defRPr/>
            </a:pPr>
            <a:r>
              <a:rPr lang="zh-CN" altLang="en-US" sz="1600" dirty="0"/>
              <a:t>初始数组</a:t>
            </a:r>
          </a:p>
        </p:txBody>
      </p:sp>
      <p:sp>
        <p:nvSpPr>
          <p:cNvPr id="50" name="TextBox 44">
            <a:extLst>
              <a:ext uri="{FF2B5EF4-FFF2-40B4-BE49-F238E27FC236}">
                <a16:creationId xmlns:a16="http://schemas.microsoft.com/office/drawing/2014/main" id="{17C5B42F-3FEE-4DEC-A43C-D074549922CD}"/>
              </a:ext>
            </a:extLst>
          </p:cNvPr>
          <p:cNvSpPr txBox="1">
            <a:spLocks noChangeArrowheads="1"/>
          </p:cNvSpPr>
          <p:nvPr/>
        </p:nvSpPr>
        <p:spPr bwMode="auto">
          <a:xfrm>
            <a:off x="755650" y="3692525"/>
            <a:ext cx="215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a:t>//</a:t>
            </a:r>
            <a:r>
              <a:rPr kumimoji="1" lang="zh-CN" altLang="en-US"/>
              <a:t>左</a:t>
            </a:r>
            <a:r>
              <a:rPr kumimoji="1" lang="en-US" altLang="zh-CN">
                <a:sym typeface="Wingdings" pitchFamily="2" charset="2"/>
              </a:rPr>
              <a:t>→</a:t>
            </a:r>
            <a:r>
              <a:rPr kumimoji="1" lang="zh-CN" altLang="en-US"/>
              <a:t>右搜索大元素</a:t>
            </a:r>
            <a:endParaRPr kumimoji="1" lang="en-US" altLang="zh-CN"/>
          </a:p>
        </p:txBody>
      </p:sp>
      <p:sp>
        <p:nvSpPr>
          <p:cNvPr id="51" name="Text Box 125">
            <a:extLst>
              <a:ext uri="{FF2B5EF4-FFF2-40B4-BE49-F238E27FC236}">
                <a16:creationId xmlns:a16="http://schemas.microsoft.com/office/drawing/2014/main" id="{95091EFB-E0BD-4821-A41E-0B7CB17FE8DD}"/>
              </a:ext>
            </a:extLst>
          </p:cNvPr>
          <p:cNvSpPr txBox="1">
            <a:spLocks noChangeArrowheads="1"/>
          </p:cNvSpPr>
          <p:nvPr/>
        </p:nvSpPr>
        <p:spPr bwMode="auto">
          <a:xfrm>
            <a:off x="4454525" y="1617663"/>
            <a:ext cx="3571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sp>
        <p:nvSpPr>
          <p:cNvPr id="52" name="TextBox 1">
            <a:extLst>
              <a:ext uri="{FF2B5EF4-FFF2-40B4-BE49-F238E27FC236}">
                <a16:creationId xmlns:a16="http://schemas.microsoft.com/office/drawing/2014/main" id="{12367A29-0A50-41E7-BFDF-74FF1FFD5822}"/>
              </a:ext>
            </a:extLst>
          </p:cNvPr>
          <p:cNvSpPr txBox="1"/>
          <p:nvPr/>
        </p:nvSpPr>
        <p:spPr>
          <a:xfrm>
            <a:off x="1162894" y="-44450"/>
            <a:ext cx="2048959" cy="461665"/>
          </a:xfrm>
          <a:prstGeom prst="rect">
            <a:avLst/>
          </a:prstGeom>
          <a:noFill/>
        </p:spPr>
        <p:txBody>
          <a:bodyPr wrap="none" rtlCol="0">
            <a:spAutoFit/>
          </a:bodyPr>
          <a:lstStyle/>
          <a:p>
            <a:r>
              <a:rPr lang="en-US" altLang="zh-CN" sz="2400" b="1" dirty="0">
                <a:solidFill>
                  <a:srgbClr val="C00000"/>
                </a:solidFill>
              </a:rPr>
              <a:t>Step1- Step8</a:t>
            </a:r>
            <a:endParaRPr lang="zh-CN" altLang="en-US" sz="2400" dirty="0"/>
          </a:p>
        </p:txBody>
      </p:sp>
    </p:spTree>
    <p:extLst>
      <p:ext uri="{BB962C8B-B14F-4D97-AF65-F5344CB8AC3E}">
        <p14:creationId xmlns:p14="http://schemas.microsoft.com/office/powerpoint/2010/main" val="10471804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AD4173-0E8B-4E82-93C6-F624B17AD09B}"/>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E6F7F40A-3FB9-4149-AE8A-AE6207DEB5E4}"/>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07AE78CA-F5BF-4024-8442-DA2D4C22B190}"/>
              </a:ext>
            </a:extLst>
          </p:cNvPr>
          <p:cNvSpPr>
            <a:spLocks noGrp="1"/>
          </p:cNvSpPr>
          <p:nvPr>
            <p:ph type="sldNum" sz="quarter" idx="12"/>
          </p:nvPr>
        </p:nvSpPr>
        <p:spPr/>
        <p:txBody>
          <a:bodyPr/>
          <a:lstStyle/>
          <a:p>
            <a:fld id="{EEA58A3B-43CE-4AA0-90B5-EB47AFAFEB34}" type="slidenum">
              <a:rPr lang="zh-CN" altLang="en-US" smtClean="0"/>
              <a:pPr/>
              <a:t>89</a:t>
            </a:fld>
            <a:endParaRPr lang="zh-CN" altLang="en-US" dirty="0"/>
          </a:p>
        </p:txBody>
      </p:sp>
      <p:sp>
        <p:nvSpPr>
          <p:cNvPr id="6" name="TextBox 122">
            <a:extLst>
              <a:ext uri="{FF2B5EF4-FFF2-40B4-BE49-F238E27FC236}">
                <a16:creationId xmlns:a16="http://schemas.microsoft.com/office/drawing/2014/main" id="{2EF55D95-EEE7-4E01-BEFF-BFE1FEFB88AB}"/>
              </a:ext>
            </a:extLst>
          </p:cNvPr>
          <p:cNvSpPr txBox="1">
            <a:spLocks noChangeArrowheads="1"/>
          </p:cNvSpPr>
          <p:nvPr/>
        </p:nvSpPr>
        <p:spPr bwMode="auto">
          <a:xfrm>
            <a:off x="4270375" y="2084388"/>
            <a:ext cx="4892675" cy="1016000"/>
          </a:xfrm>
          <a:prstGeom prst="rect">
            <a:avLst/>
          </a:prstGeom>
          <a:solidFill>
            <a:schemeClr val="bg1">
              <a:lumMod val="95000"/>
            </a:schemeClr>
          </a:solidFill>
          <a:ln>
            <a:solidFill>
              <a:schemeClr val="tx1"/>
            </a:solidFill>
            <a:prstDash val="dash"/>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Step3</a:t>
            </a:r>
            <a:r>
              <a:rPr lang="en-US" altLang="zh-CN" sz="2000" dirty="0"/>
              <a:t>. j=6,--j=5, </a:t>
            </a:r>
            <a:r>
              <a:rPr lang="en-US" altLang="zh-CN" sz="2000" dirty="0">
                <a:solidFill>
                  <a:srgbClr val="C00000"/>
                </a:solidFill>
              </a:rPr>
              <a:t>a[--j]=a[5]=7&gt;</a:t>
            </a:r>
            <a:r>
              <a:rPr lang="en-US" altLang="zh-CN" sz="2000" b="1" dirty="0">
                <a:solidFill>
                  <a:srgbClr val="C00000"/>
                </a:solidFill>
              </a:rPr>
              <a:t>x=</a:t>
            </a:r>
            <a:r>
              <a:rPr lang="en-US" altLang="zh-CN" sz="2000" b="1" dirty="0">
                <a:solidFill>
                  <a:srgbClr val="FFC000"/>
                </a:solidFill>
              </a:rPr>
              <a:t>6</a:t>
            </a:r>
            <a:r>
              <a:rPr lang="en-US" altLang="zh-CN" sz="2000" dirty="0"/>
              <a:t>, j=5;</a:t>
            </a:r>
          </a:p>
          <a:p>
            <a:pPr eaLnBrk="0" hangingPunct="0">
              <a:defRPr/>
            </a:pPr>
            <a:r>
              <a:rPr lang="en-US" altLang="zh-CN" sz="2000" b="1" dirty="0">
                <a:solidFill>
                  <a:srgbClr val="FFC000"/>
                </a:solidFill>
              </a:rPr>
              <a:t>        </a:t>
            </a:r>
            <a:r>
              <a:rPr lang="en-US" altLang="zh-CN" sz="2000" dirty="0"/>
              <a:t>j=5,--j=4, </a:t>
            </a:r>
            <a:r>
              <a:rPr lang="en-US" altLang="zh-CN" sz="2000" dirty="0">
                <a:solidFill>
                  <a:srgbClr val="C00000"/>
                </a:solidFill>
              </a:rPr>
              <a:t>a[--j]=a[4]=</a:t>
            </a:r>
            <a:r>
              <a:rPr lang="en-US" altLang="zh-CN" sz="2000" u="sng" dirty="0">
                <a:solidFill>
                  <a:srgbClr val="C00000"/>
                </a:solidFill>
              </a:rPr>
              <a:t>5</a:t>
            </a:r>
            <a:r>
              <a:rPr lang="en-US" altLang="zh-CN" sz="2000" dirty="0">
                <a:solidFill>
                  <a:srgbClr val="C00000"/>
                </a:solidFill>
              </a:rPr>
              <a:t> &gt;</a:t>
            </a:r>
            <a:r>
              <a:rPr lang="en-US" altLang="zh-CN" sz="2000" b="1" dirty="0">
                <a:solidFill>
                  <a:srgbClr val="C00000"/>
                </a:solidFill>
              </a:rPr>
              <a:t>x=</a:t>
            </a:r>
            <a:r>
              <a:rPr lang="en-US" altLang="zh-CN" sz="2000" b="1" dirty="0">
                <a:solidFill>
                  <a:srgbClr val="FFC000"/>
                </a:solidFill>
              </a:rPr>
              <a:t>6? </a:t>
            </a:r>
            <a:r>
              <a:rPr kumimoji="1" lang="en-US" altLang="zh-CN" sz="2000" dirty="0">
                <a:sym typeface="Wingdings" pitchFamily="2" charset="2"/>
              </a:rPr>
              <a:t> j=4</a:t>
            </a:r>
            <a:r>
              <a:rPr lang="en-US" altLang="zh-CN" sz="2000" dirty="0">
                <a:sym typeface="Wingdings" pitchFamily="2" charset="2"/>
              </a:rPr>
              <a:t>;</a:t>
            </a:r>
            <a:endParaRPr lang="en-US" altLang="zh-CN" sz="2000" b="1" dirty="0">
              <a:solidFill>
                <a:srgbClr val="FFC000"/>
              </a:solidFill>
            </a:endParaRPr>
          </a:p>
          <a:p>
            <a:pPr eaLnBrk="0" hangingPunct="0">
              <a:defRPr/>
            </a:pPr>
            <a:r>
              <a:rPr kumimoji="1" lang="zh-CN" altLang="en-US" dirty="0"/>
              <a:t>                不成立，跳出</a:t>
            </a:r>
            <a:r>
              <a:rPr kumimoji="1" lang="en-US" altLang="zh-CN" u="sng" dirty="0">
                <a:solidFill>
                  <a:srgbClr val="C00000"/>
                </a:solidFill>
              </a:rPr>
              <a:t>while</a:t>
            </a:r>
            <a:r>
              <a:rPr kumimoji="1" lang="en-US" altLang="zh-CN" dirty="0"/>
              <a:t>,  j</a:t>
            </a:r>
            <a:r>
              <a:rPr lang="en-US" altLang="zh-CN" dirty="0"/>
              <a:t>:6</a:t>
            </a:r>
            <a:r>
              <a:rPr kumimoji="1" lang="en-US" altLang="zh-CN" dirty="0">
                <a:sym typeface="Wingdings" pitchFamily="2" charset="2"/>
              </a:rPr>
              <a:t>→5 →4,  i=1</a:t>
            </a:r>
            <a:endParaRPr lang="en-US" altLang="zh-CN" dirty="0"/>
          </a:p>
        </p:txBody>
      </p:sp>
      <p:sp>
        <p:nvSpPr>
          <p:cNvPr id="7" name="Rectangle 5">
            <a:extLst>
              <a:ext uri="{FF2B5EF4-FFF2-40B4-BE49-F238E27FC236}">
                <a16:creationId xmlns:a16="http://schemas.microsoft.com/office/drawing/2014/main" id="{D5824A4E-62A6-4B59-862E-CBBBE068304F}"/>
              </a:ext>
            </a:extLst>
          </p:cNvPr>
          <p:cNvSpPr>
            <a:spLocks noChangeArrowheads="1"/>
          </p:cNvSpPr>
          <p:nvPr/>
        </p:nvSpPr>
        <p:spPr bwMode="auto">
          <a:xfrm>
            <a:off x="3175" y="-409575"/>
            <a:ext cx="4773613" cy="762793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1600" dirty="0"/>
              <a:t>template&lt;class Type&gt;</a:t>
            </a:r>
          </a:p>
          <a:p>
            <a:pPr>
              <a:lnSpc>
                <a:spcPct val="120000"/>
              </a:lnSpc>
              <a:defRPr/>
            </a:pPr>
            <a:r>
              <a:rPr kumimoji="1" lang="en-US" altLang="zh-CN" sz="1600" dirty="0" err="1"/>
              <a:t>int</a:t>
            </a:r>
            <a:r>
              <a:rPr kumimoji="1" lang="en-US" altLang="zh-CN" sz="1600" dirty="0"/>
              <a:t> </a:t>
            </a:r>
            <a:r>
              <a:rPr kumimoji="1" lang="en-US" altLang="zh-CN" sz="1600" b="1" dirty="0"/>
              <a:t>Partition</a:t>
            </a:r>
            <a:r>
              <a:rPr kumimoji="1" lang="en-US" altLang="zh-CN" sz="1600" dirty="0"/>
              <a:t> (Type a[], </a:t>
            </a:r>
            <a:r>
              <a:rPr kumimoji="1" lang="en-US" altLang="zh-CN" sz="1600" dirty="0" err="1"/>
              <a:t>int</a:t>
            </a:r>
            <a:r>
              <a:rPr kumimoji="1" lang="en-US" altLang="zh-CN" sz="1600" dirty="0"/>
              <a:t> p, </a:t>
            </a:r>
            <a:r>
              <a:rPr kumimoji="1" lang="en-US" altLang="zh-CN" sz="1600" dirty="0" err="1"/>
              <a:t>int</a:t>
            </a:r>
            <a:r>
              <a:rPr kumimoji="1" lang="en-US" altLang="zh-CN" sz="1600" dirty="0"/>
              <a:t> r)</a:t>
            </a:r>
          </a:p>
          <a:p>
            <a:pPr>
              <a:lnSpc>
                <a:spcPct val="120000"/>
              </a:lnSpc>
              <a:defRPr/>
            </a:pPr>
            <a:r>
              <a:rPr kumimoji="1" lang="en-US" altLang="zh-CN" sz="1600" dirty="0"/>
              <a:t>{</a:t>
            </a:r>
          </a:p>
          <a:p>
            <a:pPr>
              <a:lnSpc>
                <a:spcPct val="120000"/>
              </a:lnSpc>
              <a:defRPr/>
            </a:pPr>
            <a:r>
              <a:rPr kumimoji="1" lang="en-US" altLang="zh-CN" dirty="0"/>
              <a:t>        </a:t>
            </a:r>
            <a:r>
              <a:rPr kumimoji="1" lang="en-US" altLang="zh-CN" b="1" dirty="0" err="1"/>
              <a:t>int</a:t>
            </a:r>
            <a:r>
              <a:rPr kumimoji="1" lang="en-US" altLang="zh-CN" b="1" dirty="0"/>
              <a:t> i = p, j = r + 1; </a:t>
            </a:r>
          </a:p>
          <a:p>
            <a:pPr>
              <a:lnSpc>
                <a:spcPct val="120000"/>
              </a:lnSpc>
              <a:defRPr/>
            </a:pPr>
            <a:r>
              <a:rPr kumimoji="1" lang="en-US" altLang="zh-CN" dirty="0"/>
              <a:t>        </a:t>
            </a:r>
            <a:r>
              <a:rPr kumimoji="1" lang="en-US" altLang="zh-CN" b="1" dirty="0"/>
              <a:t>Type x=a[p]; </a:t>
            </a:r>
            <a:r>
              <a:rPr kumimoji="1" lang="en-US" altLang="zh-CN" dirty="0"/>
              <a:t>//*</a:t>
            </a:r>
            <a:r>
              <a:rPr kumimoji="1" lang="zh-CN" altLang="en-US" sz="1600" dirty="0"/>
              <a:t>第</a:t>
            </a:r>
            <a:r>
              <a:rPr kumimoji="1" lang="en-US" altLang="zh-CN" sz="1600" dirty="0"/>
              <a:t>1</a:t>
            </a:r>
            <a:r>
              <a:rPr kumimoji="1" lang="zh-CN" altLang="en-US" sz="1600" dirty="0"/>
              <a:t>个元素作为比较基准</a:t>
            </a:r>
          </a:p>
          <a:p>
            <a:pPr>
              <a:lnSpc>
                <a:spcPct val="120000"/>
              </a:lnSpc>
              <a:defRPr/>
            </a:pPr>
            <a:r>
              <a:rPr kumimoji="1" lang="zh-CN" altLang="en-US" dirty="0"/>
              <a:t>        </a:t>
            </a:r>
            <a:r>
              <a:rPr kumimoji="1" lang="en-US" altLang="zh-CN" dirty="0"/>
              <a:t>// </a:t>
            </a:r>
            <a:r>
              <a:rPr kumimoji="1" lang="zh-CN" altLang="en-US" dirty="0"/>
              <a:t>将</a:t>
            </a:r>
            <a:r>
              <a:rPr kumimoji="1" lang="en-US" altLang="zh-CN" dirty="0"/>
              <a:t>&lt; x</a:t>
            </a:r>
            <a:r>
              <a:rPr kumimoji="1" lang="zh-CN" altLang="en-US" dirty="0"/>
              <a:t>的元素交换到左边区域</a:t>
            </a:r>
          </a:p>
          <a:p>
            <a:pPr>
              <a:lnSpc>
                <a:spcPct val="120000"/>
              </a:lnSpc>
              <a:defRPr/>
            </a:pPr>
            <a:r>
              <a:rPr kumimoji="1" lang="zh-CN" altLang="en-US" dirty="0"/>
              <a:t>        </a:t>
            </a:r>
            <a:r>
              <a:rPr kumimoji="1" lang="en-US" altLang="zh-CN" dirty="0"/>
              <a:t>// </a:t>
            </a:r>
            <a:r>
              <a:rPr kumimoji="1" lang="zh-CN" altLang="en-US" dirty="0"/>
              <a:t>将</a:t>
            </a:r>
            <a:r>
              <a:rPr kumimoji="1" lang="en-US" altLang="zh-CN" dirty="0"/>
              <a:t>&gt; x</a:t>
            </a:r>
            <a:r>
              <a:rPr kumimoji="1" lang="zh-CN" altLang="en-US" dirty="0"/>
              <a:t>的元素交换到右边区域</a:t>
            </a:r>
            <a:endParaRPr kumimoji="1" lang="en-US" altLang="zh-CN" sz="1600" dirty="0"/>
          </a:p>
          <a:p>
            <a:pPr>
              <a:lnSpc>
                <a:spcPct val="120000"/>
              </a:lnSpc>
              <a:defRPr/>
            </a:pPr>
            <a:r>
              <a:rPr kumimoji="1" lang="en-US" altLang="zh-CN" dirty="0"/>
              <a:t>       </a:t>
            </a:r>
            <a:r>
              <a:rPr kumimoji="1" lang="en-US" altLang="zh-CN" b="1" dirty="0">
                <a:solidFill>
                  <a:schemeClr val="accent1">
                    <a:lumMod val="75000"/>
                  </a:schemeClr>
                </a:solidFill>
              </a:rPr>
              <a:t>while</a:t>
            </a:r>
            <a:r>
              <a:rPr kumimoji="1" lang="en-US" altLang="zh-CN" dirty="0"/>
              <a:t> (true) </a:t>
            </a:r>
            <a:r>
              <a:rPr kumimoji="1" lang="en-US" altLang="zh-CN" b="1" dirty="0">
                <a:solidFill>
                  <a:srgbClr val="0066FF"/>
                </a:solidFill>
              </a:rPr>
              <a:t>{</a:t>
            </a:r>
          </a:p>
          <a:p>
            <a:pPr>
              <a:lnSpc>
                <a:spcPct val="120000"/>
              </a:lnSpc>
              <a:defRPr/>
            </a:pPr>
            <a:r>
              <a:rPr kumimoji="1" lang="en-US" altLang="zh-CN" b="1" dirty="0"/>
              <a:t>           while (a[++i] &lt;x</a:t>
            </a:r>
            <a:r>
              <a:rPr kumimoji="1" lang="en-US" altLang="zh-CN" b="1" dirty="0">
                <a:solidFill>
                  <a:srgbClr val="C00000"/>
                </a:solidFill>
              </a:rPr>
              <a:t> </a:t>
            </a:r>
            <a:r>
              <a:rPr kumimoji="1" lang="en-US" altLang="zh-CN" b="1" dirty="0"/>
              <a:t>&amp;&amp; i&lt;r); </a:t>
            </a:r>
          </a:p>
          <a:p>
            <a:pPr>
              <a:lnSpc>
                <a:spcPct val="120000"/>
              </a:lnSpc>
              <a:defRPr/>
            </a:pPr>
            <a:r>
              <a:rPr kumimoji="1" lang="en-US" altLang="zh-CN" dirty="0"/>
              <a:t>                              //</a:t>
            </a:r>
            <a:r>
              <a:rPr kumimoji="1" lang="zh-CN" altLang="en-US" sz="1600" dirty="0"/>
              <a:t>左</a:t>
            </a:r>
            <a:r>
              <a:rPr kumimoji="1" lang="en-US" altLang="zh-CN" sz="1600" dirty="0">
                <a:sym typeface="Wingdings" pitchFamily="2" charset="2"/>
              </a:rPr>
              <a:t>→</a:t>
            </a:r>
            <a:r>
              <a:rPr kumimoji="1" lang="zh-CN" altLang="en-US" sz="1600" dirty="0"/>
              <a:t>右搜索大元素</a:t>
            </a:r>
            <a:endParaRPr kumimoji="1" lang="en-US" altLang="zh-CN" dirty="0"/>
          </a:p>
          <a:p>
            <a:pPr>
              <a:lnSpc>
                <a:spcPct val="120000"/>
              </a:lnSpc>
              <a:defRPr/>
            </a:pPr>
            <a:r>
              <a:rPr kumimoji="1" lang="en-US" altLang="zh-CN" dirty="0"/>
              <a:t>          </a:t>
            </a:r>
            <a:r>
              <a:rPr kumimoji="1" lang="en-US" altLang="zh-CN" b="1" dirty="0"/>
              <a:t>while</a:t>
            </a:r>
            <a:r>
              <a:rPr kumimoji="1" lang="en-US" altLang="zh-CN" dirty="0"/>
              <a:t> </a:t>
            </a:r>
            <a:r>
              <a:rPr kumimoji="1" lang="en-US" altLang="zh-CN" b="1" dirty="0"/>
              <a:t>(a[- -j] &gt;x);</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右搜索小元素</a:t>
            </a:r>
            <a:endParaRPr kumimoji="1" lang="en-US" altLang="zh-CN" sz="1600" dirty="0"/>
          </a:p>
          <a:p>
            <a:pPr>
              <a:lnSpc>
                <a:spcPct val="120000"/>
              </a:lnSpc>
              <a:defRPr/>
            </a:pPr>
            <a:r>
              <a:rPr kumimoji="1" lang="en-US" altLang="zh-CN" dirty="0"/>
              <a:t>          </a:t>
            </a:r>
          </a:p>
          <a:p>
            <a:pPr>
              <a:lnSpc>
                <a:spcPct val="120000"/>
              </a:lnSpc>
              <a:defRPr/>
            </a:pPr>
            <a:r>
              <a:rPr kumimoji="1" lang="en-US" altLang="zh-CN" dirty="0"/>
              <a:t>           </a:t>
            </a:r>
          </a:p>
          <a:p>
            <a:pPr>
              <a:lnSpc>
                <a:spcPct val="120000"/>
              </a:lnSpc>
              <a:defRPr/>
            </a:pPr>
            <a:r>
              <a:rPr kumimoji="1" lang="en-US" altLang="zh-CN" dirty="0"/>
              <a:t>           </a:t>
            </a:r>
          </a:p>
          <a:p>
            <a:pPr>
              <a:lnSpc>
                <a:spcPct val="120000"/>
              </a:lnSpc>
              <a:defRPr/>
            </a:pPr>
            <a:r>
              <a:rPr kumimoji="1" lang="en-US" altLang="zh-CN" dirty="0"/>
              <a:t>          </a:t>
            </a:r>
          </a:p>
          <a:p>
            <a:pPr>
              <a:lnSpc>
                <a:spcPct val="120000"/>
              </a:lnSpc>
              <a:defRPr/>
            </a:pPr>
            <a:r>
              <a:rPr kumimoji="1" lang="en-US" altLang="zh-CN" dirty="0"/>
              <a:t>           </a:t>
            </a:r>
            <a:r>
              <a:rPr kumimoji="1" lang="en-US" altLang="zh-CN" b="1" dirty="0">
                <a:solidFill>
                  <a:srgbClr val="C00000"/>
                </a:solidFill>
              </a:rPr>
              <a:t>if (i &gt;= j) </a:t>
            </a:r>
            <a:r>
              <a:rPr kumimoji="1" lang="en-US" altLang="zh-CN" dirty="0"/>
              <a:t>break; </a:t>
            </a:r>
          </a:p>
          <a:p>
            <a:pPr>
              <a:lnSpc>
                <a:spcPct val="120000"/>
              </a:lnSpc>
              <a:defRPr/>
            </a:pPr>
            <a:r>
              <a:rPr kumimoji="1" lang="en-US" altLang="zh-CN" dirty="0"/>
              <a:t>           </a:t>
            </a:r>
            <a:r>
              <a:rPr kumimoji="1" lang="en-US" altLang="zh-CN" b="1" dirty="0">
                <a:solidFill>
                  <a:srgbClr val="C00000"/>
                </a:solidFill>
              </a:rPr>
              <a:t>Swap</a:t>
            </a:r>
            <a:r>
              <a:rPr kumimoji="1" lang="en-US" altLang="zh-CN" dirty="0"/>
              <a:t>(a[i], a[j]);</a:t>
            </a:r>
          </a:p>
          <a:p>
            <a:pPr>
              <a:lnSpc>
                <a:spcPct val="120000"/>
              </a:lnSpc>
              <a:defRPr/>
            </a:pPr>
            <a:r>
              <a:rPr kumimoji="1" lang="en-US" altLang="zh-CN" dirty="0"/>
              <a:t>           </a:t>
            </a:r>
            <a:r>
              <a:rPr kumimoji="1" lang="en-US" altLang="zh-CN" b="1" dirty="0">
                <a:solidFill>
                  <a:srgbClr val="0066FF"/>
                </a:solidFill>
              </a:rPr>
              <a:t>}</a:t>
            </a:r>
          </a:p>
          <a:p>
            <a:pPr>
              <a:lnSpc>
                <a:spcPct val="120000"/>
              </a:lnSpc>
              <a:defRPr/>
            </a:pPr>
            <a:r>
              <a:rPr kumimoji="1" lang="en-US" altLang="zh-CN" dirty="0"/>
              <a:t>       </a:t>
            </a:r>
          </a:p>
          <a:p>
            <a:pPr>
              <a:lnSpc>
                <a:spcPct val="120000"/>
              </a:lnSpc>
              <a:defRPr/>
            </a:pPr>
            <a:r>
              <a:rPr kumimoji="1" lang="en-US" altLang="zh-CN" dirty="0"/>
              <a:t>       a[p] = a[j];</a:t>
            </a:r>
          </a:p>
          <a:p>
            <a:pPr>
              <a:lnSpc>
                <a:spcPct val="120000"/>
              </a:lnSpc>
              <a:defRPr/>
            </a:pPr>
            <a:r>
              <a:rPr kumimoji="1" lang="en-US" altLang="zh-CN" dirty="0"/>
              <a:t>       a[j] = x;</a:t>
            </a:r>
          </a:p>
          <a:p>
            <a:pPr>
              <a:lnSpc>
                <a:spcPct val="120000"/>
              </a:lnSpc>
              <a:defRPr/>
            </a:pPr>
            <a:r>
              <a:rPr kumimoji="1" lang="en-US" altLang="zh-CN" dirty="0"/>
              <a:t>       return j;</a:t>
            </a:r>
          </a:p>
          <a:p>
            <a:pPr>
              <a:lnSpc>
                <a:spcPct val="120000"/>
              </a:lnSpc>
              <a:defRPr/>
            </a:pPr>
            <a:r>
              <a:rPr kumimoji="1" lang="en-US" altLang="zh-CN" dirty="0"/>
              <a:t>}</a:t>
            </a:r>
          </a:p>
        </p:txBody>
      </p:sp>
      <p:graphicFrame>
        <p:nvGraphicFramePr>
          <p:cNvPr id="8" name="Group 49">
            <a:extLst>
              <a:ext uri="{FF2B5EF4-FFF2-40B4-BE49-F238E27FC236}">
                <a16:creationId xmlns:a16="http://schemas.microsoft.com/office/drawing/2014/main" id="{17BBB671-2F86-4430-B938-CBE782AB97B0}"/>
              </a:ext>
            </a:extLst>
          </p:cNvPr>
          <p:cNvGraphicFramePr>
            <a:graphicFrameLocks noGrp="1"/>
          </p:cNvGraphicFramePr>
          <p:nvPr/>
        </p:nvGraphicFramePr>
        <p:xfrm>
          <a:off x="4776788" y="350838"/>
          <a:ext cx="4335460"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8">
                  <a:extLst>
                    <a:ext uri="{9D8B030D-6E8A-4147-A177-3AD203B41FA5}">
                      <a16:colId xmlns:a16="http://schemas.microsoft.com/office/drawing/2014/main" val="20001"/>
                    </a:ext>
                  </a:extLst>
                </a:gridCol>
                <a:gridCol w="721506">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8">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Line 41">
            <a:extLst>
              <a:ext uri="{FF2B5EF4-FFF2-40B4-BE49-F238E27FC236}">
                <a16:creationId xmlns:a16="http://schemas.microsoft.com/office/drawing/2014/main" id="{FA0E000C-57B9-46FB-82AB-4802874CD2EA}"/>
              </a:ext>
            </a:extLst>
          </p:cNvPr>
          <p:cNvSpPr>
            <a:spLocks noChangeShapeType="1"/>
          </p:cNvSpPr>
          <p:nvPr/>
        </p:nvSpPr>
        <p:spPr bwMode="auto">
          <a:xfrm flipV="1">
            <a:off x="5065713" y="787400"/>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42">
            <a:extLst>
              <a:ext uri="{FF2B5EF4-FFF2-40B4-BE49-F238E27FC236}">
                <a16:creationId xmlns:a16="http://schemas.microsoft.com/office/drawing/2014/main" id="{D4E1AB96-D1ED-4EC9-BCD8-559D0D55A157}"/>
              </a:ext>
            </a:extLst>
          </p:cNvPr>
          <p:cNvSpPr txBox="1">
            <a:spLocks noChangeArrowheads="1"/>
          </p:cNvSpPr>
          <p:nvPr/>
        </p:nvSpPr>
        <p:spPr bwMode="auto">
          <a:xfrm>
            <a:off x="4818063" y="1060450"/>
            <a:ext cx="528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solidFill>
                  <a:srgbClr val="92D050"/>
                </a:solidFill>
              </a:rPr>
              <a:t>a[p]</a:t>
            </a:r>
          </a:p>
        </p:txBody>
      </p:sp>
      <p:sp>
        <p:nvSpPr>
          <p:cNvPr id="11" name="Line 43">
            <a:extLst>
              <a:ext uri="{FF2B5EF4-FFF2-40B4-BE49-F238E27FC236}">
                <a16:creationId xmlns:a16="http://schemas.microsoft.com/office/drawing/2014/main" id="{61BBBD33-505A-4893-8278-075AEF7A6389}"/>
              </a:ext>
            </a:extLst>
          </p:cNvPr>
          <p:cNvSpPr>
            <a:spLocks noChangeShapeType="1"/>
          </p:cNvSpPr>
          <p:nvPr/>
        </p:nvSpPr>
        <p:spPr bwMode="auto">
          <a:xfrm flipV="1">
            <a:off x="8716963" y="798513"/>
            <a:ext cx="0" cy="27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Text Box 44">
            <a:extLst>
              <a:ext uri="{FF2B5EF4-FFF2-40B4-BE49-F238E27FC236}">
                <a16:creationId xmlns:a16="http://schemas.microsoft.com/office/drawing/2014/main" id="{17165D20-38F8-4FEA-8AA1-31563FB4DDEA}"/>
              </a:ext>
            </a:extLst>
          </p:cNvPr>
          <p:cNvSpPr txBox="1">
            <a:spLocks noChangeArrowheads="1"/>
          </p:cNvSpPr>
          <p:nvPr/>
        </p:nvSpPr>
        <p:spPr bwMode="auto">
          <a:xfrm>
            <a:off x="8499475" y="1054100"/>
            <a:ext cx="48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a:solidFill>
                  <a:srgbClr val="7070FF"/>
                </a:solidFill>
              </a:rPr>
              <a:t>a[r]</a:t>
            </a:r>
          </a:p>
        </p:txBody>
      </p:sp>
      <p:sp>
        <p:nvSpPr>
          <p:cNvPr id="13" name="TextBox 1">
            <a:extLst>
              <a:ext uri="{FF2B5EF4-FFF2-40B4-BE49-F238E27FC236}">
                <a16:creationId xmlns:a16="http://schemas.microsoft.com/office/drawing/2014/main" id="{7C984A11-C309-4C08-92F0-E28119D6F4CA}"/>
              </a:ext>
            </a:extLst>
          </p:cNvPr>
          <p:cNvSpPr txBox="1">
            <a:spLocks noChangeArrowheads="1"/>
          </p:cNvSpPr>
          <p:nvPr/>
        </p:nvSpPr>
        <p:spPr bwMode="auto">
          <a:xfrm>
            <a:off x="4776788" y="-7938"/>
            <a:ext cx="4314825" cy="36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p=0                       a[0:5]                     r=5</a:t>
            </a:r>
            <a:endParaRPr lang="zh-CN" altLang="en-US"/>
          </a:p>
        </p:txBody>
      </p:sp>
      <p:graphicFrame>
        <p:nvGraphicFramePr>
          <p:cNvPr id="14" name="Group 49">
            <a:extLst>
              <a:ext uri="{FF2B5EF4-FFF2-40B4-BE49-F238E27FC236}">
                <a16:creationId xmlns:a16="http://schemas.microsoft.com/office/drawing/2014/main" id="{0D38AACC-B958-4BD8-84D5-126AE35E9BE6}"/>
              </a:ext>
            </a:extLst>
          </p:cNvPr>
          <p:cNvGraphicFramePr>
            <a:graphicFrameLocks noGrp="1"/>
          </p:cNvGraphicFramePr>
          <p:nvPr>
            <p:extLst>
              <p:ext uri="{D42A27DB-BD31-4B8C-83A1-F6EECF244321}">
                <p14:modId xmlns:p14="http://schemas.microsoft.com/office/powerpoint/2010/main" val="2187576707"/>
              </p:ext>
            </p:extLst>
          </p:nvPr>
        </p:nvGraphicFramePr>
        <p:xfrm>
          <a:off x="4362450" y="331946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C00000"/>
                          </a:solidFill>
                          <a:effectLst/>
                          <a:latin typeface="Arial" pitchFamily="34" charset="0"/>
                          <a:ea typeface="宋体" pitchFamily="2" charset="-122"/>
                        </a:rPr>
                        <a:t>8</a:t>
                      </a:r>
                      <a:endParaRPr kumimoji="0" lang="zh-CN" altLang="zh-CN" sz="2400" b="0" i="0" u="none" strike="noStrike" cap="none" normalizeH="0" baseline="0" dirty="0">
                        <a:ln>
                          <a:noFill/>
                        </a:ln>
                        <a:solidFill>
                          <a:srgbClr val="C00000"/>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rgbClr val="C00000"/>
                          </a:solidFill>
                          <a:effectLst/>
                          <a:latin typeface="Arial" pitchFamily="34" charset="0"/>
                          <a:ea typeface="宋体" pitchFamily="2" charset="-122"/>
                        </a:rPr>
                        <a:t>5</a:t>
                      </a:r>
                      <a:endParaRPr kumimoji="0" lang="zh-CN" altLang="zh-CN" sz="2400" b="0" i="0" u="sng" strike="noStrike" cap="none" normalizeH="0" baseline="0" dirty="0">
                        <a:ln>
                          <a:noFill/>
                        </a:ln>
                        <a:solidFill>
                          <a:srgbClr val="C00000"/>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15" name="Text Box 125">
            <a:extLst>
              <a:ext uri="{FF2B5EF4-FFF2-40B4-BE49-F238E27FC236}">
                <a16:creationId xmlns:a16="http://schemas.microsoft.com/office/drawing/2014/main" id="{FA5C55C8-A527-4ABD-9201-AADF87E1A475}"/>
              </a:ext>
            </a:extLst>
          </p:cNvPr>
          <p:cNvSpPr txBox="1">
            <a:spLocks noChangeArrowheads="1"/>
          </p:cNvSpPr>
          <p:nvPr/>
        </p:nvSpPr>
        <p:spPr bwMode="auto">
          <a:xfrm>
            <a:off x="4505325" y="2874963"/>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sp>
        <p:nvSpPr>
          <p:cNvPr id="16" name="矩形 130">
            <a:extLst>
              <a:ext uri="{FF2B5EF4-FFF2-40B4-BE49-F238E27FC236}">
                <a16:creationId xmlns:a16="http://schemas.microsoft.com/office/drawing/2014/main" id="{553F5FBC-5432-40BE-93D1-1AA096728E36}"/>
              </a:ext>
            </a:extLst>
          </p:cNvPr>
          <p:cNvSpPr>
            <a:spLocks noChangeArrowheads="1"/>
          </p:cNvSpPr>
          <p:nvPr/>
        </p:nvSpPr>
        <p:spPr bwMode="auto">
          <a:xfrm>
            <a:off x="8691563" y="3321050"/>
            <a:ext cx="454025" cy="420688"/>
          </a:xfrm>
          <a:prstGeom prst="rect">
            <a:avLst/>
          </a:prstGeom>
          <a:noFill/>
          <a:ln w="12700" algn="ctr">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cxnSp>
        <p:nvCxnSpPr>
          <p:cNvPr id="17" name="直接箭头连接符 131">
            <a:extLst>
              <a:ext uri="{FF2B5EF4-FFF2-40B4-BE49-F238E27FC236}">
                <a16:creationId xmlns:a16="http://schemas.microsoft.com/office/drawing/2014/main" id="{5680D14F-52A2-4CB6-82F4-1E99CC0327D8}"/>
              </a:ext>
            </a:extLst>
          </p:cNvPr>
          <p:cNvCxnSpPr>
            <a:cxnSpLocks noChangeShapeType="1"/>
          </p:cNvCxnSpPr>
          <p:nvPr/>
        </p:nvCxnSpPr>
        <p:spPr bwMode="auto">
          <a:xfrm>
            <a:off x="4692650" y="3197225"/>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74">
            <a:extLst>
              <a:ext uri="{FF2B5EF4-FFF2-40B4-BE49-F238E27FC236}">
                <a16:creationId xmlns:a16="http://schemas.microsoft.com/office/drawing/2014/main" id="{15228CF9-BADA-439F-9D66-A6580766D6A3}"/>
              </a:ext>
            </a:extLst>
          </p:cNvPr>
          <p:cNvSpPr>
            <a:spLocks noChangeShapeType="1"/>
          </p:cNvSpPr>
          <p:nvPr/>
        </p:nvSpPr>
        <p:spPr bwMode="auto">
          <a:xfrm flipV="1">
            <a:off x="5448300" y="3784600"/>
            <a:ext cx="0" cy="1905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3">
            <a:extLst>
              <a:ext uri="{FF2B5EF4-FFF2-40B4-BE49-F238E27FC236}">
                <a16:creationId xmlns:a16="http://schemas.microsoft.com/office/drawing/2014/main" id="{DB025321-0D64-411E-A657-E0D131E9E06B}"/>
              </a:ext>
            </a:extLst>
          </p:cNvPr>
          <p:cNvSpPr>
            <a:spLocks noChangeShapeType="1"/>
          </p:cNvSpPr>
          <p:nvPr/>
        </p:nvSpPr>
        <p:spPr bwMode="auto">
          <a:xfrm flipV="1">
            <a:off x="8934450" y="3719513"/>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Box 137">
            <a:extLst>
              <a:ext uri="{FF2B5EF4-FFF2-40B4-BE49-F238E27FC236}">
                <a16:creationId xmlns:a16="http://schemas.microsoft.com/office/drawing/2014/main" id="{4F733B42-03FD-4E1F-A1B9-0E18464A62A6}"/>
              </a:ext>
            </a:extLst>
          </p:cNvPr>
          <p:cNvSpPr txBox="1">
            <a:spLocks noChangeArrowheads="1"/>
          </p:cNvSpPr>
          <p:nvPr/>
        </p:nvSpPr>
        <p:spPr bwMode="auto">
          <a:xfrm>
            <a:off x="5241925" y="3849688"/>
            <a:ext cx="512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i=1</a:t>
            </a:r>
            <a:endParaRPr lang="zh-CN" altLang="en-US"/>
          </a:p>
        </p:txBody>
      </p:sp>
      <p:sp>
        <p:nvSpPr>
          <p:cNvPr id="21" name="TextBox 138">
            <a:extLst>
              <a:ext uri="{FF2B5EF4-FFF2-40B4-BE49-F238E27FC236}">
                <a16:creationId xmlns:a16="http://schemas.microsoft.com/office/drawing/2014/main" id="{F36B7225-BF5B-4E52-98DE-0B39B68AA223}"/>
              </a:ext>
            </a:extLst>
          </p:cNvPr>
          <p:cNvSpPr txBox="1">
            <a:spLocks noChangeArrowheads="1"/>
          </p:cNvSpPr>
          <p:nvPr/>
        </p:nvSpPr>
        <p:spPr bwMode="auto">
          <a:xfrm>
            <a:off x="7399338" y="3871913"/>
            <a:ext cx="50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j=4</a:t>
            </a:r>
            <a:endParaRPr lang="zh-CN" altLang="en-US"/>
          </a:p>
        </p:txBody>
      </p:sp>
      <p:cxnSp>
        <p:nvCxnSpPr>
          <p:cNvPr id="22" name="直接箭头连接符 145">
            <a:extLst>
              <a:ext uri="{FF2B5EF4-FFF2-40B4-BE49-F238E27FC236}">
                <a16:creationId xmlns:a16="http://schemas.microsoft.com/office/drawing/2014/main" id="{CF8529B5-D61B-499E-BE30-8002E315489A}"/>
              </a:ext>
            </a:extLst>
          </p:cNvPr>
          <p:cNvCxnSpPr>
            <a:cxnSpLocks noChangeShapeType="1"/>
          </p:cNvCxnSpPr>
          <p:nvPr/>
        </p:nvCxnSpPr>
        <p:spPr bwMode="auto">
          <a:xfrm flipH="1">
            <a:off x="8069263" y="3902075"/>
            <a:ext cx="855662"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Line 73">
            <a:extLst>
              <a:ext uri="{FF2B5EF4-FFF2-40B4-BE49-F238E27FC236}">
                <a16:creationId xmlns:a16="http://schemas.microsoft.com/office/drawing/2014/main" id="{D8FA6522-3408-47BD-A8CE-CA5B3C8FC2DC}"/>
              </a:ext>
            </a:extLst>
          </p:cNvPr>
          <p:cNvSpPr>
            <a:spLocks noChangeShapeType="1"/>
          </p:cNvSpPr>
          <p:nvPr/>
        </p:nvSpPr>
        <p:spPr bwMode="auto">
          <a:xfrm flipV="1">
            <a:off x="7650163" y="3775075"/>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Box 4">
            <a:extLst>
              <a:ext uri="{FF2B5EF4-FFF2-40B4-BE49-F238E27FC236}">
                <a16:creationId xmlns:a16="http://schemas.microsoft.com/office/drawing/2014/main" id="{3597D9D4-67F4-42D7-8103-0F43115C98FE}"/>
              </a:ext>
            </a:extLst>
          </p:cNvPr>
          <p:cNvSpPr txBox="1"/>
          <p:nvPr/>
        </p:nvSpPr>
        <p:spPr>
          <a:xfrm>
            <a:off x="3760788" y="371475"/>
            <a:ext cx="1016000" cy="338138"/>
          </a:xfrm>
          <a:prstGeom prst="rect">
            <a:avLst/>
          </a:prstGeom>
          <a:solidFill>
            <a:schemeClr val="bg1">
              <a:lumMod val="85000"/>
            </a:schemeClr>
          </a:solidFill>
        </p:spPr>
        <p:txBody>
          <a:bodyPr>
            <a:spAutoFit/>
          </a:bodyPr>
          <a:lstStyle/>
          <a:p>
            <a:pPr eaLnBrk="0" hangingPunct="0">
              <a:defRPr/>
            </a:pPr>
            <a:r>
              <a:rPr lang="zh-CN" altLang="en-US" sz="1600" dirty="0"/>
              <a:t>初始数组</a:t>
            </a:r>
          </a:p>
        </p:txBody>
      </p:sp>
      <p:sp>
        <p:nvSpPr>
          <p:cNvPr id="25" name="TextBox 50">
            <a:extLst>
              <a:ext uri="{FF2B5EF4-FFF2-40B4-BE49-F238E27FC236}">
                <a16:creationId xmlns:a16="http://schemas.microsoft.com/office/drawing/2014/main" id="{500B0E21-30A3-42B9-BAA6-A1FBCB55C515}"/>
              </a:ext>
            </a:extLst>
          </p:cNvPr>
          <p:cNvSpPr txBox="1">
            <a:spLocks noChangeArrowheads="1"/>
          </p:cNvSpPr>
          <p:nvPr/>
        </p:nvSpPr>
        <p:spPr bwMode="auto">
          <a:xfrm>
            <a:off x="4221163" y="4333875"/>
            <a:ext cx="4892675" cy="1230313"/>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Step4</a:t>
            </a:r>
            <a:r>
              <a:rPr lang="en-US" altLang="zh-CN" sz="2000" dirty="0"/>
              <a:t>. </a:t>
            </a:r>
            <a:r>
              <a:rPr lang="en-US" altLang="zh-CN" sz="2000" b="1" dirty="0">
                <a:solidFill>
                  <a:srgbClr val="C00000"/>
                </a:solidFill>
              </a:rPr>
              <a:t>i=1, j=4, i&gt;=j?</a:t>
            </a:r>
            <a:r>
              <a:rPr lang="zh-CN" altLang="en-US" dirty="0"/>
              <a:t>不成立，说明：还有剩余的元素</a:t>
            </a:r>
            <a:r>
              <a:rPr lang="en-US" altLang="zh-CN" dirty="0"/>
              <a:t>a[2]=5,a[3]=2</a:t>
            </a:r>
            <a:r>
              <a:rPr lang="zh-CN" altLang="en-US" dirty="0"/>
              <a:t>没有处理，继续；</a:t>
            </a:r>
            <a:endParaRPr lang="en-US" altLang="zh-CN" dirty="0"/>
          </a:p>
          <a:p>
            <a:pPr eaLnBrk="0" hangingPunct="0">
              <a:defRPr/>
            </a:pPr>
            <a:r>
              <a:rPr lang="zh-CN" altLang="en-US" dirty="0"/>
              <a:t>左边找到大元素</a:t>
            </a:r>
            <a:r>
              <a:rPr lang="en-US" altLang="zh-CN" dirty="0"/>
              <a:t>a[i]=a[1]=8, </a:t>
            </a:r>
            <a:r>
              <a:rPr lang="zh-CN" altLang="en-US" dirty="0"/>
              <a:t>右边找到</a:t>
            </a:r>
            <a:r>
              <a:rPr lang="en-US" altLang="zh-CN" dirty="0"/>
              <a:t> </a:t>
            </a:r>
            <a:r>
              <a:rPr lang="zh-CN" altLang="en-US" dirty="0"/>
              <a:t>小元素</a:t>
            </a:r>
            <a:r>
              <a:rPr lang="en-US" altLang="zh-CN" dirty="0"/>
              <a:t>a[j]=a[4]=</a:t>
            </a:r>
            <a:r>
              <a:rPr lang="en-US" altLang="zh-CN" u="sng" dirty="0"/>
              <a:t>5</a:t>
            </a:r>
            <a:r>
              <a:rPr lang="zh-CN" altLang="en-US" dirty="0"/>
              <a:t>，两者位置不合理，</a:t>
            </a:r>
            <a:r>
              <a:rPr kumimoji="1" lang="zh-CN" altLang="en-US" b="1" dirty="0">
                <a:solidFill>
                  <a:srgbClr val="C00000"/>
                </a:solidFill>
              </a:rPr>
              <a:t>互换</a:t>
            </a:r>
            <a:r>
              <a:rPr kumimoji="1" lang="en-US" altLang="zh-CN" b="1" dirty="0">
                <a:solidFill>
                  <a:srgbClr val="C00000"/>
                </a:solidFill>
              </a:rPr>
              <a:t>a[1]</a:t>
            </a:r>
            <a:r>
              <a:rPr kumimoji="1" lang="zh-CN" altLang="en-US" b="1" dirty="0">
                <a:solidFill>
                  <a:srgbClr val="C00000"/>
                </a:solidFill>
              </a:rPr>
              <a:t>与</a:t>
            </a:r>
            <a:r>
              <a:rPr kumimoji="1" lang="en-US" altLang="zh-CN" b="1" dirty="0">
                <a:solidFill>
                  <a:srgbClr val="C00000"/>
                </a:solidFill>
              </a:rPr>
              <a:t>a[4]</a:t>
            </a:r>
          </a:p>
        </p:txBody>
      </p:sp>
      <p:sp>
        <p:nvSpPr>
          <p:cNvPr id="26" name="任意多边形 6">
            <a:extLst>
              <a:ext uri="{FF2B5EF4-FFF2-40B4-BE49-F238E27FC236}">
                <a16:creationId xmlns:a16="http://schemas.microsoft.com/office/drawing/2014/main" id="{F84388C4-368D-48EB-9B4A-6D1B79314023}"/>
              </a:ext>
            </a:extLst>
          </p:cNvPr>
          <p:cNvSpPr>
            <a:spLocks/>
          </p:cNvSpPr>
          <p:nvPr/>
        </p:nvSpPr>
        <p:spPr bwMode="auto">
          <a:xfrm>
            <a:off x="631825" y="4425950"/>
            <a:ext cx="1835150" cy="828675"/>
          </a:xfrm>
          <a:custGeom>
            <a:avLst/>
            <a:gdLst>
              <a:gd name="T0" fmla="*/ 332344 w 1835332"/>
              <a:gd name="T1" fmla="*/ 6111 h 829163"/>
              <a:gd name="T2" fmla="*/ 397517 w 1835332"/>
              <a:gd name="T3" fmla="*/ 19013 h 829163"/>
              <a:gd name="T4" fmla="*/ 482222 w 1835332"/>
              <a:gd name="T5" fmla="*/ 31892 h 829163"/>
              <a:gd name="T6" fmla="*/ 553907 w 1835332"/>
              <a:gd name="T7" fmla="*/ 44779 h 829163"/>
              <a:gd name="T8" fmla="*/ 814566 w 1835332"/>
              <a:gd name="T9" fmla="*/ 70551 h 829163"/>
              <a:gd name="T10" fmla="*/ 1094773 w 1835332"/>
              <a:gd name="T11" fmla="*/ 44779 h 829163"/>
              <a:gd name="T12" fmla="*/ 1388020 w 1835332"/>
              <a:gd name="T13" fmla="*/ 25452 h 829163"/>
              <a:gd name="T14" fmla="*/ 1544429 w 1835332"/>
              <a:gd name="T15" fmla="*/ 12573 h 829163"/>
              <a:gd name="T16" fmla="*/ 1616106 w 1835332"/>
              <a:gd name="T17" fmla="*/ 25452 h 829163"/>
              <a:gd name="T18" fmla="*/ 1687783 w 1835332"/>
              <a:gd name="T19" fmla="*/ 44779 h 829163"/>
              <a:gd name="T20" fmla="*/ 1746439 w 1835332"/>
              <a:gd name="T21" fmla="*/ 89888 h 829163"/>
              <a:gd name="T22" fmla="*/ 1798565 w 1835332"/>
              <a:gd name="T23" fmla="*/ 205870 h 829163"/>
              <a:gd name="T24" fmla="*/ 1811597 w 1835332"/>
              <a:gd name="T25" fmla="*/ 579597 h 829163"/>
              <a:gd name="T26" fmla="*/ 1824637 w 1835332"/>
              <a:gd name="T27" fmla="*/ 740688 h 829163"/>
              <a:gd name="T28" fmla="*/ 1759462 w 1835332"/>
              <a:gd name="T29" fmla="*/ 779350 h 829163"/>
              <a:gd name="T30" fmla="*/ 1648680 w 1835332"/>
              <a:gd name="T31" fmla="*/ 818011 h 829163"/>
              <a:gd name="T32" fmla="*/ 1557450 w 1835332"/>
              <a:gd name="T33" fmla="*/ 805125 h 829163"/>
              <a:gd name="T34" fmla="*/ 1440157 w 1835332"/>
              <a:gd name="T35" fmla="*/ 779350 h 829163"/>
              <a:gd name="T36" fmla="*/ 1146910 w 1835332"/>
              <a:gd name="T37" fmla="*/ 779350 h 829163"/>
              <a:gd name="T38" fmla="*/ 1003540 w 1835332"/>
              <a:gd name="T39" fmla="*/ 798681 h 829163"/>
              <a:gd name="T40" fmla="*/ 808057 w 1835332"/>
              <a:gd name="T41" fmla="*/ 785793 h 829163"/>
              <a:gd name="T42" fmla="*/ 638631 w 1835332"/>
              <a:gd name="T43" fmla="*/ 766463 h 829163"/>
              <a:gd name="T44" fmla="*/ 534358 w 1835332"/>
              <a:gd name="T45" fmla="*/ 753575 h 829163"/>
              <a:gd name="T46" fmla="*/ 397517 w 1835332"/>
              <a:gd name="T47" fmla="*/ 734245 h 829163"/>
              <a:gd name="T48" fmla="*/ 306287 w 1835332"/>
              <a:gd name="T49" fmla="*/ 721356 h 829163"/>
              <a:gd name="T50" fmla="*/ 228071 w 1835332"/>
              <a:gd name="T51" fmla="*/ 708472 h 829163"/>
              <a:gd name="T52" fmla="*/ 52137 w 1835332"/>
              <a:gd name="T53" fmla="*/ 695582 h 829163"/>
              <a:gd name="T54" fmla="*/ 26057 w 1835332"/>
              <a:gd name="T55" fmla="*/ 656921 h 829163"/>
              <a:gd name="T56" fmla="*/ 0 w 1835332"/>
              <a:gd name="T57" fmla="*/ 502276 h 829163"/>
              <a:gd name="T58" fmla="*/ 13040 w 1835332"/>
              <a:gd name="T59" fmla="*/ 244532 h 829163"/>
              <a:gd name="T60" fmla="*/ 52137 w 1835332"/>
              <a:gd name="T61" fmla="*/ 160764 h 829163"/>
              <a:gd name="T62" fmla="*/ 104273 w 1835332"/>
              <a:gd name="T63" fmla="*/ 89888 h 829163"/>
              <a:gd name="T64" fmla="*/ 149878 w 1835332"/>
              <a:gd name="T65" fmla="*/ 38331 h 829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35332" h="829163">
                <a:moveTo>
                  <a:pt x="137160" y="6203"/>
                </a:moveTo>
                <a:cubicBezTo>
                  <a:pt x="167640" y="760"/>
                  <a:pt x="226164" y="-4491"/>
                  <a:pt x="333103" y="6203"/>
                </a:cubicBezTo>
                <a:cubicBezTo>
                  <a:pt x="339953" y="6888"/>
                  <a:pt x="345946" y="11384"/>
                  <a:pt x="352697" y="12734"/>
                </a:cubicBezTo>
                <a:cubicBezTo>
                  <a:pt x="367793" y="15753"/>
                  <a:pt x="383271" y="16512"/>
                  <a:pt x="398417" y="19266"/>
                </a:cubicBezTo>
                <a:cubicBezTo>
                  <a:pt x="407249" y="20872"/>
                  <a:pt x="415671" y="24432"/>
                  <a:pt x="424543" y="25797"/>
                </a:cubicBezTo>
                <a:cubicBezTo>
                  <a:pt x="444029" y="28795"/>
                  <a:pt x="463809" y="29541"/>
                  <a:pt x="483326" y="32329"/>
                </a:cubicBezTo>
                <a:cubicBezTo>
                  <a:pt x="494316" y="33899"/>
                  <a:pt x="505061" y="36874"/>
                  <a:pt x="515983" y="38860"/>
                </a:cubicBezTo>
                <a:cubicBezTo>
                  <a:pt x="529013" y="41229"/>
                  <a:pt x="542186" y="42794"/>
                  <a:pt x="555172" y="45391"/>
                </a:cubicBezTo>
                <a:cubicBezTo>
                  <a:pt x="563974" y="47151"/>
                  <a:pt x="572380" y="50894"/>
                  <a:pt x="581297" y="51923"/>
                </a:cubicBezTo>
                <a:cubicBezTo>
                  <a:pt x="658471" y="60828"/>
                  <a:pt x="738615" y="65959"/>
                  <a:pt x="816429" y="71517"/>
                </a:cubicBezTo>
                <a:cubicBezTo>
                  <a:pt x="833870" y="70687"/>
                  <a:pt x="1008236" y="63471"/>
                  <a:pt x="1045029" y="58454"/>
                </a:cubicBezTo>
                <a:cubicBezTo>
                  <a:pt x="1062817" y="56028"/>
                  <a:pt x="1079863" y="49745"/>
                  <a:pt x="1097280" y="45391"/>
                </a:cubicBezTo>
                <a:cubicBezTo>
                  <a:pt x="1120609" y="39559"/>
                  <a:pt x="1145177" y="41037"/>
                  <a:pt x="1169126" y="38860"/>
                </a:cubicBezTo>
                <a:cubicBezTo>
                  <a:pt x="1262404" y="15542"/>
                  <a:pt x="1158958" y="39458"/>
                  <a:pt x="1391194" y="25797"/>
                </a:cubicBezTo>
                <a:cubicBezTo>
                  <a:pt x="1400155" y="25270"/>
                  <a:pt x="1408374" y="20011"/>
                  <a:pt x="1417320" y="19266"/>
                </a:cubicBezTo>
                <a:cubicBezTo>
                  <a:pt x="1460767" y="15645"/>
                  <a:pt x="1504406" y="14911"/>
                  <a:pt x="1547949" y="12734"/>
                </a:cubicBezTo>
                <a:cubicBezTo>
                  <a:pt x="1563189" y="14911"/>
                  <a:pt x="1578523" y="16512"/>
                  <a:pt x="1593669" y="19266"/>
                </a:cubicBezTo>
                <a:cubicBezTo>
                  <a:pt x="1602501" y="20872"/>
                  <a:pt x="1610940" y="24321"/>
                  <a:pt x="1619794" y="25797"/>
                </a:cubicBezTo>
                <a:cubicBezTo>
                  <a:pt x="1637108" y="28683"/>
                  <a:pt x="1654629" y="30152"/>
                  <a:pt x="1672046" y="32329"/>
                </a:cubicBezTo>
                <a:cubicBezTo>
                  <a:pt x="1678577" y="36683"/>
                  <a:pt x="1684619" y="41881"/>
                  <a:pt x="1691640" y="45391"/>
                </a:cubicBezTo>
                <a:cubicBezTo>
                  <a:pt x="1697798" y="48470"/>
                  <a:pt x="1705800" y="47696"/>
                  <a:pt x="1711234" y="51923"/>
                </a:cubicBezTo>
                <a:cubicBezTo>
                  <a:pt x="1725816" y="63265"/>
                  <a:pt x="1737360" y="78048"/>
                  <a:pt x="1750423" y="91111"/>
                </a:cubicBezTo>
                <a:cubicBezTo>
                  <a:pt x="1762725" y="103413"/>
                  <a:pt x="1775807" y="113935"/>
                  <a:pt x="1783080" y="130300"/>
                </a:cubicBezTo>
                <a:cubicBezTo>
                  <a:pt x="1796881" y="161352"/>
                  <a:pt x="1797197" y="175815"/>
                  <a:pt x="1802674" y="208677"/>
                </a:cubicBezTo>
                <a:cubicBezTo>
                  <a:pt x="1804851" y="280523"/>
                  <a:pt x="1806729" y="352378"/>
                  <a:pt x="1809206" y="424214"/>
                </a:cubicBezTo>
                <a:cubicBezTo>
                  <a:pt x="1811083" y="478654"/>
                  <a:pt x="1810805" y="533252"/>
                  <a:pt x="1815737" y="587500"/>
                </a:cubicBezTo>
                <a:cubicBezTo>
                  <a:pt x="1817579" y="607759"/>
                  <a:pt x="1828066" y="637550"/>
                  <a:pt x="1835332" y="659346"/>
                </a:cubicBezTo>
                <a:cubicBezTo>
                  <a:pt x="1833155" y="689826"/>
                  <a:pt x="1835799" y="721041"/>
                  <a:pt x="1828800" y="750786"/>
                </a:cubicBezTo>
                <a:cubicBezTo>
                  <a:pt x="1826684" y="759777"/>
                  <a:pt x="1816302" y="764467"/>
                  <a:pt x="1809206" y="770380"/>
                </a:cubicBezTo>
                <a:cubicBezTo>
                  <a:pt x="1789875" y="786490"/>
                  <a:pt x="1788386" y="783749"/>
                  <a:pt x="1763486" y="789974"/>
                </a:cubicBezTo>
                <a:cubicBezTo>
                  <a:pt x="1737752" y="807131"/>
                  <a:pt x="1742013" y="806772"/>
                  <a:pt x="1704703" y="816100"/>
                </a:cubicBezTo>
                <a:lnTo>
                  <a:pt x="1652452" y="829163"/>
                </a:lnTo>
                <a:cubicBezTo>
                  <a:pt x="1628503" y="826986"/>
                  <a:pt x="1604412" y="826032"/>
                  <a:pt x="1580606" y="822631"/>
                </a:cubicBezTo>
                <a:cubicBezTo>
                  <a:pt x="1573791" y="821657"/>
                  <a:pt x="1567720" y="817648"/>
                  <a:pt x="1561012" y="816100"/>
                </a:cubicBezTo>
                <a:cubicBezTo>
                  <a:pt x="1539378" y="811108"/>
                  <a:pt x="1517469" y="807391"/>
                  <a:pt x="1495697" y="803037"/>
                </a:cubicBezTo>
                <a:cubicBezTo>
                  <a:pt x="1478093" y="799516"/>
                  <a:pt x="1461325" y="791599"/>
                  <a:pt x="1443446" y="789974"/>
                </a:cubicBezTo>
                <a:lnTo>
                  <a:pt x="1371600" y="783443"/>
                </a:lnTo>
                <a:lnTo>
                  <a:pt x="1149532" y="789974"/>
                </a:lnTo>
                <a:cubicBezTo>
                  <a:pt x="1123340" y="791113"/>
                  <a:pt x="1097130" y="792964"/>
                  <a:pt x="1071154" y="796506"/>
                </a:cubicBezTo>
                <a:cubicBezTo>
                  <a:pt x="1049155" y="799506"/>
                  <a:pt x="1005840" y="809569"/>
                  <a:pt x="1005840" y="809569"/>
                </a:cubicBezTo>
                <a:cubicBezTo>
                  <a:pt x="953589" y="807392"/>
                  <a:pt x="901267" y="806516"/>
                  <a:pt x="849086" y="803037"/>
                </a:cubicBezTo>
                <a:cubicBezTo>
                  <a:pt x="835872" y="802156"/>
                  <a:pt x="823081" y="797762"/>
                  <a:pt x="809897" y="796506"/>
                </a:cubicBezTo>
                <a:cubicBezTo>
                  <a:pt x="777315" y="793403"/>
                  <a:pt x="744583" y="792151"/>
                  <a:pt x="711926" y="789974"/>
                </a:cubicBezTo>
                <a:cubicBezTo>
                  <a:pt x="683545" y="785244"/>
                  <a:pt x="667484" y="783001"/>
                  <a:pt x="640080" y="776911"/>
                </a:cubicBezTo>
                <a:cubicBezTo>
                  <a:pt x="631317" y="774964"/>
                  <a:pt x="622861" y="771493"/>
                  <a:pt x="613954" y="770380"/>
                </a:cubicBezTo>
                <a:cubicBezTo>
                  <a:pt x="587940" y="767128"/>
                  <a:pt x="561703" y="766026"/>
                  <a:pt x="535577" y="763849"/>
                </a:cubicBezTo>
                <a:cubicBezTo>
                  <a:pt x="480030" y="749961"/>
                  <a:pt x="534713" y="762210"/>
                  <a:pt x="437606" y="750786"/>
                </a:cubicBezTo>
                <a:cubicBezTo>
                  <a:pt x="424453" y="749239"/>
                  <a:pt x="411403" y="746851"/>
                  <a:pt x="398417" y="744254"/>
                </a:cubicBezTo>
                <a:cubicBezTo>
                  <a:pt x="389615" y="742494"/>
                  <a:pt x="381178" y="738992"/>
                  <a:pt x="372292" y="737723"/>
                </a:cubicBezTo>
                <a:cubicBezTo>
                  <a:pt x="350632" y="734629"/>
                  <a:pt x="328707" y="733748"/>
                  <a:pt x="306977" y="731191"/>
                </a:cubicBezTo>
                <a:cubicBezTo>
                  <a:pt x="291688" y="729392"/>
                  <a:pt x="276442" y="727191"/>
                  <a:pt x="261257" y="724660"/>
                </a:cubicBezTo>
                <a:cubicBezTo>
                  <a:pt x="250307" y="722835"/>
                  <a:pt x="239651" y="719182"/>
                  <a:pt x="228600" y="718129"/>
                </a:cubicBezTo>
                <a:cubicBezTo>
                  <a:pt x="193855" y="714820"/>
                  <a:pt x="158904" y="714175"/>
                  <a:pt x="124097" y="711597"/>
                </a:cubicBezTo>
                <a:cubicBezTo>
                  <a:pt x="100116" y="709821"/>
                  <a:pt x="76200" y="707243"/>
                  <a:pt x="52252" y="705066"/>
                </a:cubicBezTo>
                <a:cubicBezTo>
                  <a:pt x="45720" y="700712"/>
                  <a:pt x="37011" y="698535"/>
                  <a:pt x="32657" y="692003"/>
                </a:cubicBezTo>
                <a:cubicBezTo>
                  <a:pt x="27678" y="684534"/>
                  <a:pt x="29662" y="674128"/>
                  <a:pt x="26126" y="665877"/>
                </a:cubicBezTo>
                <a:cubicBezTo>
                  <a:pt x="23034" y="658662"/>
                  <a:pt x="17417" y="652814"/>
                  <a:pt x="13063" y="646283"/>
                </a:cubicBezTo>
                <a:cubicBezTo>
                  <a:pt x="7883" y="604840"/>
                  <a:pt x="0" y="548500"/>
                  <a:pt x="0" y="509123"/>
                </a:cubicBezTo>
                <a:cubicBezTo>
                  <a:pt x="0" y="430715"/>
                  <a:pt x="2616" y="352301"/>
                  <a:pt x="6532" y="273991"/>
                </a:cubicBezTo>
                <a:cubicBezTo>
                  <a:pt x="6980" y="265026"/>
                  <a:pt x="11303" y="256668"/>
                  <a:pt x="13063" y="247866"/>
                </a:cubicBezTo>
                <a:cubicBezTo>
                  <a:pt x="19150" y="217430"/>
                  <a:pt x="15175" y="207025"/>
                  <a:pt x="32657" y="182551"/>
                </a:cubicBezTo>
                <a:cubicBezTo>
                  <a:pt x="38026" y="175035"/>
                  <a:pt x="45720" y="169488"/>
                  <a:pt x="52252" y="162957"/>
                </a:cubicBezTo>
                <a:cubicBezTo>
                  <a:pt x="67781" y="116368"/>
                  <a:pt x="45762" y="172692"/>
                  <a:pt x="78377" y="123769"/>
                </a:cubicBezTo>
                <a:cubicBezTo>
                  <a:pt x="103616" y="85910"/>
                  <a:pt x="60682" y="120326"/>
                  <a:pt x="104503" y="91111"/>
                </a:cubicBezTo>
                <a:cubicBezTo>
                  <a:pt x="139338" y="38860"/>
                  <a:pt x="93617" y="101997"/>
                  <a:pt x="137160" y="58454"/>
                </a:cubicBezTo>
                <a:cubicBezTo>
                  <a:pt x="142711" y="52903"/>
                  <a:pt x="144672" y="44411"/>
                  <a:pt x="150223" y="38860"/>
                </a:cubicBezTo>
                <a:cubicBezTo>
                  <a:pt x="181750" y="7333"/>
                  <a:pt x="106680" y="11646"/>
                  <a:pt x="137160" y="6203"/>
                </a:cubicBez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27" name="直接箭头连接符 8">
            <a:extLst>
              <a:ext uri="{FF2B5EF4-FFF2-40B4-BE49-F238E27FC236}">
                <a16:creationId xmlns:a16="http://schemas.microsoft.com/office/drawing/2014/main" id="{71D11E43-747C-40CE-87EA-B13B81EA9989}"/>
              </a:ext>
            </a:extLst>
          </p:cNvPr>
          <p:cNvCxnSpPr>
            <a:cxnSpLocks noChangeShapeType="1"/>
          </p:cNvCxnSpPr>
          <p:nvPr/>
        </p:nvCxnSpPr>
        <p:spPr bwMode="auto">
          <a:xfrm flipV="1">
            <a:off x="2435225" y="4581525"/>
            <a:ext cx="1785938" cy="2762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Group 49">
            <a:extLst>
              <a:ext uri="{FF2B5EF4-FFF2-40B4-BE49-F238E27FC236}">
                <a16:creationId xmlns:a16="http://schemas.microsoft.com/office/drawing/2014/main" id="{44618903-AC55-41C8-A349-F561BA5D5DDE}"/>
              </a:ext>
            </a:extLst>
          </p:cNvPr>
          <p:cNvGraphicFramePr>
            <a:graphicFrameLocks noGrp="1"/>
          </p:cNvGraphicFramePr>
          <p:nvPr>
            <p:extLst>
              <p:ext uri="{D42A27DB-BD31-4B8C-83A1-F6EECF244321}">
                <p14:modId xmlns:p14="http://schemas.microsoft.com/office/powerpoint/2010/main" val="748659446"/>
              </p:ext>
            </p:extLst>
          </p:nvPr>
        </p:nvGraphicFramePr>
        <p:xfrm>
          <a:off x="4500563" y="5940425"/>
          <a:ext cx="4337050" cy="457200"/>
        </p:xfrm>
        <a:graphic>
          <a:graphicData uri="http://schemas.openxmlformats.org/drawingml/2006/table">
            <a:tbl>
              <a:tblPr/>
              <a:tblGrid>
                <a:gridCol w="723911">
                  <a:extLst>
                    <a:ext uri="{9D8B030D-6E8A-4147-A177-3AD203B41FA5}">
                      <a16:colId xmlns:a16="http://schemas.microsoft.com/office/drawing/2014/main" val="20000"/>
                    </a:ext>
                  </a:extLst>
                </a:gridCol>
                <a:gridCol w="721773">
                  <a:extLst>
                    <a:ext uri="{9D8B030D-6E8A-4147-A177-3AD203B41FA5}">
                      <a16:colId xmlns:a16="http://schemas.microsoft.com/office/drawing/2014/main" val="20001"/>
                    </a:ext>
                  </a:extLst>
                </a:gridCol>
                <a:gridCol w="721771">
                  <a:extLst>
                    <a:ext uri="{9D8B030D-6E8A-4147-A177-3AD203B41FA5}">
                      <a16:colId xmlns:a16="http://schemas.microsoft.com/office/drawing/2014/main" val="20002"/>
                    </a:ext>
                  </a:extLst>
                </a:gridCol>
                <a:gridCol w="723911">
                  <a:extLst>
                    <a:ext uri="{9D8B030D-6E8A-4147-A177-3AD203B41FA5}">
                      <a16:colId xmlns:a16="http://schemas.microsoft.com/office/drawing/2014/main" val="20003"/>
                    </a:ext>
                  </a:extLst>
                </a:gridCol>
                <a:gridCol w="721773">
                  <a:extLst>
                    <a:ext uri="{9D8B030D-6E8A-4147-A177-3AD203B41FA5}">
                      <a16:colId xmlns:a16="http://schemas.microsoft.com/office/drawing/2014/main" val="20004"/>
                    </a:ext>
                  </a:extLst>
                </a:gridCol>
                <a:gridCol w="723911">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rgbClr val="C00000"/>
                          </a:solidFill>
                          <a:effectLst/>
                          <a:latin typeface="Arial" pitchFamily="34" charset="0"/>
                          <a:ea typeface="宋体" pitchFamily="2" charset="-122"/>
                        </a:rPr>
                        <a:t>5</a:t>
                      </a:r>
                      <a:endParaRPr kumimoji="0" lang="zh-CN" altLang="zh-CN" sz="2400" b="0" i="0" u="sng" strike="noStrike" cap="none" normalizeH="0" baseline="0" dirty="0">
                        <a:ln>
                          <a:noFill/>
                        </a:ln>
                        <a:solidFill>
                          <a:srgbClr val="C00000"/>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rgbClr val="C00000"/>
                          </a:solidFill>
                          <a:effectLst/>
                          <a:latin typeface="Arial" pitchFamily="34" charset="0"/>
                          <a:ea typeface="宋体" pitchFamily="2" charset="-122"/>
                        </a:rPr>
                        <a:t>8</a:t>
                      </a:r>
                      <a:endParaRPr kumimoji="0" lang="zh-CN" altLang="zh-CN" sz="2400" b="0" i="0" u="none" strike="noStrike" cap="none" normalizeH="0" baseline="0" dirty="0">
                        <a:ln>
                          <a:noFill/>
                        </a:ln>
                        <a:solidFill>
                          <a:srgbClr val="C00000"/>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9" name="Text Box 125">
            <a:extLst>
              <a:ext uri="{FF2B5EF4-FFF2-40B4-BE49-F238E27FC236}">
                <a16:creationId xmlns:a16="http://schemas.microsoft.com/office/drawing/2014/main" id="{37A57688-54D4-43A1-B7AB-79589BF30BC6}"/>
              </a:ext>
            </a:extLst>
          </p:cNvPr>
          <p:cNvSpPr txBox="1">
            <a:spLocks noChangeArrowheads="1"/>
          </p:cNvSpPr>
          <p:nvPr/>
        </p:nvSpPr>
        <p:spPr bwMode="auto">
          <a:xfrm>
            <a:off x="4645025" y="5497513"/>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cxnSp>
        <p:nvCxnSpPr>
          <p:cNvPr id="30" name="直接箭头连接符 54">
            <a:extLst>
              <a:ext uri="{FF2B5EF4-FFF2-40B4-BE49-F238E27FC236}">
                <a16:creationId xmlns:a16="http://schemas.microsoft.com/office/drawing/2014/main" id="{62C6A8A7-AA7A-46A5-A592-3F53633B0DAD}"/>
              </a:ext>
            </a:extLst>
          </p:cNvPr>
          <p:cNvCxnSpPr>
            <a:cxnSpLocks noChangeShapeType="1"/>
          </p:cNvCxnSpPr>
          <p:nvPr/>
        </p:nvCxnSpPr>
        <p:spPr bwMode="auto">
          <a:xfrm>
            <a:off x="4832350" y="5818188"/>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74">
            <a:extLst>
              <a:ext uri="{FF2B5EF4-FFF2-40B4-BE49-F238E27FC236}">
                <a16:creationId xmlns:a16="http://schemas.microsoft.com/office/drawing/2014/main" id="{347179B6-58C9-47F0-8FA0-9B6A6D9C9BD5}"/>
              </a:ext>
            </a:extLst>
          </p:cNvPr>
          <p:cNvSpPr>
            <a:spLocks noChangeShapeType="1"/>
          </p:cNvSpPr>
          <p:nvPr/>
        </p:nvSpPr>
        <p:spPr bwMode="auto">
          <a:xfrm flipV="1">
            <a:off x="5588000" y="6407150"/>
            <a:ext cx="0" cy="18891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Box 57">
            <a:extLst>
              <a:ext uri="{FF2B5EF4-FFF2-40B4-BE49-F238E27FC236}">
                <a16:creationId xmlns:a16="http://schemas.microsoft.com/office/drawing/2014/main" id="{F96239B9-3147-4227-BB6F-6AE8D08CD0A2}"/>
              </a:ext>
            </a:extLst>
          </p:cNvPr>
          <p:cNvSpPr txBox="1">
            <a:spLocks noChangeArrowheads="1"/>
          </p:cNvSpPr>
          <p:nvPr/>
        </p:nvSpPr>
        <p:spPr bwMode="auto">
          <a:xfrm>
            <a:off x="5381625" y="6472238"/>
            <a:ext cx="512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i=1</a:t>
            </a:r>
            <a:endParaRPr lang="zh-CN" altLang="en-US"/>
          </a:p>
        </p:txBody>
      </p:sp>
      <p:sp>
        <p:nvSpPr>
          <p:cNvPr id="33" name="TextBox 58">
            <a:extLst>
              <a:ext uri="{FF2B5EF4-FFF2-40B4-BE49-F238E27FC236}">
                <a16:creationId xmlns:a16="http://schemas.microsoft.com/office/drawing/2014/main" id="{7FB80689-B816-4DA2-BF76-9FDD38A7CA9D}"/>
              </a:ext>
            </a:extLst>
          </p:cNvPr>
          <p:cNvSpPr txBox="1">
            <a:spLocks noChangeArrowheads="1"/>
          </p:cNvSpPr>
          <p:nvPr/>
        </p:nvSpPr>
        <p:spPr bwMode="auto">
          <a:xfrm>
            <a:off x="7539038" y="6494463"/>
            <a:ext cx="500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j=4</a:t>
            </a:r>
            <a:endParaRPr lang="zh-CN" altLang="en-US"/>
          </a:p>
        </p:txBody>
      </p:sp>
      <p:sp>
        <p:nvSpPr>
          <p:cNvPr id="34" name="Line 73">
            <a:extLst>
              <a:ext uri="{FF2B5EF4-FFF2-40B4-BE49-F238E27FC236}">
                <a16:creationId xmlns:a16="http://schemas.microsoft.com/office/drawing/2014/main" id="{D134C794-3CCE-4AE3-A8B7-C9EE839AA320}"/>
              </a:ext>
            </a:extLst>
          </p:cNvPr>
          <p:cNvSpPr>
            <a:spLocks noChangeShapeType="1"/>
          </p:cNvSpPr>
          <p:nvPr/>
        </p:nvSpPr>
        <p:spPr bwMode="auto">
          <a:xfrm flipV="1">
            <a:off x="7788275" y="6396038"/>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5" name="直接箭头连接符 63">
            <a:extLst>
              <a:ext uri="{FF2B5EF4-FFF2-40B4-BE49-F238E27FC236}">
                <a16:creationId xmlns:a16="http://schemas.microsoft.com/office/drawing/2014/main" id="{FF082172-E768-43B5-BF2C-48B7D2651835}"/>
              </a:ext>
            </a:extLst>
          </p:cNvPr>
          <p:cNvCxnSpPr>
            <a:cxnSpLocks noChangeShapeType="1"/>
          </p:cNvCxnSpPr>
          <p:nvPr/>
        </p:nvCxnSpPr>
        <p:spPr bwMode="auto">
          <a:xfrm>
            <a:off x="5754688" y="3784600"/>
            <a:ext cx="1784350" cy="2112963"/>
          </a:xfrm>
          <a:prstGeom prst="straightConnector1">
            <a:avLst/>
          </a:prstGeom>
          <a:noFill/>
          <a:ln w="12700"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65">
            <a:extLst>
              <a:ext uri="{FF2B5EF4-FFF2-40B4-BE49-F238E27FC236}">
                <a16:creationId xmlns:a16="http://schemas.microsoft.com/office/drawing/2014/main" id="{E175A6E4-0E47-4163-8790-13096B4081BD}"/>
              </a:ext>
            </a:extLst>
          </p:cNvPr>
          <p:cNvCxnSpPr>
            <a:cxnSpLocks noChangeShapeType="1"/>
          </p:cNvCxnSpPr>
          <p:nvPr/>
        </p:nvCxnSpPr>
        <p:spPr bwMode="auto">
          <a:xfrm flipH="1">
            <a:off x="5894388" y="3784600"/>
            <a:ext cx="1414462" cy="2112963"/>
          </a:xfrm>
          <a:prstGeom prst="straightConnector1">
            <a:avLst/>
          </a:prstGeom>
          <a:noFill/>
          <a:ln w="12700"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0786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11596-EA1C-4E50-9A99-18C1A81F4286}"/>
              </a:ext>
            </a:extLst>
          </p:cNvPr>
          <p:cNvSpPr>
            <a:spLocks noGrp="1"/>
          </p:cNvSpPr>
          <p:nvPr>
            <p:ph type="title"/>
          </p:nvPr>
        </p:nvSpPr>
        <p:spPr/>
        <p:txBody>
          <a:bodyPr/>
          <a:lstStyle/>
          <a:p>
            <a:r>
              <a:rPr lang="en-US" altLang="zh-CN" dirty="0"/>
              <a:t>2.2 </a:t>
            </a:r>
            <a:r>
              <a:rPr lang="zh-CN" altLang="en-US" dirty="0"/>
              <a:t>递归</a:t>
            </a:r>
            <a:r>
              <a:rPr lang="en-US" altLang="zh-CN" dirty="0"/>
              <a:t>(</a:t>
            </a:r>
            <a:r>
              <a:rPr lang="en-US" altLang="zh-CN" dirty="0">
                <a:effectLst>
                  <a:outerShdw blurRad="38100" dist="38100" dir="2700000" algn="tl">
                    <a:srgbClr val="C0C0C0"/>
                  </a:outerShdw>
                </a:effectLst>
                <a:latin typeface="黑体" pitchFamily="49" charset="-122"/>
                <a:ea typeface="黑体" pitchFamily="49" charset="-122"/>
              </a:rPr>
              <a:t>recursion)</a:t>
            </a:r>
            <a:r>
              <a:rPr lang="zh-CN" altLang="en-US" dirty="0"/>
              <a:t>函数</a:t>
            </a:r>
          </a:p>
        </p:txBody>
      </p:sp>
      <p:sp>
        <p:nvSpPr>
          <p:cNvPr id="3" name="内容占位符 2">
            <a:extLst>
              <a:ext uri="{FF2B5EF4-FFF2-40B4-BE49-F238E27FC236}">
                <a16:creationId xmlns:a16="http://schemas.microsoft.com/office/drawing/2014/main" id="{87575DEE-EB9E-436C-9A5D-E004D6227005}"/>
              </a:ext>
            </a:extLst>
          </p:cNvPr>
          <p:cNvSpPr>
            <a:spLocks noGrp="1"/>
          </p:cNvSpPr>
          <p:nvPr>
            <p:ph idx="1"/>
          </p:nvPr>
        </p:nvSpPr>
        <p:spPr/>
        <p:txBody>
          <a:bodyPr/>
          <a:lstStyle/>
          <a:p>
            <a:r>
              <a:rPr lang="zh-CN" altLang="en-US" dirty="0"/>
              <a:t>递归函数</a:t>
            </a:r>
            <a:endParaRPr lang="en-US" altLang="zh-CN" dirty="0"/>
          </a:p>
          <a:p>
            <a:pPr lvl="1"/>
            <a:r>
              <a:rPr lang="zh-CN" altLang="en-US" sz="2400" dirty="0">
                <a:solidFill>
                  <a:schemeClr val="tx1"/>
                </a:solidFill>
                <a:latin typeface="微软雅黑 Light" panose="020B0502040204020203" pitchFamily="34" charset="-122"/>
                <a:ea typeface="微软雅黑 Light" panose="020B0502040204020203" pitchFamily="34" charset="-122"/>
                <a:cs typeface="楷体_GB2312"/>
              </a:rPr>
              <a:t>用函数自身给出定义的函数</a:t>
            </a:r>
            <a:endParaRPr lang="en-US" altLang="zh-CN" dirty="0"/>
          </a:p>
          <a:p>
            <a:pPr eaLnBrk="0" hangingPunct="0"/>
            <a:r>
              <a:rPr lang="zh-CN" altLang="en-US" sz="2400" dirty="0"/>
              <a:t>递归用于描述以自相似方法重复的过程</a:t>
            </a:r>
            <a:endParaRPr lang="en-US" altLang="zh-CN" sz="2400" dirty="0"/>
          </a:p>
          <a:p>
            <a:pPr lvl="1" eaLnBrk="0" hangingPunct="0"/>
            <a:r>
              <a:rPr lang="en-US" altLang="zh-CN" dirty="0"/>
              <a:t>e.g.</a:t>
            </a:r>
            <a:r>
              <a:rPr lang="zh-CN" altLang="en-US" dirty="0"/>
              <a:t>两面镜子相互之间近似平行时，镜中嵌套的图像是以无限递归的形式出现的；俄罗斯套娃 </a:t>
            </a:r>
            <a:r>
              <a:rPr lang="en-US" altLang="zh-CN" dirty="0"/>
              <a:t> </a:t>
            </a:r>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75D2F4E-845B-4A2D-9048-A0C4F267C5C8}"/>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E7190864-E160-4318-B20E-6AF541640A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5CC994-93B5-46B3-BDE6-8EF255AD3568}"/>
              </a:ext>
            </a:extLst>
          </p:cNvPr>
          <p:cNvSpPr>
            <a:spLocks noGrp="1"/>
          </p:cNvSpPr>
          <p:nvPr>
            <p:ph type="sldNum" sz="quarter" idx="12"/>
          </p:nvPr>
        </p:nvSpPr>
        <p:spPr/>
        <p:txBody>
          <a:bodyPr/>
          <a:lstStyle/>
          <a:p>
            <a:fld id="{EEA58A3B-43CE-4AA0-90B5-EB47AFAFEB34}" type="slidenum">
              <a:rPr lang="zh-CN" altLang="en-US" smtClean="0"/>
              <a:pPr/>
              <a:t>9</a:t>
            </a:fld>
            <a:endParaRPr lang="zh-CN" altLang="en-US" dirty="0"/>
          </a:p>
        </p:txBody>
      </p:sp>
      <p:sp>
        <p:nvSpPr>
          <p:cNvPr id="10" name="Text Box 7">
            <a:extLst>
              <a:ext uri="{FF2B5EF4-FFF2-40B4-BE49-F238E27FC236}">
                <a16:creationId xmlns:a16="http://schemas.microsoft.com/office/drawing/2014/main" id="{82BD503A-12FB-426D-B1F9-F17E59709F3A}"/>
              </a:ext>
            </a:extLst>
          </p:cNvPr>
          <p:cNvSpPr txBox="1">
            <a:spLocks noChangeArrowheads="1"/>
          </p:cNvSpPr>
          <p:nvPr/>
        </p:nvSpPr>
        <p:spPr bwMode="auto">
          <a:xfrm>
            <a:off x="916381" y="5883275"/>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endParaRPr lang="zh-CN" altLang="en-US"/>
          </a:p>
        </p:txBody>
      </p:sp>
      <p:pic>
        <p:nvPicPr>
          <p:cNvPr id="12" name="Picture 11">
            <a:extLst>
              <a:ext uri="{FF2B5EF4-FFF2-40B4-BE49-F238E27FC236}">
                <a16:creationId xmlns:a16="http://schemas.microsoft.com/office/drawing/2014/main" id="{34CE44B7-0D72-4166-AF45-15B4C69967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9382" y="3129497"/>
            <a:ext cx="2167852" cy="337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
            <a:extLst>
              <a:ext uri="{FF2B5EF4-FFF2-40B4-BE49-F238E27FC236}">
                <a16:creationId xmlns:a16="http://schemas.microsoft.com/office/drawing/2014/main" id="{090F5599-EC92-448E-8C38-6A7D1E31E460}"/>
              </a:ext>
            </a:extLst>
          </p:cNvPr>
          <p:cNvSpPr txBox="1">
            <a:spLocks noChangeArrowheads="1"/>
          </p:cNvSpPr>
          <p:nvPr/>
        </p:nvSpPr>
        <p:spPr bwMode="auto">
          <a:xfrm>
            <a:off x="1035247" y="6135000"/>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endParaRPr lang="zh-CN" altLang="en-US"/>
          </a:p>
        </p:txBody>
      </p:sp>
      <p:pic>
        <p:nvPicPr>
          <p:cNvPr id="15" name="图片 14">
            <a:extLst>
              <a:ext uri="{FF2B5EF4-FFF2-40B4-BE49-F238E27FC236}">
                <a16:creationId xmlns:a16="http://schemas.microsoft.com/office/drawing/2014/main" id="{09D904F2-7F4E-40FD-94E8-09B7C6C04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71" y="3084513"/>
            <a:ext cx="3624687" cy="1993578"/>
          </a:xfrm>
          <a:prstGeom prst="rect">
            <a:avLst/>
          </a:prstGeom>
        </p:spPr>
      </p:pic>
    </p:spTree>
    <p:extLst>
      <p:ext uri="{BB962C8B-B14F-4D97-AF65-F5344CB8AC3E}">
        <p14:creationId xmlns:p14="http://schemas.microsoft.com/office/powerpoint/2010/main" val="1575165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C4B1812-013F-4A99-A61C-4AB3413F836D}"/>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73A85FA-9D6C-4559-9E8C-E8389D592DB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BB9039FB-9E98-4D21-BBE2-DC9AA08D9716}"/>
              </a:ext>
            </a:extLst>
          </p:cNvPr>
          <p:cNvSpPr>
            <a:spLocks noGrp="1"/>
          </p:cNvSpPr>
          <p:nvPr>
            <p:ph type="sldNum" sz="quarter" idx="12"/>
          </p:nvPr>
        </p:nvSpPr>
        <p:spPr/>
        <p:txBody>
          <a:bodyPr/>
          <a:lstStyle/>
          <a:p>
            <a:fld id="{EEA58A3B-43CE-4AA0-90B5-EB47AFAFEB34}" type="slidenum">
              <a:rPr lang="zh-CN" altLang="en-US" smtClean="0"/>
              <a:pPr/>
              <a:t>90</a:t>
            </a:fld>
            <a:endParaRPr lang="zh-CN" altLang="en-US" dirty="0"/>
          </a:p>
        </p:txBody>
      </p:sp>
      <p:sp>
        <p:nvSpPr>
          <p:cNvPr id="6" name="Rectangle 5">
            <a:extLst>
              <a:ext uri="{FF2B5EF4-FFF2-40B4-BE49-F238E27FC236}">
                <a16:creationId xmlns:a16="http://schemas.microsoft.com/office/drawing/2014/main" id="{22750446-7AF4-4BF7-B208-3D0F666051B0}"/>
              </a:ext>
            </a:extLst>
          </p:cNvPr>
          <p:cNvSpPr>
            <a:spLocks noChangeArrowheads="1"/>
          </p:cNvSpPr>
          <p:nvPr/>
        </p:nvSpPr>
        <p:spPr bwMode="auto">
          <a:xfrm>
            <a:off x="-12700" y="-1027113"/>
            <a:ext cx="4773613" cy="995362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1600" dirty="0"/>
              <a:t>template&lt;class Type&gt;</a:t>
            </a:r>
          </a:p>
          <a:p>
            <a:pPr>
              <a:lnSpc>
                <a:spcPct val="120000"/>
              </a:lnSpc>
              <a:defRPr/>
            </a:pPr>
            <a:r>
              <a:rPr kumimoji="1" lang="en-US" altLang="zh-CN" sz="1600" dirty="0" err="1"/>
              <a:t>int</a:t>
            </a:r>
            <a:r>
              <a:rPr kumimoji="1" lang="en-US" altLang="zh-CN" sz="1600" dirty="0"/>
              <a:t> </a:t>
            </a:r>
            <a:r>
              <a:rPr kumimoji="1" lang="en-US" altLang="zh-CN" sz="1600" b="1" dirty="0"/>
              <a:t>Partition</a:t>
            </a:r>
            <a:r>
              <a:rPr kumimoji="1" lang="en-US" altLang="zh-CN" sz="1600" dirty="0"/>
              <a:t> (Type a[], </a:t>
            </a:r>
            <a:r>
              <a:rPr kumimoji="1" lang="en-US" altLang="zh-CN" sz="1600" dirty="0" err="1"/>
              <a:t>int</a:t>
            </a:r>
            <a:r>
              <a:rPr kumimoji="1" lang="en-US" altLang="zh-CN" sz="1600" dirty="0"/>
              <a:t> p, </a:t>
            </a:r>
            <a:r>
              <a:rPr kumimoji="1" lang="en-US" altLang="zh-CN" sz="1600" dirty="0" err="1"/>
              <a:t>int</a:t>
            </a:r>
            <a:r>
              <a:rPr kumimoji="1" lang="en-US" altLang="zh-CN" sz="1600" dirty="0"/>
              <a:t> r)</a:t>
            </a:r>
          </a:p>
          <a:p>
            <a:pPr>
              <a:lnSpc>
                <a:spcPct val="120000"/>
              </a:lnSpc>
              <a:defRPr/>
            </a:pPr>
            <a:r>
              <a:rPr kumimoji="1" lang="en-US" altLang="zh-CN" sz="1600" dirty="0"/>
              <a:t>{</a:t>
            </a:r>
          </a:p>
          <a:p>
            <a:pPr>
              <a:lnSpc>
                <a:spcPct val="120000"/>
              </a:lnSpc>
              <a:defRPr/>
            </a:pPr>
            <a:r>
              <a:rPr kumimoji="1" lang="en-US" altLang="zh-CN" dirty="0"/>
              <a:t>        </a:t>
            </a:r>
            <a:r>
              <a:rPr kumimoji="1" lang="en-US" altLang="zh-CN" b="1" dirty="0" err="1"/>
              <a:t>int</a:t>
            </a:r>
            <a:r>
              <a:rPr kumimoji="1" lang="en-US" altLang="zh-CN" b="1" dirty="0"/>
              <a:t> i = p, j = r + 1; </a:t>
            </a:r>
          </a:p>
          <a:p>
            <a:pPr>
              <a:lnSpc>
                <a:spcPct val="120000"/>
              </a:lnSpc>
              <a:defRPr/>
            </a:pPr>
            <a:r>
              <a:rPr kumimoji="1" lang="en-US" altLang="zh-CN" dirty="0"/>
              <a:t>        </a:t>
            </a:r>
            <a:r>
              <a:rPr kumimoji="1" lang="en-US" altLang="zh-CN" b="1" dirty="0"/>
              <a:t>Type x=a[p]; </a:t>
            </a:r>
            <a:r>
              <a:rPr kumimoji="1" lang="en-US" altLang="zh-CN" dirty="0"/>
              <a:t>//*</a:t>
            </a:r>
            <a:r>
              <a:rPr kumimoji="1" lang="zh-CN" altLang="en-US" sz="1600" dirty="0"/>
              <a:t>第</a:t>
            </a:r>
            <a:r>
              <a:rPr kumimoji="1" lang="en-US" altLang="zh-CN" sz="1600" dirty="0"/>
              <a:t>1</a:t>
            </a:r>
            <a:r>
              <a:rPr kumimoji="1" lang="zh-CN" altLang="en-US" sz="1600" dirty="0"/>
              <a:t>个元素作为比较基准</a:t>
            </a:r>
          </a:p>
          <a:p>
            <a:pPr>
              <a:lnSpc>
                <a:spcPct val="120000"/>
              </a:lnSpc>
              <a:defRPr/>
            </a:pPr>
            <a:r>
              <a:rPr kumimoji="1" lang="zh-CN" altLang="en-US" dirty="0"/>
              <a:t>        </a:t>
            </a:r>
            <a:r>
              <a:rPr kumimoji="1" lang="en-US" altLang="zh-CN" dirty="0"/>
              <a:t>// </a:t>
            </a:r>
            <a:r>
              <a:rPr kumimoji="1" lang="zh-CN" altLang="en-US" dirty="0"/>
              <a:t>将</a:t>
            </a:r>
            <a:r>
              <a:rPr kumimoji="1" lang="en-US" altLang="zh-CN" dirty="0"/>
              <a:t>&lt; x</a:t>
            </a:r>
            <a:r>
              <a:rPr kumimoji="1" lang="zh-CN" altLang="en-US" dirty="0"/>
              <a:t>的元素交换到左边区域</a:t>
            </a:r>
          </a:p>
          <a:p>
            <a:pPr>
              <a:lnSpc>
                <a:spcPct val="120000"/>
              </a:lnSpc>
              <a:defRPr/>
            </a:pPr>
            <a:r>
              <a:rPr kumimoji="1" lang="zh-CN" altLang="en-US" dirty="0"/>
              <a:t>        </a:t>
            </a:r>
            <a:r>
              <a:rPr kumimoji="1" lang="en-US" altLang="zh-CN" dirty="0"/>
              <a:t>// </a:t>
            </a:r>
            <a:r>
              <a:rPr kumimoji="1" lang="zh-CN" altLang="en-US" dirty="0"/>
              <a:t>将</a:t>
            </a:r>
            <a:r>
              <a:rPr kumimoji="1" lang="en-US" altLang="zh-CN" dirty="0"/>
              <a:t>&gt; x</a:t>
            </a:r>
            <a:r>
              <a:rPr kumimoji="1" lang="zh-CN" altLang="en-US" dirty="0"/>
              <a:t>的元素交换到右边区域</a:t>
            </a:r>
            <a:endParaRPr kumimoji="1" lang="en-US" altLang="zh-CN" sz="1600" dirty="0"/>
          </a:p>
          <a:p>
            <a:pPr>
              <a:lnSpc>
                <a:spcPct val="120000"/>
              </a:lnSpc>
              <a:defRPr/>
            </a:pPr>
            <a:r>
              <a:rPr kumimoji="1" lang="en-US" altLang="zh-CN" dirty="0"/>
              <a:t>       </a:t>
            </a:r>
            <a:r>
              <a:rPr kumimoji="1" lang="en-US" altLang="zh-CN" b="1" dirty="0">
                <a:solidFill>
                  <a:schemeClr val="accent1">
                    <a:lumMod val="75000"/>
                  </a:schemeClr>
                </a:solidFill>
              </a:rPr>
              <a:t>while</a:t>
            </a:r>
            <a:r>
              <a:rPr kumimoji="1" lang="en-US" altLang="zh-CN" dirty="0"/>
              <a:t> (true) </a:t>
            </a:r>
            <a:r>
              <a:rPr kumimoji="1" lang="en-US" altLang="zh-CN" b="1" dirty="0">
                <a:solidFill>
                  <a:srgbClr val="0066FF"/>
                </a:solidFill>
              </a:rPr>
              <a:t>{</a:t>
            </a:r>
          </a:p>
          <a:p>
            <a:pPr>
              <a:lnSpc>
                <a:spcPct val="120000"/>
              </a:lnSpc>
              <a:defRPr/>
            </a:pPr>
            <a:r>
              <a:rPr kumimoji="1" lang="en-US" altLang="zh-CN" b="1" dirty="0"/>
              <a:t>           </a:t>
            </a:r>
            <a:r>
              <a:rPr kumimoji="1" lang="en-US" altLang="zh-CN" b="1" u="sng" dirty="0">
                <a:solidFill>
                  <a:srgbClr val="C00000"/>
                </a:solidFill>
              </a:rPr>
              <a:t>while</a:t>
            </a:r>
            <a:r>
              <a:rPr kumimoji="1" lang="en-US" altLang="zh-CN" b="1" dirty="0">
                <a:solidFill>
                  <a:srgbClr val="C00000"/>
                </a:solidFill>
              </a:rPr>
              <a:t> (a[++i] &lt;x); </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右搜索大元素</a:t>
            </a:r>
            <a:endParaRPr kumimoji="1" lang="en-US" altLang="zh-CN" dirty="0"/>
          </a:p>
          <a:p>
            <a:pPr>
              <a:lnSpc>
                <a:spcPct val="120000"/>
              </a:lnSpc>
              <a:defRPr/>
            </a:pPr>
            <a:r>
              <a:rPr kumimoji="1" lang="en-US" altLang="zh-CN" dirty="0"/>
              <a:t>          </a:t>
            </a:r>
          </a:p>
          <a:p>
            <a:pPr>
              <a:lnSpc>
                <a:spcPct val="120000"/>
              </a:lnSpc>
              <a:defRPr/>
            </a:pPr>
            <a:endParaRPr kumimoji="1" lang="en-US" altLang="zh-CN" b="1" dirty="0"/>
          </a:p>
          <a:p>
            <a:pPr>
              <a:lnSpc>
                <a:spcPct val="120000"/>
              </a:lnSpc>
              <a:defRPr/>
            </a:pPr>
            <a:endParaRPr kumimoji="1" lang="en-US" altLang="zh-CN" b="1" dirty="0"/>
          </a:p>
          <a:p>
            <a:pPr>
              <a:lnSpc>
                <a:spcPct val="120000"/>
              </a:lnSpc>
              <a:defRPr/>
            </a:pPr>
            <a:endParaRPr kumimoji="1" lang="en-US" altLang="zh-CN" b="1" dirty="0"/>
          </a:p>
          <a:p>
            <a:pPr>
              <a:lnSpc>
                <a:spcPct val="120000"/>
              </a:lnSpc>
              <a:defRPr/>
            </a:pPr>
            <a:endParaRPr kumimoji="1" lang="en-US" altLang="zh-CN" b="1" dirty="0"/>
          </a:p>
          <a:p>
            <a:pPr>
              <a:lnSpc>
                <a:spcPct val="120000"/>
              </a:lnSpc>
              <a:defRPr/>
            </a:pPr>
            <a:r>
              <a:rPr kumimoji="1" lang="en-US" altLang="zh-CN" b="1" dirty="0"/>
              <a:t>         </a:t>
            </a:r>
          </a:p>
          <a:p>
            <a:pPr>
              <a:lnSpc>
                <a:spcPct val="120000"/>
              </a:lnSpc>
              <a:defRPr/>
            </a:pPr>
            <a:endParaRPr kumimoji="1" lang="en-US" altLang="zh-CN" b="1" dirty="0"/>
          </a:p>
          <a:p>
            <a:pPr>
              <a:lnSpc>
                <a:spcPct val="120000"/>
              </a:lnSpc>
              <a:defRPr/>
            </a:pPr>
            <a:endParaRPr kumimoji="1" lang="en-US" altLang="zh-CN" b="1" dirty="0"/>
          </a:p>
          <a:p>
            <a:pPr>
              <a:lnSpc>
                <a:spcPct val="120000"/>
              </a:lnSpc>
              <a:defRPr/>
            </a:pPr>
            <a:endParaRPr kumimoji="1" lang="en-US" altLang="zh-CN" b="1" dirty="0"/>
          </a:p>
          <a:p>
            <a:pPr>
              <a:lnSpc>
                <a:spcPct val="120000"/>
              </a:lnSpc>
              <a:defRPr/>
            </a:pPr>
            <a:r>
              <a:rPr kumimoji="1" lang="en-US" altLang="zh-CN" b="1" dirty="0"/>
              <a:t>            </a:t>
            </a:r>
            <a:r>
              <a:rPr kumimoji="1" lang="en-US" altLang="zh-CN" b="1" dirty="0">
                <a:solidFill>
                  <a:srgbClr val="C00000"/>
                </a:solidFill>
              </a:rPr>
              <a:t>while</a:t>
            </a:r>
            <a:r>
              <a:rPr kumimoji="1" lang="en-US" altLang="zh-CN" dirty="0">
                <a:solidFill>
                  <a:srgbClr val="C00000"/>
                </a:solidFill>
              </a:rPr>
              <a:t> </a:t>
            </a:r>
            <a:r>
              <a:rPr kumimoji="1" lang="en-US" altLang="zh-CN" b="1" dirty="0">
                <a:solidFill>
                  <a:srgbClr val="C00000"/>
                </a:solidFill>
              </a:rPr>
              <a:t>(a[- -j] &gt;x)</a:t>
            </a:r>
            <a:r>
              <a:rPr kumimoji="1" lang="en-US" altLang="zh-CN" b="1" dirty="0"/>
              <a:t>; </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右搜索小元素</a:t>
            </a:r>
            <a:endParaRPr kumimoji="1" lang="en-US" altLang="zh-CN" sz="1600" dirty="0"/>
          </a:p>
          <a:p>
            <a:pPr>
              <a:lnSpc>
                <a:spcPct val="120000"/>
              </a:lnSpc>
              <a:defRPr/>
            </a:pPr>
            <a:r>
              <a:rPr kumimoji="1" lang="en-US" altLang="zh-CN" dirty="0"/>
              <a:t>          </a:t>
            </a:r>
          </a:p>
          <a:p>
            <a:pPr>
              <a:lnSpc>
                <a:spcPct val="120000"/>
              </a:lnSpc>
              <a:defRPr/>
            </a:pPr>
            <a:endParaRPr kumimoji="1" lang="en-US" altLang="zh-CN" dirty="0"/>
          </a:p>
          <a:p>
            <a:pPr>
              <a:lnSpc>
                <a:spcPct val="120000"/>
              </a:lnSpc>
              <a:defRPr/>
            </a:pPr>
            <a:r>
              <a:rPr kumimoji="1" lang="en-US" altLang="zh-CN" dirty="0"/>
              <a:t>           </a:t>
            </a:r>
            <a:r>
              <a:rPr kumimoji="1" lang="en-US" altLang="zh-CN" b="1" dirty="0"/>
              <a:t>if (i &gt;= j) </a:t>
            </a:r>
            <a:r>
              <a:rPr kumimoji="1" lang="en-US" altLang="zh-CN" dirty="0"/>
              <a:t>break; </a:t>
            </a:r>
          </a:p>
          <a:p>
            <a:pPr>
              <a:lnSpc>
                <a:spcPct val="120000"/>
              </a:lnSpc>
              <a:defRPr/>
            </a:pPr>
            <a:r>
              <a:rPr kumimoji="1" lang="en-US" altLang="zh-CN" dirty="0"/>
              <a:t>           </a:t>
            </a:r>
            <a:r>
              <a:rPr kumimoji="1" lang="en-US" altLang="zh-CN" b="1" dirty="0"/>
              <a:t>Swap</a:t>
            </a:r>
            <a:r>
              <a:rPr kumimoji="1" lang="en-US" altLang="zh-CN" dirty="0"/>
              <a:t>(a[i], a[j]);</a:t>
            </a:r>
          </a:p>
          <a:p>
            <a:pPr>
              <a:lnSpc>
                <a:spcPct val="120000"/>
              </a:lnSpc>
              <a:defRPr/>
            </a:pPr>
            <a:r>
              <a:rPr kumimoji="1" lang="en-US" altLang="zh-CN" dirty="0"/>
              <a:t>           </a:t>
            </a:r>
            <a:r>
              <a:rPr kumimoji="1" lang="en-US" altLang="zh-CN" b="1" dirty="0">
                <a:solidFill>
                  <a:srgbClr val="0066FF"/>
                </a:solidFill>
              </a:rPr>
              <a:t>}</a:t>
            </a:r>
          </a:p>
          <a:p>
            <a:pPr>
              <a:lnSpc>
                <a:spcPct val="120000"/>
              </a:lnSpc>
              <a:defRPr/>
            </a:pPr>
            <a:r>
              <a:rPr kumimoji="1" lang="en-US" altLang="zh-CN" dirty="0"/>
              <a:t>       </a:t>
            </a:r>
          </a:p>
          <a:p>
            <a:pPr>
              <a:lnSpc>
                <a:spcPct val="120000"/>
              </a:lnSpc>
              <a:defRPr/>
            </a:pPr>
            <a:r>
              <a:rPr kumimoji="1" lang="en-US" altLang="zh-CN" dirty="0"/>
              <a:t>       a[p] = a[j];</a:t>
            </a:r>
          </a:p>
          <a:p>
            <a:pPr>
              <a:lnSpc>
                <a:spcPct val="120000"/>
              </a:lnSpc>
              <a:defRPr/>
            </a:pPr>
            <a:r>
              <a:rPr kumimoji="1" lang="en-US" altLang="zh-CN" dirty="0"/>
              <a:t>       a[j] = x;</a:t>
            </a:r>
          </a:p>
          <a:p>
            <a:pPr>
              <a:lnSpc>
                <a:spcPct val="120000"/>
              </a:lnSpc>
              <a:defRPr/>
            </a:pPr>
            <a:r>
              <a:rPr kumimoji="1" lang="en-US" altLang="zh-CN" dirty="0"/>
              <a:t>       return j;</a:t>
            </a:r>
          </a:p>
          <a:p>
            <a:pPr>
              <a:lnSpc>
                <a:spcPct val="120000"/>
              </a:lnSpc>
              <a:defRPr/>
            </a:pPr>
            <a:r>
              <a:rPr kumimoji="1" lang="en-US" altLang="zh-CN" dirty="0"/>
              <a:t>}</a:t>
            </a:r>
          </a:p>
        </p:txBody>
      </p:sp>
      <p:sp>
        <p:nvSpPr>
          <p:cNvPr id="7" name="TextBox 122">
            <a:extLst>
              <a:ext uri="{FF2B5EF4-FFF2-40B4-BE49-F238E27FC236}">
                <a16:creationId xmlns:a16="http://schemas.microsoft.com/office/drawing/2014/main" id="{96E19AA2-37E5-49F4-924D-11A851F1574F}"/>
              </a:ext>
            </a:extLst>
          </p:cNvPr>
          <p:cNvSpPr txBox="1">
            <a:spLocks noChangeArrowheads="1"/>
          </p:cNvSpPr>
          <p:nvPr/>
        </p:nvSpPr>
        <p:spPr bwMode="auto">
          <a:xfrm>
            <a:off x="4427538" y="1708150"/>
            <a:ext cx="4892675" cy="1785938"/>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Step5</a:t>
            </a:r>
            <a:r>
              <a:rPr lang="en-US" altLang="zh-CN" sz="2000" dirty="0">
                <a:solidFill>
                  <a:srgbClr val="C00000"/>
                </a:solidFill>
              </a:rPr>
              <a:t>.</a:t>
            </a:r>
            <a:r>
              <a:rPr lang="en-US" altLang="zh-CN" sz="2000" dirty="0"/>
              <a:t> </a:t>
            </a:r>
            <a:r>
              <a:rPr lang="en-US" altLang="zh-CN" dirty="0"/>
              <a:t>i=1,++i=2, </a:t>
            </a:r>
            <a:r>
              <a:rPr lang="en-US" altLang="zh-CN" b="1" dirty="0">
                <a:solidFill>
                  <a:srgbClr val="C00000"/>
                </a:solidFill>
              </a:rPr>
              <a:t>a[++i]=a[2]=5&lt;x=6? </a:t>
            </a:r>
          </a:p>
          <a:p>
            <a:pPr eaLnBrk="0" hangingPunct="0">
              <a:defRPr/>
            </a:pPr>
            <a:r>
              <a:rPr lang="en-US" altLang="zh-CN" dirty="0"/>
              <a:t>         </a:t>
            </a:r>
            <a:r>
              <a:rPr lang="zh-CN" altLang="en-US" dirty="0"/>
              <a:t>成立， </a:t>
            </a:r>
            <a:r>
              <a:rPr lang="en-US" altLang="zh-CN" dirty="0"/>
              <a:t>i:1</a:t>
            </a:r>
            <a:r>
              <a:rPr kumimoji="1" lang="en-US" altLang="zh-CN" dirty="0">
                <a:sym typeface="Wingdings" pitchFamily="2" charset="2"/>
              </a:rPr>
              <a:t>→</a:t>
            </a:r>
            <a:r>
              <a:rPr lang="en-US" altLang="zh-CN" dirty="0"/>
              <a:t>2, j=4;</a:t>
            </a:r>
            <a:r>
              <a:rPr lang="zh-CN" altLang="en-US" dirty="0"/>
              <a:t> </a:t>
            </a:r>
            <a:endParaRPr lang="en-US" altLang="zh-CN" dirty="0"/>
          </a:p>
          <a:p>
            <a:pPr eaLnBrk="0" hangingPunct="0">
              <a:defRPr/>
            </a:pPr>
            <a:r>
              <a:rPr lang="zh-CN" altLang="en-US" dirty="0"/>
              <a:t>  继续</a:t>
            </a:r>
            <a:r>
              <a:rPr lang="en-US" altLang="zh-CN" dirty="0"/>
              <a:t>: i=2, ++i=3, </a:t>
            </a:r>
            <a:r>
              <a:rPr lang="en-US" altLang="zh-CN" b="1" dirty="0">
                <a:solidFill>
                  <a:srgbClr val="C00000"/>
                </a:solidFill>
              </a:rPr>
              <a:t>a[++i]=a[3]=2&lt;x=6? </a:t>
            </a:r>
          </a:p>
          <a:p>
            <a:pPr eaLnBrk="0" hangingPunct="0">
              <a:defRPr/>
            </a:pPr>
            <a:r>
              <a:rPr lang="en-US" altLang="zh-CN" dirty="0"/>
              <a:t>         </a:t>
            </a:r>
            <a:r>
              <a:rPr lang="zh-CN" altLang="en-US" dirty="0"/>
              <a:t>成立，</a:t>
            </a:r>
            <a:r>
              <a:rPr lang="en-US" altLang="zh-CN" dirty="0"/>
              <a:t> i:2</a:t>
            </a:r>
            <a:r>
              <a:rPr kumimoji="1" lang="en-US" altLang="zh-CN" dirty="0">
                <a:sym typeface="Wingdings" pitchFamily="2" charset="2"/>
              </a:rPr>
              <a:t>→</a:t>
            </a:r>
            <a:r>
              <a:rPr lang="en-US" altLang="zh-CN" dirty="0">
                <a:sym typeface="Wingdings" pitchFamily="2" charset="2"/>
              </a:rPr>
              <a:t>3</a:t>
            </a:r>
            <a:r>
              <a:rPr lang="en-US" altLang="zh-CN" dirty="0"/>
              <a:t> , j=4; </a:t>
            </a:r>
          </a:p>
          <a:p>
            <a:pPr eaLnBrk="0" hangingPunct="0">
              <a:defRPr/>
            </a:pPr>
            <a:r>
              <a:rPr lang="en-US" altLang="zh-CN" dirty="0"/>
              <a:t>  </a:t>
            </a:r>
            <a:r>
              <a:rPr lang="zh-CN" altLang="en-US" dirty="0"/>
              <a:t>继续</a:t>
            </a:r>
            <a:r>
              <a:rPr lang="en-US" altLang="zh-CN" dirty="0"/>
              <a:t>: i=3, ++i=4, </a:t>
            </a:r>
            <a:r>
              <a:rPr lang="en-US" altLang="zh-CN" b="1" dirty="0">
                <a:solidFill>
                  <a:srgbClr val="C00000"/>
                </a:solidFill>
              </a:rPr>
              <a:t>a[++i]=a[4]=8&lt;x=6? </a:t>
            </a:r>
          </a:p>
          <a:p>
            <a:pPr eaLnBrk="0" hangingPunct="0">
              <a:defRPr/>
            </a:pPr>
            <a:r>
              <a:rPr lang="en-US" altLang="zh-CN" b="1" dirty="0"/>
              <a:t>     </a:t>
            </a:r>
            <a:r>
              <a:rPr lang="zh-CN" altLang="en-US" b="1" dirty="0"/>
              <a:t>不</a:t>
            </a:r>
            <a:r>
              <a:rPr lang="zh-CN" altLang="en-US" dirty="0"/>
              <a:t>成立，</a:t>
            </a:r>
            <a:r>
              <a:rPr kumimoji="1" lang="zh-CN" altLang="en-US" dirty="0"/>
              <a:t>跳出</a:t>
            </a:r>
            <a:r>
              <a:rPr kumimoji="1" lang="en-US" altLang="zh-CN" u="sng" dirty="0">
                <a:solidFill>
                  <a:srgbClr val="C00000"/>
                </a:solidFill>
              </a:rPr>
              <a:t>while</a:t>
            </a:r>
            <a:r>
              <a:rPr kumimoji="1" lang="en-US" altLang="zh-CN" dirty="0"/>
              <a:t>,  i</a:t>
            </a:r>
            <a:r>
              <a:rPr lang="en-US" altLang="zh-CN" dirty="0"/>
              <a:t>:3</a:t>
            </a:r>
            <a:r>
              <a:rPr kumimoji="1" lang="en-US" altLang="zh-CN" dirty="0">
                <a:sym typeface="Wingdings" pitchFamily="2" charset="2"/>
              </a:rPr>
              <a:t>→4,  j=</a:t>
            </a:r>
            <a:r>
              <a:rPr lang="en-US" altLang="zh-CN" dirty="0">
                <a:sym typeface="Wingdings" pitchFamily="2" charset="2"/>
              </a:rPr>
              <a:t>4</a:t>
            </a:r>
            <a:endParaRPr lang="en-US" altLang="zh-CN" dirty="0"/>
          </a:p>
        </p:txBody>
      </p:sp>
      <p:graphicFrame>
        <p:nvGraphicFramePr>
          <p:cNvPr id="8" name="Group 49">
            <a:extLst>
              <a:ext uri="{FF2B5EF4-FFF2-40B4-BE49-F238E27FC236}">
                <a16:creationId xmlns:a16="http://schemas.microsoft.com/office/drawing/2014/main" id="{FF5C0D75-64A6-4356-9A6A-33126BA1283C}"/>
              </a:ext>
            </a:extLst>
          </p:cNvPr>
          <p:cNvGraphicFramePr>
            <a:graphicFrameLocks noGrp="1"/>
          </p:cNvGraphicFramePr>
          <p:nvPr>
            <p:extLst>
              <p:ext uri="{D42A27DB-BD31-4B8C-83A1-F6EECF244321}">
                <p14:modId xmlns:p14="http://schemas.microsoft.com/office/powerpoint/2010/main" val="1879041135"/>
              </p:ext>
            </p:extLst>
          </p:nvPr>
        </p:nvGraphicFramePr>
        <p:xfrm>
          <a:off x="4762500" y="373856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9" name="Text Box 125">
            <a:extLst>
              <a:ext uri="{FF2B5EF4-FFF2-40B4-BE49-F238E27FC236}">
                <a16:creationId xmlns:a16="http://schemas.microsoft.com/office/drawing/2014/main" id="{2E5821BF-E32A-47D6-AD62-40D66433A9EA}"/>
              </a:ext>
            </a:extLst>
          </p:cNvPr>
          <p:cNvSpPr txBox="1">
            <a:spLocks noChangeArrowheads="1"/>
          </p:cNvSpPr>
          <p:nvPr/>
        </p:nvSpPr>
        <p:spPr bwMode="auto">
          <a:xfrm>
            <a:off x="4905375" y="3294063"/>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cxnSp>
        <p:nvCxnSpPr>
          <p:cNvPr id="10" name="直接箭头连接符 131">
            <a:extLst>
              <a:ext uri="{FF2B5EF4-FFF2-40B4-BE49-F238E27FC236}">
                <a16:creationId xmlns:a16="http://schemas.microsoft.com/office/drawing/2014/main" id="{744EE1D7-F6C0-43B6-B409-C81BE3DAC7DC}"/>
              </a:ext>
            </a:extLst>
          </p:cNvPr>
          <p:cNvCxnSpPr>
            <a:cxnSpLocks noChangeShapeType="1"/>
          </p:cNvCxnSpPr>
          <p:nvPr/>
        </p:nvCxnSpPr>
        <p:spPr bwMode="auto">
          <a:xfrm>
            <a:off x="5092700" y="3616325"/>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Line 74">
            <a:extLst>
              <a:ext uri="{FF2B5EF4-FFF2-40B4-BE49-F238E27FC236}">
                <a16:creationId xmlns:a16="http://schemas.microsoft.com/office/drawing/2014/main" id="{8D284191-B222-48A7-937A-57A4728189BE}"/>
              </a:ext>
            </a:extLst>
          </p:cNvPr>
          <p:cNvSpPr>
            <a:spLocks noChangeShapeType="1"/>
          </p:cNvSpPr>
          <p:nvPr/>
        </p:nvSpPr>
        <p:spPr bwMode="auto">
          <a:xfrm flipV="1">
            <a:off x="5905500" y="4195763"/>
            <a:ext cx="0" cy="6207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Box 137">
            <a:extLst>
              <a:ext uri="{FF2B5EF4-FFF2-40B4-BE49-F238E27FC236}">
                <a16:creationId xmlns:a16="http://schemas.microsoft.com/office/drawing/2014/main" id="{FEBF5400-D061-4380-9982-E460113F24EF}"/>
              </a:ext>
            </a:extLst>
          </p:cNvPr>
          <p:cNvSpPr txBox="1">
            <a:spLocks noChangeArrowheads="1"/>
          </p:cNvSpPr>
          <p:nvPr/>
        </p:nvSpPr>
        <p:spPr bwMode="auto">
          <a:xfrm>
            <a:off x="7935913" y="4567238"/>
            <a:ext cx="498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i=4</a:t>
            </a:r>
            <a:endParaRPr lang="zh-CN" altLang="en-US"/>
          </a:p>
        </p:txBody>
      </p:sp>
      <p:sp>
        <p:nvSpPr>
          <p:cNvPr id="13" name="TextBox 138">
            <a:extLst>
              <a:ext uri="{FF2B5EF4-FFF2-40B4-BE49-F238E27FC236}">
                <a16:creationId xmlns:a16="http://schemas.microsoft.com/office/drawing/2014/main" id="{57F7947E-1627-4116-9ECA-398EC48A624C}"/>
              </a:ext>
            </a:extLst>
          </p:cNvPr>
          <p:cNvSpPr txBox="1">
            <a:spLocks noChangeArrowheads="1"/>
          </p:cNvSpPr>
          <p:nvPr/>
        </p:nvSpPr>
        <p:spPr bwMode="auto">
          <a:xfrm>
            <a:off x="7886700" y="4308475"/>
            <a:ext cx="500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j=4</a:t>
            </a:r>
            <a:endParaRPr lang="zh-CN" altLang="en-US"/>
          </a:p>
        </p:txBody>
      </p:sp>
      <p:sp>
        <p:nvSpPr>
          <p:cNvPr id="14" name="Line 73">
            <a:extLst>
              <a:ext uri="{FF2B5EF4-FFF2-40B4-BE49-F238E27FC236}">
                <a16:creationId xmlns:a16="http://schemas.microsoft.com/office/drawing/2014/main" id="{2F011910-A851-47E4-946C-954AD930A258}"/>
              </a:ext>
            </a:extLst>
          </p:cNvPr>
          <p:cNvSpPr>
            <a:spLocks noChangeShapeType="1"/>
          </p:cNvSpPr>
          <p:nvPr/>
        </p:nvSpPr>
        <p:spPr bwMode="auto">
          <a:xfrm flipV="1">
            <a:off x="8050213" y="4194175"/>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Group 49">
            <a:extLst>
              <a:ext uri="{FF2B5EF4-FFF2-40B4-BE49-F238E27FC236}">
                <a16:creationId xmlns:a16="http://schemas.microsoft.com/office/drawing/2014/main" id="{0A62EA76-600E-4EC1-8B58-1D7AFE7AE101}"/>
              </a:ext>
            </a:extLst>
          </p:cNvPr>
          <p:cNvGraphicFramePr>
            <a:graphicFrameLocks noGrp="1"/>
          </p:cNvGraphicFramePr>
          <p:nvPr>
            <p:extLst>
              <p:ext uri="{D42A27DB-BD31-4B8C-83A1-F6EECF244321}">
                <p14:modId xmlns:p14="http://schemas.microsoft.com/office/powerpoint/2010/main" val="2440331232"/>
              </p:ext>
            </p:extLst>
          </p:nvPr>
        </p:nvGraphicFramePr>
        <p:xfrm>
          <a:off x="4737100" y="723900"/>
          <a:ext cx="4337050" cy="457200"/>
        </p:xfrm>
        <a:graphic>
          <a:graphicData uri="http://schemas.openxmlformats.org/drawingml/2006/table">
            <a:tbl>
              <a:tblPr/>
              <a:tblGrid>
                <a:gridCol w="723911">
                  <a:extLst>
                    <a:ext uri="{9D8B030D-6E8A-4147-A177-3AD203B41FA5}">
                      <a16:colId xmlns:a16="http://schemas.microsoft.com/office/drawing/2014/main" val="20000"/>
                    </a:ext>
                  </a:extLst>
                </a:gridCol>
                <a:gridCol w="721773">
                  <a:extLst>
                    <a:ext uri="{9D8B030D-6E8A-4147-A177-3AD203B41FA5}">
                      <a16:colId xmlns:a16="http://schemas.microsoft.com/office/drawing/2014/main" val="20001"/>
                    </a:ext>
                  </a:extLst>
                </a:gridCol>
                <a:gridCol w="721771">
                  <a:extLst>
                    <a:ext uri="{9D8B030D-6E8A-4147-A177-3AD203B41FA5}">
                      <a16:colId xmlns:a16="http://schemas.microsoft.com/office/drawing/2014/main" val="20002"/>
                    </a:ext>
                  </a:extLst>
                </a:gridCol>
                <a:gridCol w="723911">
                  <a:extLst>
                    <a:ext uri="{9D8B030D-6E8A-4147-A177-3AD203B41FA5}">
                      <a16:colId xmlns:a16="http://schemas.microsoft.com/office/drawing/2014/main" val="20003"/>
                    </a:ext>
                  </a:extLst>
                </a:gridCol>
                <a:gridCol w="721773">
                  <a:extLst>
                    <a:ext uri="{9D8B030D-6E8A-4147-A177-3AD203B41FA5}">
                      <a16:colId xmlns:a16="http://schemas.microsoft.com/office/drawing/2014/main" val="20004"/>
                    </a:ext>
                  </a:extLst>
                </a:gridCol>
                <a:gridCol w="723911">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16" name="Text Box 125">
            <a:extLst>
              <a:ext uri="{FF2B5EF4-FFF2-40B4-BE49-F238E27FC236}">
                <a16:creationId xmlns:a16="http://schemas.microsoft.com/office/drawing/2014/main" id="{E697F3D8-E7B0-4503-AA05-856F2B21FDDF}"/>
              </a:ext>
            </a:extLst>
          </p:cNvPr>
          <p:cNvSpPr txBox="1">
            <a:spLocks noChangeArrowheads="1"/>
          </p:cNvSpPr>
          <p:nvPr/>
        </p:nvSpPr>
        <p:spPr bwMode="auto">
          <a:xfrm>
            <a:off x="4881563" y="280988"/>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cxnSp>
        <p:nvCxnSpPr>
          <p:cNvPr id="17" name="直接箭头连接符 54">
            <a:extLst>
              <a:ext uri="{FF2B5EF4-FFF2-40B4-BE49-F238E27FC236}">
                <a16:creationId xmlns:a16="http://schemas.microsoft.com/office/drawing/2014/main" id="{2C9B2EB7-D071-408A-A988-8F3E0BBDD0DD}"/>
              </a:ext>
            </a:extLst>
          </p:cNvPr>
          <p:cNvCxnSpPr>
            <a:cxnSpLocks noChangeShapeType="1"/>
          </p:cNvCxnSpPr>
          <p:nvPr/>
        </p:nvCxnSpPr>
        <p:spPr bwMode="auto">
          <a:xfrm>
            <a:off x="5068888" y="601663"/>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74">
            <a:extLst>
              <a:ext uri="{FF2B5EF4-FFF2-40B4-BE49-F238E27FC236}">
                <a16:creationId xmlns:a16="http://schemas.microsoft.com/office/drawing/2014/main" id="{63F3BD7A-3705-47B3-94B2-C7FE5BA40644}"/>
              </a:ext>
            </a:extLst>
          </p:cNvPr>
          <p:cNvSpPr>
            <a:spLocks noChangeShapeType="1"/>
          </p:cNvSpPr>
          <p:nvPr/>
        </p:nvSpPr>
        <p:spPr bwMode="auto">
          <a:xfrm flipV="1">
            <a:off x="5824538" y="1190625"/>
            <a:ext cx="0" cy="18891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Box 57">
            <a:extLst>
              <a:ext uri="{FF2B5EF4-FFF2-40B4-BE49-F238E27FC236}">
                <a16:creationId xmlns:a16="http://schemas.microsoft.com/office/drawing/2014/main" id="{17656CD8-A5B6-4B4D-9B01-554FC6AEE950}"/>
              </a:ext>
            </a:extLst>
          </p:cNvPr>
          <p:cNvSpPr txBox="1">
            <a:spLocks noChangeArrowheads="1"/>
          </p:cNvSpPr>
          <p:nvPr/>
        </p:nvSpPr>
        <p:spPr bwMode="auto">
          <a:xfrm>
            <a:off x="5618163" y="1255713"/>
            <a:ext cx="512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i=1</a:t>
            </a:r>
            <a:endParaRPr lang="zh-CN" altLang="en-US"/>
          </a:p>
        </p:txBody>
      </p:sp>
      <p:sp>
        <p:nvSpPr>
          <p:cNvPr id="20" name="TextBox 58">
            <a:extLst>
              <a:ext uri="{FF2B5EF4-FFF2-40B4-BE49-F238E27FC236}">
                <a16:creationId xmlns:a16="http://schemas.microsoft.com/office/drawing/2014/main" id="{22946E2D-B1FB-4601-AD1E-CDF646498BFF}"/>
              </a:ext>
            </a:extLst>
          </p:cNvPr>
          <p:cNvSpPr txBox="1">
            <a:spLocks noChangeArrowheads="1"/>
          </p:cNvSpPr>
          <p:nvPr/>
        </p:nvSpPr>
        <p:spPr bwMode="auto">
          <a:xfrm>
            <a:off x="7775575" y="1277938"/>
            <a:ext cx="500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j=4</a:t>
            </a:r>
            <a:endParaRPr lang="zh-CN" altLang="en-US"/>
          </a:p>
        </p:txBody>
      </p:sp>
      <p:sp>
        <p:nvSpPr>
          <p:cNvPr id="21" name="Line 73">
            <a:extLst>
              <a:ext uri="{FF2B5EF4-FFF2-40B4-BE49-F238E27FC236}">
                <a16:creationId xmlns:a16="http://schemas.microsoft.com/office/drawing/2014/main" id="{D9A40398-664A-47DF-A881-357D2F6420E2}"/>
              </a:ext>
            </a:extLst>
          </p:cNvPr>
          <p:cNvSpPr>
            <a:spLocks noChangeShapeType="1"/>
          </p:cNvSpPr>
          <p:nvPr/>
        </p:nvSpPr>
        <p:spPr bwMode="auto">
          <a:xfrm flipV="1">
            <a:off x="8024813" y="1179513"/>
            <a:ext cx="0" cy="228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2" name="直接箭头连接符 20">
            <a:extLst>
              <a:ext uri="{FF2B5EF4-FFF2-40B4-BE49-F238E27FC236}">
                <a16:creationId xmlns:a16="http://schemas.microsoft.com/office/drawing/2014/main" id="{5ECB3CC7-2D7B-4C68-8B92-D230701F7315}"/>
              </a:ext>
            </a:extLst>
          </p:cNvPr>
          <p:cNvCxnSpPr>
            <a:cxnSpLocks noChangeShapeType="1"/>
          </p:cNvCxnSpPr>
          <p:nvPr/>
        </p:nvCxnSpPr>
        <p:spPr bwMode="auto">
          <a:xfrm>
            <a:off x="5916613" y="4767263"/>
            <a:ext cx="2049462"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1">
            <a:extLst>
              <a:ext uri="{FF2B5EF4-FFF2-40B4-BE49-F238E27FC236}">
                <a16:creationId xmlns:a16="http://schemas.microsoft.com/office/drawing/2014/main" id="{23DD1B9D-8F33-4B31-966B-5B2100026BA1}"/>
              </a:ext>
            </a:extLst>
          </p:cNvPr>
          <p:cNvSpPr txBox="1"/>
          <p:nvPr/>
        </p:nvSpPr>
        <p:spPr>
          <a:xfrm>
            <a:off x="6307138" y="96838"/>
            <a:ext cx="2800350" cy="369887"/>
          </a:xfrm>
          <a:prstGeom prst="rect">
            <a:avLst/>
          </a:prstGeom>
          <a:solidFill>
            <a:schemeClr val="bg1">
              <a:lumMod val="95000"/>
            </a:schemeClr>
          </a:solidFill>
        </p:spPr>
        <p:txBody>
          <a:bodyPr wrap="none">
            <a:spAutoFit/>
          </a:bodyPr>
          <a:lstStyle/>
          <a:p>
            <a:pPr eaLnBrk="0" hangingPunct="0">
              <a:defRPr/>
            </a:pPr>
            <a:r>
              <a:rPr lang="en-US" altLang="zh-CN" b="1" dirty="0">
                <a:solidFill>
                  <a:srgbClr val="C00000"/>
                </a:solidFill>
              </a:rPr>
              <a:t>Step4. </a:t>
            </a:r>
            <a:r>
              <a:rPr lang="zh-CN" altLang="en-US" dirty="0"/>
              <a:t>之后的数组</a:t>
            </a:r>
            <a:r>
              <a:rPr lang="en-US" altLang="zh-CN" dirty="0"/>
              <a:t>a[0:5]: </a:t>
            </a:r>
            <a:endParaRPr lang="zh-CN" altLang="en-US" dirty="0"/>
          </a:p>
        </p:txBody>
      </p:sp>
      <p:cxnSp>
        <p:nvCxnSpPr>
          <p:cNvPr id="24" name="直接箭头连接符 3">
            <a:extLst>
              <a:ext uri="{FF2B5EF4-FFF2-40B4-BE49-F238E27FC236}">
                <a16:creationId xmlns:a16="http://schemas.microsoft.com/office/drawing/2014/main" id="{D98CCA55-B168-4013-AC0E-5DC22607D064}"/>
              </a:ext>
            </a:extLst>
          </p:cNvPr>
          <p:cNvCxnSpPr>
            <a:cxnSpLocks noChangeShapeType="1"/>
            <a:stCxn id="23" idx="2"/>
          </p:cNvCxnSpPr>
          <p:nvPr/>
        </p:nvCxnSpPr>
        <p:spPr bwMode="auto">
          <a:xfrm flipH="1">
            <a:off x="7270750" y="466725"/>
            <a:ext cx="436563" cy="214313"/>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9">
            <a:extLst>
              <a:ext uri="{FF2B5EF4-FFF2-40B4-BE49-F238E27FC236}">
                <a16:creationId xmlns:a16="http://schemas.microsoft.com/office/drawing/2014/main" id="{6C4C27B6-0E85-4DBC-B3AC-657333EDEC38}"/>
              </a:ext>
            </a:extLst>
          </p:cNvPr>
          <p:cNvSpPr txBox="1">
            <a:spLocks noChangeArrowheads="1"/>
          </p:cNvSpPr>
          <p:nvPr/>
        </p:nvSpPr>
        <p:spPr bwMode="auto">
          <a:xfrm>
            <a:off x="5894388" y="4446588"/>
            <a:ext cx="1595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1       2         3</a:t>
            </a:r>
            <a:endParaRPr lang="zh-CN" altLang="en-US"/>
          </a:p>
        </p:txBody>
      </p:sp>
      <p:sp>
        <p:nvSpPr>
          <p:cNvPr id="26" name="TextBox 122">
            <a:extLst>
              <a:ext uri="{FF2B5EF4-FFF2-40B4-BE49-F238E27FC236}">
                <a16:creationId xmlns:a16="http://schemas.microsoft.com/office/drawing/2014/main" id="{9F0BDFC1-69F2-447E-BDF3-7F7AA9CE9C4A}"/>
              </a:ext>
            </a:extLst>
          </p:cNvPr>
          <p:cNvSpPr txBox="1">
            <a:spLocks noChangeArrowheads="1"/>
          </p:cNvSpPr>
          <p:nvPr/>
        </p:nvSpPr>
        <p:spPr bwMode="auto">
          <a:xfrm>
            <a:off x="4495800" y="4933950"/>
            <a:ext cx="4892675" cy="676275"/>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Step6</a:t>
            </a:r>
            <a:r>
              <a:rPr lang="en-US" altLang="zh-CN" sz="2000" dirty="0"/>
              <a:t>. </a:t>
            </a:r>
            <a:r>
              <a:rPr lang="en-US" altLang="zh-CN" dirty="0"/>
              <a:t>j=4,--j=3, </a:t>
            </a:r>
            <a:r>
              <a:rPr lang="en-US" altLang="zh-CN" b="1" dirty="0">
                <a:solidFill>
                  <a:srgbClr val="C00000"/>
                </a:solidFill>
              </a:rPr>
              <a:t>a[--j]=a[3]=2 &gt;x=6</a:t>
            </a:r>
            <a:r>
              <a:rPr lang="zh-CN" altLang="en-US" b="1" dirty="0">
                <a:solidFill>
                  <a:srgbClr val="C00000"/>
                </a:solidFill>
              </a:rPr>
              <a:t>？</a:t>
            </a:r>
            <a:endParaRPr lang="en-US" altLang="zh-CN" b="1" dirty="0">
              <a:solidFill>
                <a:srgbClr val="C00000"/>
              </a:solidFill>
            </a:endParaRPr>
          </a:p>
          <a:p>
            <a:pPr eaLnBrk="0" hangingPunct="0">
              <a:defRPr/>
            </a:pPr>
            <a:r>
              <a:rPr lang="zh-CN" altLang="en-US" dirty="0"/>
              <a:t>    不成立，跳出</a:t>
            </a:r>
            <a:r>
              <a:rPr lang="en-US" altLang="zh-CN" dirty="0"/>
              <a:t>while,  j:4</a:t>
            </a:r>
            <a:r>
              <a:rPr lang="en-US" altLang="zh-CN" dirty="0">
                <a:sym typeface="Wingdings" pitchFamily="2" charset="2"/>
              </a:rPr>
              <a:t>→3,  i=4</a:t>
            </a:r>
            <a:r>
              <a:rPr lang="en-US" altLang="zh-CN" dirty="0"/>
              <a:t> </a:t>
            </a:r>
          </a:p>
        </p:txBody>
      </p:sp>
      <p:graphicFrame>
        <p:nvGraphicFramePr>
          <p:cNvPr id="27" name="Group 49">
            <a:extLst>
              <a:ext uri="{FF2B5EF4-FFF2-40B4-BE49-F238E27FC236}">
                <a16:creationId xmlns:a16="http://schemas.microsoft.com/office/drawing/2014/main" id="{E08E78B9-B91A-4202-8915-E6159A1128CC}"/>
              </a:ext>
            </a:extLst>
          </p:cNvPr>
          <p:cNvGraphicFramePr>
            <a:graphicFrameLocks noGrp="1"/>
          </p:cNvGraphicFramePr>
          <p:nvPr>
            <p:extLst>
              <p:ext uri="{D42A27DB-BD31-4B8C-83A1-F6EECF244321}">
                <p14:modId xmlns:p14="http://schemas.microsoft.com/office/powerpoint/2010/main" val="2924177620"/>
              </p:ext>
            </p:extLst>
          </p:nvPr>
        </p:nvGraphicFramePr>
        <p:xfrm>
          <a:off x="4760913" y="5915025"/>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8" name="Text Box 125">
            <a:extLst>
              <a:ext uri="{FF2B5EF4-FFF2-40B4-BE49-F238E27FC236}">
                <a16:creationId xmlns:a16="http://schemas.microsoft.com/office/drawing/2014/main" id="{D0D6FDD4-6654-4AA8-871C-99FCBB350DDF}"/>
              </a:ext>
            </a:extLst>
          </p:cNvPr>
          <p:cNvSpPr txBox="1">
            <a:spLocks noChangeArrowheads="1"/>
          </p:cNvSpPr>
          <p:nvPr/>
        </p:nvSpPr>
        <p:spPr bwMode="auto">
          <a:xfrm>
            <a:off x="4903788" y="5470525"/>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cxnSp>
        <p:nvCxnSpPr>
          <p:cNvPr id="29" name="直接箭头连接符 131">
            <a:extLst>
              <a:ext uri="{FF2B5EF4-FFF2-40B4-BE49-F238E27FC236}">
                <a16:creationId xmlns:a16="http://schemas.microsoft.com/office/drawing/2014/main" id="{179C7CEB-C8DF-43F8-914E-2F44BAD51C63}"/>
              </a:ext>
            </a:extLst>
          </p:cNvPr>
          <p:cNvCxnSpPr>
            <a:cxnSpLocks noChangeShapeType="1"/>
          </p:cNvCxnSpPr>
          <p:nvPr/>
        </p:nvCxnSpPr>
        <p:spPr bwMode="auto">
          <a:xfrm>
            <a:off x="5091113" y="5792788"/>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Line 74">
            <a:extLst>
              <a:ext uri="{FF2B5EF4-FFF2-40B4-BE49-F238E27FC236}">
                <a16:creationId xmlns:a16="http://schemas.microsoft.com/office/drawing/2014/main" id="{01AFE4FF-6E8E-4BFF-B559-A03F1A577A32}"/>
              </a:ext>
            </a:extLst>
          </p:cNvPr>
          <p:cNvSpPr>
            <a:spLocks noChangeShapeType="1"/>
          </p:cNvSpPr>
          <p:nvPr/>
        </p:nvSpPr>
        <p:spPr bwMode="auto">
          <a:xfrm flipV="1">
            <a:off x="7302500" y="6364288"/>
            <a:ext cx="0" cy="2984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Box 137">
            <a:extLst>
              <a:ext uri="{FF2B5EF4-FFF2-40B4-BE49-F238E27FC236}">
                <a16:creationId xmlns:a16="http://schemas.microsoft.com/office/drawing/2014/main" id="{54DBE3E4-F1C4-444C-B7F1-A6E3BBB49754}"/>
              </a:ext>
            </a:extLst>
          </p:cNvPr>
          <p:cNvSpPr txBox="1">
            <a:spLocks noChangeArrowheads="1"/>
          </p:cNvSpPr>
          <p:nvPr/>
        </p:nvSpPr>
        <p:spPr bwMode="auto">
          <a:xfrm>
            <a:off x="7996238" y="6442075"/>
            <a:ext cx="500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i=4</a:t>
            </a:r>
            <a:endParaRPr lang="zh-CN" altLang="en-US"/>
          </a:p>
        </p:txBody>
      </p:sp>
      <p:sp>
        <p:nvSpPr>
          <p:cNvPr id="32" name="TextBox 138">
            <a:extLst>
              <a:ext uri="{FF2B5EF4-FFF2-40B4-BE49-F238E27FC236}">
                <a16:creationId xmlns:a16="http://schemas.microsoft.com/office/drawing/2014/main" id="{4A2EA08D-435F-4001-9C3D-91B58B3434A2}"/>
              </a:ext>
            </a:extLst>
          </p:cNvPr>
          <p:cNvSpPr txBox="1">
            <a:spLocks noChangeArrowheads="1"/>
          </p:cNvSpPr>
          <p:nvPr/>
        </p:nvSpPr>
        <p:spPr bwMode="auto">
          <a:xfrm>
            <a:off x="6804025" y="6442075"/>
            <a:ext cx="49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j=3</a:t>
            </a:r>
            <a:endParaRPr lang="zh-CN" altLang="en-US"/>
          </a:p>
        </p:txBody>
      </p:sp>
      <p:sp>
        <p:nvSpPr>
          <p:cNvPr id="33" name="Line 73">
            <a:extLst>
              <a:ext uri="{FF2B5EF4-FFF2-40B4-BE49-F238E27FC236}">
                <a16:creationId xmlns:a16="http://schemas.microsoft.com/office/drawing/2014/main" id="{AD6C9F63-3115-4805-8CA9-794F1E9AC1A8}"/>
              </a:ext>
            </a:extLst>
          </p:cNvPr>
          <p:cNvSpPr>
            <a:spLocks noChangeShapeType="1"/>
          </p:cNvSpPr>
          <p:nvPr/>
        </p:nvSpPr>
        <p:spPr bwMode="auto">
          <a:xfrm flipV="1">
            <a:off x="8048625" y="6370638"/>
            <a:ext cx="0" cy="3381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4" name="直接箭头连接符 4">
            <a:extLst>
              <a:ext uri="{FF2B5EF4-FFF2-40B4-BE49-F238E27FC236}">
                <a16:creationId xmlns:a16="http://schemas.microsoft.com/office/drawing/2014/main" id="{A54E9716-4EA3-461A-8541-F291374963EE}"/>
              </a:ext>
            </a:extLst>
          </p:cNvPr>
          <p:cNvCxnSpPr>
            <a:cxnSpLocks noChangeShapeType="1"/>
          </p:cNvCxnSpPr>
          <p:nvPr/>
        </p:nvCxnSpPr>
        <p:spPr bwMode="auto">
          <a:xfrm flipH="1">
            <a:off x="7302500" y="6575425"/>
            <a:ext cx="58420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576921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5138E04-C427-4DBC-BD37-8EAB85BD0522}"/>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8DFF91C3-3AA1-4206-9CB8-4DD8BBB8FF11}"/>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1B2C98F-0F8F-41CC-936C-17F397FD9FAD}"/>
              </a:ext>
            </a:extLst>
          </p:cNvPr>
          <p:cNvSpPr>
            <a:spLocks noGrp="1"/>
          </p:cNvSpPr>
          <p:nvPr>
            <p:ph type="sldNum" sz="quarter" idx="12"/>
          </p:nvPr>
        </p:nvSpPr>
        <p:spPr/>
        <p:txBody>
          <a:bodyPr/>
          <a:lstStyle/>
          <a:p>
            <a:fld id="{EEA58A3B-43CE-4AA0-90B5-EB47AFAFEB34}" type="slidenum">
              <a:rPr lang="zh-CN" altLang="en-US" smtClean="0"/>
              <a:pPr/>
              <a:t>91</a:t>
            </a:fld>
            <a:endParaRPr lang="zh-CN" altLang="en-US" dirty="0"/>
          </a:p>
        </p:txBody>
      </p:sp>
      <p:sp>
        <p:nvSpPr>
          <p:cNvPr id="6" name="Rectangle 5">
            <a:extLst>
              <a:ext uri="{FF2B5EF4-FFF2-40B4-BE49-F238E27FC236}">
                <a16:creationId xmlns:a16="http://schemas.microsoft.com/office/drawing/2014/main" id="{FDD9223C-CCE6-4C55-87CB-4B160DED2FC5}"/>
              </a:ext>
            </a:extLst>
          </p:cNvPr>
          <p:cNvSpPr>
            <a:spLocks noChangeArrowheads="1"/>
          </p:cNvSpPr>
          <p:nvPr/>
        </p:nvSpPr>
        <p:spPr bwMode="auto">
          <a:xfrm>
            <a:off x="52388" y="-747713"/>
            <a:ext cx="4773612" cy="7294563"/>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1600" dirty="0"/>
              <a:t>template&lt;class Type&gt;</a:t>
            </a:r>
          </a:p>
          <a:p>
            <a:pPr>
              <a:lnSpc>
                <a:spcPct val="120000"/>
              </a:lnSpc>
              <a:defRPr/>
            </a:pPr>
            <a:r>
              <a:rPr kumimoji="1" lang="en-US" altLang="zh-CN" sz="1600" dirty="0" err="1"/>
              <a:t>int</a:t>
            </a:r>
            <a:r>
              <a:rPr kumimoji="1" lang="en-US" altLang="zh-CN" sz="1600" dirty="0"/>
              <a:t> </a:t>
            </a:r>
            <a:r>
              <a:rPr kumimoji="1" lang="en-US" altLang="zh-CN" sz="1600" b="1" dirty="0"/>
              <a:t>Partition</a:t>
            </a:r>
            <a:r>
              <a:rPr kumimoji="1" lang="en-US" altLang="zh-CN" sz="1600" dirty="0"/>
              <a:t> (Type a[], </a:t>
            </a:r>
            <a:r>
              <a:rPr kumimoji="1" lang="en-US" altLang="zh-CN" sz="1600" dirty="0" err="1"/>
              <a:t>int</a:t>
            </a:r>
            <a:r>
              <a:rPr kumimoji="1" lang="en-US" altLang="zh-CN" sz="1600" dirty="0"/>
              <a:t> p, </a:t>
            </a:r>
            <a:r>
              <a:rPr kumimoji="1" lang="en-US" altLang="zh-CN" sz="1600" dirty="0" err="1"/>
              <a:t>int</a:t>
            </a:r>
            <a:r>
              <a:rPr kumimoji="1" lang="en-US" altLang="zh-CN" sz="1600" dirty="0"/>
              <a:t> r)</a:t>
            </a:r>
          </a:p>
          <a:p>
            <a:pPr>
              <a:lnSpc>
                <a:spcPct val="120000"/>
              </a:lnSpc>
              <a:defRPr/>
            </a:pPr>
            <a:r>
              <a:rPr kumimoji="1" lang="en-US" altLang="zh-CN" sz="1600" dirty="0"/>
              <a:t>{</a:t>
            </a:r>
          </a:p>
          <a:p>
            <a:pPr>
              <a:lnSpc>
                <a:spcPct val="120000"/>
              </a:lnSpc>
              <a:defRPr/>
            </a:pPr>
            <a:r>
              <a:rPr kumimoji="1" lang="en-US" altLang="zh-CN" dirty="0"/>
              <a:t>        </a:t>
            </a:r>
            <a:r>
              <a:rPr kumimoji="1" lang="en-US" altLang="zh-CN" b="1" dirty="0" err="1"/>
              <a:t>int</a:t>
            </a:r>
            <a:r>
              <a:rPr kumimoji="1" lang="en-US" altLang="zh-CN" b="1" dirty="0"/>
              <a:t> i = p, j = r + 1; </a:t>
            </a:r>
          </a:p>
          <a:p>
            <a:pPr>
              <a:lnSpc>
                <a:spcPct val="120000"/>
              </a:lnSpc>
              <a:defRPr/>
            </a:pPr>
            <a:r>
              <a:rPr kumimoji="1" lang="en-US" altLang="zh-CN" dirty="0"/>
              <a:t>        </a:t>
            </a:r>
            <a:r>
              <a:rPr kumimoji="1" lang="en-US" altLang="zh-CN" b="1" dirty="0"/>
              <a:t>Type x=a[p]; </a:t>
            </a:r>
            <a:r>
              <a:rPr kumimoji="1" lang="en-US" altLang="zh-CN" dirty="0"/>
              <a:t>//*</a:t>
            </a:r>
            <a:r>
              <a:rPr kumimoji="1" lang="zh-CN" altLang="en-US" sz="1600" dirty="0"/>
              <a:t>第</a:t>
            </a:r>
            <a:r>
              <a:rPr kumimoji="1" lang="en-US" altLang="zh-CN" sz="1600" dirty="0"/>
              <a:t>1</a:t>
            </a:r>
            <a:r>
              <a:rPr kumimoji="1" lang="zh-CN" altLang="en-US" sz="1600" dirty="0"/>
              <a:t>个元素作为比较基准</a:t>
            </a:r>
          </a:p>
          <a:p>
            <a:pPr>
              <a:lnSpc>
                <a:spcPct val="120000"/>
              </a:lnSpc>
              <a:defRPr/>
            </a:pPr>
            <a:r>
              <a:rPr kumimoji="1" lang="zh-CN" altLang="en-US" dirty="0"/>
              <a:t>        </a:t>
            </a:r>
            <a:r>
              <a:rPr kumimoji="1" lang="en-US" altLang="zh-CN" dirty="0"/>
              <a:t>// </a:t>
            </a:r>
            <a:r>
              <a:rPr kumimoji="1" lang="zh-CN" altLang="en-US" dirty="0"/>
              <a:t>将</a:t>
            </a:r>
            <a:r>
              <a:rPr kumimoji="1" lang="en-US" altLang="zh-CN" dirty="0"/>
              <a:t>&lt; x</a:t>
            </a:r>
            <a:r>
              <a:rPr kumimoji="1" lang="zh-CN" altLang="en-US" dirty="0"/>
              <a:t>的元素交换到左边区域</a:t>
            </a:r>
          </a:p>
          <a:p>
            <a:pPr>
              <a:lnSpc>
                <a:spcPct val="120000"/>
              </a:lnSpc>
              <a:defRPr/>
            </a:pPr>
            <a:r>
              <a:rPr kumimoji="1" lang="zh-CN" altLang="en-US" dirty="0"/>
              <a:t>        </a:t>
            </a:r>
            <a:r>
              <a:rPr kumimoji="1" lang="en-US" altLang="zh-CN" dirty="0"/>
              <a:t>// </a:t>
            </a:r>
            <a:r>
              <a:rPr kumimoji="1" lang="zh-CN" altLang="en-US" dirty="0"/>
              <a:t>将</a:t>
            </a:r>
            <a:r>
              <a:rPr kumimoji="1" lang="en-US" altLang="zh-CN" dirty="0"/>
              <a:t>&gt; x</a:t>
            </a:r>
            <a:r>
              <a:rPr kumimoji="1" lang="zh-CN" altLang="en-US" dirty="0"/>
              <a:t>的元素交换到右边区域</a:t>
            </a:r>
            <a:endParaRPr kumimoji="1" lang="en-US" altLang="zh-CN" sz="1600" dirty="0"/>
          </a:p>
          <a:p>
            <a:pPr>
              <a:lnSpc>
                <a:spcPct val="120000"/>
              </a:lnSpc>
              <a:defRPr/>
            </a:pPr>
            <a:r>
              <a:rPr kumimoji="1" lang="en-US" altLang="zh-CN" dirty="0"/>
              <a:t>       </a:t>
            </a:r>
            <a:r>
              <a:rPr kumimoji="1" lang="en-US" altLang="zh-CN" b="1" dirty="0">
                <a:solidFill>
                  <a:schemeClr val="accent1">
                    <a:lumMod val="75000"/>
                  </a:schemeClr>
                </a:solidFill>
              </a:rPr>
              <a:t>while</a:t>
            </a:r>
            <a:r>
              <a:rPr kumimoji="1" lang="en-US" altLang="zh-CN" dirty="0"/>
              <a:t> (true) </a:t>
            </a:r>
            <a:r>
              <a:rPr kumimoji="1" lang="en-US" altLang="zh-CN" b="1" dirty="0">
                <a:solidFill>
                  <a:srgbClr val="0066FF"/>
                </a:solidFill>
              </a:rPr>
              <a:t>{</a:t>
            </a:r>
          </a:p>
          <a:p>
            <a:pPr>
              <a:lnSpc>
                <a:spcPct val="120000"/>
              </a:lnSpc>
              <a:defRPr/>
            </a:pPr>
            <a:r>
              <a:rPr kumimoji="1" lang="en-US" altLang="zh-CN" b="1" dirty="0"/>
              <a:t>           </a:t>
            </a:r>
            <a:r>
              <a:rPr kumimoji="1" lang="en-US" altLang="zh-CN" b="1" u="sng" dirty="0"/>
              <a:t>while</a:t>
            </a:r>
            <a:r>
              <a:rPr kumimoji="1" lang="en-US" altLang="zh-CN" b="1" dirty="0"/>
              <a:t> (a[++i] &lt;x); </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右搜索大元素</a:t>
            </a:r>
            <a:endParaRPr kumimoji="1" lang="en-US" altLang="zh-CN" b="1" dirty="0"/>
          </a:p>
          <a:p>
            <a:pPr>
              <a:lnSpc>
                <a:spcPct val="120000"/>
              </a:lnSpc>
              <a:defRPr/>
            </a:pPr>
            <a:r>
              <a:rPr kumimoji="1" lang="en-US" altLang="zh-CN" b="1" dirty="0"/>
              <a:t>           while</a:t>
            </a:r>
            <a:r>
              <a:rPr kumimoji="1" lang="en-US" altLang="zh-CN" dirty="0"/>
              <a:t> </a:t>
            </a:r>
            <a:r>
              <a:rPr kumimoji="1" lang="en-US" altLang="zh-CN" b="1" dirty="0"/>
              <a:t>(a[- -j] &gt;x); </a:t>
            </a:r>
            <a:r>
              <a:rPr kumimoji="1" lang="en-US" altLang="zh-CN" dirty="0"/>
              <a:t>//</a:t>
            </a:r>
            <a:r>
              <a:rPr kumimoji="1" lang="zh-CN" altLang="en-US" sz="1600" dirty="0"/>
              <a:t>左</a:t>
            </a:r>
            <a:r>
              <a:rPr kumimoji="1" lang="en-US" altLang="zh-CN" sz="1600" dirty="0">
                <a:sym typeface="Wingdings" pitchFamily="2" charset="2"/>
              </a:rPr>
              <a:t>←</a:t>
            </a:r>
            <a:r>
              <a:rPr kumimoji="1" lang="zh-CN" altLang="en-US" sz="1600" dirty="0"/>
              <a:t>右搜索小元素</a:t>
            </a:r>
            <a:endParaRPr kumimoji="1" lang="en-US" altLang="zh-CN" sz="1600" dirty="0"/>
          </a:p>
          <a:p>
            <a:pPr>
              <a:lnSpc>
                <a:spcPct val="120000"/>
              </a:lnSpc>
              <a:defRPr/>
            </a:pPr>
            <a:r>
              <a:rPr kumimoji="1" lang="en-US" altLang="zh-CN" dirty="0"/>
              <a:t>          </a:t>
            </a:r>
          </a:p>
          <a:p>
            <a:pPr>
              <a:lnSpc>
                <a:spcPct val="120000"/>
              </a:lnSpc>
              <a:defRPr/>
            </a:pPr>
            <a:endParaRPr kumimoji="1" lang="en-US" altLang="zh-CN" dirty="0"/>
          </a:p>
          <a:p>
            <a:pPr>
              <a:lnSpc>
                <a:spcPct val="120000"/>
              </a:lnSpc>
              <a:defRPr/>
            </a:pPr>
            <a:endParaRPr kumimoji="1" lang="en-US" altLang="zh-CN" dirty="0"/>
          </a:p>
          <a:p>
            <a:pPr>
              <a:lnSpc>
                <a:spcPct val="120000"/>
              </a:lnSpc>
              <a:defRPr/>
            </a:pPr>
            <a:endParaRPr kumimoji="1" lang="en-US" altLang="zh-CN" dirty="0"/>
          </a:p>
          <a:p>
            <a:pPr>
              <a:lnSpc>
                <a:spcPct val="120000"/>
              </a:lnSpc>
              <a:defRPr/>
            </a:pPr>
            <a:endParaRPr kumimoji="1" lang="en-US" altLang="zh-CN" dirty="0"/>
          </a:p>
          <a:p>
            <a:pPr>
              <a:lnSpc>
                <a:spcPct val="120000"/>
              </a:lnSpc>
              <a:defRPr/>
            </a:pPr>
            <a:r>
              <a:rPr kumimoji="1" lang="en-US" altLang="zh-CN" dirty="0"/>
              <a:t>           </a:t>
            </a:r>
            <a:r>
              <a:rPr kumimoji="1" lang="en-US" altLang="zh-CN" b="1" dirty="0">
                <a:solidFill>
                  <a:srgbClr val="C00000"/>
                </a:solidFill>
              </a:rPr>
              <a:t>if (i &gt;= j) break</a:t>
            </a:r>
            <a:r>
              <a:rPr kumimoji="1" lang="en-US" altLang="zh-CN" dirty="0">
                <a:solidFill>
                  <a:srgbClr val="C00000"/>
                </a:solidFill>
              </a:rPr>
              <a:t>; </a:t>
            </a:r>
          </a:p>
          <a:p>
            <a:pPr>
              <a:lnSpc>
                <a:spcPct val="120000"/>
              </a:lnSpc>
              <a:defRPr/>
            </a:pPr>
            <a:r>
              <a:rPr kumimoji="1" lang="en-US" altLang="zh-CN" dirty="0"/>
              <a:t>           </a:t>
            </a:r>
            <a:r>
              <a:rPr kumimoji="1" lang="en-US" altLang="zh-CN" b="1" dirty="0"/>
              <a:t>Swap</a:t>
            </a:r>
            <a:r>
              <a:rPr kumimoji="1" lang="en-US" altLang="zh-CN" dirty="0"/>
              <a:t>(a[i], a[j]);</a:t>
            </a:r>
          </a:p>
          <a:p>
            <a:pPr>
              <a:lnSpc>
                <a:spcPct val="120000"/>
              </a:lnSpc>
              <a:defRPr/>
            </a:pPr>
            <a:r>
              <a:rPr kumimoji="1" lang="en-US" altLang="zh-CN" dirty="0"/>
              <a:t>           </a:t>
            </a:r>
            <a:r>
              <a:rPr kumimoji="1" lang="en-US" altLang="zh-CN" b="1" dirty="0">
                <a:solidFill>
                  <a:srgbClr val="0066FF"/>
                </a:solidFill>
              </a:rPr>
              <a:t>}</a:t>
            </a:r>
            <a:endParaRPr kumimoji="1" lang="en-US" altLang="zh-CN" dirty="0"/>
          </a:p>
          <a:p>
            <a:pPr>
              <a:lnSpc>
                <a:spcPct val="120000"/>
              </a:lnSpc>
              <a:defRPr/>
            </a:pPr>
            <a:r>
              <a:rPr kumimoji="1" lang="en-US" altLang="zh-CN" dirty="0"/>
              <a:t>       </a:t>
            </a:r>
            <a:r>
              <a:rPr kumimoji="1" lang="en-US" altLang="zh-CN" dirty="0">
                <a:solidFill>
                  <a:srgbClr val="C00000"/>
                </a:solidFill>
              </a:rPr>
              <a:t>a[p] = a[j];</a:t>
            </a:r>
          </a:p>
          <a:p>
            <a:pPr>
              <a:lnSpc>
                <a:spcPct val="120000"/>
              </a:lnSpc>
              <a:defRPr/>
            </a:pPr>
            <a:r>
              <a:rPr kumimoji="1" lang="en-US" altLang="zh-CN" dirty="0">
                <a:solidFill>
                  <a:srgbClr val="C00000"/>
                </a:solidFill>
              </a:rPr>
              <a:t>       a[j] = x;</a:t>
            </a:r>
          </a:p>
          <a:p>
            <a:pPr>
              <a:lnSpc>
                <a:spcPct val="120000"/>
              </a:lnSpc>
              <a:defRPr/>
            </a:pPr>
            <a:r>
              <a:rPr kumimoji="1" lang="en-US" altLang="zh-CN" dirty="0">
                <a:solidFill>
                  <a:srgbClr val="C00000"/>
                </a:solidFill>
              </a:rPr>
              <a:t>       return j;</a:t>
            </a:r>
          </a:p>
          <a:p>
            <a:pPr>
              <a:lnSpc>
                <a:spcPct val="120000"/>
              </a:lnSpc>
              <a:defRPr/>
            </a:pPr>
            <a:r>
              <a:rPr kumimoji="1" lang="en-US" altLang="zh-CN" dirty="0"/>
              <a:t>}</a:t>
            </a:r>
          </a:p>
        </p:txBody>
      </p:sp>
      <p:sp>
        <p:nvSpPr>
          <p:cNvPr id="7" name="TextBox 122">
            <a:extLst>
              <a:ext uri="{FF2B5EF4-FFF2-40B4-BE49-F238E27FC236}">
                <a16:creationId xmlns:a16="http://schemas.microsoft.com/office/drawing/2014/main" id="{E90948B6-3742-41F7-8501-FBF563B21085}"/>
              </a:ext>
            </a:extLst>
          </p:cNvPr>
          <p:cNvSpPr txBox="1">
            <a:spLocks noChangeArrowheads="1"/>
          </p:cNvSpPr>
          <p:nvPr/>
        </p:nvSpPr>
        <p:spPr bwMode="auto">
          <a:xfrm>
            <a:off x="4572000" y="2133600"/>
            <a:ext cx="4892675" cy="676275"/>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Step6</a:t>
            </a:r>
            <a:r>
              <a:rPr lang="en-US" altLang="zh-CN" sz="2000" dirty="0"/>
              <a:t>. </a:t>
            </a:r>
            <a:r>
              <a:rPr lang="en-US" altLang="zh-CN" dirty="0"/>
              <a:t>j=4,--j=3, a[--j]=a[3]=2 &gt;x=6</a:t>
            </a:r>
            <a:r>
              <a:rPr lang="zh-CN" altLang="en-US" dirty="0"/>
              <a:t>？</a:t>
            </a:r>
            <a:endParaRPr lang="en-US" altLang="zh-CN" dirty="0"/>
          </a:p>
          <a:p>
            <a:pPr eaLnBrk="0" hangingPunct="0">
              <a:defRPr/>
            </a:pPr>
            <a:r>
              <a:rPr lang="zh-CN" altLang="en-US" dirty="0"/>
              <a:t>    不成立，跳出</a:t>
            </a:r>
            <a:r>
              <a:rPr lang="en-US" altLang="zh-CN" dirty="0"/>
              <a:t>while,  j:4</a:t>
            </a:r>
            <a:r>
              <a:rPr lang="en-US" altLang="zh-CN" dirty="0">
                <a:sym typeface="Wingdings" pitchFamily="2" charset="2"/>
              </a:rPr>
              <a:t>→3,  i=4</a:t>
            </a:r>
            <a:r>
              <a:rPr lang="en-US" altLang="zh-CN" dirty="0"/>
              <a:t> </a:t>
            </a:r>
          </a:p>
        </p:txBody>
      </p:sp>
      <p:sp>
        <p:nvSpPr>
          <p:cNvPr id="8" name="TextBox 122">
            <a:extLst>
              <a:ext uri="{FF2B5EF4-FFF2-40B4-BE49-F238E27FC236}">
                <a16:creationId xmlns:a16="http://schemas.microsoft.com/office/drawing/2014/main" id="{6EC0A2DB-F36D-434F-9239-B677D3669CFD}"/>
              </a:ext>
            </a:extLst>
          </p:cNvPr>
          <p:cNvSpPr txBox="1">
            <a:spLocks noChangeArrowheads="1"/>
          </p:cNvSpPr>
          <p:nvPr/>
        </p:nvSpPr>
        <p:spPr bwMode="auto">
          <a:xfrm>
            <a:off x="4589463" y="4221163"/>
            <a:ext cx="4554537" cy="892175"/>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Step7</a:t>
            </a:r>
            <a:r>
              <a:rPr lang="en-US" altLang="zh-CN" sz="2000" dirty="0"/>
              <a:t>. i=4, </a:t>
            </a:r>
            <a:r>
              <a:rPr lang="en-US" altLang="zh-CN" dirty="0"/>
              <a:t>j=3, </a:t>
            </a:r>
            <a:r>
              <a:rPr lang="en-US" altLang="zh-CN" b="1" dirty="0">
                <a:solidFill>
                  <a:srgbClr val="C00000"/>
                </a:solidFill>
              </a:rPr>
              <a:t>i &gt;=j</a:t>
            </a:r>
            <a:r>
              <a:rPr lang="zh-CN" altLang="en-US" b="1" dirty="0">
                <a:solidFill>
                  <a:srgbClr val="C00000"/>
                </a:solidFill>
              </a:rPr>
              <a:t>？</a:t>
            </a:r>
            <a:endParaRPr lang="en-US" altLang="zh-CN" b="1" dirty="0">
              <a:solidFill>
                <a:srgbClr val="C00000"/>
              </a:solidFill>
            </a:endParaRPr>
          </a:p>
          <a:p>
            <a:pPr eaLnBrk="0" hangingPunct="0">
              <a:defRPr/>
            </a:pPr>
            <a:r>
              <a:rPr lang="zh-CN" altLang="en-US" sz="1600" dirty="0"/>
              <a:t>成立，说明已经扫描比较全部元素，</a:t>
            </a:r>
            <a:r>
              <a:rPr lang="en-US" altLang="zh-CN" sz="1600" b="1" dirty="0">
                <a:solidFill>
                  <a:srgbClr val="C00000"/>
                </a:solidFill>
              </a:rPr>
              <a:t>break,</a:t>
            </a:r>
            <a:r>
              <a:rPr lang="zh-CN" altLang="en-US" sz="1600" b="1" dirty="0">
                <a:solidFill>
                  <a:srgbClr val="C00000"/>
                </a:solidFill>
              </a:rPr>
              <a:t>跳出</a:t>
            </a:r>
            <a:r>
              <a:rPr lang="en-US" altLang="zh-CN" sz="1600" b="1" dirty="0">
                <a:solidFill>
                  <a:schemeClr val="bg2">
                    <a:lumMod val="60000"/>
                    <a:lumOff val="40000"/>
                  </a:schemeClr>
                </a:solidFill>
              </a:rPr>
              <a:t>while{ }</a:t>
            </a:r>
            <a:r>
              <a:rPr lang="en-US" altLang="zh-CN" sz="1600" dirty="0"/>
              <a:t> </a:t>
            </a:r>
          </a:p>
        </p:txBody>
      </p:sp>
      <p:sp>
        <p:nvSpPr>
          <p:cNvPr id="9" name="TextBox 122">
            <a:extLst>
              <a:ext uri="{FF2B5EF4-FFF2-40B4-BE49-F238E27FC236}">
                <a16:creationId xmlns:a16="http://schemas.microsoft.com/office/drawing/2014/main" id="{F9ABE671-D6BC-4CF1-8856-9ABDBC8BCF1B}"/>
              </a:ext>
            </a:extLst>
          </p:cNvPr>
          <p:cNvSpPr txBox="1">
            <a:spLocks noChangeArrowheads="1"/>
          </p:cNvSpPr>
          <p:nvPr/>
        </p:nvSpPr>
        <p:spPr bwMode="auto">
          <a:xfrm>
            <a:off x="4211638" y="5073650"/>
            <a:ext cx="5311775" cy="954088"/>
          </a:xfrm>
          <a:prstGeom prst="rect">
            <a:avLst/>
          </a:prstGeom>
          <a:solidFill>
            <a:schemeClr val="bg1">
              <a:lumMod val="95000"/>
            </a:schemeClr>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defRPr/>
            </a:pPr>
            <a:r>
              <a:rPr lang="en-US" altLang="zh-CN" sz="2000" b="1" dirty="0">
                <a:solidFill>
                  <a:srgbClr val="C00000"/>
                </a:solidFill>
              </a:rPr>
              <a:t>Step8</a:t>
            </a:r>
            <a:r>
              <a:rPr lang="en-US" altLang="zh-CN" sz="2000" dirty="0"/>
              <a:t>. i=4, </a:t>
            </a:r>
            <a:r>
              <a:rPr lang="en-US" altLang="zh-CN" dirty="0"/>
              <a:t>j=3, a[j]</a:t>
            </a:r>
            <a:r>
              <a:rPr lang="zh-CN" altLang="en-US" dirty="0"/>
              <a:t>与</a:t>
            </a:r>
            <a:r>
              <a:rPr lang="en-US" altLang="zh-CN" dirty="0"/>
              <a:t>a[p]</a:t>
            </a:r>
            <a:r>
              <a:rPr lang="zh-CN" altLang="en-US" dirty="0"/>
              <a:t>互换，得到划分结果：</a:t>
            </a:r>
            <a:endParaRPr lang="en-US" altLang="zh-CN" b="1" dirty="0">
              <a:solidFill>
                <a:srgbClr val="C00000"/>
              </a:solidFill>
            </a:endParaRPr>
          </a:p>
          <a:p>
            <a:pPr eaLnBrk="0" hangingPunct="0">
              <a:defRPr/>
            </a:pPr>
            <a:r>
              <a:rPr lang="en-US" altLang="zh-CN" dirty="0"/>
              <a:t>a[p]=a[0]=a[j]=a[3]=2, a[j]=a[3]=x=6,</a:t>
            </a:r>
          </a:p>
          <a:p>
            <a:pPr eaLnBrk="0" hangingPunct="0">
              <a:defRPr/>
            </a:pPr>
            <a:r>
              <a:rPr lang="en-US" altLang="zh-CN" dirty="0"/>
              <a:t> return</a:t>
            </a:r>
            <a:r>
              <a:rPr lang="zh-CN" altLang="en-US" dirty="0"/>
              <a:t>划分点</a:t>
            </a:r>
            <a:r>
              <a:rPr lang="en-US" altLang="zh-CN" dirty="0"/>
              <a:t> </a:t>
            </a:r>
            <a:r>
              <a:rPr lang="en-US" altLang="zh-CN" dirty="0">
                <a:solidFill>
                  <a:srgbClr val="C00000"/>
                </a:solidFill>
              </a:rPr>
              <a:t>j=3</a:t>
            </a:r>
            <a:r>
              <a:rPr lang="en-US" altLang="zh-CN" dirty="0"/>
              <a:t> </a:t>
            </a:r>
          </a:p>
        </p:txBody>
      </p:sp>
      <p:sp>
        <p:nvSpPr>
          <p:cNvPr id="10" name="任意多边形 2">
            <a:extLst>
              <a:ext uri="{FF2B5EF4-FFF2-40B4-BE49-F238E27FC236}">
                <a16:creationId xmlns:a16="http://schemas.microsoft.com/office/drawing/2014/main" id="{EEBB60E7-983A-4DAD-9E4A-CEF5A401B6BC}"/>
              </a:ext>
            </a:extLst>
          </p:cNvPr>
          <p:cNvSpPr>
            <a:spLocks/>
          </p:cNvSpPr>
          <p:nvPr/>
        </p:nvSpPr>
        <p:spPr bwMode="auto">
          <a:xfrm>
            <a:off x="179388" y="5073650"/>
            <a:ext cx="1754187" cy="1235075"/>
          </a:xfrm>
          <a:custGeom>
            <a:avLst/>
            <a:gdLst>
              <a:gd name="T0" fmla="*/ 1608567 w 1575770"/>
              <a:gd name="T1" fmla="*/ 33031 h 1234440"/>
              <a:gd name="T2" fmla="*/ 3337498 w 1575770"/>
              <a:gd name="T3" fmla="*/ 39628 h 1234440"/>
              <a:gd name="T4" fmla="*/ 4305689 w 1575770"/>
              <a:gd name="T5" fmla="*/ 6597 h 1234440"/>
              <a:gd name="T6" fmla="*/ 6726191 w 1575770"/>
              <a:gd name="T7" fmla="*/ 6597 h 1234440"/>
              <a:gd name="T8" fmla="*/ 13503558 w 1575770"/>
              <a:gd name="T9" fmla="*/ 46248 h 1234440"/>
              <a:gd name="T10" fmla="*/ 14056814 w 1575770"/>
              <a:gd name="T11" fmla="*/ 92476 h 1234440"/>
              <a:gd name="T12" fmla="*/ 15232475 w 1575770"/>
              <a:gd name="T13" fmla="*/ 178355 h 1234440"/>
              <a:gd name="T14" fmla="*/ 15578261 w 1575770"/>
              <a:gd name="T15" fmla="*/ 224593 h 1234440"/>
              <a:gd name="T16" fmla="*/ 16131515 w 1575770"/>
              <a:gd name="T17" fmla="*/ 323681 h 1234440"/>
              <a:gd name="T18" fmla="*/ 16477302 w 1575770"/>
              <a:gd name="T19" fmla="*/ 396345 h 1234440"/>
              <a:gd name="T20" fmla="*/ 16684762 w 1575770"/>
              <a:gd name="T21" fmla="*/ 495431 h 1234440"/>
              <a:gd name="T22" fmla="*/ 15993207 w 1575770"/>
              <a:gd name="T23" fmla="*/ 693604 h 1234440"/>
              <a:gd name="T24" fmla="*/ 15509105 w 1575770"/>
              <a:gd name="T25" fmla="*/ 746449 h 1234440"/>
              <a:gd name="T26" fmla="*/ 14817529 w 1575770"/>
              <a:gd name="T27" fmla="*/ 845533 h 1234440"/>
              <a:gd name="T28" fmla="*/ 14195118 w 1575770"/>
              <a:gd name="T29" fmla="*/ 918197 h 1234440"/>
              <a:gd name="T30" fmla="*/ 13641861 w 1575770"/>
              <a:gd name="T31" fmla="*/ 1004073 h 1234440"/>
              <a:gd name="T32" fmla="*/ 13434394 w 1575770"/>
              <a:gd name="T33" fmla="*/ 1050313 h 1234440"/>
              <a:gd name="T34" fmla="*/ 13226934 w 1575770"/>
              <a:gd name="T35" fmla="*/ 1096553 h 1234440"/>
              <a:gd name="T36" fmla="*/ 12881135 w 1575770"/>
              <a:gd name="T37" fmla="*/ 1156005 h 1234440"/>
              <a:gd name="T38" fmla="*/ 12535366 w 1575770"/>
              <a:gd name="T39" fmla="*/ 1202245 h 1234440"/>
              <a:gd name="T40" fmla="*/ 11567150 w 1575770"/>
              <a:gd name="T41" fmla="*/ 1248487 h 1234440"/>
              <a:gd name="T42" fmla="*/ 8524258 w 1575770"/>
              <a:gd name="T43" fmla="*/ 1189034 h 1234440"/>
              <a:gd name="T44" fmla="*/ 8040158 w 1575770"/>
              <a:gd name="T45" fmla="*/ 1156005 h 1234440"/>
              <a:gd name="T46" fmla="*/ 7210270 w 1575770"/>
              <a:gd name="T47" fmla="*/ 1096553 h 1234440"/>
              <a:gd name="T48" fmla="*/ 6103762 w 1575770"/>
              <a:gd name="T49" fmla="*/ 1037101 h 1234440"/>
              <a:gd name="T50" fmla="*/ 5550500 w 1575770"/>
              <a:gd name="T51" fmla="*/ 1010678 h 1234440"/>
              <a:gd name="T52" fmla="*/ 5066402 w 1575770"/>
              <a:gd name="T53" fmla="*/ 990861 h 1234440"/>
              <a:gd name="T54" fmla="*/ 4029064 w 1575770"/>
              <a:gd name="T55" fmla="*/ 964440 h 1234440"/>
              <a:gd name="T56" fmla="*/ 3406645 w 1575770"/>
              <a:gd name="T57" fmla="*/ 951228 h 1234440"/>
              <a:gd name="T58" fmla="*/ 2853399 w 1575770"/>
              <a:gd name="T59" fmla="*/ 931409 h 1234440"/>
              <a:gd name="T60" fmla="*/ 2161816 w 1575770"/>
              <a:gd name="T61" fmla="*/ 898381 h 1234440"/>
              <a:gd name="T62" fmla="*/ 1539397 w 1575770"/>
              <a:gd name="T63" fmla="*/ 858746 h 1234440"/>
              <a:gd name="T64" fmla="*/ 986145 w 1575770"/>
              <a:gd name="T65" fmla="*/ 805900 h 1234440"/>
              <a:gd name="T66" fmla="*/ 363741 w 1575770"/>
              <a:gd name="T67" fmla="*/ 733237 h 1234440"/>
              <a:gd name="T68" fmla="*/ 87111 w 1575770"/>
              <a:gd name="T69" fmla="*/ 640756 h 1234440"/>
              <a:gd name="T70" fmla="*/ 225429 w 1575770"/>
              <a:gd name="T71" fmla="*/ 442583 h 1234440"/>
              <a:gd name="T72" fmla="*/ 571211 w 1575770"/>
              <a:gd name="T73" fmla="*/ 376527 h 1234440"/>
              <a:gd name="T74" fmla="*/ 917002 w 1575770"/>
              <a:gd name="T75" fmla="*/ 303865 h 1234440"/>
              <a:gd name="T76" fmla="*/ 1262768 w 1575770"/>
              <a:gd name="T77" fmla="*/ 251019 h 1234440"/>
              <a:gd name="T78" fmla="*/ 1746886 w 1575770"/>
              <a:gd name="T79" fmla="*/ 178355 h 1234440"/>
              <a:gd name="T80" fmla="*/ 2300136 w 1575770"/>
              <a:gd name="T81" fmla="*/ 85876 h 1234440"/>
              <a:gd name="T82" fmla="*/ 2438441 w 1575770"/>
              <a:gd name="T83" fmla="*/ 39628 h 12344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75770" h="1234440">
                <a:moveTo>
                  <a:pt x="93136" y="19594"/>
                </a:moveTo>
                <a:lnTo>
                  <a:pt x="151919" y="32657"/>
                </a:lnTo>
                <a:cubicBezTo>
                  <a:pt x="169395" y="36769"/>
                  <a:pt x="204170" y="45720"/>
                  <a:pt x="204170" y="45720"/>
                </a:cubicBezTo>
                <a:cubicBezTo>
                  <a:pt x="241182" y="43543"/>
                  <a:pt x="278441" y="43984"/>
                  <a:pt x="315205" y="39188"/>
                </a:cubicBezTo>
                <a:cubicBezTo>
                  <a:pt x="388113" y="29678"/>
                  <a:pt x="327958" y="30322"/>
                  <a:pt x="373987" y="13062"/>
                </a:cubicBezTo>
                <a:cubicBezTo>
                  <a:pt x="384382" y="9164"/>
                  <a:pt x="395875" y="9223"/>
                  <a:pt x="406645" y="6531"/>
                </a:cubicBezTo>
                <a:cubicBezTo>
                  <a:pt x="413324" y="4861"/>
                  <a:pt x="419708" y="2177"/>
                  <a:pt x="426239" y="0"/>
                </a:cubicBezTo>
                <a:lnTo>
                  <a:pt x="635245" y="6531"/>
                </a:lnTo>
                <a:lnTo>
                  <a:pt x="1196947" y="13062"/>
                </a:lnTo>
                <a:cubicBezTo>
                  <a:pt x="1220501" y="13585"/>
                  <a:pt x="1261605" y="38860"/>
                  <a:pt x="1275325" y="45720"/>
                </a:cubicBezTo>
                <a:lnTo>
                  <a:pt x="1301450" y="58782"/>
                </a:lnTo>
                <a:cubicBezTo>
                  <a:pt x="1310159" y="69668"/>
                  <a:pt x="1317300" y="82020"/>
                  <a:pt x="1327576" y="91440"/>
                </a:cubicBezTo>
                <a:cubicBezTo>
                  <a:pt x="1349178" y="111242"/>
                  <a:pt x="1392871" y="139324"/>
                  <a:pt x="1419016" y="156754"/>
                </a:cubicBezTo>
                <a:cubicBezTo>
                  <a:pt x="1426701" y="161878"/>
                  <a:pt x="1432079" y="169817"/>
                  <a:pt x="1438610" y="176348"/>
                </a:cubicBezTo>
                <a:cubicBezTo>
                  <a:pt x="1440787" y="182879"/>
                  <a:pt x="1441140" y="190340"/>
                  <a:pt x="1445142" y="195942"/>
                </a:cubicBezTo>
                <a:cubicBezTo>
                  <a:pt x="1452300" y="205964"/>
                  <a:pt x="1463157" y="212799"/>
                  <a:pt x="1471267" y="222068"/>
                </a:cubicBezTo>
                <a:cubicBezTo>
                  <a:pt x="1478435" y="230261"/>
                  <a:pt x="1484330" y="239485"/>
                  <a:pt x="1490862" y="248194"/>
                </a:cubicBezTo>
                <a:cubicBezTo>
                  <a:pt x="1503550" y="286261"/>
                  <a:pt x="1494315" y="261632"/>
                  <a:pt x="1523519" y="320040"/>
                </a:cubicBezTo>
                <a:cubicBezTo>
                  <a:pt x="1540091" y="353184"/>
                  <a:pt x="1531183" y="338066"/>
                  <a:pt x="1549645" y="365760"/>
                </a:cubicBezTo>
                <a:cubicBezTo>
                  <a:pt x="1551822" y="374468"/>
                  <a:pt x="1553710" y="383254"/>
                  <a:pt x="1556176" y="391885"/>
                </a:cubicBezTo>
                <a:cubicBezTo>
                  <a:pt x="1558067" y="398505"/>
                  <a:pt x="1561357" y="404729"/>
                  <a:pt x="1562707" y="411480"/>
                </a:cubicBezTo>
                <a:cubicBezTo>
                  <a:pt x="1567901" y="437452"/>
                  <a:pt x="1575770" y="489857"/>
                  <a:pt x="1575770" y="489857"/>
                </a:cubicBezTo>
                <a:cubicBezTo>
                  <a:pt x="1574182" y="512096"/>
                  <a:pt x="1575011" y="574610"/>
                  <a:pt x="1562707" y="607422"/>
                </a:cubicBezTo>
                <a:cubicBezTo>
                  <a:pt x="1551306" y="637826"/>
                  <a:pt x="1530003" y="659737"/>
                  <a:pt x="1510456" y="685800"/>
                </a:cubicBezTo>
                <a:lnTo>
                  <a:pt x="1490862" y="711925"/>
                </a:lnTo>
                <a:cubicBezTo>
                  <a:pt x="1483472" y="721778"/>
                  <a:pt x="1471568" y="727804"/>
                  <a:pt x="1464736" y="738051"/>
                </a:cubicBezTo>
                <a:cubicBezTo>
                  <a:pt x="1453934" y="754253"/>
                  <a:pt x="1447319" y="772885"/>
                  <a:pt x="1438610" y="790302"/>
                </a:cubicBezTo>
                <a:cubicBezTo>
                  <a:pt x="1426378" y="814766"/>
                  <a:pt x="1415765" y="816411"/>
                  <a:pt x="1399422" y="836022"/>
                </a:cubicBezTo>
                <a:cubicBezTo>
                  <a:pt x="1338474" y="909160"/>
                  <a:pt x="1449097" y="787649"/>
                  <a:pt x="1366765" y="881742"/>
                </a:cubicBezTo>
                <a:cubicBezTo>
                  <a:pt x="1358655" y="891011"/>
                  <a:pt x="1348200" y="898146"/>
                  <a:pt x="1340639" y="907868"/>
                </a:cubicBezTo>
                <a:cubicBezTo>
                  <a:pt x="1314759" y="941142"/>
                  <a:pt x="1327701" y="935101"/>
                  <a:pt x="1307982" y="966651"/>
                </a:cubicBezTo>
                <a:cubicBezTo>
                  <a:pt x="1302212" y="975882"/>
                  <a:pt x="1294919" y="984068"/>
                  <a:pt x="1288387" y="992777"/>
                </a:cubicBezTo>
                <a:cubicBezTo>
                  <a:pt x="1286210" y="999308"/>
                  <a:pt x="1284568" y="1006043"/>
                  <a:pt x="1281856" y="1012371"/>
                </a:cubicBezTo>
                <a:cubicBezTo>
                  <a:pt x="1278021" y="1021320"/>
                  <a:pt x="1272212" y="1029380"/>
                  <a:pt x="1268793" y="1038497"/>
                </a:cubicBezTo>
                <a:cubicBezTo>
                  <a:pt x="1265641" y="1046902"/>
                  <a:pt x="1265798" y="1056371"/>
                  <a:pt x="1262262" y="1064622"/>
                </a:cubicBezTo>
                <a:cubicBezTo>
                  <a:pt x="1259170" y="1071837"/>
                  <a:pt x="1252387" y="1077044"/>
                  <a:pt x="1249199" y="1084217"/>
                </a:cubicBezTo>
                <a:cubicBezTo>
                  <a:pt x="1243607" y="1096800"/>
                  <a:pt x="1240490" y="1110342"/>
                  <a:pt x="1236136" y="1123405"/>
                </a:cubicBezTo>
                <a:cubicBezTo>
                  <a:pt x="1233215" y="1132168"/>
                  <a:pt x="1222553" y="1135987"/>
                  <a:pt x="1216542" y="1143000"/>
                </a:cubicBezTo>
                <a:cubicBezTo>
                  <a:pt x="1209458" y="1151265"/>
                  <a:pt x="1203274" y="1160267"/>
                  <a:pt x="1196947" y="1169125"/>
                </a:cubicBezTo>
                <a:cubicBezTo>
                  <a:pt x="1192384" y="1175513"/>
                  <a:pt x="1189793" y="1183551"/>
                  <a:pt x="1183885" y="1188720"/>
                </a:cubicBezTo>
                <a:cubicBezTo>
                  <a:pt x="1172493" y="1198688"/>
                  <a:pt x="1136475" y="1221193"/>
                  <a:pt x="1118570" y="1227908"/>
                </a:cubicBezTo>
                <a:cubicBezTo>
                  <a:pt x="1110165" y="1231060"/>
                  <a:pt x="1101153" y="1232263"/>
                  <a:pt x="1092445" y="1234440"/>
                </a:cubicBezTo>
                <a:cubicBezTo>
                  <a:pt x="1023575" y="1229338"/>
                  <a:pt x="927136" y="1236693"/>
                  <a:pt x="857313" y="1201782"/>
                </a:cubicBezTo>
                <a:cubicBezTo>
                  <a:pt x="839896" y="1193074"/>
                  <a:pt x="818831" y="1189426"/>
                  <a:pt x="805062" y="1175657"/>
                </a:cubicBezTo>
                <a:cubicBezTo>
                  <a:pt x="798530" y="1169125"/>
                  <a:pt x="792984" y="1161431"/>
                  <a:pt x="785467" y="1156062"/>
                </a:cubicBezTo>
                <a:cubicBezTo>
                  <a:pt x="777544" y="1150403"/>
                  <a:pt x="767443" y="1148401"/>
                  <a:pt x="759342" y="1143000"/>
                </a:cubicBezTo>
                <a:cubicBezTo>
                  <a:pt x="741227" y="1130923"/>
                  <a:pt x="724507" y="1116874"/>
                  <a:pt x="707090" y="1103811"/>
                </a:cubicBezTo>
                <a:lnTo>
                  <a:pt x="680965" y="1084217"/>
                </a:lnTo>
                <a:cubicBezTo>
                  <a:pt x="672256" y="1077685"/>
                  <a:pt x="664576" y="1069490"/>
                  <a:pt x="654839" y="1064622"/>
                </a:cubicBezTo>
                <a:lnTo>
                  <a:pt x="576462" y="1025434"/>
                </a:lnTo>
                <a:lnTo>
                  <a:pt x="550336" y="1012371"/>
                </a:lnTo>
                <a:cubicBezTo>
                  <a:pt x="541627" y="1008017"/>
                  <a:pt x="533447" y="1002387"/>
                  <a:pt x="524210" y="999308"/>
                </a:cubicBezTo>
                <a:cubicBezTo>
                  <a:pt x="517679" y="997131"/>
                  <a:pt x="510944" y="995489"/>
                  <a:pt x="504616" y="992777"/>
                </a:cubicBezTo>
                <a:cubicBezTo>
                  <a:pt x="495667" y="988942"/>
                  <a:pt x="487727" y="982793"/>
                  <a:pt x="478490" y="979714"/>
                </a:cubicBezTo>
                <a:cubicBezTo>
                  <a:pt x="461458" y="974037"/>
                  <a:pt x="443271" y="972328"/>
                  <a:pt x="426239" y="966651"/>
                </a:cubicBezTo>
                <a:cubicBezTo>
                  <a:pt x="379260" y="950992"/>
                  <a:pt x="437927" y="969991"/>
                  <a:pt x="380519" y="953588"/>
                </a:cubicBezTo>
                <a:cubicBezTo>
                  <a:pt x="373899" y="951697"/>
                  <a:pt x="367646" y="948550"/>
                  <a:pt x="360925" y="947057"/>
                </a:cubicBezTo>
                <a:cubicBezTo>
                  <a:pt x="347997" y="944184"/>
                  <a:pt x="334722" y="943122"/>
                  <a:pt x="321736" y="940525"/>
                </a:cubicBezTo>
                <a:cubicBezTo>
                  <a:pt x="312934" y="938765"/>
                  <a:pt x="304319" y="936171"/>
                  <a:pt x="295610" y="933994"/>
                </a:cubicBezTo>
                <a:cubicBezTo>
                  <a:pt x="286902" y="929640"/>
                  <a:pt x="277834" y="925940"/>
                  <a:pt x="269485" y="920931"/>
                </a:cubicBezTo>
                <a:cubicBezTo>
                  <a:pt x="256023" y="912853"/>
                  <a:pt x="245527" y="898612"/>
                  <a:pt x="230296" y="894805"/>
                </a:cubicBezTo>
                <a:lnTo>
                  <a:pt x="204170" y="888274"/>
                </a:lnTo>
                <a:cubicBezTo>
                  <a:pt x="199816" y="881743"/>
                  <a:pt x="197137" y="873705"/>
                  <a:pt x="191107" y="868680"/>
                </a:cubicBezTo>
                <a:cubicBezTo>
                  <a:pt x="170721" y="851691"/>
                  <a:pt x="165806" y="859295"/>
                  <a:pt x="145387" y="849085"/>
                </a:cubicBezTo>
                <a:cubicBezTo>
                  <a:pt x="138366" y="845574"/>
                  <a:pt x="132324" y="840376"/>
                  <a:pt x="125793" y="836022"/>
                </a:cubicBezTo>
                <a:cubicBezTo>
                  <a:pt x="96919" y="792712"/>
                  <a:pt x="130856" y="840842"/>
                  <a:pt x="93136" y="796834"/>
                </a:cubicBezTo>
                <a:cubicBezTo>
                  <a:pt x="86052" y="788569"/>
                  <a:pt x="80710" y="778900"/>
                  <a:pt x="73542" y="770708"/>
                </a:cubicBezTo>
                <a:cubicBezTo>
                  <a:pt x="29192" y="720022"/>
                  <a:pt x="62325" y="766946"/>
                  <a:pt x="34353" y="724988"/>
                </a:cubicBezTo>
                <a:cubicBezTo>
                  <a:pt x="22145" y="688362"/>
                  <a:pt x="29492" y="712073"/>
                  <a:pt x="14759" y="653142"/>
                </a:cubicBezTo>
                <a:cubicBezTo>
                  <a:pt x="13089" y="646463"/>
                  <a:pt x="10404" y="640079"/>
                  <a:pt x="8227" y="633548"/>
                </a:cubicBezTo>
                <a:cubicBezTo>
                  <a:pt x="-837" y="561031"/>
                  <a:pt x="-4498" y="557053"/>
                  <a:pt x="8227" y="463731"/>
                </a:cubicBezTo>
                <a:cubicBezTo>
                  <a:pt x="9543" y="454084"/>
                  <a:pt x="16628" y="446153"/>
                  <a:pt x="21290" y="437605"/>
                </a:cubicBezTo>
                <a:cubicBezTo>
                  <a:pt x="29695" y="422196"/>
                  <a:pt x="39566" y="407585"/>
                  <a:pt x="47416" y="391885"/>
                </a:cubicBezTo>
                <a:cubicBezTo>
                  <a:pt x="50495" y="385727"/>
                  <a:pt x="51098" y="378558"/>
                  <a:pt x="53947" y="372291"/>
                </a:cubicBezTo>
                <a:cubicBezTo>
                  <a:pt x="62005" y="354564"/>
                  <a:pt x="71364" y="337457"/>
                  <a:pt x="80073" y="320040"/>
                </a:cubicBezTo>
                <a:cubicBezTo>
                  <a:pt x="83152" y="313882"/>
                  <a:pt x="83189" y="306423"/>
                  <a:pt x="86605" y="300445"/>
                </a:cubicBezTo>
                <a:cubicBezTo>
                  <a:pt x="92006" y="290994"/>
                  <a:pt x="100430" y="283551"/>
                  <a:pt x="106199" y="274320"/>
                </a:cubicBezTo>
                <a:cubicBezTo>
                  <a:pt x="111359" y="266063"/>
                  <a:pt x="113603" y="256117"/>
                  <a:pt x="119262" y="248194"/>
                </a:cubicBezTo>
                <a:cubicBezTo>
                  <a:pt x="124631" y="240678"/>
                  <a:pt x="133897" y="236393"/>
                  <a:pt x="138856" y="228600"/>
                </a:cubicBezTo>
                <a:cubicBezTo>
                  <a:pt x="149311" y="212171"/>
                  <a:pt x="151212" y="190118"/>
                  <a:pt x="164982" y="176348"/>
                </a:cubicBezTo>
                <a:cubicBezTo>
                  <a:pt x="190127" y="151203"/>
                  <a:pt x="179452" y="164439"/>
                  <a:pt x="197639" y="137160"/>
                </a:cubicBezTo>
                <a:cubicBezTo>
                  <a:pt x="214401" y="70109"/>
                  <a:pt x="191620" y="153207"/>
                  <a:pt x="217233" y="84908"/>
                </a:cubicBezTo>
                <a:cubicBezTo>
                  <a:pt x="220385" y="76503"/>
                  <a:pt x="221299" y="67413"/>
                  <a:pt x="223765" y="58782"/>
                </a:cubicBezTo>
                <a:cubicBezTo>
                  <a:pt x="225656" y="52162"/>
                  <a:pt x="229536" y="46030"/>
                  <a:pt x="230296" y="39188"/>
                </a:cubicBezTo>
                <a:cubicBezTo>
                  <a:pt x="231738" y="26205"/>
                  <a:pt x="230296" y="13063"/>
                  <a:pt x="230296" y="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1" name="直接箭头连接符 5">
            <a:extLst>
              <a:ext uri="{FF2B5EF4-FFF2-40B4-BE49-F238E27FC236}">
                <a16:creationId xmlns:a16="http://schemas.microsoft.com/office/drawing/2014/main" id="{A06C1CF5-272C-411C-A4E2-E28CE1247443}"/>
              </a:ext>
            </a:extLst>
          </p:cNvPr>
          <p:cNvCxnSpPr>
            <a:cxnSpLocks noChangeShapeType="1"/>
            <a:stCxn id="10" idx="18"/>
            <a:endCxn id="9" idx="1"/>
          </p:cNvCxnSpPr>
          <p:nvPr/>
        </p:nvCxnSpPr>
        <p:spPr bwMode="auto">
          <a:xfrm>
            <a:off x="1905000" y="5438775"/>
            <a:ext cx="2306638" cy="1111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Group 49">
            <a:extLst>
              <a:ext uri="{FF2B5EF4-FFF2-40B4-BE49-F238E27FC236}">
                <a16:creationId xmlns:a16="http://schemas.microsoft.com/office/drawing/2014/main" id="{FF71F598-512C-43D1-8725-4FF293A44AE4}"/>
              </a:ext>
            </a:extLst>
          </p:cNvPr>
          <p:cNvGraphicFramePr>
            <a:graphicFrameLocks noGrp="1"/>
          </p:cNvGraphicFramePr>
          <p:nvPr/>
        </p:nvGraphicFramePr>
        <p:xfrm>
          <a:off x="4611688" y="602773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2</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13" name="Line 74">
            <a:extLst>
              <a:ext uri="{FF2B5EF4-FFF2-40B4-BE49-F238E27FC236}">
                <a16:creationId xmlns:a16="http://schemas.microsoft.com/office/drawing/2014/main" id="{13634211-6ABF-4CB7-8837-014F062CBD35}"/>
              </a:ext>
            </a:extLst>
          </p:cNvPr>
          <p:cNvSpPr>
            <a:spLocks noChangeShapeType="1"/>
          </p:cNvSpPr>
          <p:nvPr/>
        </p:nvSpPr>
        <p:spPr bwMode="auto">
          <a:xfrm flipV="1">
            <a:off x="7153275" y="6477000"/>
            <a:ext cx="0" cy="2984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Box 137">
            <a:extLst>
              <a:ext uri="{FF2B5EF4-FFF2-40B4-BE49-F238E27FC236}">
                <a16:creationId xmlns:a16="http://schemas.microsoft.com/office/drawing/2014/main" id="{170DA96B-D81D-4270-9244-C45BC42B87E6}"/>
              </a:ext>
            </a:extLst>
          </p:cNvPr>
          <p:cNvSpPr txBox="1">
            <a:spLocks noChangeArrowheads="1"/>
          </p:cNvSpPr>
          <p:nvPr/>
        </p:nvSpPr>
        <p:spPr bwMode="auto">
          <a:xfrm>
            <a:off x="7847013" y="6554788"/>
            <a:ext cx="50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i=4</a:t>
            </a:r>
            <a:endParaRPr lang="zh-CN" altLang="en-US"/>
          </a:p>
        </p:txBody>
      </p:sp>
      <p:sp>
        <p:nvSpPr>
          <p:cNvPr id="15" name="TextBox 138">
            <a:extLst>
              <a:ext uri="{FF2B5EF4-FFF2-40B4-BE49-F238E27FC236}">
                <a16:creationId xmlns:a16="http://schemas.microsoft.com/office/drawing/2014/main" id="{99E3964F-D1A6-4BA2-AE7A-0336A816C419}"/>
              </a:ext>
            </a:extLst>
          </p:cNvPr>
          <p:cNvSpPr txBox="1">
            <a:spLocks noChangeArrowheads="1"/>
          </p:cNvSpPr>
          <p:nvPr/>
        </p:nvSpPr>
        <p:spPr bwMode="auto">
          <a:xfrm>
            <a:off x="6654800" y="6554788"/>
            <a:ext cx="498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C00000"/>
                </a:solidFill>
              </a:rPr>
              <a:t>j=3</a:t>
            </a:r>
            <a:endParaRPr lang="zh-CN" altLang="en-US">
              <a:solidFill>
                <a:srgbClr val="C00000"/>
              </a:solidFill>
            </a:endParaRPr>
          </a:p>
        </p:txBody>
      </p:sp>
      <p:sp>
        <p:nvSpPr>
          <p:cNvPr id="16" name="Line 73">
            <a:extLst>
              <a:ext uri="{FF2B5EF4-FFF2-40B4-BE49-F238E27FC236}">
                <a16:creationId xmlns:a16="http://schemas.microsoft.com/office/drawing/2014/main" id="{21B5967A-B261-449F-AD67-47C8962DB865}"/>
              </a:ext>
            </a:extLst>
          </p:cNvPr>
          <p:cNvSpPr>
            <a:spLocks noChangeShapeType="1"/>
          </p:cNvSpPr>
          <p:nvPr/>
        </p:nvSpPr>
        <p:spPr bwMode="auto">
          <a:xfrm flipV="1">
            <a:off x="7899400" y="6483350"/>
            <a:ext cx="0" cy="3381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7" name="直接箭头连接符 65">
            <a:extLst>
              <a:ext uri="{FF2B5EF4-FFF2-40B4-BE49-F238E27FC236}">
                <a16:creationId xmlns:a16="http://schemas.microsoft.com/office/drawing/2014/main" id="{3BA69A1D-534E-4C43-9F2A-DE0B313403D8}"/>
              </a:ext>
            </a:extLst>
          </p:cNvPr>
          <p:cNvCxnSpPr>
            <a:cxnSpLocks noChangeShapeType="1"/>
          </p:cNvCxnSpPr>
          <p:nvPr/>
        </p:nvCxnSpPr>
        <p:spPr bwMode="auto">
          <a:xfrm flipH="1">
            <a:off x="5003800" y="3578225"/>
            <a:ext cx="2146300" cy="2449513"/>
          </a:xfrm>
          <a:prstGeom prst="straightConnector1">
            <a:avLst/>
          </a:prstGeom>
          <a:noFill/>
          <a:ln w="12700"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65">
            <a:extLst>
              <a:ext uri="{FF2B5EF4-FFF2-40B4-BE49-F238E27FC236}">
                <a16:creationId xmlns:a16="http://schemas.microsoft.com/office/drawing/2014/main" id="{5ED41273-C754-4C0C-A0B7-D8D1460470C5}"/>
              </a:ext>
            </a:extLst>
          </p:cNvPr>
          <p:cNvCxnSpPr>
            <a:cxnSpLocks noChangeShapeType="1"/>
          </p:cNvCxnSpPr>
          <p:nvPr/>
        </p:nvCxnSpPr>
        <p:spPr bwMode="auto">
          <a:xfrm>
            <a:off x="5003800" y="3721100"/>
            <a:ext cx="2232025" cy="2306638"/>
          </a:xfrm>
          <a:prstGeom prst="straightConnector1">
            <a:avLst/>
          </a:prstGeom>
          <a:noFill/>
          <a:ln w="12700" algn="ctr">
            <a:solidFill>
              <a:srgbClr val="C0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51">
            <a:extLst>
              <a:ext uri="{FF2B5EF4-FFF2-40B4-BE49-F238E27FC236}">
                <a16:creationId xmlns:a16="http://schemas.microsoft.com/office/drawing/2014/main" id="{D2B01F25-A2DC-4AC0-BDD5-773E56C87612}"/>
              </a:ext>
            </a:extLst>
          </p:cNvPr>
          <p:cNvCxnSpPr>
            <a:cxnSpLocks noChangeShapeType="1"/>
            <a:endCxn id="8" idx="1"/>
          </p:cNvCxnSpPr>
          <p:nvPr/>
        </p:nvCxnSpPr>
        <p:spPr bwMode="auto">
          <a:xfrm>
            <a:off x="2176096" y="4382965"/>
            <a:ext cx="2413367" cy="284286"/>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7">
            <a:extLst>
              <a:ext uri="{FF2B5EF4-FFF2-40B4-BE49-F238E27FC236}">
                <a16:creationId xmlns:a16="http://schemas.microsoft.com/office/drawing/2014/main" id="{E19C77CF-9B29-4E59-BEBF-DDF5BC15FA03}"/>
              </a:ext>
            </a:extLst>
          </p:cNvPr>
          <p:cNvSpPr txBox="1">
            <a:spLocks noChangeArrowheads="1"/>
          </p:cNvSpPr>
          <p:nvPr/>
        </p:nvSpPr>
        <p:spPr bwMode="auto">
          <a:xfrm>
            <a:off x="3132138" y="6108700"/>
            <a:ext cx="1338262"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t>划分结果：</a:t>
            </a:r>
          </a:p>
        </p:txBody>
      </p:sp>
      <p:graphicFrame>
        <p:nvGraphicFramePr>
          <p:cNvPr id="21" name="Group 49">
            <a:extLst>
              <a:ext uri="{FF2B5EF4-FFF2-40B4-BE49-F238E27FC236}">
                <a16:creationId xmlns:a16="http://schemas.microsoft.com/office/drawing/2014/main" id="{53C77E90-6680-4FB1-9CC3-C65EC6E9583B}"/>
              </a:ext>
            </a:extLst>
          </p:cNvPr>
          <p:cNvGraphicFramePr>
            <a:graphicFrameLocks noGrp="1"/>
          </p:cNvGraphicFramePr>
          <p:nvPr/>
        </p:nvGraphicFramePr>
        <p:xfrm>
          <a:off x="4735513" y="32543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 name="TextBox 1">
            <a:extLst>
              <a:ext uri="{FF2B5EF4-FFF2-40B4-BE49-F238E27FC236}">
                <a16:creationId xmlns:a16="http://schemas.microsoft.com/office/drawing/2014/main" id="{51FF98C7-9B01-473D-BB54-0EA9DEFBA476}"/>
              </a:ext>
            </a:extLst>
          </p:cNvPr>
          <p:cNvSpPr txBox="1">
            <a:spLocks noChangeArrowheads="1"/>
          </p:cNvSpPr>
          <p:nvPr/>
        </p:nvSpPr>
        <p:spPr bwMode="auto">
          <a:xfrm>
            <a:off x="4735513" y="-34925"/>
            <a:ext cx="431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p=0                       a[0:5]                     r=5</a:t>
            </a:r>
            <a:endParaRPr lang="zh-CN" altLang="en-US"/>
          </a:p>
        </p:txBody>
      </p:sp>
      <p:sp>
        <p:nvSpPr>
          <p:cNvPr id="23" name="TextBox 59">
            <a:extLst>
              <a:ext uri="{FF2B5EF4-FFF2-40B4-BE49-F238E27FC236}">
                <a16:creationId xmlns:a16="http://schemas.microsoft.com/office/drawing/2014/main" id="{6D30FF07-E5AB-415D-890C-9A959A3B7CB3}"/>
              </a:ext>
            </a:extLst>
          </p:cNvPr>
          <p:cNvSpPr txBox="1">
            <a:spLocks noChangeArrowheads="1"/>
          </p:cNvSpPr>
          <p:nvPr/>
        </p:nvSpPr>
        <p:spPr bwMode="auto">
          <a:xfrm>
            <a:off x="3573463" y="0"/>
            <a:ext cx="1252537"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初始数组：</a:t>
            </a:r>
          </a:p>
        </p:txBody>
      </p:sp>
      <p:graphicFrame>
        <p:nvGraphicFramePr>
          <p:cNvPr id="24" name="Group 49">
            <a:extLst>
              <a:ext uri="{FF2B5EF4-FFF2-40B4-BE49-F238E27FC236}">
                <a16:creationId xmlns:a16="http://schemas.microsoft.com/office/drawing/2014/main" id="{B0177A76-8EA5-4441-8602-E90CB25E9FEC}"/>
              </a:ext>
            </a:extLst>
          </p:cNvPr>
          <p:cNvGraphicFramePr>
            <a:graphicFrameLocks noGrp="1"/>
          </p:cNvGraphicFramePr>
          <p:nvPr>
            <p:extLst>
              <p:ext uri="{D42A27DB-BD31-4B8C-83A1-F6EECF244321}">
                <p14:modId xmlns:p14="http://schemas.microsoft.com/office/powerpoint/2010/main" val="3107062293"/>
              </p:ext>
            </p:extLst>
          </p:nvPr>
        </p:nvGraphicFramePr>
        <p:xfrm>
          <a:off x="4589463" y="327183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1" lang="en-US" altLang="zh-CN" sz="2400" kern="1200" dirty="0">
                          <a:solidFill>
                            <a:schemeClr val="tx1"/>
                          </a:solidFill>
                          <a:latin typeface="Verdana" pitchFamily="34" charset="0"/>
                          <a:ea typeface="黑体" pitchFamily="49" charset="-122"/>
                          <a:cs typeface="+mn-cs"/>
                        </a:rPr>
                        <a:t>6</a:t>
                      </a:r>
                      <a:endParaRPr kumimoji="1" lang="zh-CN" altLang="zh-CN" sz="2400" kern="1200" dirty="0">
                        <a:solidFill>
                          <a:schemeClr val="tx1"/>
                        </a:solidFill>
                        <a:latin typeface="Verdana" pitchFamily="34" charset="0"/>
                        <a:ea typeface="黑体" pitchFamily="49"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5" name="Text Box 125">
            <a:extLst>
              <a:ext uri="{FF2B5EF4-FFF2-40B4-BE49-F238E27FC236}">
                <a16:creationId xmlns:a16="http://schemas.microsoft.com/office/drawing/2014/main" id="{E96D5CBD-68DD-4356-8288-90C8907BC7A9}"/>
              </a:ext>
            </a:extLst>
          </p:cNvPr>
          <p:cNvSpPr txBox="1">
            <a:spLocks noChangeArrowheads="1"/>
          </p:cNvSpPr>
          <p:nvPr/>
        </p:nvSpPr>
        <p:spPr bwMode="auto">
          <a:xfrm>
            <a:off x="4732338" y="2827338"/>
            <a:ext cx="355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bg2"/>
              </a:buClr>
              <a:buSzPct val="75000"/>
            </a:pPr>
            <a:r>
              <a:rPr kumimoji="1" lang="en-US" altLang="zh-CN" sz="2000" b="1">
                <a:solidFill>
                  <a:srgbClr val="FFC000"/>
                </a:solidFill>
                <a:latin typeface="Verdana" pitchFamily="34" charset="0"/>
                <a:ea typeface="黑体" pitchFamily="49" charset="-122"/>
              </a:rPr>
              <a:t>x</a:t>
            </a:r>
          </a:p>
        </p:txBody>
      </p:sp>
      <p:cxnSp>
        <p:nvCxnSpPr>
          <p:cNvPr id="26" name="直接箭头连接符 131">
            <a:extLst>
              <a:ext uri="{FF2B5EF4-FFF2-40B4-BE49-F238E27FC236}">
                <a16:creationId xmlns:a16="http://schemas.microsoft.com/office/drawing/2014/main" id="{A7BF10DF-1912-4004-ACBA-B08161690D28}"/>
              </a:ext>
            </a:extLst>
          </p:cNvPr>
          <p:cNvCxnSpPr>
            <a:cxnSpLocks noChangeShapeType="1"/>
          </p:cNvCxnSpPr>
          <p:nvPr/>
        </p:nvCxnSpPr>
        <p:spPr bwMode="auto">
          <a:xfrm>
            <a:off x="4919663" y="3149600"/>
            <a:ext cx="0" cy="142875"/>
          </a:xfrm>
          <a:prstGeom prst="straightConnector1">
            <a:avLst/>
          </a:prstGeom>
          <a:noFill/>
          <a:ln w="19050" algn="ctr">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Line 74">
            <a:extLst>
              <a:ext uri="{FF2B5EF4-FFF2-40B4-BE49-F238E27FC236}">
                <a16:creationId xmlns:a16="http://schemas.microsoft.com/office/drawing/2014/main" id="{FCB518EA-4C85-4FE4-A889-FED59736C695}"/>
              </a:ext>
            </a:extLst>
          </p:cNvPr>
          <p:cNvSpPr>
            <a:spLocks noChangeShapeType="1"/>
          </p:cNvSpPr>
          <p:nvPr/>
        </p:nvSpPr>
        <p:spPr bwMode="auto">
          <a:xfrm flipV="1">
            <a:off x="7131050" y="3721100"/>
            <a:ext cx="0" cy="2984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Box 137">
            <a:extLst>
              <a:ext uri="{FF2B5EF4-FFF2-40B4-BE49-F238E27FC236}">
                <a16:creationId xmlns:a16="http://schemas.microsoft.com/office/drawing/2014/main" id="{613DDC01-C43C-4BEA-A0F7-58871F0C0ABA}"/>
              </a:ext>
            </a:extLst>
          </p:cNvPr>
          <p:cNvSpPr txBox="1">
            <a:spLocks noChangeArrowheads="1"/>
          </p:cNvSpPr>
          <p:nvPr/>
        </p:nvSpPr>
        <p:spPr bwMode="auto">
          <a:xfrm>
            <a:off x="7824788" y="3798888"/>
            <a:ext cx="50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i=4</a:t>
            </a:r>
            <a:endParaRPr lang="zh-CN" altLang="en-US"/>
          </a:p>
        </p:txBody>
      </p:sp>
      <p:sp>
        <p:nvSpPr>
          <p:cNvPr id="29" name="TextBox 138">
            <a:extLst>
              <a:ext uri="{FF2B5EF4-FFF2-40B4-BE49-F238E27FC236}">
                <a16:creationId xmlns:a16="http://schemas.microsoft.com/office/drawing/2014/main" id="{B911FC29-BEF8-442D-9AB1-F33BF0FFBA2A}"/>
              </a:ext>
            </a:extLst>
          </p:cNvPr>
          <p:cNvSpPr txBox="1">
            <a:spLocks noChangeArrowheads="1"/>
          </p:cNvSpPr>
          <p:nvPr/>
        </p:nvSpPr>
        <p:spPr bwMode="auto">
          <a:xfrm>
            <a:off x="6632575" y="3798888"/>
            <a:ext cx="498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j=3</a:t>
            </a:r>
            <a:endParaRPr lang="zh-CN" altLang="en-US"/>
          </a:p>
        </p:txBody>
      </p:sp>
      <p:sp>
        <p:nvSpPr>
          <p:cNvPr id="30" name="Line 73">
            <a:extLst>
              <a:ext uri="{FF2B5EF4-FFF2-40B4-BE49-F238E27FC236}">
                <a16:creationId xmlns:a16="http://schemas.microsoft.com/office/drawing/2014/main" id="{4724F899-3203-4D80-BEF6-88A953F7D6FB}"/>
              </a:ext>
            </a:extLst>
          </p:cNvPr>
          <p:cNvSpPr>
            <a:spLocks noChangeShapeType="1"/>
          </p:cNvSpPr>
          <p:nvPr/>
        </p:nvSpPr>
        <p:spPr bwMode="auto">
          <a:xfrm flipV="1">
            <a:off x="7877175" y="3727450"/>
            <a:ext cx="0" cy="3381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1" name="直接箭头连接符 35">
            <a:extLst>
              <a:ext uri="{FF2B5EF4-FFF2-40B4-BE49-F238E27FC236}">
                <a16:creationId xmlns:a16="http://schemas.microsoft.com/office/drawing/2014/main" id="{75975D05-A238-45A0-A2DF-BD7182B6CB78}"/>
              </a:ext>
            </a:extLst>
          </p:cNvPr>
          <p:cNvCxnSpPr>
            <a:cxnSpLocks noChangeShapeType="1"/>
          </p:cNvCxnSpPr>
          <p:nvPr/>
        </p:nvCxnSpPr>
        <p:spPr bwMode="auto">
          <a:xfrm flipH="1">
            <a:off x="7131050" y="3930650"/>
            <a:ext cx="58420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2">
            <a:extLst>
              <a:ext uri="{FF2B5EF4-FFF2-40B4-BE49-F238E27FC236}">
                <a16:creationId xmlns:a16="http://schemas.microsoft.com/office/drawing/2014/main" id="{1B623BE9-8762-4E20-A3DC-96EC505A4216}"/>
              </a:ext>
            </a:extLst>
          </p:cNvPr>
          <p:cNvSpPr>
            <a:spLocks noChangeArrowheads="1"/>
          </p:cNvSpPr>
          <p:nvPr/>
        </p:nvSpPr>
        <p:spPr bwMode="auto">
          <a:xfrm>
            <a:off x="4456113" y="1989138"/>
            <a:ext cx="4795837" cy="2076450"/>
          </a:xfrm>
          <a:prstGeom prst="rect">
            <a:avLst/>
          </a:prstGeom>
          <a:noFill/>
          <a:ln w="952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1932127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9590941-806A-4274-9CD4-C6C31429B45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2E16DF2D-7B6E-4025-BA29-1DC352B62ADB}"/>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3751DFB0-6EA4-4974-838E-25F8D0C537C6}"/>
              </a:ext>
            </a:extLst>
          </p:cNvPr>
          <p:cNvSpPr>
            <a:spLocks noGrp="1"/>
          </p:cNvSpPr>
          <p:nvPr>
            <p:ph type="sldNum" sz="quarter" idx="12"/>
          </p:nvPr>
        </p:nvSpPr>
        <p:spPr/>
        <p:txBody>
          <a:bodyPr/>
          <a:lstStyle/>
          <a:p>
            <a:fld id="{EEA58A3B-43CE-4AA0-90B5-EB47AFAFEB34}" type="slidenum">
              <a:rPr lang="zh-CN" altLang="en-US" smtClean="0"/>
              <a:pPr/>
              <a:t>92</a:t>
            </a:fld>
            <a:endParaRPr lang="zh-CN" altLang="en-US" dirty="0"/>
          </a:p>
        </p:txBody>
      </p:sp>
      <p:sp>
        <p:nvSpPr>
          <p:cNvPr id="6" name="Rectangle 5">
            <a:extLst>
              <a:ext uri="{FF2B5EF4-FFF2-40B4-BE49-F238E27FC236}">
                <a16:creationId xmlns:a16="http://schemas.microsoft.com/office/drawing/2014/main" id="{07EE4EBE-97DC-47CB-9CB0-28D1E79C65DC}"/>
              </a:ext>
            </a:extLst>
          </p:cNvPr>
          <p:cNvSpPr>
            <a:spLocks noChangeArrowheads="1"/>
          </p:cNvSpPr>
          <p:nvPr/>
        </p:nvSpPr>
        <p:spPr bwMode="auto">
          <a:xfrm>
            <a:off x="118110" y="242887"/>
            <a:ext cx="8712200" cy="6372225"/>
          </a:xfrm>
          <a:prstGeom prst="rect">
            <a:avLst/>
          </a:prstGeom>
          <a:noFill/>
          <a:ln w="25400" algn="ctr">
            <a:no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2000" dirty="0"/>
              <a:t>template&lt;class Type&gt;</a:t>
            </a:r>
          </a:p>
          <a:p>
            <a:pPr>
              <a:lnSpc>
                <a:spcPct val="120000"/>
              </a:lnSpc>
              <a:defRPr/>
            </a:pPr>
            <a:r>
              <a:rPr kumimoji="1" lang="en-US" altLang="zh-CN" sz="2000" dirty="0" err="1"/>
              <a:t>int</a:t>
            </a:r>
            <a:r>
              <a:rPr kumimoji="1" lang="en-US" altLang="zh-CN" sz="2000" dirty="0"/>
              <a:t> </a:t>
            </a:r>
            <a:r>
              <a:rPr kumimoji="1" lang="en-US" altLang="zh-CN" sz="2000" b="1" dirty="0"/>
              <a:t>Partition</a:t>
            </a:r>
            <a:r>
              <a:rPr kumimoji="1" lang="en-US" altLang="zh-CN" sz="2000" dirty="0"/>
              <a:t> (Type a[], </a:t>
            </a:r>
            <a:r>
              <a:rPr kumimoji="1" lang="en-US" altLang="zh-CN" sz="2000" dirty="0" err="1"/>
              <a:t>int</a:t>
            </a:r>
            <a:r>
              <a:rPr kumimoji="1" lang="en-US" altLang="zh-CN" sz="2000" dirty="0"/>
              <a:t> p, </a:t>
            </a:r>
            <a:r>
              <a:rPr kumimoji="1" lang="en-US" altLang="zh-CN" sz="2000" dirty="0" err="1"/>
              <a:t>int</a:t>
            </a:r>
            <a:r>
              <a:rPr kumimoji="1" lang="en-US" altLang="zh-CN" sz="2000" dirty="0"/>
              <a:t> r)</a:t>
            </a:r>
          </a:p>
          <a:p>
            <a:pPr>
              <a:lnSpc>
                <a:spcPct val="120000"/>
              </a:lnSpc>
              <a:defRPr/>
            </a:pPr>
            <a:r>
              <a:rPr kumimoji="1" lang="en-US" altLang="zh-CN" sz="2000" dirty="0"/>
              <a:t>{</a:t>
            </a:r>
          </a:p>
          <a:p>
            <a:pPr>
              <a:lnSpc>
                <a:spcPct val="120000"/>
              </a:lnSpc>
              <a:defRPr/>
            </a:pPr>
            <a:r>
              <a:rPr kumimoji="1" lang="en-US" altLang="zh-CN" sz="2000" dirty="0"/>
              <a:t>        </a:t>
            </a:r>
            <a:r>
              <a:rPr kumimoji="1" lang="en-US" altLang="zh-CN" sz="2000" dirty="0" err="1"/>
              <a:t>int</a:t>
            </a:r>
            <a:r>
              <a:rPr kumimoji="1" lang="en-US" altLang="zh-CN" sz="2000" dirty="0"/>
              <a:t> i = p, j = r + 1; </a:t>
            </a:r>
          </a:p>
          <a:p>
            <a:pPr>
              <a:lnSpc>
                <a:spcPct val="120000"/>
              </a:lnSpc>
              <a:defRPr/>
            </a:pPr>
            <a:r>
              <a:rPr kumimoji="1" lang="en-US" altLang="zh-CN" sz="2000" dirty="0"/>
              <a:t>        Type x=a[p]; //*</a:t>
            </a:r>
            <a:r>
              <a:rPr kumimoji="1" lang="zh-CN" altLang="en-US" sz="2000" dirty="0"/>
              <a:t>第</a:t>
            </a:r>
            <a:r>
              <a:rPr kumimoji="1" lang="en-US" altLang="zh-CN" sz="2000" dirty="0"/>
              <a:t>1</a:t>
            </a:r>
            <a:r>
              <a:rPr kumimoji="1" lang="zh-CN" altLang="en-US" sz="2000" dirty="0"/>
              <a:t>个元素作为比较基准</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&lt; x</a:t>
            </a:r>
            <a:r>
              <a:rPr kumimoji="1" lang="zh-CN" altLang="en-US" sz="2000" dirty="0"/>
              <a:t>的元素交换到左边区域</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&gt; x</a:t>
            </a:r>
            <a:r>
              <a:rPr kumimoji="1" lang="zh-CN" altLang="en-US" sz="2000" dirty="0"/>
              <a:t>的元素交换到右边区域</a:t>
            </a:r>
          </a:p>
          <a:p>
            <a:pPr>
              <a:lnSpc>
                <a:spcPct val="120000"/>
              </a:lnSpc>
              <a:defRPr/>
            </a:pPr>
            <a:r>
              <a:rPr kumimoji="1" lang="zh-CN" altLang="en-US" sz="2000" dirty="0"/>
              <a:t>        </a:t>
            </a:r>
            <a:r>
              <a:rPr kumimoji="1" lang="en-US" altLang="zh-CN" sz="2000" b="1" u="sng" dirty="0">
                <a:solidFill>
                  <a:schemeClr val="accent1">
                    <a:lumMod val="75000"/>
                  </a:schemeClr>
                </a:solidFill>
              </a:rPr>
              <a:t>while </a:t>
            </a:r>
            <a:r>
              <a:rPr kumimoji="1" lang="en-US" altLang="zh-CN" sz="2000" b="1" u="sng" dirty="0">
                <a:solidFill>
                  <a:srgbClr val="FF0000"/>
                </a:solidFill>
              </a:rPr>
              <a:t>(true) </a:t>
            </a:r>
            <a:r>
              <a:rPr kumimoji="1" lang="en-US" altLang="zh-CN" sz="2000" b="1" dirty="0">
                <a:solidFill>
                  <a:schemeClr val="accent1">
                    <a:lumMod val="75000"/>
                  </a:schemeClr>
                </a:solidFill>
              </a:rPr>
              <a:t>{</a:t>
            </a:r>
          </a:p>
          <a:p>
            <a:pPr>
              <a:lnSpc>
                <a:spcPct val="120000"/>
              </a:lnSpc>
              <a:defRPr/>
            </a:pPr>
            <a:r>
              <a:rPr kumimoji="1" lang="en-US" altLang="zh-CN" sz="2000" dirty="0"/>
              <a:t>           </a:t>
            </a:r>
            <a:r>
              <a:rPr kumimoji="1" lang="en-US" altLang="zh-CN" sz="2000" b="1" dirty="0">
                <a:solidFill>
                  <a:schemeClr val="accent1">
                    <a:lumMod val="75000"/>
                  </a:schemeClr>
                </a:solidFill>
              </a:rPr>
              <a:t>while (a[++i] &lt;x &amp;&amp; i&lt;r);   </a:t>
            </a:r>
            <a:endParaRPr kumimoji="1" lang="en-US" altLang="zh-CN" b="1" dirty="0">
              <a:solidFill>
                <a:schemeClr val="accent1">
                  <a:lumMod val="75000"/>
                </a:schemeClr>
              </a:solidFill>
            </a:endParaRPr>
          </a:p>
          <a:p>
            <a:pPr>
              <a:lnSpc>
                <a:spcPct val="120000"/>
              </a:lnSpc>
              <a:defRPr/>
            </a:pPr>
            <a:r>
              <a:rPr kumimoji="1" lang="en-US" altLang="zh-CN" sz="2000" b="1" dirty="0">
                <a:solidFill>
                  <a:schemeClr val="accent1">
                    <a:lumMod val="75000"/>
                  </a:schemeClr>
                </a:solidFill>
              </a:rPr>
              <a:t>           while (a[- -j] &gt;x);            </a:t>
            </a:r>
          </a:p>
          <a:p>
            <a:pPr>
              <a:lnSpc>
                <a:spcPct val="120000"/>
              </a:lnSpc>
              <a:defRPr/>
            </a:pPr>
            <a:r>
              <a:rPr kumimoji="1" lang="en-US" altLang="zh-CN" sz="2000" b="1" dirty="0">
                <a:solidFill>
                  <a:schemeClr val="accent1">
                    <a:lumMod val="75000"/>
                  </a:schemeClr>
                </a:solidFill>
              </a:rPr>
              <a:t>           </a:t>
            </a:r>
            <a:r>
              <a:rPr kumimoji="1" lang="en-US" altLang="zh-CN" sz="2000" b="1" dirty="0">
                <a:solidFill>
                  <a:srgbClr val="FF0000"/>
                </a:solidFill>
              </a:rPr>
              <a:t>if (i &gt;= j) break</a:t>
            </a:r>
            <a:r>
              <a:rPr kumimoji="1" lang="en-US" altLang="zh-CN" sz="2000" b="1" dirty="0">
                <a:solidFill>
                  <a:schemeClr val="accent1">
                    <a:lumMod val="75000"/>
                  </a:schemeClr>
                </a:solidFill>
              </a:rPr>
              <a:t>; </a:t>
            </a:r>
          </a:p>
          <a:p>
            <a:pPr>
              <a:lnSpc>
                <a:spcPct val="120000"/>
              </a:lnSpc>
              <a:defRPr/>
            </a:pPr>
            <a:r>
              <a:rPr kumimoji="1" lang="en-US" altLang="zh-CN" sz="2000" b="1" dirty="0">
                <a:solidFill>
                  <a:schemeClr val="accent1">
                    <a:lumMod val="75000"/>
                  </a:schemeClr>
                </a:solidFill>
              </a:rPr>
              <a:t>           Swap(a[i], a[j]);</a:t>
            </a:r>
          </a:p>
          <a:p>
            <a:pPr>
              <a:lnSpc>
                <a:spcPct val="120000"/>
              </a:lnSpc>
              <a:defRPr/>
            </a:pPr>
            <a:r>
              <a:rPr kumimoji="1" lang="en-US" altLang="zh-CN" sz="2000" dirty="0"/>
              <a:t>           </a:t>
            </a:r>
            <a:r>
              <a:rPr kumimoji="1" lang="en-US" altLang="zh-CN" sz="2000" b="1" dirty="0">
                <a:solidFill>
                  <a:schemeClr val="accent1">
                    <a:lumMod val="75000"/>
                  </a:schemeClr>
                </a:solidFill>
              </a:rPr>
              <a:t>}</a:t>
            </a:r>
          </a:p>
          <a:p>
            <a:pPr>
              <a:lnSpc>
                <a:spcPct val="120000"/>
              </a:lnSpc>
              <a:defRPr/>
            </a:pPr>
            <a:r>
              <a:rPr kumimoji="1" lang="en-US" altLang="zh-CN" sz="2000" dirty="0"/>
              <a:t>       a[p] = a[j];</a:t>
            </a:r>
          </a:p>
          <a:p>
            <a:pPr>
              <a:lnSpc>
                <a:spcPct val="120000"/>
              </a:lnSpc>
              <a:defRPr/>
            </a:pPr>
            <a:r>
              <a:rPr kumimoji="1" lang="en-US" altLang="zh-CN" sz="2000" dirty="0"/>
              <a:t>       a[j] = x;</a:t>
            </a:r>
          </a:p>
          <a:p>
            <a:pPr>
              <a:lnSpc>
                <a:spcPct val="120000"/>
              </a:lnSpc>
              <a:defRPr/>
            </a:pPr>
            <a:r>
              <a:rPr kumimoji="1" lang="en-US" altLang="zh-CN" sz="2000" dirty="0"/>
              <a:t>       return j;</a:t>
            </a:r>
          </a:p>
          <a:p>
            <a:pPr>
              <a:lnSpc>
                <a:spcPct val="120000"/>
              </a:lnSpc>
              <a:defRPr/>
            </a:pPr>
            <a:r>
              <a:rPr kumimoji="1" lang="en-US" altLang="zh-CN" sz="2000" dirty="0"/>
              <a:t>}</a:t>
            </a:r>
          </a:p>
        </p:txBody>
      </p:sp>
      <p:sp>
        <p:nvSpPr>
          <p:cNvPr id="8" name="右箭头 2">
            <a:extLst>
              <a:ext uri="{FF2B5EF4-FFF2-40B4-BE49-F238E27FC236}">
                <a16:creationId xmlns:a16="http://schemas.microsoft.com/office/drawing/2014/main" id="{4FDB4376-DBBE-4A2A-8313-9E9542419D0E}"/>
              </a:ext>
            </a:extLst>
          </p:cNvPr>
          <p:cNvSpPr/>
          <p:nvPr/>
        </p:nvSpPr>
        <p:spPr bwMode="auto">
          <a:xfrm>
            <a:off x="3861435" y="3946524"/>
            <a:ext cx="1368425" cy="390525"/>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p>
        </p:txBody>
      </p:sp>
      <p:sp>
        <p:nvSpPr>
          <p:cNvPr id="9" name="TextBox 3">
            <a:extLst>
              <a:ext uri="{FF2B5EF4-FFF2-40B4-BE49-F238E27FC236}">
                <a16:creationId xmlns:a16="http://schemas.microsoft.com/office/drawing/2014/main" id="{A5C5643D-C69C-483E-9F00-288244A4FDF2}"/>
              </a:ext>
            </a:extLst>
          </p:cNvPr>
          <p:cNvSpPr txBox="1"/>
          <p:nvPr/>
        </p:nvSpPr>
        <p:spPr>
          <a:xfrm>
            <a:off x="6153785" y="2552699"/>
            <a:ext cx="1800225" cy="369888"/>
          </a:xfrm>
          <a:prstGeom prst="rect">
            <a:avLst/>
          </a:prstGeom>
          <a:solidFill>
            <a:schemeClr val="bg1">
              <a:lumMod val="85000"/>
            </a:schemeClr>
          </a:solidFill>
        </p:spPr>
        <p:txBody>
          <a:bodyPr wrap="none">
            <a:spAutoFit/>
          </a:bodyPr>
          <a:lstStyle/>
          <a:p>
            <a:pPr>
              <a:defRPr/>
            </a:pPr>
            <a:r>
              <a:rPr lang="zh-CN" altLang="en-US" dirty="0"/>
              <a:t>另一种实现方式</a:t>
            </a:r>
          </a:p>
        </p:txBody>
      </p:sp>
      <p:sp>
        <p:nvSpPr>
          <p:cNvPr id="2" name="矩形: 圆角 1">
            <a:extLst>
              <a:ext uri="{FF2B5EF4-FFF2-40B4-BE49-F238E27FC236}">
                <a16:creationId xmlns:a16="http://schemas.microsoft.com/office/drawing/2014/main" id="{B0A93260-C2F0-413B-8B9A-0D9CC395D06E}"/>
              </a:ext>
            </a:extLst>
          </p:cNvPr>
          <p:cNvSpPr/>
          <p:nvPr/>
        </p:nvSpPr>
        <p:spPr>
          <a:xfrm>
            <a:off x="5251706" y="2900033"/>
            <a:ext cx="3556757" cy="2363787"/>
          </a:xfrm>
          <a:prstGeom prst="roundRect">
            <a:avLst>
              <a:gd name="adj" fmla="val 613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defRPr/>
            </a:pPr>
            <a:r>
              <a:rPr kumimoji="1" lang="en-US" altLang="zh-CN" b="1" u="sng">
                <a:solidFill>
                  <a:schemeClr val="accent1">
                    <a:lumMod val="75000"/>
                  </a:schemeClr>
                </a:solidFill>
              </a:rPr>
              <a:t>while </a:t>
            </a:r>
            <a:r>
              <a:rPr kumimoji="1" lang="en-US" altLang="zh-CN" b="1" u="sng">
                <a:solidFill>
                  <a:srgbClr val="FF0000"/>
                </a:solidFill>
              </a:rPr>
              <a:t>(i&lt;j) </a:t>
            </a:r>
            <a:r>
              <a:rPr kumimoji="1" lang="en-US" altLang="zh-CN" b="1">
                <a:solidFill>
                  <a:schemeClr val="accent1">
                    <a:lumMod val="75000"/>
                  </a:schemeClr>
                </a:solidFill>
              </a:rPr>
              <a:t>{</a:t>
            </a:r>
          </a:p>
          <a:p>
            <a:pPr>
              <a:lnSpc>
                <a:spcPct val="120000"/>
              </a:lnSpc>
              <a:defRPr/>
            </a:pPr>
            <a:r>
              <a:rPr kumimoji="1" lang="en-US" altLang="zh-CN"/>
              <a:t>           </a:t>
            </a:r>
            <a:r>
              <a:rPr kumimoji="1" lang="en-US" altLang="zh-CN" b="1">
                <a:solidFill>
                  <a:schemeClr val="accent1">
                    <a:lumMod val="75000"/>
                  </a:schemeClr>
                </a:solidFill>
              </a:rPr>
              <a:t>while (a[++i] &lt;x &amp;&amp; i&lt;r);   </a:t>
            </a:r>
          </a:p>
          <a:p>
            <a:pPr>
              <a:lnSpc>
                <a:spcPct val="120000"/>
              </a:lnSpc>
              <a:defRPr/>
            </a:pPr>
            <a:r>
              <a:rPr kumimoji="1" lang="en-US" altLang="zh-CN" b="1">
                <a:solidFill>
                  <a:schemeClr val="accent1">
                    <a:lumMod val="75000"/>
                  </a:schemeClr>
                </a:solidFill>
              </a:rPr>
              <a:t>           while (a[- -j] &gt;x);            </a:t>
            </a:r>
          </a:p>
          <a:p>
            <a:pPr>
              <a:lnSpc>
                <a:spcPct val="120000"/>
              </a:lnSpc>
              <a:defRPr/>
            </a:pPr>
            <a:r>
              <a:rPr kumimoji="1" lang="en-US" altLang="zh-CN" b="1">
                <a:solidFill>
                  <a:schemeClr val="accent1">
                    <a:lumMod val="75000"/>
                  </a:schemeClr>
                </a:solidFill>
              </a:rPr>
              <a:t>           </a:t>
            </a:r>
          </a:p>
          <a:p>
            <a:pPr>
              <a:lnSpc>
                <a:spcPct val="120000"/>
              </a:lnSpc>
              <a:defRPr/>
            </a:pPr>
            <a:r>
              <a:rPr kumimoji="1" lang="en-US" altLang="zh-CN" b="1">
                <a:solidFill>
                  <a:schemeClr val="accent1">
                    <a:lumMod val="75000"/>
                  </a:schemeClr>
                </a:solidFill>
              </a:rPr>
              <a:t>           Swap(a[i], a[j]);</a:t>
            </a:r>
          </a:p>
          <a:p>
            <a:pPr>
              <a:lnSpc>
                <a:spcPct val="120000"/>
              </a:lnSpc>
              <a:defRPr/>
            </a:pPr>
            <a:r>
              <a:rPr kumimoji="1" lang="en-US" altLang="zh-CN"/>
              <a:t>           </a:t>
            </a:r>
            <a:r>
              <a:rPr kumimoji="1" lang="en-US" altLang="zh-CN" b="1">
                <a:solidFill>
                  <a:schemeClr val="accent1">
                    <a:lumMod val="75000"/>
                  </a:schemeClr>
                </a:solidFill>
              </a:rPr>
              <a:t>}</a:t>
            </a:r>
            <a:endParaRPr kumimoji="1" lang="en-US" altLang="zh-CN" b="1" dirty="0">
              <a:solidFill>
                <a:schemeClr val="accent1">
                  <a:lumMod val="75000"/>
                </a:schemeClr>
              </a:solidFill>
            </a:endParaRPr>
          </a:p>
        </p:txBody>
      </p:sp>
    </p:spTree>
    <p:extLst>
      <p:ext uri="{BB962C8B-B14F-4D97-AF65-F5344CB8AC3E}">
        <p14:creationId xmlns:p14="http://schemas.microsoft.com/office/powerpoint/2010/main" val="21625979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15B46-A50A-466E-B0EE-36621BDE58CC}"/>
              </a:ext>
            </a:extLst>
          </p:cNvPr>
          <p:cNvSpPr>
            <a:spLocks noGrp="1"/>
          </p:cNvSpPr>
          <p:nvPr>
            <p:ph type="title"/>
          </p:nvPr>
        </p:nvSpPr>
        <p:spPr/>
        <p:txBody>
          <a:bodyPr>
            <a:normAutofit/>
          </a:bodyPr>
          <a:lstStyle/>
          <a:p>
            <a:r>
              <a:rPr lang="en-US" altLang="zh-CN" sz="2800" dirty="0" err="1"/>
              <a:t>QickSort</a:t>
            </a:r>
            <a:r>
              <a:rPr lang="en-US" altLang="zh-CN" dirty="0"/>
              <a:t> </a:t>
            </a:r>
            <a:r>
              <a:rPr lang="en-US" altLang="zh-CN" sz="2400" dirty="0">
                <a:solidFill>
                  <a:srgbClr val="92D050"/>
                </a:solidFill>
              </a:rPr>
              <a:t>in MIT Introduction to Algorithms</a:t>
            </a:r>
            <a:endParaRPr lang="zh-CN" altLang="en-US" sz="2400" dirty="0">
              <a:solidFill>
                <a:srgbClr val="92D050"/>
              </a:solidFill>
            </a:endParaRPr>
          </a:p>
        </p:txBody>
      </p:sp>
      <p:sp>
        <p:nvSpPr>
          <p:cNvPr id="4" name="日期占位符 3">
            <a:extLst>
              <a:ext uri="{FF2B5EF4-FFF2-40B4-BE49-F238E27FC236}">
                <a16:creationId xmlns:a16="http://schemas.microsoft.com/office/drawing/2014/main" id="{DC6C8FB1-E652-4262-989D-055E8B28D613}"/>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2AC56018-24B4-42A3-9CB8-52D0DB1BF0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D37FF5-32D1-4680-8D35-93AD2BA17CE3}"/>
              </a:ext>
            </a:extLst>
          </p:cNvPr>
          <p:cNvSpPr>
            <a:spLocks noGrp="1"/>
          </p:cNvSpPr>
          <p:nvPr>
            <p:ph type="sldNum" sz="quarter" idx="12"/>
          </p:nvPr>
        </p:nvSpPr>
        <p:spPr/>
        <p:txBody>
          <a:bodyPr/>
          <a:lstStyle/>
          <a:p>
            <a:fld id="{EEA58A3B-43CE-4AA0-90B5-EB47AFAFEB34}" type="slidenum">
              <a:rPr lang="zh-CN" altLang="en-US" smtClean="0"/>
              <a:pPr/>
              <a:t>93</a:t>
            </a:fld>
            <a:endParaRPr lang="zh-CN" altLang="en-US" dirty="0"/>
          </a:p>
        </p:txBody>
      </p:sp>
      <p:pic>
        <p:nvPicPr>
          <p:cNvPr id="7" name="Picture 3">
            <a:extLst>
              <a:ext uri="{FF2B5EF4-FFF2-40B4-BE49-F238E27FC236}">
                <a16:creationId xmlns:a16="http://schemas.microsoft.com/office/drawing/2014/main" id="{2AC0E179-8B28-4074-9993-CDBAB47D2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90613"/>
            <a:ext cx="88677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2">
            <a:extLst>
              <a:ext uri="{FF2B5EF4-FFF2-40B4-BE49-F238E27FC236}">
                <a16:creationId xmlns:a16="http://schemas.microsoft.com/office/drawing/2014/main" id="{3418C2E2-61AB-4710-B254-1FE111556387}"/>
              </a:ext>
            </a:extLst>
          </p:cNvPr>
          <p:cNvSpPr txBox="1">
            <a:spLocks noChangeArrowheads="1"/>
          </p:cNvSpPr>
          <p:nvPr/>
        </p:nvSpPr>
        <p:spPr bwMode="auto">
          <a:xfrm>
            <a:off x="179388" y="737892"/>
            <a:ext cx="1521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latin typeface="+mn-lt"/>
                <a:ea typeface="微软雅黑 Light" panose="020B0502040204020203" pitchFamily="34" charset="-122"/>
              </a:rPr>
              <a:t>输入： </a:t>
            </a:r>
            <a:r>
              <a:rPr lang="en-US" altLang="zh-CN" dirty="0">
                <a:latin typeface="+mn-lt"/>
                <a:ea typeface="微软雅黑 Light" panose="020B0502040204020203" pitchFamily="34" charset="-122"/>
              </a:rPr>
              <a:t>A[p: r]</a:t>
            </a:r>
            <a:endParaRPr lang="zh-CN" altLang="en-US" dirty="0">
              <a:latin typeface="+mn-lt"/>
              <a:ea typeface="微软雅黑 Light" panose="020B0502040204020203" pitchFamily="34" charset="-122"/>
            </a:endParaRPr>
          </a:p>
        </p:txBody>
      </p:sp>
      <p:sp>
        <p:nvSpPr>
          <p:cNvPr id="9" name="任意多边形 3">
            <a:extLst>
              <a:ext uri="{FF2B5EF4-FFF2-40B4-BE49-F238E27FC236}">
                <a16:creationId xmlns:a16="http://schemas.microsoft.com/office/drawing/2014/main" id="{629FC0FD-ACF7-45FF-BD2E-6B2414EB45BA}"/>
              </a:ext>
            </a:extLst>
          </p:cNvPr>
          <p:cNvSpPr>
            <a:spLocks/>
          </p:cNvSpPr>
          <p:nvPr/>
        </p:nvSpPr>
        <p:spPr bwMode="auto">
          <a:xfrm>
            <a:off x="379413" y="4200525"/>
            <a:ext cx="1011237" cy="247650"/>
          </a:xfrm>
          <a:custGeom>
            <a:avLst/>
            <a:gdLst>
              <a:gd name="T0" fmla="*/ 95478 w 1012371"/>
              <a:gd name="T1" fmla="*/ 204934 h 248194"/>
              <a:gd name="T2" fmla="*/ 146400 w 1012371"/>
              <a:gd name="T3" fmla="*/ 204934 h 248194"/>
              <a:gd name="T4" fmla="*/ 521946 w 1012371"/>
              <a:gd name="T5" fmla="*/ 211140 h 248194"/>
              <a:gd name="T6" fmla="*/ 687444 w 1012371"/>
              <a:gd name="T7" fmla="*/ 217349 h 248194"/>
              <a:gd name="T8" fmla="*/ 757460 w 1012371"/>
              <a:gd name="T9" fmla="*/ 229769 h 248194"/>
              <a:gd name="T10" fmla="*/ 795658 w 1012371"/>
              <a:gd name="T11" fmla="*/ 235979 h 248194"/>
              <a:gd name="T12" fmla="*/ 903860 w 1012371"/>
              <a:gd name="T13" fmla="*/ 229769 h 248194"/>
              <a:gd name="T14" fmla="*/ 922957 w 1012371"/>
              <a:gd name="T15" fmla="*/ 217349 h 248194"/>
              <a:gd name="T16" fmla="*/ 948416 w 1012371"/>
              <a:gd name="T17" fmla="*/ 211140 h 248194"/>
              <a:gd name="T18" fmla="*/ 973878 w 1012371"/>
              <a:gd name="T19" fmla="*/ 173880 h 248194"/>
              <a:gd name="T20" fmla="*/ 986608 w 1012371"/>
              <a:gd name="T21" fmla="*/ 136620 h 248194"/>
              <a:gd name="T22" fmla="*/ 980244 w 1012371"/>
              <a:gd name="T23" fmla="*/ 99357 h 248194"/>
              <a:gd name="T24" fmla="*/ 942050 w 1012371"/>
              <a:gd name="T25" fmla="*/ 74520 h 248194"/>
              <a:gd name="T26" fmla="*/ 903860 w 1012371"/>
              <a:gd name="T27" fmla="*/ 55890 h 248194"/>
              <a:gd name="T28" fmla="*/ 884764 w 1012371"/>
              <a:gd name="T29" fmla="*/ 43470 h 248194"/>
              <a:gd name="T30" fmla="*/ 846573 w 1012371"/>
              <a:gd name="T31" fmla="*/ 31050 h 248194"/>
              <a:gd name="T32" fmla="*/ 827479 w 1012371"/>
              <a:gd name="T33" fmla="*/ 18630 h 248194"/>
              <a:gd name="T34" fmla="*/ 789289 w 1012371"/>
              <a:gd name="T35" fmla="*/ 6209 h 248194"/>
              <a:gd name="T36" fmla="*/ 770194 w 1012371"/>
              <a:gd name="T37" fmla="*/ 0 h 248194"/>
              <a:gd name="T38" fmla="*/ 82747 w 1012371"/>
              <a:gd name="T39" fmla="*/ 6209 h 248194"/>
              <a:gd name="T40" fmla="*/ 12733 w 1012371"/>
              <a:gd name="T41" fmla="*/ 31050 h 248194"/>
              <a:gd name="T42" fmla="*/ 0 w 1012371"/>
              <a:gd name="T43" fmla="*/ 49678 h 248194"/>
              <a:gd name="T44" fmla="*/ 6370 w 1012371"/>
              <a:gd name="T45" fmla="*/ 93149 h 248194"/>
              <a:gd name="T46" fmla="*/ 38190 w 1012371"/>
              <a:gd name="T47" fmla="*/ 130410 h 248194"/>
              <a:gd name="T48" fmla="*/ 57287 w 1012371"/>
              <a:gd name="T49" fmla="*/ 167670 h 248194"/>
              <a:gd name="T50" fmla="*/ 70018 w 1012371"/>
              <a:gd name="T51" fmla="*/ 204934 h 248194"/>
              <a:gd name="T52" fmla="*/ 89114 w 1012371"/>
              <a:gd name="T53" fmla="*/ 211140 h 248194"/>
              <a:gd name="T54" fmla="*/ 108209 w 1012371"/>
              <a:gd name="T55" fmla="*/ 223560 h 248194"/>
              <a:gd name="T56" fmla="*/ 152765 w 1012371"/>
              <a:gd name="T57" fmla="*/ 229769 h 248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12371" h="248194">
                <a:moveTo>
                  <a:pt x="97971" y="215537"/>
                </a:moveTo>
                <a:cubicBezTo>
                  <a:pt x="200344" y="195064"/>
                  <a:pt x="81046" y="213305"/>
                  <a:pt x="150223" y="215537"/>
                </a:cubicBezTo>
                <a:cubicBezTo>
                  <a:pt x="278626" y="219679"/>
                  <a:pt x="407126" y="219892"/>
                  <a:pt x="535577" y="222069"/>
                </a:cubicBezTo>
                <a:cubicBezTo>
                  <a:pt x="592183" y="224246"/>
                  <a:pt x="648850" y="225173"/>
                  <a:pt x="705394" y="228600"/>
                </a:cubicBezTo>
                <a:cubicBezTo>
                  <a:pt x="753048" y="231488"/>
                  <a:pt x="740233" y="234261"/>
                  <a:pt x="777240" y="241663"/>
                </a:cubicBezTo>
                <a:cubicBezTo>
                  <a:pt x="790226" y="244260"/>
                  <a:pt x="803365" y="246017"/>
                  <a:pt x="816428" y="248194"/>
                </a:cubicBezTo>
                <a:cubicBezTo>
                  <a:pt x="853440" y="246017"/>
                  <a:pt x="890798" y="247163"/>
                  <a:pt x="927463" y="241663"/>
                </a:cubicBezTo>
                <a:cubicBezTo>
                  <a:pt x="935226" y="240499"/>
                  <a:pt x="939842" y="231692"/>
                  <a:pt x="947057" y="228600"/>
                </a:cubicBezTo>
                <a:cubicBezTo>
                  <a:pt x="955308" y="225064"/>
                  <a:pt x="964474" y="224246"/>
                  <a:pt x="973183" y="222069"/>
                </a:cubicBezTo>
                <a:cubicBezTo>
                  <a:pt x="981891" y="209006"/>
                  <a:pt x="994343" y="197774"/>
                  <a:pt x="999308" y="182880"/>
                </a:cubicBezTo>
                <a:lnTo>
                  <a:pt x="1012371" y="143691"/>
                </a:lnTo>
                <a:cubicBezTo>
                  <a:pt x="1010194" y="130628"/>
                  <a:pt x="1011218" y="116604"/>
                  <a:pt x="1005840" y="104503"/>
                </a:cubicBezTo>
                <a:cubicBezTo>
                  <a:pt x="995228" y="80625"/>
                  <a:pt x="984685" y="87394"/>
                  <a:pt x="966651" y="78377"/>
                </a:cubicBezTo>
                <a:cubicBezTo>
                  <a:pt x="916010" y="53056"/>
                  <a:pt x="976709" y="75198"/>
                  <a:pt x="927463" y="58783"/>
                </a:cubicBezTo>
                <a:cubicBezTo>
                  <a:pt x="920931" y="54429"/>
                  <a:pt x="915041" y="48908"/>
                  <a:pt x="907868" y="45720"/>
                </a:cubicBezTo>
                <a:cubicBezTo>
                  <a:pt x="895285" y="40128"/>
                  <a:pt x="880137" y="40295"/>
                  <a:pt x="868680" y="32657"/>
                </a:cubicBezTo>
                <a:cubicBezTo>
                  <a:pt x="862149" y="28303"/>
                  <a:pt x="856259" y="22782"/>
                  <a:pt x="849086" y="19594"/>
                </a:cubicBezTo>
                <a:cubicBezTo>
                  <a:pt x="836503" y="14002"/>
                  <a:pt x="822960" y="10885"/>
                  <a:pt x="809897" y="6531"/>
                </a:cubicBezTo>
                <a:lnTo>
                  <a:pt x="790303" y="0"/>
                </a:lnTo>
                <a:lnTo>
                  <a:pt x="84908" y="6531"/>
                </a:lnTo>
                <a:cubicBezTo>
                  <a:pt x="49458" y="7148"/>
                  <a:pt x="36623" y="9097"/>
                  <a:pt x="13063" y="32657"/>
                </a:cubicBezTo>
                <a:cubicBezTo>
                  <a:pt x="7512" y="38208"/>
                  <a:pt x="4354" y="45720"/>
                  <a:pt x="0" y="52251"/>
                </a:cubicBezTo>
                <a:cubicBezTo>
                  <a:pt x="2177" y="67491"/>
                  <a:pt x="2107" y="83226"/>
                  <a:pt x="6531" y="97971"/>
                </a:cubicBezTo>
                <a:cubicBezTo>
                  <a:pt x="10428" y="110962"/>
                  <a:pt x="30857" y="128829"/>
                  <a:pt x="39188" y="137160"/>
                </a:cubicBezTo>
                <a:cubicBezTo>
                  <a:pt x="63013" y="208628"/>
                  <a:pt x="25014" y="100370"/>
                  <a:pt x="58783" y="176349"/>
                </a:cubicBezTo>
                <a:cubicBezTo>
                  <a:pt x="64375" y="188932"/>
                  <a:pt x="67492" y="202474"/>
                  <a:pt x="71846" y="215537"/>
                </a:cubicBezTo>
                <a:cubicBezTo>
                  <a:pt x="74023" y="222068"/>
                  <a:pt x="85282" y="218990"/>
                  <a:pt x="91440" y="222069"/>
                </a:cubicBezTo>
                <a:cubicBezTo>
                  <a:pt x="98461" y="225579"/>
                  <a:pt x="103515" y="232875"/>
                  <a:pt x="111034" y="235131"/>
                </a:cubicBezTo>
                <a:cubicBezTo>
                  <a:pt x="125780" y="239555"/>
                  <a:pt x="156754" y="241663"/>
                  <a:pt x="156754" y="241663"/>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TextBox 4">
            <a:extLst>
              <a:ext uri="{FF2B5EF4-FFF2-40B4-BE49-F238E27FC236}">
                <a16:creationId xmlns:a16="http://schemas.microsoft.com/office/drawing/2014/main" id="{86E7D910-DA49-4DFE-90AC-0B90531722B6}"/>
              </a:ext>
            </a:extLst>
          </p:cNvPr>
          <p:cNvSpPr txBox="1">
            <a:spLocks noChangeArrowheads="1"/>
          </p:cNvSpPr>
          <p:nvPr/>
        </p:nvSpPr>
        <p:spPr bwMode="auto">
          <a:xfrm>
            <a:off x="4067175" y="3930650"/>
            <a:ext cx="1728788"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dirty="0">
                <a:latin typeface="+mn-lt"/>
                <a:ea typeface="微软雅黑 Light" panose="020B0502040204020203" pitchFamily="34" charset="-122"/>
              </a:rPr>
              <a:t>选最右端元素</a:t>
            </a:r>
            <a:r>
              <a:rPr lang="en-US" altLang="zh-CN" sz="1400" dirty="0">
                <a:latin typeface="+mn-lt"/>
                <a:ea typeface="微软雅黑 Light" panose="020B0502040204020203" pitchFamily="34" charset="-122"/>
              </a:rPr>
              <a:t>A[r]</a:t>
            </a:r>
          </a:p>
          <a:p>
            <a:r>
              <a:rPr lang="zh-CN" altLang="en-US" sz="1400" dirty="0">
                <a:latin typeface="+mn-lt"/>
                <a:ea typeface="微软雅黑 Light" panose="020B0502040204020203" pitchFamily="34" charset="-122"/>
              </a:rPr>
              <a:t>作为划分基准元素</a:t>
            </a:r>
          </a:p>
        </p:txBody>
      </p:sp>
      <p:cxnSp>
        <p:nvCxnSpPr>
          <p:cNvPr id="11" name="直接箭头连接符 6">
            <a:extLst>
              <a:ext uri="{FF2B5EF4-FFF2-40B4-BE49-F238E27FC236}">
                <a16:creationId xmlns:a16="http://schemas.microsoft.com/office/drawing/2014/main" id="{D935E09D-0F07-4978-8BC3-4A533AA88398}"/>
              </a:ext>
            </a:extLst>
          </p:cNvPr>
          <p:cNvCxnSpPr>
            <a:cxnSpLocks noChangeShapeType="1"/>
          </p:cNvCxnSpPr>
          <p:nvPr/>
        </p:nvCxnSpPr>
        <p:spPr bwMode="auto">
          <a:xfrm flipH="1">
            <a:off x="1390651" y="4192587"/>
            <a:ext cx="2676524" cy="131763"/>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Group 49">
            <a:extLst>
              <a:ext uri="{FF2B5EF4-FFF2-40B4-BE49-F238E27FC236}">
                <a16:creationId xmlns:a16="http://schemas.microsoft.com/office/drawing/2014/main" id="{BBC5C500-EBE2-4343-81B4-D77F98EA34BC}"/>
              </a:ext>
            </a:extLst>
          </p:cNvPr>
          <p:cNvGraphicFramePr>
            <a:graphicFrameLocks noGrp="1"/>
          </p:cNvGraphicFramePr>
          <p:nvPr>
            <p:extLst>
              <p:ext uri="{D42A27DB-BD31-4B8C-83A1-F6EECF244321}">
                <p14:modId xmlns:p14="http://schemas.microsoft.com/office/powerpoint/2010/main" val="2142409614"/>
              </p:ext>
            </p:extLst>
          </p:nvPr>
        </p:nvGraphicFramePr>
        <p:xfrm>
          <a:off x="4670425" y="5118100"/>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sng" strike="noStrike" cap="none" normalizeH="0" baseline="0" dirty="0">
                          <a:ln>
                            <a:noFill/>
                          </a:ln>
                          <a:solidFill>
                            <a:schemeClr val="tx1"/>
                          </a:solidFill>
                          <a:effectLst/>
                          <a:latin typeface="Arial" pitchFamily="34" charset="0"/>
                          <a:ea typeface="宋体" pitchFamily="2" charset="-122"/>
                        </a:rPr>
                        <a:t>5</a:t>
                      </a:r>
                      <a:endParaRPr kumimoji="0" lang="zh-CN" altLang="zh-CN" sz="2400" b="0" i="0" u="sng"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7</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bl>
          </a:graphicData>
        </a:graphic>
      </p:graphicFrame>
      <p:sp>
        <p:nvSpPr>
          <p:cNvPr id="13" name="TextBox 1">
            <a:extLst>
              <a:ext uri="{FF2B5EF4-FFF2-40B4-BE49-F238E27FC236}">
                <a16:creationId xmlns:a16="http://schemas.microsoft.com/office/drawing/2014/main" id="{CA701BF7-D93A-4C95-8D1A-C2111D84E167}"/>
              </a:ext>
            </a:extLst>
          </p:cNvPr>
          <p:cNvSpPr txBox="1">
            <a:spLocks noChangeArrowheads="1"/>
          </p:cNvSpPr>
          <p:nvPr/>
        </p:nvSpPr>
        <p:spPr bwMode="auto">
          <a:xfrm>
            <a:off x="4670425" y="4757738"/>
            <a:ext cx="37273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dirty="0">
                <a:latin typeface="+mn-lt"/>
              </a:rPr>
              <a:t>p=1                       a[1:6]                     r=6</a:t>
            </a:r>
            <a:endParaRPr lang="zh-CN" altLang="en-US" dirty="0">
              <a:latin typeface="+mn-lt"/>
            </a:endParaRPr>
          </a:p>
        </p:txBody>
      </p:sp>
      <p:cxnSp>
        <p:nvCxnSpPr>
          <p:cNvPr id="14" name="直接箭头连接符 2">
            <a:extLst>
              <a:ext uri="{FF2B5EF4-FFF2-40B4-BE49-F238E27FC236}">
                <a16:creationId xmlns:a16="http://schemas.microsoft.com/office/drawing/2014/main" id="{C0DD5555-18FE-4CB6-997D-E9174A47E348}"/>
              </a:ext>
            </a:extLst>
          </p:cNvPr>
          <p:cNvCxnSpPr>
            <a:cxnSpLocks noChangeShapeType="1"/>
          </p:cNvCxnSpPr>
          <p:nvPr/>
        </p:nvCxnSpPr>
        <p:spPr bwMode="auto">
          <a:xfrm>
            <a:off x="8388350" y="4802188"/>
            <a:ext cx="0" cy="328612"/>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4">
            <a:extLst>
              <a:ext uri="{FF2B5EF4-FFF2-40B4-BE49-F238E27FC236}">
                <a16:creationId xmlns:a16="http://schemas.microsoft.com/office/drawing/2014/main" id="{373E6C7C-E931-43AB-BD69-43D04090EF6B}"/>
              </a:ext>
            </a:extLst>
          </p:cNvPr>
          <p:cNvSpPr txBox="1">
            <a:spLocks noChangeArrowheads="1"/>
          </p:cNvSpPr>
          <p:nvPr/>
        </p:nvSpPr>
        <p:spPr bwMode="auto">
          <a:xfrm>
            <a:off x="8172450" y="4445000"/>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rPr>
              <a:t>x=a[r]</a:t>
            </a:r>
            <a:endParaRPr lang="zh-CN" altLang="en-US">
              <a:latin typeface="+mn-lt"/>
            </a:endParaRPr>
          </a:p>
        </p:txBody>
      </p:sp>
      <p:cxnSp>
        <p:nvCxnSpPr>
          <p:cNvPr id="16" name="直接箭头连接符 6">
            <a:extLst>
              <a:ext uri="{FF2B5EF4-FFF2-40B4-BE49-F238E27FC236}">
                <a16:creationId xmlns:a16="http://schemas.microsoft.com/office/drawing/2014/main" id="{5CA39A31-341D-402B-9FE2-26DE9AF356CD}"/>
              </a:ext>
            </a:extLst>
          </p:cNvPr>
          <p:cNvCxnSpPr>
            <a:cxnSpLocks noChangeShapeType="1"/>
          </p:cNvCxnSpPr>
          <p:nvPr/>
        </p:nvCxnSpPr>
        <p:spPr bwMode="auto">
          <a:xfrm flipV="1">
            <a:off x="5033963" y="5589588"/>
            <a:ext cx="0" cy="43338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7">
            <a:extLst>
              <a:ext uri="{FF2B5EF4-FFF2-40B4-BE49-F238E27FC236}">
                <a16:creationId xmlns:a16="http://schemas.microsoft.com/office/drawing/2014/main" id="{B04D2517-F993-4A9E-AA61-55518A029181}"/>
              </a:ext>
            </a:extLst>
          </p:cNvPr>
          <p:cNvSpPr>
            <a:spLocks noChangeArrowheads="1"/>
          </p:cNvSpPr>
          <p:nvPr/>
        </p:nvSpPr>
        <p:spPr bwMode="auto">
          <a:xfrm>
            <a:off x="4067175" y="5121275"/>
            <a:ext cx="576263" cy="431800"/>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ea typeface="微软雅黑 Light" panose="020B0502040204020203" pitchFamily="34" charset="-122"/>
            </a:endParaRPr>
          </a:p>
        </p:txBody>
      </p:sp>
      <p:sp>
        <p:nvSpPr>
          <p:cNvPr id="18" name="TextBox 11">
            <a:extLst>
              <a:ext uri="{FF2B5EF4-FFF2-40B4-BE49-F238E27FC236}">
                <a16:creationId xmlns:a16="http://schemas.microsoft.com/office/drawing/2014/main" id="{DFB92DB9-58D0-4CE3-A416-C6B59268A034}"/>
              </a:ext>
            </a:extLst>
          </p:cNvPr>
          <p:cNvSpPr txBox="1">
            <a:spLocks noChangeArrowheads="1"/>
          </p:cNvSpPr>
          <p:nvPr/>
        </p:nvSpPr>
        <p:spPr bwMode="auto">
          <a:xfrm>
            <a:off x="4945063" y="6062663"/>
            <a:ext cx="6751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ea typeface="微软雅黑 Light" panose="020B0502040204020203" pitchFamily="34" charset="-122"/>
              </a:rPr>
              <a:t>j:  for</a:t>
            </a:r>
            <a:endParaRPr lang="zh-CN" altLang="en-US">
              <a:solidFill>
                <a:srgbClr val="FF0000"/>
              </a:solidFill>
              <a:latin typeface="+mn-lt"/>
              <a:ea typeface="微软雅黑 Light" panose="020B0502040204020203" pitchFamily="34" charset="-122"/>
            </a:endParaRPr>
          </a:p>
        </p:txBody>
      </p:sp>
      <p:sp>
        <p:nvSpPr>
          <p:cNvPr id="19" name="TextBox 12">
            <a:extLst>
              <a:ext uri="{FF2B5EF4-FFF2-40B4-BE49-F238E27FC236}">
                <a16:creationId xmlns:a16="http://schemas.microsoft.com/office/drawing/2014/main" id="{A9B0AFDA-E0C3-4DCA-AAAD-147E3B385671}"/>
              </a:ext>
            </a:extLst>
          </p:cNvPr>
          <p:cNvSpPr txBox="1">
            <a:spLocks noChangeArrowheads="1"/>
          </p:cNvSpPr>
          <p:nvPr/>
        </p:nvSpPr>
        <p:spPr bwMode="auto">
          <a:xfrm>
            <a:off x="4125913" y="4749800"/>
            <a:ext cx="494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p-1</a:t>
            </a:r>
            <a:endParaRPr lang="zh-CN" altLang="en-US">
              <a:latin typeface="+mn-lt"/>
              <a:ea typeface="微软雅黑 Light" panose="020B0502040204020203" pitchFamily="34" charset="-122"/>
            </a:endParaRPr>
          </a:p>
        </p:txBody>
      </p:sp>
      <p:cxnSp>
        <p:nvCxnSpPr>
          <p:cNvPr id="20" name="直接箭头连接符 14">
            <a:extLst>
              <a:ext uri="{FF2B5EF4-FFF2-40B4-BE49-F238E27FC236}">
                <a16:creationId xmlns:a16="http://schemas.microsoft.com/office/drawing/2014/main" id="{D7E42C86-13CB-4071-B65B-3CAF181E51D5}"/>
              </a:ext>
            </a:extLst>
          </p:cNvPr>
          <p:cNvCxnSpPr>
            <a:cxnSpLocks noChangeShapeType="1"/>
          </p:cNvCxnSpPr>
          <p:nvPr/>
        </p:nvCxnSpPr>
        <p:spPr bwMode="auto">
          <a:xfrm>
            <a:off x="5033963" y="5878513"/>
            <a:ext cx="3209925" cy="0"/>
          </a:xfrm>
          <a:prstGeom prst="straightConnector1">
            <a:avLst/>
          </a:prstGeom>
          <a:noFill/>
          <a:ln w="9525" algn="ctr">
            <a:solidFill>
              <a:srgbClr val="FF0000"/>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2">
            <a:extLst>
              <a:ext uri="{FF2B5EF4-FFF2-40B4-BE49-F238E27FC236}">
                <a16:creationId xmlns:a16="http://schemas.microsoft.com/office/drawing/2014/main" id="{FB24E7E8-C857-4A4C-B523-3ED6C3B8B855}"/>
              </a:ext>
            </a:extLst>
          </p:cNvPr>
          <p:cNvSpPr txBox="1">
            <a:spLocks noChangeArrowheads="1"/>
          </p:cNvSpPr>
          <p:nvPr/>
        </p:nvSpPr>
        <p:spPr bwMode="auto">
          <a:xfrm>
            <a:off x="7735888" y="5878513"/>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r-1</a:t>
            </a:r>
            <a:endParaRPr lang="zh-CN" altLang="en-US">
              <a:latin typeface="+mn-lt"/>
              <a:ea typeface="微软雅黑 Light" panose="020B0502040204020203" pitchFamily="34" charset="-122"/>
            </a:endParaRPr>
          </a:p>
        </p:txBody>
      </p:sp>
      <p:sp>
        <p:nvSpPr>
          <p:cNvPr id="22" name="TextBox 23">
            <a:extLst>
              <a:ext uri="{FF2B5EF4-FFF2-40B4-BE49-F238E27FC236}">
                <a16:creationId xmlns:a16="http://schemas.microsoft.com/office/drawing/2014/main" id="{988CB243-A3A3-4D6B-B70E-475947989BEC}"/>
              </a:ext>
            </a:extLst>
          </p:cNvPr>
          <p:cNvSpPr txBox="1">
            <a:spLocks noChangeArrowheads="1"/>
          </p:cNvSpPr>
          <p:nvPr/>
        </p:nvSpPr>
        <p:spPr bwMode="auto">
          <a:xfrm>
            <a:off x="5033963" y="5837238"/>
            <a:ext cx="306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p</a:t>
            </a:r>
            <a:endParaRPr lang="zh-CN" altLang="en-US">
              <a:latin typeface="+mn-lt"/>
              <a:ea typeface="微软雅黑 Light" panose="020B0502040204020203" pitchFamily="34" charset="-122"/>
            </a:endParaRPr>
          </a:p>
        </p:txBody>
      </p:sp>
      <p:cxnSp>
        <p:nvCxnSpPr>
          <p:cNvPr id="23" name="直接箭头连接符 24">
            <a:extLst>
              <a:ext uri="{FF2B5EF4-FFF2-40B4-BE49-F238E27FC236}">
                <a16:creationId xmlns:a16="http://schemas.microsoft.com/office/drawing/2014/main" id="{00AE45E0-AB11-4F97-B573-8FFF3AF6FB2B}"/>
              </a:ext>
            </a:extLst>
          </p:cNvPr>
          <p:cNvCxnSpPr>
            <a:cxnSpLocks noChangeShapeType="1"/>
            <a:stCxn id="24" idx="0"/>
          </p:cNvCxnSpPr>
          <p:nvPr/>
        </p:nvCxnSpPr>
        <p:spPr bwMode="auto">
          <a:xfrm flipV="1">
            <a:off x="4221233" y="5553075"/>
            <a:ext cx="20567" cy="681038"/>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5">
            <a:extLst>
              <a:ext uri="{FF2B5EF4-FFF2-40B4-BE49-F238E27FC236}">
                <a16:creationId xmlns:a16="http://schemas.microsoft.com/office/drawing/2014/main" id="{CD8DC70C-C89F-4882-8FC2-BBD119BB582A}"/>
              </a:ext>
            </a:extLst>
          </p:cNvPr>
          <p:cNvSpPr txBox="1">
            <a:spLocks noChangeArrowheads="1"/>
          </p:cNvSpPr>
          <p:nvPr/>
        </p:nvSpPr>
        <p:spPr bwMode="auto">
          <a:xfrm>
            <a:off x="3902075" y="6234113"/>
            <a:ext cx="63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FF0000"/>
                </a:solidFill>
                <a:latin typeface="+mn-lt"/>
                <a:ea typeface="微软雅黑 Light" panose="020B0502040204020203" pitchFamily="34" charset="-122"/>
              </a:rPr>
              <a:t>i: i+1</a:t>
            </a:r>
            <a:endParaRPr lang="zh-CN" altLang="en-US">
              <a:solidFill>
                <a:srgbClr val="FF0000"/>
              </a:solidFill>
              <a:latin typeface="+mn-lt"/>
              <a:ea typeface="微软雅黑 Light" panose="020B0502040204020203" pitchFamily="34" charset="-122"/>
            </a:endParaRPr>
          </a:p>
        </p:txBody>
      </p:sp>
      <p:cxnSp>
        <p:nvCxnSpPr>
          <p:cNvPr id="25" name="直接箭头连接符 26">
            <a:extLst>
              <a:ext uri="{FF2B5EF4-FFF2-40B4-BE49-F238E27FC236}">
                <a16:creationId xmlns:a16="http://schemas.microsoft.com/office/drawing/2014/main" id="{66BA298D-934F-4547-9179-02A6419DA237}"/>
              </a:ext>
            </a:extLst>
          </p:cNvPr>
          <p:cNvCxnSpPr>
            <a:cxnSpLocks noChangeShapeType="1"/>
          </p:cNvCxnSpPr>
          <p:nvPr/>
        </p:nvCxnSpPr>
        <p:spPr bwMode="auto">
          <a:xfrm>
            <a:off x="4241800" y="6094413"/>
            <a:ext cx="674688" cy="0"/>
          </a:xfrm>
          <a:prstGeom prst="straightConnector1">
            <a:avLst/>
          </a:prstGeom>
          <a:noFill/>
          <a:ln w="9525" algn="ctr">
            <a:solidFill>
              <a:srgbClr val="FF0000"/>
            </a:solidFill>
            <a:prstDash val="lg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1">
            <a:extLst>
              <a:ext uri="{FF2B5EF4-FFF2-40B4-BE49-F238E27FC236}">
                <a16:creationId xmlns:a16="http://schemas.microsoft.com/office/drawing/2014/main" id="{11772B12-3C59-421D-87E5-8A88F8F4984B}"/>
              </a:ext>
            </a:extLst>
          </p:cNvPr>
          <p:cNvSpPr txBox="1">
            <a:spLocks noChangeArrowheads="1"/>
          </p:cNvSpPr>
          <p:nvPr/>
        </p:nvSpPr>
        <p:spPr bwMode="auto">
          <a:xfrm>
            <a:off x="5843588" y="6308725"/>
            <a:ext cx="25447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dirty="0">
                <a:latin typeface="+mn-lt"/>
                <a:ea typeface="微软雅黑 Light" panose="020B0502040204020203" pitchFamily="34" charset="-122"/>
              </a:rPr>
              <a:t>j:</a:t>
            </a:r>
            <a:r>
              <a:rPr lang="zh-CN" altLang="en-US" sz="1600" dirty="0">
                <a:latin typeface="+mn-lt"/>
                <a:ea typeface="微软雅黑 Light" panose="020B0502040204020203" pitchFamily="34" charset="-122"/>
              </a:rPr>
              <a:t>不符合顺序的大元素指针</a:t>
            </a:r>
            <a:endParaRPr lang="en-US" altLang="zh-CN" sz="1600" dirty="0">
              <a:latin typeface="+mn-lt"/>
              <a:ea typeface="微软雅黑 Light" panose="020B0502040204020203" pitchFamily="34" charset="-122"/>
            </a:endParaRPr>
          </a:p>
          <a:p>
            <a:pPr eaLnBrk="1" hangingPunct="1"/>
            <a:r>
              <a:rPr lang="en-US" altLang="zh-CN" sz="1600" dirty="0">
                <a:latin typeface="+mn-lt"/>
                <a:ea typeface="微软雅黑 Light" panose="020B0502040204020203" pitchFamily="34" charset="-122"/>
              </a:rPr>
              <a:t>i:</a:t>
            </a:r>
            <a:r>
              <a:rPr lang="zh-CN" altLang="en-US" sz="1600" dirty="0">
                <a:latin typeface="+mn-lt"/>
                <a:ea typeface="微软雅黑 Light" panose="020B0502040204020203" pitchFamily="34" charset="-122"/>
              </a:rPr>
              <a:t>不符合顺序的小元素指针</a:t>
            </a:r>
            <a:endParaRPr lang="en-US" altLang="zh-CN" sz="1600" dirty="0">
              <a:latin typeface="+mn-lt"/>
              <a:ea typeface="微软雅黑 Light" panose="020B0502040204020203" pitchFamily="34" charset="-122"/>
            </a:endParaRPr>
          </a:p>
          <a:p>
            <a:pPr eaLnBrk="1" hangingPunct="1"/>
            <a:endParaRPr lang="zh-CN" altLang="en-US" sz="1600" dirty="0">
              <a:latin typeface="+mn-lt"/>
              <a:ea typeface="微软雅黑 Light" panose="020B0502040204020203" pitchFamily="34" charset="-122"/>
            </a:endParaRPr>
          </a:p>
        </p:txBody>
      </p:sp>
      <p:sp>
        <p:nvSpPr>
          <p:cNvPr id="3" name="矩形: 圆角 2">
            <a:extLst>
              <a:ext uri="{FF2B5EF4-FFF2-40B4-BE49-F238E27FC236}">
                <a16:creationId xmlns:a16="http://schemas.microsoft.com/office/drawing/2014/main" id="{BE6324A4-3793-45C9-A0E3-FE2AC64B5F65}"/>
              </a:ext>
            </a:extLst>
          </p:cNvPr>
          <p:cNvSpPr/>
          <p:nvPr/>
        </p:nvSpPr>
        <p:spPr>
          <a:xfrm>
            <a:off x="5195247" y="769664"/>
            <a:ext cx="3889612" cy="1765110"/>
          </a:xfrm>
          <a:prstGeom prst="roundRect">
            <a:avLst>
              <a:gd name="adj" fmla="val 397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zh-CN" altLang="en-US" dirty="0">
                <a:solidFill>
                  <a:schemeClr val="tx1"/>
                </a:solidFill>
                <a:ea typeface="微软雅黑 Light" panose="020B0502040204020203" pitchFamily="34" charset="-122"/>
              </a:rPr>
              <a:t>原理相同，多种实现方式，细节差异！</a:t>
            </a:r>
            <a:endParaRPr lang="en-US" altLang="zh-CN" dirty="0">
              <a:solidFill>
                <a:schemeClr val="tx1"/>
              </a:solidFill>
              <a:ea typeface="微软雅黑 Light" panose="020B0502040204020203" pitchFamily="34" charset="-122"/>
            </a:endParaRPr>
          </a:p>
          <a:p>
            <a:pPr eaLnBrk="1" hangingPunct="1"/>
            <a:r>
              <a:rPr lang="en-US" altLang="zh-CN" dirty="0">
                <a:solidFill>
                  <a:schemeClr val="tx1"/>
                </a:solidFill>
                <a:ea typeface="微软雅黑 Light" panose="020B0502040204020203" pitchFamily="34" charset="-122"/>
              </a:rPr>
              <a:t>e.g. </a:t>
            </a:r>
          </a:p>
          <a:p>
            <a:pPr eaLnBrk="1" hangingPunct="1"/>
            <a:r>
              <a:rPr lang="en-US" altLang="zh-CN" dirty="0">
                <a:solidFill>
                  <a:schemeClr val="tx1"/>
                </a:solidFill>
                <a:ea typeface="微软雅黑 Light" panose="020B0502040204020203" pitchFamily="34" charset="-122"/>
              </a:rPr>
              <a:t>1. x=a[p] vs x=a[r]</a:t>
            </a:r>
          </a:p>
          <a:p>
            <a:pPr eaLnBrk="1" hangingPunct="1"/>
            <a:r>
              <a:rPr lang="en-US" altLang="zh-CN" dirty="0">
                <a:solidFill>
                  <a:schemeClr val="tx1"/>
                </a:solidFill>
                <a:ea typeface="微软雅黑 Light" panose="020B0502040204020203" pitchFamily="34" charset="-122"/>
              </a:rPr>
              <a:t>2. </a:t>
            </a:r>
            <a:r>
              <a:rPr lang="zh-CN" altLang="en-US" dirty="0">
                <a:solidFill>
                  <a:schemeClr val="tx1"/>
                </a:solidFill>
                <a:ea typeface="微软雅黑 Light" panose="020B0502040204020203" pitchFamily="34" charset="-122"/>
              </a:rPr>
              <a:t>初始时，</a:t>
            </a:r>
            <a:r>
              <a:rPr lang="en-US" altLang="zh-CN" dirty="0">
                <a:solidFill>
                  <a:schemeClr val="tx1"/>
                </a:solidFill>
                <a:ea typeface="微软雅黑 Light" panose="020B0502040204020203" pitchFamily="34" charset="-122"/>
              </a:rPr>
              <a:t>j=r+1 vs j=r</a:t>
            </a:r>
          </a:p>
          <a:p>
            <a:pPr eaLnBrk="1" hangingPunct="1"/>
            <a:r>
              <a:rPr lang="en-US" altLang="zh-CN" dirty="0">
                <a:solidFill>
                  <a:schemeClr val="tx1"/>
                </a:solidFill>
                <a:ea typeface="微软雅黑 Light" panose="020B0502040204020203" pitchFamily="34" charset="-122"/>
              </a:rPr>
              <a:t>3. a[++</a:t>
            </a:r>
            <a:r>
              <a:rPr lang="en-US" altLang="zh-CN" dirty="0" err="1">
                <a:solidFill>
                  <a:schemeClr val="tx1"/>
                </a:solidFill>
                <a:ea typeface="微软雅黑 Light" panose="020B0502040204020203" pitchFamily="34" charset="-122"/>
              </a:rPr>
              <a:t>i</a:t>
            </a:r>
            <a:r>
              <a:rPr lang="en-US" altLang="zh-CN" dirty="0">
                <a:solidFill>
                  <a:schemeClr val="tx1"/>
                </a:solidFill>
                <a:ea typeface="微软雅黑 Light" panose="020B0502040204020203" pitchFamily="34" charset="-122"/>
              </a:rPr>
              <a:t>]&lt;x  vs  a[</a:t>
            </a:r>
            <a:r>
              <a:rPr lang="en-US" altLang="zh-CN" dirty="0" err="1">
                <a:solidFill>
                  <a:schemeClr val="tx1"/>
                </a:solidFill>
                <a:ea typeface="微软雅黑 Light" panose="020B0502040204020203" pitchFamily="34" charset="-122"/>
              </a:rPr>
              <a:t>i</a:t>
            </a:r>
            <a:r>
              <a:rPr lang="en-US" altLang="zh-CN" dirty="0">
                <a:solidFill>
                  <a:schemeClr val="tx1"/>
                </a:solidFill>
                <a:ea typeface="微软雅黑 Light" panose="020B0502040204020203" pitchFamily="34" charset="-122"/>
              </a:rPr>
              <a:t>++]&lt;x</a:t>
            </a:r>
          </a:p>
          <a:p>
            <a:pPr eaLnBrk="1" hangingPunct="1"/>
            <a:r>
              <a:rPr lang="en-US" altLang="zh-CN" dirty="0">
                <a:solidFill>
                  <a:schemeClr val="tx1"/>
                </a:solidFill>
                <a:ea typeface="微软雅黑 Light" panose="020B0502040204020203" pitchFamily="34" charset="-122"/>
              </a:rPr>
              <a:t>    a[--j]&gt;x   vs   a[j--]&gt;x</a:t>
            </a:r>
          </a:p>
        </p:txBody>
      </p:sp>
    </p:spTree>
    <p:extLst>
      <p:ext uri="{BB962C8B-B14F-4D97-AF65-F5344CB8AC3E}">
        <p14:creationId xmlns:p14="http://schemas.microsoft.com/office/powerpoint/2010/main" val="2356118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DB6148-748D-44CF-861B-4B3E3D43DF50}"/>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B4D3D270-A95F-468D-8400-F06C6340931C}"/>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AEB1908B-918A-4443-B52C-32E6BB2B102E}"/>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863821B4-B88A-4A06-93FA-83521D434535}"/>
              </a:ext>
            </a:extLst>
          </p:cNvPr>
          <p:cNvSpPr>
            <a:spLocks noGrp="1"/>
          </p:cNvSpPr>
          <p:nvPr>
            <p:ph type="sldNum" sz="quarter" idx="12"/>
          </p:nvPr>
        </p:nvSpPr>
        <p:spPr/>
        <p:txBody>
          <a:bodyPr/>
          <a:lstStyle/>
          <a:p>
            <a:fld id="{EEA58A3B-43CE-4AA0-90B5-EB47AFAFEB34}" type="slidenum">
              <a:rPr lang="zh-CN" altLang="en-US" smtClean="0"/>
              <a:pPr/>
              <a:t>94</a:t>
            </a:fld>
            <a:endParaRPr lang="zh-CN" altLang="en-US" dirty="0"/>
          </a:p>
        </p:txBody>
      </p:sp>
      <p:pic>
        <p:nvPicPr>
          <p:cNvPr id="6" name="Picture 2">
            <a:extLst>
              <a:ext uri="{FF2B5EF4-FFF2-40B4-BE49-F238E27FC236}">
                <a16:creationId xmlns:a16="http://schemas.microsoft.com/office/drawing/2014/main" id="{ECE6CE71-A14E-4DDD-813B-7D3CE13E3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0"/>
            <a:ext cx="4754562" cy="703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2">
            <a:extLst>
              <a:ext uri="{FF2B5EF4-FFF2-40B4-BE49-F238E27FC236}">
                <a16:creationId xmlns:a16="http://schemas.microsoft.com/office/drawing/2014/main" id="{A87B96A6-118D-472A-809F-88D20380F9F0}"/>
              </a:ext>
            </a:extLst>
          </p:cNvPr>
          <p:cNvSpPr txBox="1">
            <a:spLocks noChangeArrowheads="1"/>
          </p:cNvSpPr>
          <p:nvPr/>
        </p:nvSpPr>
        <p:spPr bwMode="auto">
          <a:xfrm>
            <a:off x="1116013" y="471488"/>
            <a:ext cx="1353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latin typeface="+mn-lt"/>
                <a:ea typeface="微软雅黑 Light" panose="020B0502040204020203" pitchFamily="34" charset="-122"/>
              </a:rPr>
              <a:t>输入</a:t>
            </a:r>
            <a:r>
              <a:rPr lang="en-US" altLang="zh-CN" dirty="0">
                <a:latin typeface="+mn-lt"/>
                <a:ea typeface="微软雅黑 Light" panose="020B0502040204020203" pitchFamily="34" charset="-122"/>
              </a:rPr>
              <a:t>: A[p: r]</a:t>
            </a:r>
            <a:endParaRPr lang="zh-CN" altLang="en-US" dirty="0">
              <a:latin typeface="+mn-lt"/>
              <a:ea typeface="微软雅黑 Light" panose="020B0502040204020203" pitchFamily="34" charset="-122"/>
            </a:endParaRPr>
          </a:p>
        </p:txBody>
      </p:sp>
      <p:sp>
        <p:nvSpPr>
          <p:cNvPr id="8" name="任意多边形 3">
            <a:extLst>
              <a:ext uri="{FF2B5EF4-FFF2-40B4-BE49-F238E27FC236}">
                <a16:creationId xmlns:a16="http://schemas.microsoft.com/office/drawing/2014/main" id="{4FDB07B8-5530-4B6C-A661-61498DD3594F}"/>
              </a:ext>
            </a:extLst>
          </p:cNvPr>
          <p:cNvSpPr>
            <a:spLocks/>
          </p:cNvSpPr>
          <p:nvPr/>
        </p:nvSpPr>
        <p:spPr bwMode="auto">
          <a:xfrm>
            <a:off x="5651500" y="471488"/>
            <a:ext cx="360363" cy="390525"/>
          </a:xfrm>
          <a:custGeom>
            <a:avLst/>
            <a:gdLst>
              <a:gd name="T0" fmla="*/ 0 w 1012371"/>
              <a:gd name="T1" fmla="*/ 2147483647 h 248194"/>
              <a:gd name="T2" fmla="*/ 0 w 1012371"/>
              <a:gd name="T3" fmla="*/ 2147483647 h 248194"/>
              <a:gd name="T4" fmla="*/ 0 w 1012371"/>
              <a:gd name="T5" fmla="*/ 2147483647 h 248194"/>
              <a:gd name="T6" fmla="*/ 0 w 1012371"/>
              <a:gd name="T7" fmla="*/ 2147483647 h 248194"/>
              <a:gd name="T8" fmla="*/ 0 w 1012371"/>
              <a:gd name="T9" fmla="*/ 2147483647 h 248194"/>
              <a:gd name="T10" fmla="*/ 0 w 1012371"/>
              <a:gd name="T11" fmla="*/ 2147483647 h 248194"/>
              <a:gd name="T12" fmla="*/ 0 w 1012371"/>
              <a:gd name="T13" fmla="*/ 2147483647 h 248194"/>
              <a:gd name="T14" fmla="*/ 0 w 1012371"/>
              <a:gd name="T15" fmla="*/ 2147483647 h 248194"/>
              <a:gd name="T16" fmla="*/ 0 w 1012371"/>
              <a:gd name="T17" fmla="*/ 2147483647 h 248194"/>
              <a:gd name="T18" fmla="*/ 0 w 1012371"/>
              <a:gd name="T19" fmla="*/ 2147483647 h 248194"/>
              <a:gd name="T20" fmla="*/ 0 w 1012371"/>
              <a:gd name="T21" fmla="*/ 2147483647 h 248194"/>
              <a:gd name="T22" fmla="*/ 0 w 1012371"/>
              <a:gd name="T23" fmla="*/ 2147483647 h 248194"/>
              <a:gd name="T24" fmla="*/ 0 w 1012371"/>
              <a:gd name="T25" fmla="*/ 2147483647 h 248194"/>
              <a:gd name="T26" fmla="*/ 0 w 1012371"/>
              <a:gd name="T27" fmla="*/ 2147483647 h 248194"/>
              <a:gd name="T28" fmla="*/ 0 w 1012371"/>
              <a:gd name="T29" fmla="*/ 2147483647 h 248194"/>
              <a:gd name="T30" fmla="*/ 0 w 1012371"/>
              <a:gd name="T31" fmla="*/ 1732763396 h 248194"/>
              <a:gd name="T32" fmla="*/ 0 w 1012371"/>
              <a:gd name="T33" fmla="*/ 1039619307 h 248194"/>
              <a:gd name="T34" fmla="*/ 0 w 1012371"/>
              <a:gd name="T35" fmla="*/ 346548202 h 248194"/>
              <a:gd name="T36" fmla="*/ 0 w 1012371"/>
              <a:gd name="T37" fmla="*/ 0 h 248194"/>
              <a:gd name="T38" fmla="*/ 0 w 1012371"/>
              <a:gd name="T39" fmla="*/ 346548202 h 248194"/>
              <a:gd name="T40" fmla="*/ 0 w 1012371"/>
              <a:gd name="T41" fmla="*/ 1732763396 h 248194"/>
              <a:gd name="T42" fmla="*/ 0 w 1012371"/>
              <a:gd name="T43" fmla="*/ 2147483647 h 248194"/>
              <a:gd name="T44" fmla="*/ 0 w 1012371"/>
              <a:gd name="T45" fmla="*/ 2147483647 h 248194"/>
              <a:gd name="T46" fmla="*/ 0 w 1012371"/>
              <a:gd name="T47" fmla="*/ 2147483647 h 248194"/>
              <a:gd name="T48" fmla="*/ 0 w 1012371"/>
              <a:gd name="T49" fmla="*/ 2147483647 h 248194"/>
              <a:gd name="T50" fmla="*/ 0 w 1012371"/>
              <a:gd name="T51" fmla="*/ 2147483647 h 248194"/>
              <a:gd name="T52" fmla="*/ 0 w 1012371"/>
              <a:gd name="T53" fmla="*/ 2147483647 h 248194"/>
              <a:gd name="T54" fmla="*/ 0 w 1012371"/>
              <a:gd name="T55" fmla="*/ 2147483647 h 248194"/>
              <a:gd name="T56" fmla="*/ 0 w 1012371"/>
              <a:gd name="T57" fmla="*/ 2147483647 h 248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12371" h="248194">
                <a:moveTo>
                  <a:pt x="97971" y="215537"/>
                </a:moveTo>
                <a:cubicBezTo>
                  <a:pt x="200344" y="195064"/>
                  <a:pt x="81046" y="213305"/>
                  <a:pt x="150223" y="215537"/>
                </a:cubicBezTo>
                <a:cubicBezTo>
                  <a:pt x="278626" y="219679"/>
                  <a:pt x="407126" y="219892"/>
                  <a:pt x="535577" y="222069"/>
                </a:cubicBezTo>
                <a:cubicBezTo>
                  <a:pt x="592183" y="224246"/>
                  <a:pt x="648850" y="225173"/>
                  <a:pt x="705394" y="228600"/>
                </a:cubicBezTo>
                <a:cubicBezTo>
                  <a:pt x="753048" y="231488"/>
                  <a:pt x="740233" y="234261"/>
                  <a:pt x="777240" y="241663"/>
                </a:cubicBezTo>
                <a:cubicBezTo>
                  <a:pt x="790226" y="244260"/>
                  <a:pt x="803365" y="246017"/>
                  <a:pt x="816428" y="248194"/>
                </a:cubicBezTo>
                <a:cubicBezTo>
                  <a:pt x="853440" y="246017"/>
                  <a:pt x="890798" y="247163"/>
                  <a:pt x="927463" y="241663"/>
                </a:cubicBezTo>
                <a:cubicBezTo>
                  <a:pt x="935226" y="240499"/>
                  <a:pt x="939842" y="231692"/>
                  <a:pt x="947057" y="228600"/>
                </a:cubicBezTo>
                <a:cubicBezTo>
                  <a:pt x="955308" y="225064"/>
                  <a:pt x="964474" y="224246"/>
                  <a:pt x="973183" y="222069"/>
                </a:cubicBezTo>
                <a:cubicBezTo>
                  <a:pt x="981891" y="209006"/>
                  <a:pt x="994343" y="197774"/>
                  <a:pt x="999308" y="182880"/>
                </a:cubicBezTo>
                <a:lnTo>
                  <a:pt x="1012371" y="143691"/>
                </a:lnTo>
                <a:cubicBezTo>
                  <a:pt x="1010194" y="130628"/>
                  <a:pt x="1011218" y="116604"/>
                  <a:pt x="1005840" y="104503"/>
                </a:cubicBezTo>
                <a:cubicBezTo>
                  <a:pt x="995228" y="80625"/>
                  <a:pt x="984685" y="87394"/>
                  <a:pt x="966651" y="78377"/>
                </a:cubicBezTo>
                <a:cubicBezTo>
                  <a:pt x="916010" y="53056"/>
                  <a:pt x="976709" y="75198"/>
                  <a:pt x="927463" y="58783"/>
                </a:cubicBezTo>
                <a:cubicBezTo>
                  <a:pt x="920931" y="54429"/>
                  <a:pt x="915041" y="48908"/>
                  <a:pt x="907868" y="45720"/>
                </a:cubicBezTo>
                <a:cubicBezTo>
                  <a:pt x="895285" y="40128"/>
                  <a:pt x="880137" y="40295"/>
                  <a:pt x="868680" y="32657"/>
                </a:cubicBezTo>
                <a:cubicBezTo>
                  <a:pt x="862149" y="28303"/>
                  <a:pt x="856259" y="22782"/>
                  <a:pt x="849086" y="19594"/>
                </a:cubicBezTo>
                <a:cubicBezTo>
                  <a:pt x="836503" y="14002"/>
                  <a:pt x="822960" y="10885"/>
                  <a:pt x="809897" y="6531"/>
                </a:cubicBezTo>
                <a:lnTo>
                  <a:pt x="790303" y="0"/>
                </a:lnTo>
                <a:lnTo>
                  <a:pt x="84908" y="6531"/>
                </a:lnTo>
                <a:cubicBezTo>
                  <a:pt x="49458" y="7148"/>
                  <a:pt x="36623" y="9097"/>
                  <a:pt x="13063" y="32657"/>
                </a:cubicBezTo>
                <a:cubicBezTo>
                  <a:pt x="7512" y="38208"/>
                  <a:pt x="4354" y="45720"/>
                  <a:pt x="0" y="52251"/>
                </a:cubicBezTo>
                <a:cubicBezTo>
                  <a:pt x="2177" y="67491"/>
                  <a:pt x="2107" y="83226"/>
                  <a:pt x="6531" y="97971"/>
                </a:cubicBezTo>
                <a:cubicBezTo>
                  <a:pt x="10428" y="110962"/>
                  <a:pt x="30857" y="128829"/>
                  <a:pt x="39188" y="137160"/>
                </a:cubicBezTo>
                <a:cubicBezTo>
                  <a:pt x="63013" y="208628"/>
                  <a:pt x="25014" y="100370"/>
                  <a:pt x="58783" y="176349"/>
                </a:cubicBezTo>
                <a:cubicBezTo>
                  <a:pt x="64375" y="188932"/>
                  <a:pt x="67492" y="202474"/>
                  <a:pt x="71846" y="215537"/>
                </a:cubicBezTo>
                <a:cubicBezTo>
                  <a:pt x="74023" y="222068"/>
                  <a:pt x="85282" y="218990"/>
                  <a:pt x="91440" y="222069"/>
                </a:cubicBezTo>
                <a:cubicBezTo>
                  <a:pt x="98461" y="225579"/>
                  <a:pt x="103515" y="232875"/>
                  <a:pt x="111034" y="235131"/>
                </a:cubicBezTo>
                <a:cubicBezTo>
                  <a:pt x="125780" y="239555"/>
                  <a:pt x="156754" y="241663"/>
                  <a:pt x="156754" y="241663"/>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9" name="TextBox 4">
            <a:extLst>
              <a:ext uri="{FF2B5EF4-FFF2-40B4-BE49-F238E27FC236}">
                <a16:creationId xmlns:a16="http://schemas.microsoft.com/office/drawing/2014/main" id="{A0FCF5DC-6F03-40FD-BB9C-3A964F1C34EC}"/>
              </a:ext>
            </a:extLst>
          </p:cNvPr>
          <p:cNvSpPr txBox="1">
            <a:spLocks noChangeArrowheads="1"/>
          </p:cNvSpPr>
          <p:nvPr/>
        </p:nvSpPr>
        <p:spPr bwMode="auto">
          <a:xfrm>
            <a:off x="7235825" y="404813"/>
            <a:ext cx="1728788" cy="5222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400">
                <a:latin typeface="+mn-lt"/>
                <a:ea typeface="微软雅黑 Light" panose="020B0502040204020203" pitchFamily="34" charset="-122"/>
              </a:rPr>
              <a:t>选最右端元素</a:t>
            </a:r>
            <a:r>
              <a:rPr lang="en-US" altLang="zh-CN" sz="1400">
                <a:latin typeface="+mn-lt"/>
                <a:ea typeface="微软雅黑 Light" panose="020B0502040204020203" pitchFamily="34" charset="-122"/>
              </a:rPr>
              <a:t>A[r]</a:t>
            </a:r>
          </a:p>
          <a:p>
            <a:r>
              <a:rPr lang="zh-CN" altLang="en-US" sz="1400">
                <a:latin typeface="+mn-lt"/>
                <a:ea typeface="微软雅黑 Light" panose="020B0502040204020203" pitchFamily="34" charset="-122"/>
              </a:rPr>
              <a:t>作为划分基准元素</a:t>
            </a:r>
          </a:p>
        </p:txBody>
      </p:sp>
      <p:cxnSp>
        <p:nvCxnSpPr>
          <p:cNvPr id="10" name="直接箭头连接符 6">
            <a:extLst>
              <a:ext uri="{FF2B5EF4-FFF2-40B4-BE49-F238E27FC236}">
                <a16:creationId xmlns:a16="http://schemas.microsoft.com/office/drawing/2014/main" id="{993B80CA-FCD1-4C85-9ED1-92B3666BEC06}"/>
              </a:ext>
            </a:extLst>
          </p:cNvPr>
          <p:cNvCxnSpPr>
            <a:cxnSpLocks noChangeShapeType="1"/>
            <a:stCxn id="8" idx="13"/>
            <a:endCxn id="9" idx="1"/>
          </p:cNvCxnSpPr>
          <p:nvPr/>
        </p:nvCxnSpPr>
        <p:spPr bwMode="auto">
          <a:xfrm>
            <a:off x="5981700" y="563563"/>
            <a:ext cx="1254125" cy="10318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3">
            <a:extLst>
              <a:ext uri="{FF2B5EF4-FFF2-40B4-BE49-F238E27FC236}">
                <a16:creationId xmlns:a16="http://schemas.microsoft.com/office/drawing/2014/main" id="{EB0EBC1D-EFBA-4E0A-98DA-6125B25C00C3}"/>
              </a:ext>
            </a:extLst>
          </p:cNvPr>
          <p:cNvSpPr txBox="1">
            <a:spLocks noChangeArrowheads="1"/>
          </p:cNvSpPr>
          <p:nvPr/>
        </p:nvSpPr>
        <p:spPr bwMode="auto">
          <a:xfrm>
            <a:off x="1289050" y="6308725"/>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a:latin typeface="+mn-lt"/>
                <a:ea typeface="微软雅黑 Light" panose="020B0502040204020203" pitchFamily="34" charset="-122"/>
              </a:rPr>
              <a:t>划分结果：</a:t>
            </a:r>
          </a:p>
        </p:txBody>
      </p:sp>
    </p:spTree>
    <p:extLst>
      <p:ext uri="{BB962C8B-B14F-4D97-AF65-F5344CB8AC3E}">
        <p14:creationId xmlns:p14="http://schemas.microsoft.com/office/powerpoint/2010/main" val="2688645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6D8A13-E66C-4484-8CB7-545DC1AC835C}"/>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8DB2C5F6-A217-4D6B-800E-D393BA6FCABA}"/>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52095E46-7D37-48F3-A85F-F5DA50067D7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F27155C4-0276-4E3F-9C4B-BCAA802964ED}"/>
              </a:ext>
            </a:extLst>
          </p:cNvPr>
          <p:cNvSpPr>
            <a:spLocks noGrp="1"/>
          </p:cNvSpPr>
          <p:nvPr>
            <p:ph type="sldNum" sz="quarter" idx="12"/>
          </p:nvPr>
        </p:nvSpPr>
        <p:spPr/>
        <p:txBody>
          <a:bodyPr/>
          <a:lstStyle/>
          <a:p>
            <a:fld id="{EEA58A3B-43CE-4AA0-90B5-EB47AFAFEB34}" type="slidenum">
              <a:rPr lang="zh-CN" altLang="en-US" smtClean="0"/>
              <a:pPr/>
              <a:t>95</a:t>
            </a:fld>
            <a:endParaRPr lang="zh-CN" altLang="en-US" dirty="0"/>
          </a:p>
        </p:txBody>
      </p:sp>
      <p:sp>
        <p:nvSpPr>
          <p:cNvPr id="7" name="Rectangle 5">
            <a:extLst>
              <a:ext uri="{FF2B5EF4-FFF2-40B4-BE49-F238E27FC236}">
                <a16:creationId xmlns:a16="http://schemas.microsoft.com/office/drawing/2014/main" id="{6851B69B-752F-4E4A-B652-7F1A3C0E081F}"/>
              </a:ext>
            </a:extLst>
          </p:cNvPr>
          <p:cNvSpPr>
            <a:spLocks noChangeArrowheads="1"/>
          </p:cNvSpPr>
          <p:nvPr/>
        </p:nvSpPr>
        <p:spPr bwMode="auto">
          <a:xfrm>
            <a:off x="107950" y="-1588"/>
            <a:ext cx="8712200" cy="674052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nSpc>
                <a:spcPct val="120000"/>
              </a:lnSpc>
              <a:defRPr/>
            </a:pPr>
            <a:r>
              <a:rPr kumimoji="1" lang="en-US" altLang="zh-CN" sz="2000" dirty="0"/>
              <a:t>template&lt;class Type&gt;</a:t>
            </a:r>
          </a:p>
          <a:p>
            <a:pPr>
              <a:lnSpc>
                <a:spcPct val="120000"/>
              </a:lnSpc>
              <a:defRPr/>
            </a:pPr>
            <a:r>
              <a:rPr kumimoji="1" lang="en-US" altLang="zh-CN" sz="2000" dirty="0" err="1"/>
              <a:t>int</a:t>
            </a:r>
            <a:r>
              <a:rPr kumimoji="1" lang="en-US" altLang="zh-CN" sz="2000" dirty="0"/>
              <a:t> </a:t>
            </a:r>
            <a:r>
              <a:rPr kumimoji="1" lang="en-US" altLang="zh-CN" sz="2000" b="1" dirty="0"/>
              <a:t>Partition</a:t>
            </a:r>
            <a:r>
              <a:rPr kumimoji="1" lang="en-US" altLang="zh-CN" sz="2000" dirty="0"/>
              <a:t> (Type a[], </a:t>
            </a:r>
            <a:r>
              <a:rPr kumimoji="1" lang="en-US" altLang="zh-CN" sz="2000" dirty="0" err="1"/>
              <a:t>int</a:t>
            </a:r>
            <a:r>
              <a:rPr kumimoji="1" lang="en-US" altLang="zh-CN" sz="2000" dirty="0"/>
              <a:t> p, </a:t>
            </a:r>
            <a:r>
              <a:rPr kumimoji="1" lang="en-US" altLang="zh-CN" sz="2000" dirty="0" err="1"/>
              <a:t>int</a:t>
            </a:r>
            <a:r>
              <a:rPr kumimoji="1" lang="en-US" altLang="zh-CN" sz="2000" dirty="0"/>
              <a:t> r)</a:t>
            </a:r>
          </a:p>
          <a:p>
            <a:pPr>
              <a:lnSpc>
                <a:spcPct val="120000"/>
              </a:lnSpc>
              <a:defRPr/>
            </a:pPr>
            <a:r>
              <a:rPr kumimoji="1" lang="en-US" altLang="zh-CN" sz="2000" dirty="0"/>
              <a:t>{</a:t>
            </a:r>
          </a:p>
          <a:p>
            <a:pPr>
              <a:lnSpc>
                <a:spcPct val="120000"/>
              </a:lnSpc>
              <a:defRPr/>
            </a:pPr>
            <a:r>
              <a:rPr kumimoji="1" lang="en-US" altLang="zh-CN" sz="2000" dirty="0"/>
              <a:t>        </a:t>
            </a:r>
            <a:r>
              <a:rPr kumimoji="1" lang="en-US" altLang="zh-CN" sz="2000" dirty="0" err="1"/>
              <a:t>int</a:t>
            </a:r>
            <a:r>
              <a:rPr kumimoji="1" lang="en-US" altLang="zh-CN" sz="2000" dirty="0"/>
              <a:t> i = p, j = r + 1; </a:t>
            </a:r>
          </a:p>
          <a:p>
            <a:pPr>
              <a:lnSpc>
                <a:spcPct val="120000"/>
              </a:lnSpc>
              <a:defRPr/>
            </a:pPr>
            <a:r>
              <a:rPr kumimoji="1" lang="en-US" altLang="zh-CN" sz="2000" dirty="0"/>
              <a:t>        Type x=a[p]; //*</a:t>
            </a:r>
            <a:r>
              <a:rPr kumimoji="1" lang="zh-CN" altLang="en-US" sz="2000" dirty="0"/>
              <a:t>第</a:t>
            </a:r>
            <a:r>
              <a:rPr kumimoji="1" lang="en-US" altLang="zh-CN" sz="2000" dirty="0"/>
              <a:t>1</a:t>
            </a:r>
            <a:r>
              <a:rPr kumimoji="1" lang="zh-CN" altLang="en-US" sz="2000" dirty="0"/>
              <a:t>个元素作为比较基准</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&lt; x</a:t>
            </a:r>
            <a:r>
              <a:rPr kumimoji="1" lang="zh-CN" altLang="en-US" sz="2000" dirty="0"/>
              <a:t>的元素交换到左边区域</a:t>
            </a:r>
          </a:p>
          <a:p>
            <a:pPr>
              <a:lnSpc>
                <a:spcPct val="120000"/>
              </a:lnSpc>
              <a:defRPr/>
            </a:pPr>
            <a:r>
              <a:rPr kumimoji="1" lang="zh-CN" altLang="en-US" sz="2000" dirty="0"/>
              <a:t>        </a:t>
            </a:r>
            <a:r>
              <a:rPr kumimoji="1" lang="en-US" altLang="zh-CN" sz="2000" dirty="0"/>
              <a:t>// </a:t>
            </a:r>
            <a:r>
              <a:rPr kumimoji="1" lang="zh-CN" altLang="en-US" sz="2000" dirty="0"/>
              <a:t>将</a:t>
            </a:r>
            <a:r>
              <a:rPr kumimoji="1" lang="en-US" altLang="zh-CN" sz="2000" dirty="0"/>
              <a:t>&gt; x</a:t>
            </a:r>
            <a:r>
              <a:rPr kumimoji="1" lang="zh-CN" altLang="en-US" sz="2000" dirty="0"/>
              <a:t>的元素交换到右边区域</a:t>
            </a:r>
          </a:p>
          <a:p>
            <a:pPr>
              <a:lnSpc>
                <a:spcPct val="120000"/>
              </a:lnSpc>
              <a:defRPr/>
            </a:pPr>
            <a:r>
              <a:rPr kumimoji="1" lang="zh-CN" altLang="en-US" sz="2000" dirty="0"/>
              <a:t>        </a:t>
            </a:r>
            <a:r>
              <a:rPr kumimoji="1" lang="en-US" altLang="zh-CN" sz="2000" b="1" u="sng" dirty="0">
                <a:solidFill>
                  <a:srgbClr val="0066FF"/>
                </a:solidFill>
              </a:rPr>
              <a:t>while (true) </a:t>
            </a:r>
            <a:r>
              <a:rPr kumimoji="1" lang="en-US" altLang="zh-CN" sz="2000" b="1" dirty="0">
                <a:solidFill>
                  <a:schemeClr val="accent1">
                    <a:lumMod val="75000"/>
                  </a:schemeClr>
                </a:solidFill>
              </a:rPr>
              <a:t>{</a:t>
            </a:r>
          </a:p>
          <a:p>
            <a:pPr>
              <a:lnSpc>
                <a:spcPct val="120000"/>
              </a:lnSpc>
              <a:defRPr/>
            </a:pPr>
            <a:r>
              <a:rPr kumimoji="1" lang="en-US" altLang="zh-CN" sz="2000" dirty="0"/>
              <a:t>           while (a[++i] &lt;x &amp;&amp; i&lt;r);   </a:t>
            </a:r>
            <a:r>
              <a:rPr kumimoji="1" lang="en-US" altLang="zh-CN" dirty="0"/>
              <a:t>//</a:t>
            </a:r>
            <a:r>
              <a:rPr kumimoji="1" lang="zh-CN" altLang="en-US" dirty="0"/>
              <a:t>扩展左端</a:t>
            </a:r>
            <a:r>
              <a:rPr kumimoji="1" lang="en-US" altLang="zh-CN" dirty="0"/>
              <a:t>a[</a:t>
            </a:r>
            <a:r>
              <a:rPr kumimoji="1" lang="en-US" altLang="zh-CN" dirty="0" err="1"/>
              <a:t>p:i</a:t>
            </a:r>
            <a:r>
              <a:rPr kumimoji="1" lang="en-US" altLang="zh-CN" dirty="0"/>
              <a:t>]</a:t>
            </a:r>
            <a:r>
              <a:rPr kumimoji="1" lang="zh-CN" altLang="en-US" dirty="0"/>
              <a:t>，左</a:t>
            </a:r>
            <a:r>
              <a:rPr kumimoji="1" lang="en-US" altLang="zh-CN" dirty="0">
                <a:sym typeface="Wingdings" pitchFamily="2" charset="2"/>
              </a:rPr>
              <a:t>→</a:t>
            </a:r>
            <a:r>
              <a:rPr kumimoji="1" lang="zh-CN" altLang="en-US" dirty="0"/>
              <a:t>右搜索大元素</a:t>
            </a:r>
            <a:r>
              <a:rPr kumimoji="1" lang="en-US" altLang="zh-CN" dirty="0"/>
              <a:t>a[i]&gt;=x</a:t>
            </a:r>
          </a:p>
          <a:p>
            <a:pPr>
              <a:lnSpc>
                <a:spcPct val="120000"/>
              </a:lnSpc>
              <a:defRPr/>
            </a:pPr>
            <a:r>
              <a:rPr kumimoji="1" lang="en-US" altLang="zh-CN" sz="2000" dirty="0"/>
              <a:t>           while (a[- -j] &gt;x);               </a:t>
            </a:r>
            <a:r>
              <a:rPr kumimoji="1" lang="en-US" altLang="zh-CN" dirty="0"/>
              <a:t>//</a:t>
            </a:r>
            <a:r>
              <a:rPr kumimoji="1" lang="zh-CN" altLang="en-US" dirty="0"/>
              <a:t>扩展右端</a:t>
            </a:r>
            <a:r>
              <a:rPr kumimoji="1" lang="en-US" altLang="zh-CN" dirty="0"/>
              <a:t>a[</a:t>
            </a:r>
            <a:r>
              <a:rPr kumimoji="1" lang="en-US" altLang="zh-CN" dirty="0" err="1"/>
              <a:t>j:r</a:t>
            </a:r>
            <a:r>
              <a:rPr kumimoji="1" lang="en-US" altLang="zh-CN" dirty="0"/>
              <a:t>]</a:t>
            </a:r>
            <a:r>
              <a:rPr kumimoji="1" lang="zh-CN" altLang="en-US" dirty="0"/>
              <a:t>，左</a:t>
            </a:r>
            <a:r>
              <a:rPr kumimoji="1" lang="en-US" altLang="zh-CN" dirty="0">
                <a:sym typeface="Wingdings" pitchFamily="2" charset="2"/>
              </a:rPr>
              <a:t>←</a:t>
            </a:r>
            <a:r>
              <a:rPr kumimoji="1" lang="zh-CN" altLang="en-US" dirty="0"/>
              <a:t>右搜索小元素</a:t>
            </a:r>
            <a:r>
              <a:rPr kumimoji="1" lang="en-US" altLang="zh-CN" dirty="0"/>
              <a:t>a[i]&lt;=x</a:t>
            </a:r>
          </a:p>
          <a:p>
            <a:pPr>
              <a:lnSpc>
                <a:spcPct val="120000"/>
              </a:lnSpc>
              <a:defRPr/>
            </a:pPr>
            <a:r>
              <a:rPr kumimoji="1" lang="en-US" altLang="zh-CN" sz="2000" dirty="0"/>
              <a:t>           </a:t>
            </a:r>
          </a:p>
          <a:p>
            <a:pPr>
              <a:lnSpc>
                <a:spcPct val="120000"/>
              </a:lnSpc>
              <a:defRPr/>
            </a:pPr>
            <a:r>
              <a:rPr kumimoji="1" lang="en-US" altLang="zh-CN" sz="2000" dirty="0"/>
              <a:t>           if (i &gt;= j) break; </a:t>
            </a:r>
          </a:p>
          <a:p>
            <a:pPr>
              <a:lnSpc>
                <a:spcPct val="120000"/>
              </a:lnSpc>
              <a:defRPr/>
            </a:pPr>
            <a:r>
              <a:rPr kumimoji="1" lang="en-US" altLang="zh-CN" sz="2000" dirty="0"/>
              <a:t>           Swap(a[i], a[j]);</a:t>
            </a:r>
          </a:p>
          <a:p>
            <a:pPr>
              <a:lnSpc>
                <a:spcPct val="120000"/>
              </a:lnSpc>
              <a:defRPr/>
            </a:pPr>
            <a:r>
              <a:rPr kumimoji="1" lang="en-US" altLang="zh-CN" sz="2000" dirty="0"/>
              <a:t>           </a:t>
            </a:r>
            <a:r>
              <a:rPr kumimoji="1" lang="en-US" altLang="zh-CN" sz="2000" b="1" dirty="0">
                <a:solidFill>
                  <a:schemeClr val="accent1">
                    <a:lumMod val="75000"/>
                  </a:schemeClr>
                </a:solidFill>
              </a:rPr>
              <a:t>}</a:t>
            </a:r>
          </a:p>
          <a:p>
            <a:pPr>
              <a:lnSpc>
                <a:spcPct val="120000"/>
              </a:lnSpc>
              <a:defRPr/>
            </a:pPr>
            <a:r>
              <a:rPr kumimoji="1" lang="en-US" altLang="zh-CN" sz="2000" dirty="0"/>
              <a:t>       a[p] = a[j];</a:t>
            </a:r>
          </a:p>
          <a:p>
            <a:pPr>
              <a:lnSpc>
                <a:spcPct val="120000"/>
              </a:lnSpc>
              <a:defRPr/>
            </a:pPr>
            <a:r>
              <a:rPr kumimoji="1" lang="en-US" altLang="zh-CN" sz="2000" dirty="0"/>
              <a:t>       a[j] = x;</a:t>
            </a:r>
          </a:p>
          <a:p>
            <a:pPr>
              <a:lnSpc>
                <a:spcPct val="120000"/>
              </a:lnSpc>
              <a:defRPr/>
            </a:pPr>
            <a:r>
              <a:rPr kumimoji="1" lang="en-US" altLang="zh-CN" sz="2000" dirty="0"/>
              <a:t>       return j;</a:t>
            </a:r>
          </a:p>
          <a:p>
            <a:pPr>
              <a:lnSpc>
                <a:spcPct val="120000"/>
              </a:lnSpc>
              <a:defRPr/>
            </a:pPr>
            <a:r>
              <a:rPr kumimoji="1" lang="en-US" altLang="zh-CN" sz="2000" dirty="0"/>
              <a:t>}</a:t>
            </a:r>
          </a:p>
        </p:txBody>
      </p:sp>
      <p:sp>
        <p:nvSpPr>
          <p:cNvPr id="8" name="Text Box 123">
            <a:extLst>
              <a:ext uri="{FF2B5EF4-FFF2-40B4-BE49-F238E27FC236}">
                <a16:creationId xmlns:a16="http://schemas.microsoft.com/office/drawing/2014/main" id="{9C1E1AC7-0CFF-4EFC-8F81-54B51082800C}"/>
              </a:ext>
            </a:extLst>
          </p:cNvPr>
          <p:cNvSpPr txBox="1">
            <a:spLocks noChangeArrowheads="1"/>
          </p:cNvSpPr>
          <p:nvPr/>
        </p:nvSpPr>
        <p:spPr bwMode="auto">
          <a:xfrm>
            <a:off x="3840163" y="3818778"/>
            <a:ext cx="5087937" cy="1568450"/>
          </a:xfrm>
          <a:prstGeom prst="rect">
            <a:avLst/>
          </a:prstGeom>
          <a:solidFill>
            <a:schemeClr val="bg1">
              <a:lumMod val="95000"/>
            </a:schemeClr>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kumimoji="1" lang="en-US" altLang="zh-CN" sz="2400" dirty="0">
                <a:latin typeface="+mn-lt"/>
                <a:ea typeface="微软雅黑 Light" panose="020B0502040204020203" pitchFamily="34" charset="-122"/>
                <a:cs typeface="楷体_GB2312"/>
              </a:rPr>
              <a:t>Partition</a:t>
            </a:r>
            <a:r>
              <a:rPr kumimoji="1" lang="zh-CN" altLang="en-US" sz="2400" dirty="0">
                <a:latin typeface="+mn-lt"/>
                <a:ea typeface="微软雅黑 Light" panose="020B0502040204020203" pitchFamily="34" charset="-122"/>
                <a:cs typeface="楷体_GB2312"/>
              </a:rPr>
              <a:t>时间复杂性</a:t>
            </a:r>
            <a:r>
              <a:rPr kumimoji="1" lang="en-US" altLang="zh-CN" sz="2400" b="1" dirty="0">
                <a:latin typeface="+mn-lt"/>
                <a:ea typeface="微软雅黑 Light" panose="020B0502040204020203" pitchFamily="34" charset="-122"/>
                <a:cs typeface="楷体_GB2312"/>
              </a:rPr>
              <a:t>O(</a:t>
            </a:r>
            <a:r>
              <a:rPr kumimoji="1" lang="en-US" altLang="zh-CN" sz="2400" b="1" i="1" dirty="0">
                <a:solidFill>
                  <a:srgbClr val="FF0000"/>
                </a:solidFill>
                <a:latin typeface="+mn-lt"/>
                <a:ea typeface="微软雅黑 Light" panose="020B0502040204020203" pitchFamily="34" charset="-122"/>
                <a:cs typeface="楷体_GB2312"/>
              </a:rPr>
              <a:t>n</a:t>
            </a:r>
            <a:r>
              <a:rPr kumimoji="1" lang="en-US" altLang="zh-CN" sz="2400" b="1" dirty="0">
                <a:latin typeface="+mn-lt"/>
                <a:ea typeface="微软雅黑 Light" panose="020B0502040204020203" pitchFamily="34" charset="-122"/>
                <a:cs typeface="楷体_GB2312"/>
              </a:rPr>
              <a:t>):</a:t>
            </a:r>
          </a:p>
          <a:p>
            <a:pPr eaLnBrk="1" hangingPunct="1">
              <a:defRPr/>
            </a:pPr>
            <a:r>
              <a:rPr kumimoji="1" lang="zh-CN" altLang="en-US" b="1" dirty="0">
                <a:latin typeface="+mn-lt"/>
                <a:ea typeface="微软雅黑 Light" panose="020B0502040204020203" pitchFamily="34" charset="-122"/>
                <a:cs typeface="楷体_GB2312"/>
              </a:rPr>
              <a:t>利用指针</a:t>
            </a:r>
            <a:r>
              <a:rPr kumimoji="1" lang="en-US" altLang="zh-CN" b="1" dirty="0" err="1">
                <a:latin typeface="+mn-lt"/>
                <a:ea typeface="微软雅黑 Light" panose="020B0502040204020203" pitchFamily="34" charset="-122"/>
                <a:cs typeface="楷体_GB2312"/>
              </a:rPr>
              <a:t>i,j</a:t>
            </a:r>
            <a:r>
              <a:rPr kumimoji="1" lang="zh-CN" altLang="en-US" b="1" dirty="0">
                <a:latin typeface="+mn-lt"/>
                <a:ea typeface="微软雅黑 Light" panose="020B0502040204020203" pitchFamily="34" charset="-122"/>
                <a:cs typeface="楷体_GB2312"/>
              </a:rPr>
              <a:t>双向搜索。每个位于左部的元素，根据指针</a:t>
            </a:r>
            <a:r>
              <a:rPr kumimoji="1" lang="en-US" altLang="zh-CN" b="1" dirty="0">
                <a:latin typeface="+mn-lt"/>
                <a:ea typeface="微软雅黑 Light" panose="020B0502040204020203" pitchFamily="34" charset="-122"/>
                <a:cs typeface="楷体_GB2312"/>
              </a:rPr>
              <a:t>i</a:t>
            </a:r>
            <a:r>
              <a:rPr kumimoji="1" lang="zh-CN" altLang="en-US" b="1" dirty="0">
                <a:latin typeface="+mn-lt"/>
                <a:ea typeface="微软雅黑 Light" panose="020B0502040204020203" pitchFamily="34" charset="-122"/>
                <a:cs typeface="楷体_GB2312"/>
              </a:rPr>
              <a:t>，比较一次，总搜索比较次数不超过</a:t>
            </a:r>
            <a:r>
              <a:rPr kumimoji="1" lang="en-US" altLang="zh-CN" b="1" dirty="0">
                <a:latin typeface="+mn-lt"/>
                <a:ea typeface="微软雅黑 Light" panose="020B0502040204020203" pitchFamily="34" charset="-122"/>
                <a:cs typeface="楷体_GB2312"/>
              </a:rPr>
              <a:t>n</a:t>
            </a:r>
            <a:r>
              <a:rPr kumimoji="1" lang="zh-CN" altLang="en-US" b="1" dirty="0">
                <a:latin typeface="+mn-lt"/>
                <a:ea typeface="微软雅黑 Light" panose="020B0502040204020203" pitchFamily="34" charset="-122"/>
                <a:cs typeface="楷体_GB2312"/>
              </a:rPr>
              <a:t>；每个位于右部的元素，根据指针</a:t>
            </a:r>
            <a:r>
              <a:rPr kumimoji="1" lang="en-US" altLang="zh-CN" b="1" dirty="0">
                <a:latin typeface="+mn-lt"/>
                <a:ea typeface="微软雅黑 Light" panose="020B0502040204020203" pitchFamily="34" charset="-122"/>
                <a:cs typeface="楷体_GB2312"/>
              </a:rPr>
              <a:t>j</a:t>
            </a:r>
            <a:r>
              <a:rPr kumimoji="1" lang="zh-CN" altLang="en-US" b="1" dirty="0">
                <a:latin typeface="+mn-lt"/>
                <a:ea typeface="微软雅黑 Light" panose="020B0502040204020203" pitchFamily="34" charset="-122"/>
                <a:cs typeface="楷体_GB2312"/>
              </a:rPr>
              <a:t>，比较一次，总搜索比较次数不超过</a:t>
            </a:r>
            <a:r>
              <a:rPr kumimoji="1" lang="en-US" altLang="zh-CN" b="1" dirty="0">
                <a:latin typeface="+mn-lt"/>
                <a:ea typeface="微软雅黑 Light" panose="020B0502040204020203" pitchFamily="34" charset="-122"/>
                <a:cs typeface="楷体_GB2312"/>
              </a:rPr>
              <a:t>n</a:t>
            </a:r>
          </a:p>
        </p:txBody>
      </p:sp>
      <p:graphicFrame>
        <p:nvGraphicFramePr>
          <p:cNvPr id="9" name="Group 49">
            <a:extLst>
              <a:ext uri="{FF2B5EF4-FFF2-40B4-BE49-F238E27FC236}">
                <a16:creationId xmlns:a16="http://schemas.microsoft.com/office/drawing/2014/main" id="{C2016B98-DF1E-4654-AC1A-B7695D6BD59C}"/>
              </a:ext>
            </a:extLst>
          </p:cNvPr>
          <p:cNvGraphicFramePr>
            <a:graphicFrameLocks noGrp="1"/>
          </p:cNvGraphicFramePr>
          <p:nvPr>
            <p:extLst>
              <p:ext uri="{D42A27DB-BD31-4B8C-83A1-F6EECF244321}">
                <p14:modId xmlns:p14="http://schemas.microsoft.com/office/powerpoint/2010/main" val="1223976125"/>
              </p:ext>
            </p:extLst>
          </p:nvPr>
        </p:nvGraphicFramePr>
        <p:xfrm>
          <a:off x="4572000" y="5495727"/>
          <a:ext cx="4284663" cy="447675"/>
        </p:xfrm>
        <a:graphic>
          <a:graphicData uri="http://schemas.openxmlformats.org/drawingml/2006/table">
            <a:tbl>
              <a:tblPr/>
              <a:tblGrid>
                <a:gridCol w="536575">
                  <a:extLst>
                    <a:ext uri="{9D8B030D-6E8A-4147-A177-3AD203B41FA5}">
                      <a16:colId xmlns:a16="http://schemas.microsoft.com/office/drawing/2014/main" val="20000"/>
                    </a:ext>
                  </a:extLst>
                </a:gridCol>
                <a:gridCol w="534988">
                  <a:extLst>
                    <a:ext uri="{9D8B030D-6E8A-4147-A177-3AD203B41FA5}">
                      <a16:colId xmlns:a16="http://schemas.microsoft.com/office/drawing/2014/main" val="20001"/>
                    </a:ext>
                  </a:extLst>
                </a:gridCol>
                <a:gridCol w="534987">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4988">
                  <a:extLst>
                    <a:ext uri="{9D8B030D-6E8A-4147-A177-3AD203B41FA5}">
                      <a16:colId xmlns:a16="http://schemas.microsoft.com/office/drawing/2014/main" val="20004"/>
                    </a:ext>
                  </a:extLst>
                </a:gridCol>
                <a:gridCol w="5365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6575">
                  <a:extLst>
                    <a:ext uri="{9D8B030D-6E8A-4147-A177-3AD203B41FA5}">
                      <a16:colId xmlns:a16="http://schemas.microsoft.com/office/drawing/2014/main" val="20007"/>
                    </a:ext>
                  </a:extLst>
                </a:gridCol>
              </a:tblGrid>
              <a:tr h="4476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6 </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3</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2</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mn-lt"/>
                          <a:ea typeface="宋体" pitchFamily="2" charset="-122"/>
                        </a:rPr>
                        <a:t>10</a:t>
                      </a:r>
                      <a:endParaRPr kumimoji="0" lang="zh-CN" altLang="zh-CN" sz="2000" b="1" i="1" u="sng" strike="noStrike" cap="none" normalizeH="0" baseline="0" dirty="0">
                        <a:ln>
                          <a:noFill/>
                        </a:ln>
                        <a:solidFill>
                          <a:srgbClr val="FF0000"/>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1</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1" u="sng" strike="noStrike" cap="none" normalizeH="0" baseline="0" dirty="0">
                          <a:ln>
                            <a:noFill/>
                          </a:ln>
                          <a:solidFill>
                            <a:srgbClr val="FF0000"/>
                          </a:solidFill>
                          <a:effectLst/>
                          <a:latin typeface="+mn-lt"/>
                          <a:ea typeface="宋体" pitchFamily="2" charset="-122"/>
                        </a:rPr>
                        <a:t>5</a:t>
                      </a:r>
                      <a:endParaRPr kumimoji="0" lang="zh-CN" altLang="zh-CN" sz="2000" b="1" i="1" u="sng" strike="noStrike" cap="none" normalizeH="0" baseline="0" dirty="0">
                        <a:ln>
                          <a:noFill/>
                        </a:ln>
                        <a:solidFill>
                          <a:srgbClr val="FF0000"/>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9</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宋体" pitchFamily="2" charset="-122"/>
                        </a:rPr>
                        <a:t>7</a:t>
                      </a:r>
                      <a:endParaRPr kumimoji="0" lang="zh-CN" altLang="zh-CN" sz="2000" b="0" i="0" u="none" strike="noStrike" cap="none" normalizeH="0" baseline="0" dirty="0">
                        <a:ln>
                          <a:noFill/>
                        </a:ln>
                        <a:solidFill>
                          <a:schemeClr val="tx1"/>
                        </a:solidFill>
                        <a:effectLst/>
                        <a:latin typeface="+mn-lt"/>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10" name="Line 43">
            <a:extLst>
              <a:ext uri="{FF2B5EF4-FFF2-40B4-BE49-F238E27FC236}">
                <a16:creationId xmlns:a16="http://schemas.microsoft.com/office/drawing/2014/main" id="{E78B7F4B-2AA1-4691-94C1-BAC34B4AC73C}"/>
              </a:ext>
            </a:extLst>
          </p:cNvPr>
          <p:cNvSpPr>
            <a:spLocks noChangeShapeType="1"/>
          </p:cNvSpPr>
          <p:nvPr/>
        </p:nvSpPr>
        <p:spPr bwMode="auto">
          <a:xfrm flipH="1" flipV="1">
            <a:off x="8618473" y="5943396"/>
            <a:ext cx="1" cy="3619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Box 128">
            <a:extLst>
              <a:ext uri="{FF2B5EF4-FFF2-40B4-BE49-F238E27FC236}">
                <a16:creationId xmlns:a16="http://schemas.microsoft.com/office/drawing/2014/main" id="{4C779ED7-6743-4FD7-98EA-98EB8A689859}"/>
              </a:ext>
            </a:extLst>
          </p:cNvPr>
          <p:cNvSpPr txBox="1">
            <a:spLocks noChangeArrowheads="1"/>
          </p:cNvSpPr>
          <p:nvPr/>
        </p:nvSpPr>
        <p:spPr bwMode="auto">
          <a:xfrm>
            <a:off x="7779389" y="6242533"/>
            <a:ext cx="234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j</a:t>
            </a:r>
            <a:endParaRPr lang="zh-CN" altLang="en-US">
              <a:solidFill>
                <a:srgbClr val="FF0000"/>
              </a:solidFill>
            </a:endParaRPr>
          </a:p>
        </p:txBody>
      </p:sp>
      <p:cxnSp>
        <p:nvCxnSpPr>
          <p:cNvPr id="12" name="直接箭头连接符 16">
            <a:extLst>
              <a:ext uri="{FF2B5EF4-FFF2-40B4-BE49-F238E27FC236}">
                <a16:creationId xmlns:a16="http://schemas.microsoft.com/office/drawing/2014/main" id="{B17650A3-AC34-4C4E-B86C-5FC92B4D0EF3}"/>
              </a:ext>
            </a:extLst>
          </p:cNvPr>
          <p:cNvCxnSpPr>
            <a:cxnSpLocks noChangeShapeType="1"/>
            <a:stCxn id="10" idx="0"/>
          </p:cNvCxnSpPr>
          <p:nvPr/>
        </p:nvCxnSpPr>
        <p:spPr bwMode="auto">
          <a:xfrm flipH="1">
            <a:off x="6953250" y="6305347"/>
            <a:ext cx="1665224" cy="1022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7">
            <a:extLst>
              <a:ext uri="{FF2B5EF4-FFF2-40B4-BE49-F238E27FC236}">
                <a16:creationId xmlns:a16="http://schemas.microsoft.com/office/drawing/2014/main" id="{A974630F-38BB-40AE-B0E2-60942E3FCEF9}"/>
              </a:ext>
            </a:extLst>
          </p:cNvPr>
          <p:cNvCxnSpPr>
            <a:cxnSpLocks noChangeShapeType="1"/>
          </p:cNvCxnSpPr>
          <p:nvPr/>
        </p:nvCxnSpPr>
        <p:spPr bwMode="auto">
          <a:xfrm>
            <a:off x="5291138" y="6138665"/>
            <a:ext cx="2149475"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8">
            <a:extLst>
              <a:ext uri="{FF2B5EF4-FFF2-40B4-BE49-F238E27FC236}">
                <a16:creationId xmlns:a16="http://schemas.microsoft.com/office/drawing/2014/main" id="{1A99FE3C-7C02-436E-A970-B99CB742D3E5}"/>
              </a:ext>
            </a:extLst>
          </p:cNvPr>
          <p:cNvCxnSpPr>
            <a:cxnSpLocks noChangeShapeType="1"/>
          </p:cNvCxnSpPr>
          <p:nvPr/>
        </p:nvCxnSpPr>
        <p:spPr bwMode="auto">
          <a:xfrm flipV="1">
            <a:off x="5291138" y="5949752"/>
            <a:ext cx="0" cy="3619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28">
            <a:extLst>
              <a:ext uri="{FF2B5EF4-FFF2-40B4-BE49-F238E27FC236}">
                <a16:creationId xmlns:a16="http://schemas.microsoft.com/office/drawing/2014/main" id="{90A2EA96-6965-413C-99D0-B0CF3946EA23}"/>
              </a:ext>
            </a:extLst>
          </p:cNvPr>
          <p:cNvSpPr txBox="1">
            <a:spLocks noChangeArrowheads="1"/>
          </p:cNvSpPr>
          <p:nvPr/>
        </p:nvSpPr>
        <p:spPr bwMode="auto">
          <a:xfrm>
            <a:off x="6370638" y="6089452"/>
            <a:ext cx="236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solidFill>
                  <a:srgbClr val="FF0000"/>
                </a:solidFill>
              </a:rPr>
              <a:t>i</a:t>
            </a:r>
            <a:endParaRPr lang="zh-CN" altLang="en-US">
              <a:solidFill>
                <a:srgbClr val="FF0000"/>
              </a:solidFill>
            </a:endParaRPr>
          </a:p>
        </p:txBody>
      </p:sp>
      <p:sp>
        <p:nvSpPr>
          <p:cNvPr id="16" name="矩形: 圆角 15">
            <a:extLst>
              <a:ext uri="{FF2B5EF4-FFF2-40B4-BE49-F238E27FC236}">
                <a16:creationId xmlns:a16="http://schemas.microsoft.com/office/drawing/2014/main" id="{F7A6DAC8-0E46-4EE9-B940-C028C4DAB7F9}"/>
              </a:ext>
            </a:extLst>
          </p:cNvPr>
          <p:cNvSpPr/>
          <p:nvPr/>
        </p:nvSpPr>
        <p:spPr>
          <a:xfrm>
            <a:off x="5129213" y="248149"/>
            <a:ext cx="3852862" cy="2442258"/>
          </a:xfrm>
          <a:prstGeom prst="roundRect">
            <a:avLst>
              <a:gd name="adj" fmla="val 32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kumimoji="1" lang="zh-CN" altLang="en-US" dirty="0">
                <a:solidFill>
                  <a:schemeClr val="tx1"/>
                </a:solidFill>
                <a:latin typeface="楷体_GB2312"/>
                <a:ea typeface="楷体_GB2312"/>
                <a:cs typeface="楷体_GB2312"/>
              </a:rPr>
              <a:t>特点：</a:t>
            </a:r>
            <a:endParaRPr kumimoji="1" lang="en-US" altLang="zh-CN" dirty="0">
              <a:solidFill>
                <a:schemeClr val="tx1"/>
              </a:solidFill>
              <a:latin typeface="楷体_GB2312"/>
              <a:ea typeface="楷体_GB2312"/>
              <a:cs typeface="楷体_GB2312"/>
            </a:endParaRPr>
          </a:p>
          <a:p>
            <a:pPr eaLnBrk="1" hangingPunct="1"/>
            <a:r>
              <a:rPr kumimoji="1" lang="zh-CN" altLang="en-US" dirty="0">
                <a:solidFill>
                  <a:schemeClr val="tx1"/>
                </a:solidFill>
                <a:latin typeface="楷体_GB2312"/>
                <a:ea typeface="楷体_GB2312"/>
                <a:cs typeface="楷体_GB2312"/>
              </a:rPr>
              <a:t>在快速排序中，数组元素的比较和交换</a:t>
            </a:r>
            <a:r>
              <a:rPr kumimoji="1" lang="en-US" altLang="zh-CN" dirty="0">
                <a:solidFill>
                  <a:schemeClr val="tx1"/>
                </a:solidFill>
                <a:latin typeface="楷体_GB2312"/>
                <a:ea typeface="楷体_GB2312"/>
                <a:cs typeface="楷体_GB2312"/>
              </a:rPr>
              <a:t>swap</a:t>
            </a:r>
            <a:r>
              <a:rPr kumimoji="1" lang="zh-CN" altLang="en-US" dirty="0">
                <a:solidFill>
                  <a:schemeClr val="tx1"/>
                </a:solidFill>
                <a:latin typeface="楷体_GB2312"/>
                <a:ea typeface="楷体_GB2312"/>
                <a:cs typeface="楷体_GB2312"/>
              </a:rPr>
              <a:t>利用指针</a:t>
            </a:r>
            <a:r>
              <a:rPr kumimoji="1" lang="en-US" altLang="zh-CN" dirty="0" err="1">
                <a:solidFill>
                  <a:schemeClr val="tx1"/>
                </a:solidFill>
                <a:latin typeface="楷体_GB2312"/>
                <a:ea typeface="楷体_GB2312"/>
                <a:cs typeface="楷体_GB2312"/>
              </a:rPr>
              <a:t>i</a:t>
            </a:r>
            <a:r>
              <a:rPr kumimoji="1" lang="zh-CN" altLang="en-US" dirty="0">
                <a:solidFill>
                  <a:schemeClr val="tx1"/>
                </a:solidFill>
                <a:latin typeface="楷体_GB2312"/>
                <a:ea typeface="楷体_GB2312"/>
                <a:cs typeface="楷体_GB2312"/>
              </a:rPr>
              <a:t>、</a:t>
            </a:r>
            <a:r>
              <a:rPr kumimoji="1" lang="en-US" altLang="zh-CN" dirty="0">
                <a:solidFill>
                  <a:schemeClr val="tx1"/>
                </a:solidFill>
                <a:latin typeface="楷体_GB2312"/>
                <a:ea typeface="楷体_GB2312"/>
                <a:cs typeface="楷体_GB2312"/>
              </a:rPr>
              <a:t>j</a:t>
            </a:r>
            <a:r>
              <a:rPr kumimoji="1" lang="zh-CN" altLang="en-US" dirty="0">
                <a:solidFill>
                  <a:schemeClr val="tx1"/>
                </a:solidFill>
                <a:latin typeface="楷体_GB2312"/>
                <a:ea typeface="楷体_GB2312"/>
                <a:cs typeface="楷体_GB2312"/>
              </a:rPr>
              <a:t>从两端向中间进行，数值较大的元素一次就能交换到后面单元，数值较小的元素一次就能交换到前面单元，数组元素每次移动的距离较大，因而总的比较和移动次数较少</a:t>
            </a:r>
            <a:endParaRPr kumimoji="1" lang="ja-JP" altLang="en-US" dirty="0">
              <a:solidFill>
                <a:schemeClr val="tx1"/>
              </a:solidFill>
              <a:latin typeface="楷体_GB2312"/>
              <a:ea typeface="楷体_GB2312"/>
              <a:cs typeface="楷体_GB2312"/>
            </a:endParaRPr>
          </a:p>
        </p:txBody>
      </p:sp>
    </p:spTree>
    <p:extLst>
      <p:ext uri="{BB962C8B-B14F-4D97-AF65-F5344CB8AC3E}">
        <p14:creationId xmlns:p14="http://schemas.microsoft.com/office/powerpoint/2010/main" val="649830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18D37-6E41-414B-9E30-A8F59645A576}"/>
              </a:ext>
            </a:extLst>
          </p:cNvPr>
          <p:cNvSpPr>
            <a:spLocks noGrp="1"/>
          </p:cNvSpPr>
          <p:nvPr>
            <p:ph type="title"/>
          </p:nvPr>
        </p:nvSpPr>
        <p:spPr/>
        <p:txBody>
          <a:bodyPr/>
          <a:lstStyle/>
          <a:p>
            <a:r>
              <a:rPr lang="zh-CN" altLang="en-US" dirty="0"/>
              <a:t>算法复杂性：已排序数组</a:t>
            </a:r>
          </a:p>
        </p:txBody>
      </p:sp>
      <p:sp>
        <p:nvSpPr>
          <p:cNvPr id="3" name="内容占位符 2">
            <a:extLst>
              <a:ext uri="{FF2B5EF4-FFF2-40B4-BE49-F238E27FC236}">
                <a16:creationId xmlns:a16="http://schemas.microsoft.com/office/drawing/2014/main" id="{CD91DC6C-CF7B-444B-B8CC-D760FFCE5568}"/>
              </a:ext>
            </a:extLst>
          </p:cNvPr>
          <p:cNvSpPr>
            <a:spLocks noGrp="1"/>
          </p:cNvSpPr>
          <p:nvPr>
            <p:ph idx="1"/>
          </p:nvPr>
        </p:nvSpPr>
        <p:spPr/>
        <p:txBody>
          <a:bodyPr/>
          <a:lstStyle/>
          <a:p>
            <a:r>
              <a:rPr lang="zh-CN" altLang="en-US" sz="2400" dirty="0"/>
              <a:t>假设待排序数组</a:t>
            </a:r>
            <a:r>
              <a:rPr lang="en-US" altLang="zh-CN" sz="2400" dirty="0"/>
              <a:t>a[</a:t>
            </a:r>
            <a:r>
              <a:rPr lang="en-US" altLang="zh-CN" sz="2400" dirty="0" err="1"/>
              <a:t>p:r</a:t>
            </a:r>
            <a:r>
              <a:rPr lang="en-US" altLang="zh-CN" sz="2400" dirty="0"/>
              <a:t>]</a:t>
            </a:r>
            <a:r>
              <a:rPr lang="zh-CN" altLang="en-US" sz="2400" dirty="0"/>
              <a:t>已经排序，</a:t>
            </a:r>
            <a:r>
              <a:rPr lang="en-US" altLang="zh-CN" dirty="0" err="1"/>
              <a:t>QickSort</a:t>
            </a:r>
            <a:r>
              <a:rPr lang="zh-CN" altLang="en-US" dirty="0"/>
              <a:t>、</a:t>
            </a:r>
            <a:r>
              <a:rPr lang="en-US" altLang="zh-CN" dirty="0"/>
              <a:t>Partition</a:t>
            </a:r>
            <a:r>
              <a:rPr lang="zh-CN" altLang="en-US" dirty="0"/>
              <a:t>的处理过程及时间复杂性？</a:t>
            </a:r>
            <a:endParaRPr lang="en-US" altLang="zh-CN" dirty="0"/>
          </a:p>
          <a:p>
            <a:pPr lvl="1"/>
            <a:r>
              <a:rPr lang="zh-CN" altLang="en-US" sz="2400" dirty="0">
                <a:solidFill>
                  <a:srgbClr val="FF0000"/>
                </a:solidFill>
              </a:rPr>
              <a:t>非递减</a:t>
            </a:r>
            <a:r>
              <a:rPr lang="zh-CN" altLang="en-US" sz="2400" dirty="0"/>
              <a:t>顺序排列</a:t>
            </a:r>
            <a:endParaRPr lang="en-US" altLang="zh-CN" sz="2400" dirty="0"/>
          </a:p>
          <a:p>
            <a:pPr lvl="1"/>
            <a:r>
              <a:rPr lang="zh-CN" altLang="en-US" sz="2400" dirty="0">
                <a:solidFill>
                  <a:srgbClr val="FF0000"/>
                </a:solidFill>
              </a:rPr>
              <a:t>非递增</a:t>
            </a:r>
            <a:r>
              <a:rPr lang="zh-CN" altLang="en-US" sz="2400" dirty="0"/>
              <a:t>顺序排列</a:t>
            </a:r>
            <a:endParaRPr lang="zh-CN" altLang="en-US" dirty="0"/>
          </a:p>
        </p:txBody>
      </p:sp>
      <p:sp>
        <p:nvSpPr>
          <p:cNvPr id="4" name="日期占位符 3">
            <a:extLst>
              <a:ext uri="{FF2B5EF4-FFF2-40B4-BE49-F238E27FC236}">
                <a16:creationId xmlns:a16="http://schemas.microsoft.com/office/drawing/2014/main" id="{D29E6507-7200-47DA-AB26-8F3FFD26345A}"/>
              </a:ext>
            </a:extLst>
          </p:cNvPr>
          <p:cNvSpPr>
            <a:spLocks noGrp="1"/>
          </p:cNvSpPr>
          <p:nvPr>
            <p:ph type="dt" sz="half" idx="10"/>
          </p:nvPr>
        </p:nvSpPr>
        <p:spPr/>
        <p:txBody>
          <a:bodyPr/>
          <a:lstStyle/>
          <a:p>
            <a:fld id="{DDB52E49-C8A5-40DA-A458-EF224B26651F}" type="datetime1">
              <a:rPr lang="zh-CN" altLang="en-US" smtClean="0"/>
              <a:t>2021/10/10</a:t>
            </a:fld>
            <a:endParaRPr lang="zh-CN" altLang="en-US" dirty="0"/>
          </a:p>
        </p:txBody>
      </p:sp>
      <p:sp>
        <p:nvSpPr>
          <p:cNvPr id="5" name="页脚占位符 4">
            <a:extLst>
              <a:ext uri="{FF2B5EF4-FFF2-40B4-BE49-F238E27FC236}">
                <a16:creationId xmlns:a16="http://schemas.microsoft.com/office/drawing/2014/main" id="{B299A15C-44B9-4C8D-AB11-DCDB83DA3C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B06643-B46C-44C8-BED9-3B9FCD6DDA58}"/>
              </a:ext>
            </a:extLst>
          </p:cNvPr>
          <p:cNvSpPr>
            <a:spLocks noGrp="1"/>
          </p:cNvSpPr>
          <p:nvPr>
            <p:ph type="sldNum" sz="quarter" idx="12"/>
          </p:nvPr>
        </p:nvSpPr>
        <p:spPr/>
        <p:txBody>
          <a:bodyPr/>
          <a:lstStyle/>
          <a:p>
            <a:fld id="{EEA58A3B-43CE-4AA0-90B5-EB47AFAFEB34}" type="slidenum">
              <a:rPr lang="zh-CN" altLang="en-US" smtClean="0"/>
              <a:pPr/>
              <a:t>96</a:t>
            </a:fld>
            <a:endParaRPr lang="zh-CN" altLang="en-US" dirty="0"/>
          </a:p>
        </p:txBody>
      </p:sp>
    </p:spTree>
    <p:extLst>
      <p:ext uri="{BB962C8B-B14F-4D97-AF65-F5344CB8AC3E}">
        <p14:creationId xmlns:p14="http://schemas.microsoft.com/office/powerpoint/2010/main" val="3943383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4B45AC50-11AD-422C-85E4-081E9715567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0818D21A-CF2A-45BE-931C-E98B8BB521BC}"/>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5376D11F-496B-490E-8AC0-8F9147A0306B}"/>
              </a:ext>
            </a:extLst>
          </p:cNvPr>
          <p:cNvSpPr>
            <a:spLocks noGrp="1"/>
          </p:cNvSpPr>
          <p:nvPr>
            <p:ph type="sldNum" sz="quarter" idx="12"/>
          </p:nvPr>
        </p:nvSpPr>
        <p:spPr/>
        <p:txBody>
          <a:bodyPr/>
          <a:lstStyle/>
          <a:p>
            <a:fld id="{EEA58A3B-43CE-4AA0-90B5-EB47AFAFEB34}" type="slidenum">
              <a:rPr lang="zh-CN" altLang="en-US" smtClean="0"/>
              <a:pPr/>
              <a:t>97</a:t>
            </a:fld>
            <a:endParaRPr lang="zh-CN" altLang="en-US" dirty="0"/>
          </a:p>
        </p:txBody>
      </p:sp>
      <p:sp>
        <p:nvSpPr>
          <p:cNvPr id="6" name="TextBox 2">
            <a:extLst>
              <a:ext uri="{FF2B5EF4-FFF2-40B4-BE49-F238E27FC236}">
                <a16:creationId xmlns:a16="http://schemas.microsoft.com/office/drawing/2014/main" id="{A0484E96-C9E3-4EB2-872D-9434C63649DF}"/>
              </a:ext>
            </a:extLst>
          </p:cNvPr>
          <p:cNvSpPr txBox="1"/>
          <p:nvPr/>
        </p:nvSpPr>
        <p:spPr>
          <a:xfrm>
            <a:off x="150433" y="243590"/>
            <a:ext cx="1763712" cy="461963"/>
          </a:xfrm>
          <a:prstGeom prst="rect">
            <a:avLst/>
          </a:prstGeom>
          <a:noFill/>
        </p:spPr>
        <p:txBody>
          <a:bodyPr wrap="none">
            <a:spAutoFit/>
          </a:bodyPr>
          <a:lstStyle/>
          <a:p>
            <a:pPr>
              <a:defRPr/>
            </a:pPr>
            <a:r>
              <a:rPr lang="en-US" altLang="zh-CN" sz="2400" b="1" dirty="0">
                <a:solidFill>
                  <a:srgbClr val="0066FF"/>
                </a:solidFill>
              </a:rPr>
              <a:t>1. </a:t>
            </a:r>
            <a:r>
              <a:rPr lang="zh-CN" altLang="en-US" sz="2400" b="1" dirty="0">
                <a:solidFill>
                  <a:srgbClr val="0066FF"/>
                </a:solidFill>
              </a:rPr>
              <a:t>非递</a:t>
            </a:r>
            <a:r>
              <a:rPr lang="zh-CN" altLang="en-US" sz="2400" b="1" u="sng" dirty="0">
                <a:solidFill>
                  <a:srgbClr val="FF0000"/>
                </a:solidFill>
              </a:rPr>
              <a:t>减</a:t>
            </a:r>
            <a:r>
              <a:rPr lang="zh-CN" altLang="en-US" sz="2400" b="1" dirty="0">
                <a:solidFill>
                  <a:srgbClr val="0066FF"/>
                </a:solidFill>
              </a:rPr>
              <a:t>序</a:t>
            </a:r>
          </a:p>
        </p:txBody>
      </p:sp>
      <p:graphicFrame>
        <p:nvGraphicFramePr>
          <p:cNvPr id="7" name="Group 49">
            <a:extLst>
              <a:ext uri="{FF2B5EF4-FFF2-40B4-BE49-F238E27FC236}">
                <a16:creationId xmlns:a16="http://schemas.microsoft.com/office/drawing/2014/main" id="{4AE794D6-13BD-4EE0-BBD9-82366A1CF119}"/>
              </a:ext>
            </a:extLst>
          </p:cNvPr>
          <p:cNvGraphicFramePr>
            <a:graphicFrameLocks noGrp="1"/>
          </p:cNvGraphicFramePr>
          <p:nvPr>
            <p:extLst>
              <p:ext uri="{D42A27DB-BD31-4B8C-83A1-F6EECF244321}">
                <p14:modId xmlns:p14="http://schemas.microsoft.com/office/powerpoint/2010/main" val="1567193519"/>
              </p:ext>
            </p:extLst>
          </p:nvPr>
        </p:nvGraphicFramePr>
        <p:xfrm>
          <a:off x="4366771" y="824556"/>
          <a:ext cx="4337050" cy="457200"/>
        </p:xfrm>
        <a:graphic>
          <a:graphicData uri="http://schemas.openxmlformats.org/drawingml/2006/table">
            <a:tbl>
              <a:tblPr/>
              <a:tblGrid>
                <a:gridCol w="723911">
                  <a:extLst>
                    <a:ext uri="{9D8B030D-6E8A-4147-A177-3AD203B41FA5}">
                      <a16:colId xmlns:a16="http://schemas.microsoft.com/office/drawing/2014/main" val="20000"/>
                    </a:ext>
                  </a:extLst>
                </a:gridCol>
                <a:gridCol w="721773">
                  <a:extLst>
                    <a:ext uri="{9D8B030D-6E8A-4147-A177-3AD203B41FA5}">
                      <a16:colId xmlns:a16="http://schemas.microsoft.com/office/drawing/2014/main" val="20001"/>
                    </a:ext>
                  </a:extLst>
                </a:gridCol>
                <a:gridCol w="721771">
                  <a:extLst>
                    <a:ext uri="{9D8B030D-6E8A-4147-A177-3AD203B41FA5}">
                      <a16:colId xmlns:a16="http://schemas.microsoft.com/office/drawing/2014/main" val="20002"/>
                    </a:ext>
                  </a:extLst>
                </a:gridCol>
                <a:gridCol w="723911">
                  <a:extLst>
                    <a:ext uri="{9D8B030D-6E8A-4147-A177-3AD203B41FA5}">
                      <a16:colId xmlns:a16="http://schemas.microsoft.com/office/drawing/2014/main" val="20003"/>
                    </a:ext>
                  </a:extLst>
                </a:gridCol>
                <a:gridCol w="721773">
                  <a:extLst>
                    <a:ext uri="{9D8B030D-6E8A-4147-A177-3AD203B41FA5}">
                      <a16:colId xmlns:a16="http://schemas.microsoft.com/office/drawing/2014/main" val="20004"/>
                    </a:ext>
                  </a:extLst>
                </a:gridCol>
                <a:gridCol w="723911">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TextBox 1">
            <a:extLst>
              <a:ext uri="{FF2B5EF4-FFF2-40B4-BE49-F238E27FC236}">
                <a16:creationId xmlns:a16="http://schemas.microsoft.com/office/drawing/2014/main" id="{A3D610BF-330F-41B9-A3B4-1AECAC8BCF7B}"/>
              </a:ext>
            </a:extLst>
          </p:cNvPr>
          <p:cNvSpPr txBox="1">
            <a:spLocks noChangeArrowheads="1"/>
          </p:cNvSpPr>
          <p:nvPr/>
        </p:nvSpPr>
        <p:spPr bwMode="auto">
          <a:xfrm>
            <a:off x="4366771" y="464193"/>
            <a:ext cx="431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p=0                       a[0:5]                     r=5</a:t>
            </a:r>
            <a:endParaRPr lang="zh-CN" altLang="en-US"/>
          </a:p>
        </p:txBody>
      </p:sp>
      <p:sp>
        <p:nvSpPr>
          <p:cNvPr id="9" name="TextBox 59">
            <a:extLst>
              <a:ext uri="{FF2B5EF4-FFF2-40B4-BE49-F238E27FC236}">
                <a16:creationId xmlns:a16="http://schemas.microsoft.com/office/drawing/2014/main" id="{9616C2D0-7048-4781-A2C0-81CFF1449E8D}"/>
              </a:ext>
            </a:extLst>
          </p:cNvPr>
          <p:cNvSpPr txBox="1">
            <a:spLocks noChangeArrowheads="1"/>
          </p:cNvSpPr>
          <p:nvPr/>
        </p:nvSpPr>
        <p:spPr bwMode="auto">
          <a:xfrm>
            <a:off x="3265046" y="697556"/>
            <a:ext cx="1079500" cy="585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初始数组</a:t>
            </a:r>
            <a:r>
              <a:rPr lang="en-US" altLang="zh-CN" sz="1600"/>
              <a:t>a[p:r]:</a:t>
            </a:r>
            <a:endParaRPr lang="zh-CN" altLang="en-US" sz="1600"/>
          </a:p>
        </p:txBody>
      </p:sp>
      <p:graphicFrame>
        <p:nvGraphicFramePr>
          <p:cNvPr id="10" name="Group 49">
            <a:extLst>
              <a:ext uri="{FF2B5EF4-FFF2-40B4-BE49-F238E27FC236}">
                <a16:creationId xmlns:a16="http://schemas.microsoft.com/office/drawing/2014/main" id="{4E12D265-883C-44DC-9633-5F3B4D35A45C}"/>
              </a:ext>
            </a:extLst>
          </p:cNvPr>
          <p:cNvGraphicFramePr>
            <a:graphicFrameLocks noGrp="1"/>
          </p:cNvGraphicFramePr>
          <p:nvPr>
            <p:extLst>
              <p:ext uri="{D42A27DB-BD31-4B8C-83A1-F6EECF244321}">
                <p14:modId xmlns:p14="http://schemas.microsoft.com/office/powerpoint/2010/main" val="1438459021"/>
              </p:ext>
            </p:extLst>
          </p:nvPr>
        </p:nvGraphicFramePr>
        <p:xfrm>
          <a:off x="4395346" y="214376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6</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11" name="Line 74">
            <a:extLst>
              <a:ext uri="{FF2B5EF4-FFF2-40B4-BE49-F238E27FC236}">
                <a16:creationId xmlns:a16="http://schemas.microsoft.com/office/drawing/2014/main" id="{8A94E64E-EB68-4B86-941D-AFE06C041B9F}"/>
              </a:ext>
            </a:extLst>
          </p:cNvPr>
          <p:cNvSpPr>
            <a:spLocks noChangeShapeType="1"/>
          </p:cNvSpPr>
          <p:nvPr/>
        </p:nvSpPr>
        <p:spPr bwMode="auto">
          <a:xfrm flipH="1" flipV="1">
            <a:off x="4725546" y="2599381"/>
            <a:ext cx="0" cy="625475"/>
          </a:xfrm>
          <a:prstGeom prst="line">
            <a:avLst/>
          </a:prstGeom>
          <a:noFill/>
          <a:ln w="28575">
            <a:solidFill>
              <a:schemeClr val="bg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2" name="TextBox 137">
            <a:extLst>
              <a:ext uri="{FF2B5EF4-FFF2-40B4-BE49-F238E27FC236}">
                <a16:creationId xmlns:a16="http://schemas.microsoft.com/office/drawing/2014/main" id="{5AAF2DD2-BA95-4095-9FBF-00382C536571}"/>
              </a:ext>
            </a:extLst>
          </p:cNvPr>
          <p:cNvSpPr txBox="1">
            <a:spLocks noChangeArrowheads="1"/>
          </p:cNvSpPr>
          <p:nvPr/>
        </p:nvSpPr>
        <p:spPr bwMode="auto">
          <a:xfrm>
            <a:off x="5387533" y="2700981"/>
            <a:ext cx="1025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i=p+1=1</a:t>
            </a:r>
            <a:endParaRPr lang="zh-CN" altLang="en-US"/>
          </a:p>
        </p:txBody>
      </p:sp>
      <p:sp>
        <p:nvSpPr>
          <p:cNvPr id="13" name="TextBox 138">
            <a:extLst>
              <a:ext uri="{FF2B5EF4-FFF2-40B4-BE49-F238E27FC236}">
                <a16:creationId xmlns:a16="http://schemas.microsoft.com/office/drawing/2014/main" id="{B691B56C-A6A7-4FA0-AC8A-9CE21DB659BF}"/>
              </a:ext>
            </a:extLst>
          </p:cNvPr>
          <p:cNvSpPr txBox="1">
            <a:spLocks noChangeArrowheads="1"/>
          </p:cNvSpPr>
          <p:nvPr/>
        </p:nvSpPr>
        <p:spPr bwMode="auto">
          <a:xfrm>
            <a:off x="4736658" y="3070868"/>
            <a:ext cx="498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chemeClr val="bg2">
                    <a:lumMod val="60000"/>
                    <a:lumOff val="40000"/>
                  </a:schemeClr>
                </a:solidFill>
              </a:rPr>
              <a:t>j=0</a:t>
            </a:r>
            <a:endParaRPr lang="zh-CN" altLang="en-US" dirty="0">
              <a:solidFill>
                <a:schemeClr val="bg2">
                  <a:lumMod val="60000"/>
                  <a:lumOff val="40000"/>
                </a:schemeClr>
              </a:solidFill>
            </a:endParaRPr>
          </a:p>
        </p:txBody>
      </p:sp>
      <p:sp>
        <p:nvSpPr>
          <p:cNvPr id="14" name="Line 73">
            <a:extLst>
              <a:ext uri="{FF2B5EF4-FFF2-40B4-BE49-F238E27FC236}">
                <a16:creationId xmlns:a16="http://schemas.microsoft.com/office/drawing/2014/main" id="{2B6DDBA0-F930-4FA5-A18F-31FDC38BBC0C}"/>
              </a:ext>
            </a:extLst>
          </p:cNvPr>
          <p:cNvSpPr>
            <a:spLocks noChangeShapeType="1"/>
          </p:cNvSpPr>
          <p:nvPr/>
        </p:nvSpPr>
        <p:spPr bwMode="auto">
          <a:xfrm flipV="1">
            <a:off x="5439921" y="2566043"/>
            <a:ext cx="0" cy="3381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4">
            <a:extLst>
              <a:ext uri="{FF2B5EF4-FFF2-40B4-BE49-F238E27FC236}">
                <a16:creationId xmlns:a16="http://schemas.microsoft.com/office/drawing/2014/main" id="{DD5C6761-00E6-4094-B1A7-262717E02349}"/>
              </a:ext>
            </a:extLst>
          </p:cNvPr>
          <p:cNvSpPr>
            <a:spLocks noChangeShapeType="1"/>
          </p:cNvSpPr>
          <p:nvPr/>
        </p:nvSpPr>
        <p:spPr bwMode="auto">
          <a:xfrm flipV="1">
            <a:off x="4404871" y="1283343"/>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3">
            <a:extLst>
              <a:ext uri="{FF2B5EF4-FFF2-40B4-BE49-F238E27FC236}">
                <a16:creationId xmlns:a16="http://schemas.microsoft.com/office/drawing/2014/main" id="{0C31AC6D-DA8C-49F1-8C93-92B45FA90A5A}"/>
              </a:ext>
            </a:extLst>
          </p:cNvPr>
          <p:cNvSpPr>
            <a:spLocks noChangeShapeType="1"/>
          </p:cNvSpPr>
          <p:nvPr/>
        </p:nvSpPr>
        <p:spPr bwMode="auto">
          <a:xfrm flipV="1">
            <a:off x="8705408" y="1289994"/>
            <a:ext cx="0" cy="269875"/>
          </a:xfrm>
          <a:prstGeom prst="line">
            <a:avLst/>
          </a:prstGeom>
          <a:noFill/>
          <a:ln w="28575">
            <a:solidFill>
              <a:schemeClr val="bg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7" name="TextBox 11">
            <a:extLst>
              <a:ext uri="{FF2B5EF4-FFF2-40B4-BE49-F238E27FC236}">
                <a16:creationId xmlns:a16="http://schemas.microsoft.com/office/drawing/2014/main" id="{2BE3BD3E-73E3-4595-B6F7-DA7403D804EB}"/>
              </a:ext>
            </a:extLst>
          </p:cNvPr>
          <p:cNvSpPr txBox="1">
            <a:spLocks noChangeArrowheads="1"/>
          </p:cNvSpPr>
          <p:nvPr/>
        </p:nvSpPr>
        <p:spPr bwMode="auto">
          <a:xfrm>
            <a:off x="4344546" y="1473843"/>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t>i=0</a:t>
            </a:r>
            <a:endParaRPr lang="zh-CN" altLang="en-US" sz="2000"/>
          </a:p>
        </p:txBody>
      </p:sp>
      <p:sp>
        <p:nvSpPr>
          <p:cNvPr id="18" name="TextBox 12">
            <a:extLst>
              <a:ext uri="{FF2B5EF4-FFF2-40B4-BE49-F238E27FC236}">
                <a16:creationId xmlns:a16="http://schemas.microsoft.com/office/drawing/2014/main" id="{BB18C464-63B8-4F6F-863F-DCEF96FC115B}"/>
              </a:ext>
            </a:extLst>
          </p:cNvPr>
          <p:cNvSpPr txBox="1">
            <a:spLocks noChangeArrowheads="1"/>
          </p:cNvSpPr>
          <p:nvPr/>
        </p:nvSpPr>
        <p:spPr bwMode="auto">
          <a:xfrm>
            <a:off x="8421246" y="1478907"/>
            <a:ext cx="60324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t>j=6</a:t>
            </a:r>
            <a:endParaRPr lang="zh-CN" altLang="en-US" sz="2000" dirty="0"/>
          </a:p>
        </p:txBody>
      </p:sp>
      <p:cxnSp>
        <p:nvCxnSpPr>
          <p:cNvPr id="19" name="直接箭头连接符 20">
            <a:extLst>
              <a:ext uri="{FF2B5EF4-FFF2-40B4-BE49-F238E27FC236}">
                <a16:creationId xmlns:a16="http://schemas.microsoft.com/office/drawing/2014/main" id="{16726001-174C-4533-950F-548A1BDA280B}"/>
              </a:ext>
            </a:extLst>
          </p:cNvPr>
          <p:cNvCxnSpPr>
            <a:cxnSpLocks noChangeShapeType="1"/>
          </p:cNvCxnSpPr>
          <p:nvPr/>
        </p:nvCxnSpPr>
        <p:spPr bwMode="auto">
          <a:xfrm>
            <a:off x="4404871" y="1457968"/>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25">
            <a:extLst>
              <a:ext uri="{FF2B5EF4-FFF2-40B4-BE49-F238E27FC236}">
                <a16:creationId xmlns:a16="http://schemas.microsoft.com/office/drawing/2014/main" id="{D71243D2-2B81-4799-BD19-483EF496129D}"/>
              </a:ext>
            </a:extLst>
          </p:cNvPr>
          <p:cNvCxnSpPr>
            <a:cxnSpLocks noChangeShapeType="1"/>
          </p:cNvCxnSpPr>
          <p:nvPr/>
        </p:nvCxnSpPr>
        <p:spPr bwMode="auto">
          <a:xfrm flipH="1">
            <a:off x="7637021" y="1472256"/>
            <a:ext cx="1319212" cy="0"/>
          </a:xfrm>
          <a:prstGeom prst="straightConnector1">
            <a:avLst/>
          </a:prstGeom>
          <a:noFill/>
          <a:ln w="9525" algn="ctr">
            <a:solidFill>
              <a:schemeClr val="bg2">
                <a:lumMod val="60000"/>
                <a:lumOff val="40000"/>
              </a:schemeClr>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a:extLst>
              <a:ext uri="{FF2B5EF4-FFF2-40B4-BE49-F238E27FC236}">
                <a16:creationId xmlns:a16="http://schemas.microsoft.com/office/drawing/2014/main" id="{9161BC28-9CAF-48A4-9060-46BA263872B8}"/>
              </a:ext>
            </a:extLst>
          </p:cNvPr>
          <p:cNvCxnSpPr>
            <a:cxnSpLocks noChangeShapeType="1"/>
          </p:cNvCxnSpPr>
          <p:nvPr/>
        </p:nvCxnSpPr>
        <p:spPr bwMode="auto">
          <a:xfrm>
            <a:off x="4523933" y="2774006"/>
            <a:ext cx="923925"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9219FCD9-F98D-4813-AECB-C9B59F3F4CC5}"/>
              </a:ext>
            </a:extLst>
          </p:cNvPr>
          <p:cNvCxnSpPr/>
          <p:nvPr/>
        </p:nvCxnSpPr>
        <p:spPr bwMode="auto">
          <a:xfrm flipH="1" flipV="1">
            <a:off x="4725546" y="3056581"/>
            <a:ext cx="4246562" cy="26987"/>
          </a:xfrm>
          <a:prstGeom prst="straightConnector1">
            <a:avLst/>
          </a:prstGeom>
          <a:solidFill>
            <a:schemeClr val="accent1"/>
          </a:solidFill>
          <a:ln w="9525" cap="flat" cmpd="sng" algn="ctr">
            <a:solidFill>
              <a:schemeClr val="bg2">
                <a:lumMod val="60000"/>
                <a:lumOff val="40000"/>
              </a:schemeClr>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59">
            <a:extLst>
              <a:ext uri="{FF2B5EF4-FFF2-40B4-BE49-F238E27FC236}">
                <a16:creationId xmlns:a16="http://schemas.microsoft.com/office/drawing/2014/main" id="{F84F00C7-BFDE-4E30-AE43-A4AC9DC39833}"/>
              </a:ext>
            </a:extLst>
          </p:cNvPr>
          <p:cNvSpPr txBox="1">
            <a:spLocks noChangeArrowheads="1"/>
          </p:cNvSpPr>
          <p:nvPr/>
        </p:nvSpPr>
        <p:spPr bwMode="auto">
          <a:xfrm>
            <a:off x="3312671" y="2192981"/>
            <a:ext cx="1031875"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划分后：</a:t>
            </a:r>
          </a:p>
        </p:txBody>
      </p:sp>
      <p:sp>
        <p:nvSpPr>
          <p:cNvPr id="24" name="TextBox 27">
            <a:extLst>
              <a:ext uri="{FF2B5EF4-FFF2-40B4-BE49-F238E27FC236}">
                <a16:creationId xmlns:a16="http://schemas.microsoft.com/office/drawing/2014/main" id="{1B451CB3-19A7-48EB-9A03-54323FCD80C0}"/>
              </a:ext>
            </a:extLst>
          </p:cNvPr>
          <p:cNvSpPr txBox="1"/>
          <p:nvPr/>
        </p:nvSpPr>
        <p:spPr>
          <a:xfrm>
            <a:off x="164659" y="804711"/>
            <a:ext cx="2984500" cy="2338388"/>
          </a:xfrm>
          <a:prstGeom prst="rect">
            <a:avLst/>
          </a:prstGeom>
          <a:solidFill>
            <a:schemeClr val="bg1">
              <a:lumMod val="95000"/>
            </a:schemeClr>
          </a:solidFill>
          <a:ln>
            <a:solidFill>
              <a:schemeClr val="tx1"/>
            </a:solidFill>
          </a:ln>
        </p:spPr>
        <p:txBody>
          <a:bodyPr>
            <a:spAutoFit/>
          </a:bodyPr>
          <a:lstStyle/>
          <a:p>
            <a:pPr>
              <a:defRPr/>
            </a:pPr>
            <a:r>
              <a:rPr lang="en-US" altLang="zh-CN" sz="2000" dirty="0"/>
              <a:t>Partition:</a:t>
            </a:r>
          </a:p>
          <a:p>
            <a:pPr>
              <a:defRPr/>
            </a:pPr>
            <a:r>
              <a:rPr lang="zh-CN" altLang="en-US" dirty="0"/>
              <a:t>以</a:t>
            </a:r>
            <a:r>
              <a:rPr lang="en-US" altLang="zh-CN" dirty="0"/>
              <a:t>O(n)</a:t>
            </a:r>
            <a:r>
              <a:rPr lang="zh-CN" altLang="en-US" dirty="0"/>
              <a:t>时间复杂度，将长度为</a:t>
            </a:r>
            <a:r>
              <a:rPr lang="en-US" altLang="zh-CN" dirty="0"/>
              <a:t>n=r-p+1</a:t>
            </a:r>
            <a:r>
              <a:rPr lang="zh-CN" altLang="en-US" dirty="0"/>
              <a:t>的</a:t>
            </a:r>
            <a:r>
              <a:rPr lang="en-US" altLang="zh-CN" dirty="0"/>
              <a:t>a[</a:t>
            </a:r>
            <a:r>
              <a:rPr lang="en-US" altLang="zh-CN" dirty="0" err="1"/>
              <a:t>p:r</a:t>
            </a:r>
            <a:r>
              <a:rPr lang="en-US" altLang="zh-CN" dirty="0"/>
              <a:t>]</a:t>
            </a:r>
            <a:r>
              <a:rPr lang="zh-CN" altLang="en-US" dirty="0"/>
              <a:t>划分为</a:t>
            </a:r>
            <a:endParaRPr lang="en-US" altLang="zh-CN" dirty="0"/>
          </a:p>
          <a:p>
            <a:pPr>
              <a:defRPr/>
            </a:pPr>
            <a:r>
              <a:rPr lang="en-US" altLang="zh-CN" dirty="0"/>
              <a:t>1)</a:t>
            </a:r>
            <a:r>
              <a:rPr lang="zh-CN" altLang="en-US" dirty="0"/>
              <a:t>长度</a:t>
            </a:r>
            <a:r>
              <a:rPr lang="en-US" altLang="zh-CN" dirty="0"/>
              <a:t>=1</a:t>
            </a:r>
            <a:r>
              <a:rPr lang="zh-CN" altLang="en-US" dirty="0"/>
              <a:t>的</a:t>
            </a:r>
            <a:r>
              <a:rPr lang="en-US" altLang="zh-CN" dirty="0"/>
              <a:t>a[</a:t>
            </a:r>
            <a:r>
              <a:rPr lang="en-US" altLang="zh-CN" dirty="0" err="1"/>
              <a:t>p:p</a:t>
            </a:r>
            <a:r>
              <a:rPr lang="en-US" altLang="zh-CN" dirty="0"/>
              <a:t>]</a:t>
            </a:r>
          </a:p>
          <a:p>
            <a:pPr>
              <a:defRPr/>
            </a:pPr>
            <a:r>
              <a:rPr lang="en-US" altLang="zh-CN" dirty="0"/>
              <a:t>2)</a:t>
            </a:r>
            <a:r>
              <a:rPr lang="zh-CN" altLang="en-US" dirty="0"/>
              <a:t>长度</a:t>
            </a:r>
            <a:r>
              <a:rPr lang="en-US" altLang="zh-CN" dirty="0"/>
              <a:t>=n-1</a:t>
            </a:r>
            <a:r>
              <a:rPr lang="zh-CN" altLang="en-US" dirty="0"/>
              <a:t>的非递减子序列</a:t>
            </a:r>
            <a:r>
              <a:rPr lang="en-US" altLang="zh-CN" dirty="0"/>
              <a:t>a[p+1:r]</a:t>
            </a:r>
          </a:p>
          <a:p>
            <a:pPr>
              <a:defRPr/>
            </a:pPr>
            <a:r>
              <a:rPr lang="zh-CN" altLang="en-US" b="1" dirty="0">
                <a:solidFill>
                  <a:srgbClr val="FF0000"/>
                </a:solidFill>
              </a:rPr>
              <a:t>每次划分后，右端需要进一步处理的子序列长度减</a:t>
            </a:r>
            <a:r>
              <a:rPr lang="en-US" altLang="zh-CN" b="1" dirty="0">
                <a:solidFill>
                  <a:srgbClr val="FF0000"/>
                </a:solidFill>
              </a:rPr>
              <a:t>1</a:t>
            </a:r>
            <a:endParaRPr lang="zh-CN" altLang="en-US" b="1" dirty="0">
              <a:solidFill>
                <a:srgbClr val="FF0000"/>
              </a:solidFill>
            </a:endParaRPr>
          </a:p>
        </p:txBody>
      </p:sp>
      <p:graphicFrame>
        <p:nvGraphicFramePr>
          <p:cNvPr id="25" name="Group 49">
            <a:extLst>
              <a:ext uri="{FF2B5EF4-FFF2-40B4-BE49-F238E27FC236}">
                <a16:creationId xmlns:a16="http://schemas.microsoft.com/office/drawing/2014/main" id="{96944E0F-9042-478F-AFD3-FD69E86C0FD5}"/>
              </a:ext>
            </a:extLst>
          </p:cNvPr>
          <p:cNvGraphicFramePr>
            <a:graphicFrameLocks noGrp="1"/>
          </p:cNvGraphicFramePr>
          <p:nvPr>
            <p:extLst>
              <p:ext uri="{D42A27DB-BD31-4B8C-83A1-F6EECF244321}">
                <p14:modId xmlns:p14="http://schemas.microsoft.com/office/powerpoint/2010/main" val="1201969938"/>
              </p:ext>
            </p:extLst>
          </p:nvPr>
        </p:nvGraphicFramePr>
        <p:xfrm>
          <a:off x="4457258" y="492189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6</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26" name="Line 73">
            <a:extLst>
              <a:ext uri="{FF2B5EF4-FFF2-40B4-BE49-F238E27FC236}">
                <a16:creationId xmlns:a16="http://schemas.microsoft.com/office/drawing/2014/main" id="{FB7E3572-E804-4954-8854-C98D8F3B86E9}"/>
              </a:ext>
            </a:extLst>
          </p:cNvPr>
          <p:cNvSpPr>
            <a:spLocks noChangeShapeType="1"/>
          </p:cNvSpPr>
          <p:nvPr/>
        </p:nvSpPr>
        <p:spPr bwMode="auto">
          <a:xfrm flipV="1">
            <a:off x="6252721" y="5356868"/>
            <a:ext cx="0" cy="3381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7" name="直接箭头连接符 20">
            <a:extLst>
              <a:ext uri="{FF2B5EF4-FFF2-40B4-BE49-F238E27FC236}">
                <a16:creationId xmlns:a16="http://schemas.microsoft.com/office/drawing/2014/main" id="{626AC006-4D4C-418E-997A-C2BD430A1DA3}"/>
              </a:ext>
            </a:extLst>
          </p:cNvPr>
          <p:cNvCxnSpPr>
            <a:cxnSpLocks noChangeShapeType="1"/>
          </p:cNvCxnSpPr>
          <p:nvPr/>
        </p:nvCxnSpPr>
        <p:spPr bwMode="auto">
          <a:xfrm>
            <a:off x="5447858" y="5571181"/>
            <a:ext cx="804863"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a:extLst>
              <a:ext uri="{FF2B5EF4-FFF2-40B4-BE49-F238E27FC236}">
                <a16:creationId xmlns:a16="http://schemas.microsoft.com/office/drawing/2014/main" id="{FD7F017C-504F-4B19-BD19-050208EA527D}"/>
              </a:ext>
            </a:extLst>
          </p:cNvPr>
          <p:cNvCxnSpPr/>
          <p:nvPr/>
        </p:nvCxnSpPr>
        <p:spPr bwMode="auto">
          <a:xfrm flipH="1">
            <a:off x="5235133" y="5895031"/>
            <a:ext cx="3825875" cy="0"/>
          </a:xfrm>
          <a:prstGeom prst="straightConnector1">
            <a:avLst/>
          </a:prstGeom>
          <a:solidFill>
            <a:schemeClr val="accent1"/>
          </a:solidFill>
          <a:ln w="9525" cap="flat" cmpd="sng" algn="ctr">
            <a:solidFill>
              <a:schemeClr val="bg2">
                <a:lumMod val="60000"/>
                <a:lumOff val="40000"/>
              </a:schemeClr>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矩形 44">
            <a:extLst>
              <a:ext uri="{FF2B5EF4-FFF2-40B4-BE49-F238E27FC236}">
                <a16:creationId xmlns:a16="http://schemas.microsoft.com/office/drawing/2014/main" id="{91C8A395-A82C-44E3-BBFB-D36C449C55F8}"/>
              </a:ext>
            </a:extLst>
          </p:cNvPr>
          <p:cNvSpPr>
            <a:spLocks noChangeArrowheads="1"/>
          </p:cNvSpPr>
          <p:nvPr/>
        </p:nvSpPr>
        <p:spPr bwMode="auto">
          <a:xfrm>
            <a:off x="4427096" y="4848868"/>
            <a:ext cx="750887" cy="576263"/>
          </a:xfrm>
          <a:prstGeom prst="rect">
            <a:avLst/>
          </a:prstGeom>
          <a:solidFill>
            <a:schemeClr val="bg1"/>
          </a:solidFill>
          <a:ln w="9525" algn="ctr">
            <a:solidFill>
              <a:schemeClr val="tx1"/>
            </a:solidFill>
            <a:round/>
            <a:headEnd/>
            <a:tailEnd/>
          </a:ln>
        </p:spPr>
        <p:txBody>
          <a:bodyPr/>
          <a:lstStyle/>
          <a:p>
            <a:pPr eaLnBrk="0" hangingPunct="0"/>
            <a:endParaRPr lang="zh-CN" altLang="en-US"/>
          </a:p>
        </p:txBody>
      </p:sp>
      <p:sp>
        <p:nvSpPr>
          <p:cNvPr id="30" name="TextBox 59">
            <a:extLst>
              <a:ext uri="{FF2B5EF4-FFF2-40B4-BE49-F238E27FC236}">
                <a16:creationId xmlns:a16="http://schemas.microsoft.com/office/drawing/2014/main" id="{CCBCF045-F023-4A7C-BFBB-7488982EC758}"/>
              </a:ext>
            </a:extLst>
          </p:cNvPr>
          <p:cNvSpPr txBox="1">
            <a:spLocks noChangeArrowheads="1"/>
          </p:cNvSpPr>
          <p:nvPr/>
        </p:nvSpPr>
        <p:spPr bwMode="auto">
          <a:xfrm>
            <a:off x="3957196" y="4891731"/>
            <a:ext cx="1266825" cy="585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划分后子序列</a:t>
            </a:r>
            <a:r>
              <a:rPr lang="en-US" altLang="zh-CN" sz="1600"/>
              <a:t>a[p+1:r]:</a:t>
            </a:r>
            <a:endParaRPr lang="zh-CN" altLang="en-US" sz="1600"/>
          </a:p>
        </p:txBody>
      </p:sp>
      <p:sp>
        <p:nvSpPr>
          <p:cNvPr id="31" name="TextBox 11">
            <a:extLst>
              <a:ext uri="{FF2B5EF4-FFF2-40B4-BE49-F238E27FC236}">
                <a16:creationId xmlns:a16="http://schemas.microsoft.com/office/drawing/2014/main" id="{E0BEF1E1-23DE-4A86-B3F0-FCCD18AEA6A7}"/>
              </a:ext>
            </a:extLst>
          </p:cNvPr>
          <p:cNvSpPr txBox="1">
            <a:spLocks noChangeArrowheads="1"/>
          </p:cNvSpPr>
          <p:nvPr/>
        </p:nvSpPr>
        <p:spPr bwMode="auto">
          <a:xfrm>
            <a:off x="6233671" y="5494981"/>
            <a:ext cx="534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t>i=2</a:t>
            </a:r>
            <a:endParaRPr lang="zh-CN" altLang="en-US" sz="2000"/>
          </a:p>
        </p:txBody>
      </p:sp>
      <p:graphicFrame>
        <p:nvGraphicFramePr>
          <p:cNvPr id="32" name="Group 49">
            <a:extLst>
              <a:ext uri="{FF2B5EF4-FFF2-40B4-BE49-F238E27FC236}">
                <a16:creationId xmlns:a16="http://schemas.microsoft.com/office/drawing/2014/main" id="{765D91A7-64D5-4FCC-B876-8FD9B26688F6}"/>
              </a:ext>
            </a:extLst>
          </p:cNvPr>
          <p:cNvGraphicFramePr>
            <a:graphicFrameLocks noGrp="1"/>
          </p:cNvGraphicFramePr>
          <p:nvPr>
            <p:extLst>
              <p:ext uri="{D42A27DB-BD31-4B8C-83A1-F6EECF244321}">
                <p14:modId xmlns:p14="http://schemas.microsoft.com/office/powerpoint/2010/main" val="2481385465"/>
              </p:ext>
            </p:extLst>
          </p:nvPr>
        </p:nvGraphicFramePr>
        <p:xfrm>
          <a:off x="4382646" y="3758256"/>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 name="TextBox 1">
            <a:extLst>
              <a:ext uri="{FF2B5EF4-FFF2-40B4-BE49-F238E27FC236}">
                <a16:creationId xmlns:a16="http://schemas.microsoft.com/office/drawing/2014/main" id="{74A2955E-F351-4106-ABEF-2860BA8A062E}"/>
              </a:ext>
            </a:extLst>
          </p:cNvPr>
          <p:cNvSpPr txBox="1">
            <a:spLocks noChangeArrowheads="1"/>
          </p:cNvSpPr>
          <p:nvPr/>
        </p:nvSpPr>
        <p:spPr bwMode="auto">
          <a:xfrm>
            <a:off x="5116071" y="3394718"/>
            <a:ext cx="3486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t>p+1=1          a[1:5]                 r=5</a:t>
            </a:r>
            <a:endParaRPr lang="zh-CN" altLang="en-US"/>
          </a:p>
        </p:txBody>
      </p:sp>
      <p:sp>
        <p:nvSpPr>
          <p:cNvPr id="34" name="Line 74">
            <a:extLst>
              <a:ext uri="{FF2B5EF4-FFF2-40B4-BE49-F238E27FC236}">
                <a16:creationId xmlns:a16="http://schemas.microsoft.com/office/drawing/2014/main" id="{4DE2A1FA-F75A-46BB-A4D0-5C154BF81E01}"/>
              </a:ext>
            </a:extLst>
          </p:cNvPr>
          <p:cNvSpPr>
            <a:spLocks noChangeShapeType="1"/>
          </p:cNvSpPr>
          <p:nvPr/>
        </p:nvSpPr>
        <p:spPr bwMode="auto">
          <a:xfrm flipV="1">
            <a:off x="5387533" y="4231331"/>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73">
            <a:extLst>
              <a:ext uri="{FF2B5EF4-FFF2-40B4-BE49-F238E27FC236}">
                <a16:creationId xmlns:a16="http://schemas.microsoft.com/office/drawing/2014/main" id="{E684956D-68DC-4B77-A820-48EEB306A583}"/>
              </a:ext>
            </a:extLst>
          </p:cNvPr>
          <p:cNvSpPr>
            <a:spLocks noChangeShapeType="1"/>
          </p:cNvSpPr>
          <p:nvPr/>
        </p:nvSpPr>
        <p:spPr bwMode="auto">
          <a:xfrm flipV="1">
            <a:off x="8719696" y="4222107"/>
            <a:ext cx="0" cy="269875"/>
          </a:xfrm>
          <a:prstGeom prst="line">
            <a:avLst/>
          </a:prstGeom>
          <a:noFill/>
          <a:ln w="28575">
            <a:solidFill>
              <a:schemeClr val="bg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36" name="TextBox 11">
            <a:extLst>
              <a:ext uri="{FF2B5EF4-FFF2-40B4-BE49-F238E27FC236}">
                <a16:creationId xmlns:a16="http://schemas.microsoft.com/office/drawing/2014/main" id="{96B864E5-9816-4EBB-A24C-92F29F4EB6A0}"/>
              </a:ext>
            </a:extLst>
          </p:cNvPr>
          <p:cNvSpPr txBox="1">
            <a:spLocks noChangeArrowheads="1"/>
          </p:cNvSpPr>
          <p:nvPr/>
        </p:nvSpPr>
        <p:spPr bwMode="auto">
          <a:xfrm>
            <a:off x="5327208" y="4421831"/>
            <a:ext cx="53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t>i=1</a:t>
            </a:r>
            <a:endParaRPr lang="zh-CN" altLang="en-US" sz="2000"/>
          </a:p>
        </p:txBody>
      </p:sp>
      <p:sp>
        <p:nvSpPr>
          <p:cNvPr id="37" name="TextBox 12">
            <a:extLst>
              <a:ext uri="{FF2B5EF4-FFF2-40B4-BE49-F238E27FC236}">
                <a16:creationId xmlns:a16="http://schemas.microsoft.com/office/drawing/2014/main" id="{470720C4-539D-4987-BC05-E20F58A8CC8E}"/>
              </a:ext>
            </a:extLst>
          </p:cNvPr>
          <p:cNvSpPr txBox="1">
            <a:spLocks noChangeArrowheads="1"/>
          </p:cNvSpPr>
          <p:nvPr/>
        </p:nvSpPr>
        <p:spPr bwMode="auto">
          <a:xfrm>
            <a:off x="8455376" y="4351479"/>
            <a:ext cx="53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t>j=6</a:t>
            </a:r>
            <a:endParaRPr lang="zh-CN" altLang="en-US" sz="2000" dirty="0"/>
          </a:p>
        </p:txBody>
      </p:sp>
      <p:cxnSp>
        <p:nvCxnSpPr>
          <p:cNvPr id="38" name="直接箭头连接符 20">
            <a:extLst>
              <a:ext uri="{FF2B5EF4-FFF2-40B4-BE49-F238E27FC236}">
                <a16:creationId xmlns:a16="http://schemas.microsoft.com/office/drawing/2014/main" id="{2A4753C4-BECD-4AD5-8189-DC8ADAE1B576}"/>
              </a:ext>
            </a:extLst>
          </p:cNvPr>
          <p:cNvCxnSpPr>
            <a:cxnSpLocks noChangeShapeType="1"/>
          </p:cNvCxnSpPr>
          <p:nvPr/>
        </p:nvCxnSpPr>
        <p:spPr bwMode="auto">
          <a:xfrm>
            <a:off x="5387533" y="4405956"/>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25">
            <a:extLst>
              <a:ext uri="{FF2B5EF4-FFF2-40B4-BE49-F238E27FC236}">
                <a16:creationId xmlns:a16="http://schemas.microsoft.com/office/drawing/2014/main" id="{C3BAC653-F5E6-41BF-B630-E82CE72643C4}"/>
              </a:ext>
            </a:extLst>
          </p:cNvPr>
          <p:cNvCxnSpPr>
            <a:cxnSpLocks noChangeShapeType="1"/>
          </p:cNvCxnSpPr>
          <p:nvPr/>
        </p:nvCxnSpPr>
        <p:spPr bwMode="auto">
          <a:xfrm flipH="1">
            <a:off x="7651308" y="4404368"/>
            <a:ext cx="1319213" cy="0"/>
          </a:xfrm>
          <a:prstGeom prst="straightConnector1">
            <a:avLst/>
          </a:prstGeom>
          <a:noFill/>
          <a:ln w="9525" algn="ctr">
            <a:solidFill>
              <a:schemeClr val="bg2">
                <a:lumMod val="60000"/>
                <a:lumOff val="40000"/>
              </a:schemeClr>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54">
            <a:extLst>
              <a:ext uri="{FF2B5EF4-FFF2-40B4-BE49-F238E27FC236}">
                <a16:creationId xmlns:a16="http://schemas.microsoft.com/office/drawing/2014/main" id="{D2145D2E-E8BC-4227-A966-2B9F88C8ECDD}"/>
              </a:ext>
            </a:extLst>
          </p:cNvPr>
          <p:cNvSpPr>
            <a:spLocks noChangeArrowheads="1"/>
          </p:cNvSpPr>
          <p:nvPr/>
        </p:nvSpPr>
        <p:spPr bwMode="auto">
          <a:xfrm>
            <a:off x="4328671" y="3655068"/>
            <a:ext cx="787400" cy="576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p>
        </p:txBody>
      </p:sp>
      <p:sp>
        <p:nvSpPr>
          <p:cNvPr id="41" name="TextBox 55">
            <a:extLst>
              <a:ext uri="{FF2B5EF4-FFF2-40B4-BE49-F238E27FC236}">
                <a16:creationId xmlns:a16="http://schemas.microsoft.com/office/drawing/2014/main" id="{4CE544F8-BAC6-46A9-9682-56C891AD39B3}"/>
              </a:ext>
            </a:extLst>
          </p:cNvPr>
          <p:cNvSpPr txBox="1"/>
          <p:nvPr/>
        </p:nvSpPr>
        <p:spPr>
          <a:xfrm>
            <a:off x="162674" y="3275716"/>
            <a:ext cx="3419476" cy="2001838"/>
          </a:xfrm>
          <a:prstGeom prst="rect">
            <a:avLst/>
          </a:prstGeom>
          <a:solidFill>
            <a:schemeClr val="bg1">
              <a:lumMod val="95000"/>
            </a:schemeClr>
          </a:solidFill>
          <a:ln>
            <a:solidFill>
              <a:schemeClr val="tx1"/>
            </a:solidFill>
          </a:ln>
        </p:spPr>
        <p:txBody>
          <a:bodyPr>
            <a:spAutoFit/>
          </a:bodyPr>
          <a:lstStyle/>
          <a:p>
            <a:pPr>
              <a:defRPr/>
            </a:pPr>
            <a:r>
              <a:rPr lang="en-US" altLang="zh-CN" sz="2000" dirty="0" err="1"/>
              <a:t>QuickSort</a:t>
            </a:r>
            <a:r>
              <a:rPr lang="en-US" altLang="zh-CN" sz="2000" dirty="0"/>
              <a:t>:</a:t>
            </a:r>
          </a:p>
          <a:p>
            <a:pPr>
              <a:defRPr/>
            </a:pPr>
            <a:r>
              <a:rPr lang="zh-CN" altLang="en-US" sz="2000" dirty="0"/>
              <a:t> </a:t>
            </a:r>
            <a:r>
              <a:rPr lang="en-US" altLang="zh-CN" sz="2000" dirty="0"/>
              <a:t>n-1</a:t>
            </a:r>
            <a:r>
              <a:rPr lang="zh-CN" altLang="en-US" sz="2000" dirty="0"/>
              <a:t>次调用</a:t>
            </a:r>
            <a:r>
              <a:rPr lang="en-US" altLang="zh-CN" sz="2000" dirty="0"/>
              <a:t>Partition</a:t>
            </a:r>
            <a:r>
              <a:rPr lang="zh-CN" altLang="en-US" sz="2000" dirty="0"/>
              <a:t>，对长度为</a:t>
            </a:r>
            <a:r>
              <a:rPr lang="en-US" altLang="zh-CN" sz="2000" dirty="0"/>
              <a:t>n</a:t>
            </a:r>
            <a:r>
              <a:rPr lang="zh-CN" altLang="en-US" sz="2000" dirty="0"/>
              <a:t>、</a:t>
            </a:r>
            <a:r>
              <a:rPr lang="en-US" altLang="zh-CN" sz="2000" dirty="0"/>
              <a:t>n-1</a:t>
            </a:r>
            <a:r>
              <a:rPr lang="zh-CN" altLang="en-US" sz="2000" dirty="0"/>
              <a:t>、</a:t>
            </a:r>
            <a:r>
              <a:rPr lang="en-US" altLang="zh-CN" sz="2000" dirty="0"/>
              <a:t>…</a:t>
            </a:r>
            <a:r>
              <a:rPr lang="zh-CN" altLang="en-US" sz="2000" dirty="0"/>
              <a:t>、</a:t>
            </a:r>
            <a:r>
              <a:rPr lang="en-US" altLang="zh-CN" sz="2000" dirty="0"/>
              <a:t>2</a:t>
            </a:r>
            <a:r>
              <a:rPr lang="zh-CN" altLang="en-US" sz="2000" dirty="0"/>
              <a:t>的子序列</a:t>
            </a:r>
            <a:r>
              <a:rPr lang="en-US" altLang="zh-CN" sz="2000" dirty="0"/>
              <a:t>a[</a:t>
            </a:r>
            <a:r>
              <a:rPr lang="en-US" altLang="zh-CN" sz="2000" dirty="0" err="1"/>
              <a:t>p:r</a:t>
            </a:r>
            <a:r>
              <a:rPr lang="en-US" altLang="zh-CN" sz="2000" dirty="0"/>
              <a:t>],a[p+1:r],a[p+2:r],…,a[r-1:r]</a:t>
            </a:r>
            <a:r>
              <a:rPr lang="zh-CN" altLang="en-US" sz="2000" dirty="0"/>
              <a:t>进行划分排序</a:t>
            </a:r>
            <a:endParaRPr lang="en-US" altLang="zh-CN" sz="2000" dirty="0"/>
          </a:p>
          <a:p>
            <a:pPr>
              <a:defRPr/>
            </a:pPr>
            <a:r>
              <a:rPr lang="zh-CN" altLang="en-US" sz="2400" b="1" dirty="0">
                <a:solidFill>
                  <a:srgbClr val="FF0000"/>
                </a:solidFill>
              </a:rPr>
              <a:t>时间复杂性</a:t>
            </a:r>
            <a:r>
              <a:rPr lang="en-US" altLang="zh-CN" sz="2400" b="1" dirty="0">
                <a:solidFill>
                  <a:srgbClr val="FF0000"/>
                </a:solidFill>
              </a:rPr>
              <a:t>O(n</a:t>
            </a:r>
            <a:r>
              <a:rPr lang="en-US" altLang="zh-CN" sz="2400" b="1" baseline="30000" dirty="0">
                <a:solidFill>
                  <a:srgbClr val="FF0000"/>
                </a:solidFill>
              </a:rPr>
              <a:t>2</a:t>
            </a:r>
            <a:r>
              <a:rPr lang="en-US" altLang="zh-CN" sz="2400" b="1" dirty="0">
                <a:solidFill>
                  <a:srgbClr val="FF0000"/>
                </a:solidFill>
              </a:rPr>
              <a:t>)</a:t>
            </a:r>
            <a:endParaRPr lang="zh-CN" altLang="en-US" sz="2400" b="1" dirty="0">
              <a:solidFill>
                <a:srgbClr val="FF0000"/>
              </a:solidFill>
            </a:endParaRPr>
          </a:p>
        </p:txBody>
      </p:sp>
      <p:sp>
        <p:nvSpPr>
          <p:cNvPr id="42" name="TextBox 59">
            <a:extLst>
              <a:ext uri="{FF2B5EF4-FFF2-40B4-BE49-F238E27FC236}">
                <a16:creationId xmlns:a16="http://schemas.microsoft.com/office/drawing/2014/main" id="{52D31FE6-675E-45E0-B7CE-96F97F44C42E}"/>
              </a:ext>
            </a:extLst>
          </p:cNvPr>
          <p:cNvSpPr txBox="1">
            <a:spLocks noChangeArrowheads="1"/>
          </p:cNvSpPr>
          <p:nvPr/>
        </p:nvSpPr>
        <p:spPr bwMode="auto">
          <a:xfrm>
            <a:off x="3847658" y="3655068"/>
            <a:ext cx="1268413"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t>划分前子序列</a:t>
            </a:r>
            <a:r>
              <a:rPr lang="en-US" altLang="zh-CN" sz="1600"/>
              <a:t>a[p+1:r]:</a:t>
            </a:r>
            <a:endParaRPr lang="zh-CN" altLang="en-US" sz="1600"/>
          </a:p>
        </p:txBody>
      </p:sp>
      <p:sp>
        <p:nvSpPr>
          <p:cNvPr id="43" name="TextBox 12">
            <a:extLst>
              <a:ext uri="{FF2B5EF4-FFF2-40B4-BE49-F238E27FC236}">
                <a16:creationId xmlns:a16="http://schemas.microsoft.com/office/drawing/2014/main" id="{E91C2281-A9D2-49ED-8686-71B4F90BEA98}"/>
              </a:ext>
            </a:extLst>
          </p:cNvPr>
          <p:cNvSpPr txBox="1">
            <a:spLocks noChangeArrowheads="1"/>
          </p:cNvSpPr>
          <p:nvPr/>
        </p:nvSpPr>
        <p:spPr bwMode="auto">
          <a:xfrm>
            <a:off x="8407379" y="2658883"/>
            <a:ext cx="61711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t>j=6</a:t>
            </a:r>
            <a:endParaRPr lang="zh-CN" altLang="en-US" sz="2000" dirty="0"/>
          </a:p>
        </p:txBody>
      </p:sp>
      <p:sp>
        <p:nvSpPr>
          <p:cNvPr id="44" name="Line 74">
            <a:extLst>
              <a:ext uri="{FF2B5EF4-FFF2-40B4-BE49-F238E27FC236}">
                <a16:creationId xmlns:a16="http://schemas.microsoft.com/office/drawing/2014/main" id="{3CE9E516-2A5A-4753-A522-C3F0BA6F8CFF}"/>
              </a:ext>
            </a:extLst>
          </p:cNvPr>
          <p:cNvSpPr>
            <a:spLocks noChangeShapeType="1"/>
          </p:cNvSpPr>
          <p:nvPr/>
        </p:nvSpPr>
        <p:spPr bwMode="auto">
          <a:xfrm flipH="1" flipV="1">
            <a:off x="5235133" y="5369568"/>
            <a:ext cx="0" cy="766763"/>
          </a:xfrm>
          <a:prstGeom prst="line">
            <a:avLst/>
          </a:prstGeom>
          <a:noFill/>
          <a:ln w="28575">
            <a:solidFill>
              <a:schemeClr val="bg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45" name="TextBox 12">
            <a:extLst>
              <a:ext uri="{FF2B5EF4-FFF2-40B4-BE49-F238E27FC236}">
                <a16:creationId xmlns:a16="http://schemas.microsoft.com/office/drawing/2014/main" id="{1BE2FF3E-D721-4F8D-9E55-924E82ED01DC}"/>
              </a:ext>
            </a:extLst>
          </p:cNvPr>
          <p:cNvSpPr txBox="1">
            <a:spLocks noChangeArrowheads="1"/>
          </p:cNvSpPr>
          <p:nvPr/>
        </p:nvSpPr>
        <p:spPr bwMode="auto">
          <a:xfrm>
            <a:off x="8463315" y="5506093"/>
            <a:ext cx="534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t>j=6</a:t>
            </a:r>
            <a:endParaRPr lang="zh-CN" altLang="en-US" sz="2000" dirty="0"/>
          </a:p>
        </p:txBody>
      </p:sp>
      <p:sp>
        <p:nvSpPr>
          <p:cNvPr id="46" name="TextBox 138">
            <a:extLst>
              <a:ext uri="{FF2B5EF4-FFF2-40B4-BE49-F238E27FC236}">
                <a16:creationId xmlns:a16="http://schemas.microsoft.com/office/drawing/2014/main" id="{4EB43DF8-AE31-44F2-942A-249CAFE2D27E}"/>
              </a:ext>
            </a:extLst>
          </p:cNvPr>
          <p:cNvSpPr txBox="1">
            <a:spLocks noChangeArrowheads="1"/>
          </p:cNvSpPr>
          <p:nvPr/>
        </p:nvSpPr>
        <p:spPr bwMode="auto">
          <a:xfrm>
            <a:off x="5344671" y="5844231"/>
            <a:ext cx="50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chemeClr val="bg2">
                    <a:lumMod val="60000"/>
                    <a:lumOff val="40000"/>
                  </a:schemeClr>
                </a:solidFill>
              </a:rPr>
              <a:t>j=1</a:t>
            </a:r>
            <a:endParaRPr lang="zh-CN" altLang="en-US" dirty="0">
              <a:solidFill>
                <a:schemeClr val="bg2">
                  <a:lumMod val="60000"/>
                  <a:lumOff val="40000"/>
                </a:schemeClr>
              </a:solidFill>
            </a:endParaRPr>
          </a:p>
        </p:txBody>
      </p:sp>
      <p:sp>
        <p:nvSpPr>
          <p:cNvPr id="47" name="TextBox 73">
            <a:extLst>
              <a:ext uri="{FF2B5EF4-FFF2-40B4-BE49-F238E27FC236}">
                <a16:creationId xmlns:a16="http://schemas.microsoft.com/office/drawing/2014/main" id="{EC02E530-E74E-4350-B103-AC7D09B11FB6}"/>
              </a:ext>
            </a:extLst>
          </p:cNvPr>
          <p:cNvSpPr txBox="1"/>
          <p:nvPr/>
        </p:nvSpPr>
        <p:spPr>
          <a:xfrm>
            <a:off x="150433" y="5607693"/>
            <a:ext cx="3806761" cy="830997"/>
          </a:xfrm>
          <a:prstGeom prst="rect">
            <a:avLst/>
          </a:prstGeom>
          <a:solidFill>
            <a:srgbClr val="FFFF00"/>
          </a:solidFill>
          <a:ln w="19050">
            <a:solidFill>
              <a:srgbClr val="FF0000"/>
            </a:solidFill>
          </a:ln>
        </p:spPr>
        <p:txBody>
          <a:bodyPr wrap="square">
            <a:spAutoFit/>
          </a:bodyPr>
          <a:lstStyle/>
          <a:p>
            <a:pPr>
              <a:defRPr/>
            </a:pPr>
            <a:r>
              <a:rPr lang="en-US" altLang="zh-CN" sz="2400" b="1" dirty="0">
                <a:solidFill>
                  <a:srgbClr val="FF0000"/>
                </a:solidFill>
              </a:rPr>
              <a:t>a[</a:t>
            </a:r>
            <a:r>
              <a:rPr lang="en-US" altLang="zh-CN" sz="2400" b="1" dirty="0" err="1">
                <a:solidFill>
                  <a:srgbClr val="FF0000"/>
                </a:solidFill>
              </a:rPr>
              <a:t>p:r</a:t>
            </a:r>
            <a:r>
              <a:rPr lang="en-US" altLang="zh-CN" sz="2400" b="1" dirty="0">
                <a:solidFill>
                  <a:srgbClr val="FF0000"/>
                </a:solidFill>
              </a:rPr>
              <a:t>]</a:t>
            </a:r>
            <a:r>
              <a:rPr lang="zh-CN" altLang="en-US" sz="2400" b="1" dirty="0">
                <a:solidFill>
                  <a:srgbClr val="FF0000"/>
                </a:solidFill>
              </a:rPr>
              <a:t>已排好序，</a:t>
            </a:r>
            <a:r>
              <a:rPr lang="en-US" altLang="zh-CN" sz="2400" b="1" dirty="0">
                <a:solidFill>
                  <a:srgbClr val="FF0000"/>
                </a:solidFill>
              </a:rPr>
              <a:t>Partition</a:t>
            </a:r>
            <a:r>
              <a:rPr lang="zh-CN" altLang="en-US" sz="2400" b="1" dirty="0">
                <a:solidFill>
                  <a:srgbClr val="FF0000"/>
                </a:solidFill>
              </a:rPr>
              <a:t>、</a:t>
            </a:r>
            <a:r>
              <a:rPr lang="en-US" altLang="zh-CN" sz="2400" b="1" dirty="0" err="1">
                <a:solidFill>
                  <a:srgbClr val="FF0000"/>
                </a:solidFill>
              </a:rPr>
              <a:t>QuickSort</a:t>
            </a:r>
            <a:r>
              <a:rPr lang="zh-CN" altLang="en-US" sz="2400" b="1" dirty="0">
                <a:solidFill>
                  <a:srgbClr val="FF0000"/>
                </a:solidFill>
              </a:rPr>
              <a:t>是多余的！</a:t>
            </a:r>
            <a:endParaRPr lang="zh-CN" altLang="en-US" sz="2400" b="1" dirty="0"/>
          </a:p>
        </p:txBody>
      </p:sp>
      <p:sp>
        <p:nvSpPr>
          <p:cNvPr id="48" name="TextBox 1">
            <a:extLst>
              <a:ext uri="{FF2B5EF4-FFF2-40B4-BE49-F238E27FC236}">
                <a16:creationId xmlns:a16="http://schemas.microsoft.com/office/drawing/2014/main" id="{137EB1DD-7913-43AB-ABFD-4F54BA1E71D5}"/>
              </a:ext>
            </a:extLst>
          </p:cNvPr>
          <p:cNvSpPr txBox="1">
            <a:spLocks noChangeArrowheads="1"/>
          </p:cNvSpPr>
          <p:nvPr/>
        </p:nvSpPr>
        <p:spPr bwMode="auto">
          <a:xfrm>
            <a:off x="2422083" y="4634556"/>
            <a:ext cx="2201863" cy="3397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a:t>n+(n-1)+(n-2)+…+2+1</a:t>
            </a:r>
            <a:endParaRPr lang="zh-CN" altLang="en-US" sz="1600"/>
          </a:p>
        </p:txBody>
      </p:sp>
    </p:spTree>
    <p:extLst>
      <p:ext uri="{BB962C8B-B14F-4D97-AF65-F5344CB8AC3E}">
        <p14:creationId xmlns:p14="http://schemas.microsoft.com/office/powerpoint/2010/main" val="853316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541AF21-1D7B-4CEA-8465-4362E7CFCE66}"/>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CCCC7901-743B-4493-B7DD-392D2719C906}"/>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677AA24-0B71-4AB2-81A5-8AAA8BAD3B48}"/>
              </a:ext>
            </a:extLst>
          </p:cNvPr>
          <p:cNvSpPr>
            <a:spLocks noGrp="1"/>
          </p:cNvSpPr>
          <p:nvPr>
            <p:ph type="sldNum" sz="quarter" idx="12"/>
          </p:nvPr>
        </p:nvSpPr>
        <p:spPr/>
        <p:txBody>
          <a:bodyPr/>
          <a:lstStyle/>
          <a:p>
            <a:fld id="{EEA58A3B-43CE-4AA0-90B5-EB47AFAFEB34}" type="slidenum">
              <a:rPr lang="zh-CN" altLang="en-US" smtClean="0"/>
              <a:pPr/>
              <a:t>98</a:t>
            </a:fld>
            <a:endParaRPr lang="zh-CN" altLang="en-US" dirty="0"/>
          </a:p>
        </p:txBody>
      </p:sp>
      <p:sp>
        <p:nvSpPr>
          <p:cNvPr id="6" name="TextBox 59">
            <a:extLst>
              <a:ext uri="{FF2B5EF4-FFF2-40B4-BE49-F238E27FC236}">
                <a16:creationId xmlns:a16="http://schemas.microsoft.com/office/drawing/2014/main" id="{8ACDDA43-F3C1-4DAA-BFE6-F81E68461A55}"/>
              </a:ext>
            </a:extLst>
          </p:cNvPr>
          <p:cNvSpPr txBox="1">
            <a:spLocks noChangeArrowheads="1"/>
          </p:cNvSpPr>
          <p:nvPr/>
        </p:nvSpPr>
        <p:spPr bwMode="auto">
          <a:xfrm>
            <a:off x="3173352" y="2145916"/>
            <a:ext cx="103028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划分后：</a:t>
            </a:r>
          </a:p>
        </p:txBody>
      </p:sp>
      <p:sp>
        <p:nvSpPr>
          <p:cNvPr id="7" name="TextBox 2">
            <a:extLst>
              <a:ext uri="{FF2B5EF4-FFF2-40B4-BE49-F238E27FC236}">
                <a16:creationId xmlns:a16="http://schemas.microsoft.com/office/drawing/2014/main" id="{3214E050-54FB-478A-AC34-828DAF755A40}"/>
              </a:ext>
            </a:extLst>
          </p:cNvPr>
          <p:cNvSpPr txBox="1"/>
          <p:nvPr/>
        </p:nvSpPr>
        <p:spPr>
          <a:xfrm>
            <a:off x="174264" y="346828"/>
            <a:ext cx="1763712" cy="461962"/>
          </a:xfrm>
          <a:prstGeom prst="rect">
            <a:avLst/>
          </a:prstGeom>
          <a:noFill/>
        </p:spPr>
        <p:txBody>
          <a:bodyPr wrap="none">
            <a:spAutoFit/>
          </a:bodyPr>
          <a:lstStyle/>
          <a:p>
            <a:pPr>
              <a:defRPr/>
            </a:pPr>
            <a:r>
              <a:rPr lang="en-US" altLang="zh-CN" sz="2400" b="1" dirty="0">
                <a:solidFill>
                  <a:srgbClr val="0066FF"/>
                </a:solidFill>
                <a:ea typeface="微软雅黑 Light" panose="020B0502040204020203" pitchFamily="34" charset="-122"/>
              </a:rPr>
              <a:t>2. </a:t>
            </a:r>
            <a:r>
              <a:rPr lang="zh-CN" altLang="en-US" sz="2400" b="1" dirty="0">
                <a:solidFill>
                  <a:srgbClr val="0066FF"/>
                </a:solidFill>
                <a:ea typeface="微软雅黑 Light" panose="020B0502040204020203" pitchFamily="34" charset="-122"/>
              </a:rPr>
              <a:t>非递</a:t>
            </a:r>
            <a:r>
              <a:rPr lang="zh-CN" altLang="en-US" sz="2400" b="1" u="sng" dirty="0">
                <a:solidFill>
                  <a:srgbClr val="FF0000"/>
                </a:solidFill>
                <a:ea typeface="微软雅黑 Light" panose="020B0502040204020203" pitchFamily="34" charset="-122"/>
              </a:rPr>
              <a:t>增</a:t>
            </a:r>
            <a:r>
              <a:rPr lang="zh-CN" altLang="en-US" sz="2400" b="1" dirty="0">
                <a:solidFill>
                  <a:srgbClr val="0066FF"/>
                </a:solidFill>
                <a:ea typeface="微软雅黑 Light" panose="020B0502040204020203" pitchFamily="34" charset="-122"/>
              </a:rPr>
              <a:t>序</a:t>
            </a:r>
          </a:p>
        </p:txBody>
      </p:sp>
      <p:graphicFrame>
        <p:nvGraphicFramePr>
          <p:cNvPr id="8" name="Group 49">
            <a:extLst>
              <a:ext uri="{FF2B5EF4-FFF2-40B4-BE49-F238E27FC236}">
                <a16:creationId xmlns:a16="http://schemas.microsoft.com/office/drawing/2014/main" id="{1F72CF19-508A-460A-BB24-EF1C02AEEDFA}"/>
              </a:ext>
            </a:extLst>
          </p:cNvPr>
          <p:cNvGraphicFramePr>
            <a:graphicFrameLocks noGrp="1"/>
          </p:cNvGraphicFramePr>
          <p:nvPr>
            <p:extLst>
              <p:ext uri="{D42A27DB-BD31-4B8C-83A1-F6EECF244321}">
                <p14:modId xmlns:p14="http://schemas.microsoft.com/office/powerpoint/2010/main" val="3348051782"/>
              </p:ext>
            </p:extLst>
          </p:nvPr>
        </p:nvGraphicFramePr>
        <p:xfrm>
          <a:off x="4119502" y="833054"/>
          <a:ext cx="4337050" cy="457200"/>
        </p:xfrm>
        <a:graphic>
          <a:graphicData uri="http://schemas.openxmlformats.org/drawingml/2006/table">
            <a:tbl>
              <a:tblPr/>
              <a:tblGrid>
                <a:gridCol w="723911">
                  <a:extLst>
                    <a:ext uri="{9D8B030D-6E8A-4147-A177-3AD203B41FA5}">
                      <a16:colId xmlns:a16="http://schemas.microsoft.com/office/drawing/2014/main" val="20000"/>
                    </a:ext>
                  </a:extLst>
                </a:gridCol>
                <a:gridCol w="721773">
                  <a:extLst>
                    <a:ext uri="{9D8B030D-6E8A-4147-A177-3AD203B41FA5}">
                      <a16:colId xmlns:a16="http://schemas.microsoft.com/office/drawing/2014/main" val="20001"/>
                    </a:ext>
                  </a:extLst>
                </a:gridCol>
                <a:gridCol w="721771">
                  <a:extLst>
                    <a:ext uri="{9D8B030D-6E8A-4147-A177-3AD203B41FA5}">
                      <a16:colId xmlns:a16="http://schemas.microsoft.com/office/drawing/2014/main" val="20002"/>
                    </a:ext>
                  </a:extLst>
                </a:gridCol>
                <a:gridCol w="723911">
                  <a:extLst>
                    <a:ext uri="{9D8B030D-6E8A-4147-A177-3AD203B41FA5}">
                      <a16:colId xmlns:a16="http://schemas.microsoft.com/office/drawing/2014/main" val="20003"/>
                    </a:ext>
                  </a:extLst>
                </a:gridCol>
                <a:gridCol w="721773">
                  <a:extLst>
                    <a:ext uri="{9D8B030D-6E8A-4147-A177-3AD203B41FA5}">
                      <a16:colId xmlns:a16="http://schemas.microsoft.com/office/drawing/2014/main" val="20004"/>
                    </a:ext>
                  </a:extLst>
                </a:gridCol>
                <a:gridCol w="723911">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TextBox 1">
            <a:extLst>
              <a:ext uri="{FF2B5EF4-FFF2-40B4-BE49-F238E27FC236}">
                <a16:creationId xmlns:a16="http://schemas.microsoft.com/office/drawing/2014/main" id="{6AF7EDAD-C716-4135-A5DA-C18E7AF8A173}"/>
              </a:ext>
            </a:extLst>
          </p:cNvPr>
          <p:cNvSpPr txBox="1">
            <a:spLocks noChangeArrowheads="1"/>
          </p:cNvSpPr>
          <p:nvPr/>
        </p:nvSpPr>
        <p:spPr bwMode="auto">
          <a:xfrm>
            <a:off x="4119502" y="472691"/>
            <a:ext cx="37273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p=0                       a[0:5]                     r=5</a:t>
            </a:r>
            <a:endParaRPr lang="zh-CN" altLang="en-US">
              <a:latin typeface="+mn-lt"/>
              <a:ea typeface="微软雅黑 Light" panose="020B0502040204020203" pitchFamily="34" charset="-122"/>
            </a:endParaRPr>
          </a:p>
        </p:txBody>
      </p:sp>
      <p:sp>
        <p:nvSpPr>
          <p:cNvPr id="10" name="TextBox 59">
            <a:extLst>
              <a:ext uri="{FF2B5EF4-FFF2-40B4-BE49-F238E27FC236}">
                <a16:creationId xmlns:a16="http://schemas.microsoft.com/office/drawing/2014/main" id="{94B54CEA-AE8A-4DF3-B408-33BD69904D7A}"/>
              </a:ext>
            </a:extLst>
          </p:cNvPr>
          <p:cNvSpPr txBox="1">
            <a:spLocks noChangeArrowheads="1"/>
          </p:cNvSpPr>
          <p:nvPr/>
        </p:nvSpPr>
        <p:spPr bwMode="auto">
          <a:xfrm>
            <a:off x="3017777" y="706054"/>
            <a:ext cx="1079500" cy="585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初始数组</a:t>
            </a:r>
            <a:r>
              <a:rPr lang="en-US" altLang="zh-CN" sz="1600">
                <a:latin typeface="+mn-lt"/>
                <a:ea typeface="微软雅黑 Light" panose="020B0502040204020203" pitchFamily="34" charset="-122"/>
              </a:rPr>
              <a:t>a[p:r]:</a:t>
            </a:r>
            <a:endParaRPr lang="zh-CN" altLang="en-US" sz="1600">
              <a:latin typeface="+mn-lt"/>
              <a:ea typeface="微软雅黑 Light" panose="020B0502040204020203" pitchFamily="34" charset="-122"/>
            </a:endParaRPr>
          </a:p>
        </p:txBody>
      </p:sp>
      <p:graphicFrame>
        <p:nvGraphicFramePr>
          <p:cNvPr id="11" name="Group 49">
            <a:extLst>
              <a:ext uri="{FF2B5EF4-FFF2-40B4-BE49-F238E27FC236}">
                <a16:creationId xmlns:a16="http://schemas.microsoft.com/office/drawing/2014/main" id="{E751C027-DED0-4C4F-B637-8BD701D90FAF}"/>
              </a:ext>
            </a:extLst>
          </p:cNvPr>
          <p:cNvGraphicFramePr>
            <a:graphicFrameLocks noGrp="1"/>
          </p:cNvGraphicFramePr>
          <p:nvPr>
            <p:extLst>
              <p:ext uri="{D42A27DB-BD31-4B8C-83A1-F6EECF244321}">
                <p14:modId xmlns:p14="http://schemas.microsoft.com/office/powerpoint/2010/main" val="2291054042"/>
              </p:ext>
            </p:extLst>
          </p:nvPr>
        </p:nvGraphicFramePr>
        <p:xfrm>
          <a:off x="4117915" y="2082416"/>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00267">
                  <a:extLst>
                    <a:ext uri="{9D8B030D-6E8A-4147-A177-3AD203B41FA5}">
                      <a16:colId xmlns:a16="http://schemas.microsoft.com/office/drawing/2014/main" val="20002"/>
                    </a:ext>
                  </a:extLst>
                </a:gridCol>
                <a:gridCol w="74488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20</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bl>
          </a:graphicData>
        </a:graphic>
      </p:graphicFrame>
      <p:sp>
        <p:nvSpPr>
          <p:cNvPr id="12" name="Line 74">
            <a:extLst>
              <a:ext uri="{FF2B5EF4-FFF2-40B4-BE49-F238E27FC236}">
                <a16:creationId xmlns:a16="http://schemas.microsoft.com/office/drawing/2014/main" id="{9F1CCDD3-7CD6-42B3-B75C-ECA1EFDACF16}"/>
              </a:ext>
            </a:extLst>
          </p:cNvPr>
          <p:cNvSpPr>
            <a:spLocks noChangeShapeType="1"/>
          </p:cNvSpPr>
          <p:nvPr/>
        </p:nvSpPr>
        <p:spPr bwMode="auto">
          <a:xfrm flipH="1" flipV="1">
            <a:off x="7846952" y="2533266"/>
            <a:ext cx="0" cy="549275"/>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3" name="TextBox 137">
            <a:extLst>
              <a:ext uri="{FF2B5EF4-FFF2-40B4-BE49-F238E27FC236}">
                <a16:creationId xmlns:a16="http://schemas.microsoft.com/office/drawing/2014/main" id="{987CA123-C109-4522-A1F0-841733B5ABD0}"/>
              </a:ext>
            </a:extLst>
          </p:cNvPr>
          <p:cNvSpPr txBox="1">
            <a:spLocks noChangeArrowheads="1"/>
          </p:cNvSpPr>
          <p:nvPr/>
        </p:nvSpPr>
        <p:spPr bwMode="auto">
          <a:xfrm>
            <a:off x="8243827" y="2590416"/>
            <a:ext cx="665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i=r=5</a:t>
            </a:r>
            <a:endParaRPr lang="zh-CN" altLang="en-US">
              <a:latin typeface="+mn-lt"/>
              <a:ea typeface="微软雅黑 Light" panose="020B0502040204020203" pitchFamily="34" charset="-122"/>
            </a:endParaRPr>
          </a:p>
        </p:txBody>
      </p:sp>
      <p:sp>
        <p:nvSpPr>
          <p:cNvPr id="14" name="TextBox 138">
            <a:extLst>
              <a:ext uri="{FF2B5EF4-FFF2-40B4-BE49-F238E27FC236}">
                <a16:creationId xmlns:a16="http://schemas.microsoft.com/office/drawing/2014/main" id="{59982C0A-5518-473E-83C1-2C0E2F143F21}"/>
              </a:ext>
            </a:extLst>
          </p:cNvPr>
          <p:cNvSpPr txBox="1">
            <a:spLocks noChangeArrowheads="1"/>
          </p:cNvSpPr>
          <p:nvPr/>
        </p:nvSpPr>
        <p:spPr bwMode="auto">
          <a:xfrm>
            <a:off x="7124640" y="2723766"/>
            <a:ext cx="667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ea typeface="微软雅黑 Light" panose="020B0502040204020203" pitchFamily="34" charset="-122"/>
              </a:rPr>
              <a:t>j=r=5</a:t>
            </a:r>
            <a:endParaRPr lang="zh-CN" altLang="en-US" dirty="0">
              <a:latin typeface="+mn-lt"/>
              <a:ea typeface="微软雅黑 Light" panose="020B0502040204020203" pitchFamily="34" charset="-122"/>
            </a:endParaRPr>
          </a:p>
        </p:txBody>
      </p:sp>
      <p:sp>
        <p:nvSpPr>
          <p:cNvPr id="15" name="Line 73">
            <a:extLst>
              <a:ext uri="{FF2B5EF4-FFF2-40B4-BE49-F238E27FC236}">
                <a16:creationId xmlns:a16="http://schemas.microsoft.com/office/drawing/2014/main" id="{B807AF41-5802-4BFB-AFAD-A5F3BB40D940}"/>
              </a:ext>
            </a:extLst>
          </p:cNvPr>
          <p:cNvSpPr>
            <a:spLocks noChangeShapeType="1"/>
          </p:cNvSpPr>
          <p:nvPr/>
        </p:nvSpPr>
        <p:spPr bwMode="auto">
          <a:xfrm flipV="1">
            <a:off x="8227952" y="2544379"/>
            <a:ext cx="0" cy="3381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6" name="Line 74">
            <a:extLst>
              <a:ext uri="{FF2B5EF4-FFF2-40B4-BE49-F238E27FC236}">
                <a16:creationId xmlns:a16="http://schemas.microsoft.com/office/drawing/2014/main" id="{CB971F9D-7A4F-4752-B68E-0B7128C49905}"/>
              </a:ext>
            </a:extLst>
          </p:cNvPr>
          <p:cNvSpPr>
            <a:spLocks noChangeShapeType="1"/>
          </p:cNvSpPr>
          <p:nvPr/>
        </p:nvSpPr>
        <p:spPr bwMode="auto">
          <a:xfrm flipV="1">
            <a:off x="4157602" y="1291841"/>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7" name="Line 73">
            <a:extLst>
              <a:ext uri="{FF2B5EF4-FFF2-40B4-BE49-F238E27FC236}">
                <a16:creationId xmlns:a16="http://schemas.microsoft.com/office/drawing/2014/main" id="{209581FA-14D2-4CC5-857D-7190D79BC9DC}"/>
              </a:ext>
            </a:extLst>
          </p:cNvPr>
          <p:cNvSpPr>
            <a:spLocks noChangeShapeType="1"/>
          </p:cNvSpPr>
          <p:nvPr/>
        </p:nvSpPr>
        <p:spPr bwMode="auto">
          <a:xfrm flipV="1">
            <a:off x="8708965" y="1245893"/>
            <a:ext cx="0" cy="269875"/>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18" name="TextBox 11">
            <a:extLst>
              <a:ext uri="{FF2B5EF4-FFF2-40B4-BE49-F238E27FC236}">
                <a16:creationId xmlns:a16="http://schemas.microsoft.com/office/drawing/2014/main" id="{FAF04984-33F9-494C-9C9C-02FD011A6903}"/>
              </a:ext>
            </a:extLst>
          </p:cNvPr>
          <p:cNvSpPr txBox="1">
            <a:spLocks noChangeArrowheads="1"/>
          </p:cNvSpPr>
          <p:nvPr/>
        </p:nvSpPr>
        <p:spPr bwMode="auto">
          <a:xfrm>
            <a:off x="4097277" y="1482341"/>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i=0</a:t>
            </a:r>
            <a:endParaRPr lang="zh-CN" altLang="en-US" sz="2000">
              <a:latin typeface="+mn-lt"/>
              <a:ea typeface="微软雅黑 Light" panose="020B0502040204020203" pitchFamily="34" charset="-122"/>
            </a:endParaRPr>
          </a:p>
        </p:txBody>
      </p:sp>
      <p:sp>
        <p:nvSpPr>
          <p:cNvPr id="19" name="TextBox 12">
            <a:extLst>
              <a:ext uri="{FF2B5EF4-FFF2-40B4-BE49-F238E27FC236}">
                <a16:creationId xmlns:a16="http://schemas.microsoft.com/office/drawing/2014/main" id="{285A611D-8DD1-4756-B711-395625BEF26F}"/>
              </a:ext>
            </a:extLst>
          </p:cNvPr>
          <p:cNvSpPr txBox="1">
            <a:spLocks noChangeArrowheads="1"/>
          </p:cNvSpPr>
          <p:nvPr/>
        </p:nvSpPr>
        <p:spPr bwMode="auto">
          <a:xfrm>
            <a:off x="8473008" y="1459293"/>
            <a:ext cx="503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latin typeface="+mn-lt"/>
                <a:ea typeface="微软雅黑 Light" panose="020B0502040204020203" pitchFamily="34" charset="-122"/>
              </a:rPr>
              <a:t>j=6</a:t>
            </a:r>
            <a:endParaRPr lang="zh-CN" altLang="en-US" sz="2000" dirty="0">
              <a:latin typeface="+mn-lt"/>
              <a:ea typeface="微软雅黑 Light" panose="020B0502040204020203" pitchFamily="34" charset="-122"/>
            </a:endParaRPr>
          </a:p>
        </p:txBody>
      </p:sp>
      <p:cxnSp>
        <p:nvCxnSpPr>
          <p:cNvPr id="20" name="直接箭头连接符 20">
            <a:extLst>
              <a:ext uri="{FF2B5EF4-FFF2-40B4-BE49-F238E27FC236}">
                <a16:creationId xmlns:a16="http://schemas.microsoft.com/office/drawing/2014/main" id="{7F242B99-B778-498F-B13B-D086D6F733D5}"/>
              </a:ext>
            </a:extLst>
          </p:cNvPr>
          <p:cNvCxnSpPr>
            <a:cxnSpLocks noChangeShapeType="1"/>
          </p:cNvCxnSpPr>
          <p:nvPr/>
        </p:nvCxnSpPr>
        <p:spPr bwMode="auto">
          <a:xfrm>
            <a:off x="4157602" y="1466466"/>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5">
            <a:extLst>
              <a:ext uri="{FF2B5EF4-FFF2-40B4-BE49-F238E27FC236}">
                <a16:creationId xmlns:a16="http://schemas.microsoft.com/office/drawing/2014/main" id="{0361027E-1948-4491-A282-F265E700E2A0}"/>
              </a:ext>
            </a:extLst>
          </p:cNvPr>
          <p:cNvCxnSpPr>
            <a:cxnSpLocks noChangeShapeType="1"/>
          </p:cNvCxnSpPr>
          <p:nvPr/>
        </p:nvCxnSpPr>
        <p:spPr bwMode="auto">
          <a:xfrm flipH="1">
            <a:off x="7389752" y="1466466"/>
            <a:ext cx="1319213" cy="0"/>
          </a:xfrm>
          <a:prstGeom prst="straightConnector1">
            <a:avLst/>
          </a:prstGeom>
          <a:noFill/>
          <a:ln w="9525" algn="ctr">
            <a:solidFill>
              <a:schemeClr val="accent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0">
            <a:extLst>
              <a:ext uri="{FF2B5EF4-FFF2-40B4-BE49-F238E27FC236}">
                <a16:creationId xmlns:a16="http://schemas.microsoft.com/office/drawing/2014/main" id="{AB14885E-36FF-4654-8AA5-3B294B13BA13}"/>
              </a:ext>
            </a:extLst>
          </p:cNvPr>
          <p:cNvCxnSpPr>
            <a:cxnSpLocks noChangeShapeType="1"/>
          </p:cNvCxnSpPr>
          <p:nvPr/>
        </p:nvCxnSpPr>
        <p:spPr bwMode="auto">
          <a:xfrm>
            <a:off x="4149665" y="2712654"/>
            <a:ext cx="4081462" cy="4762"/>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C10046F8-61C3-4A30-9A53-97DE4365F8F1}"/>
              </a:ext>
            </a:extLst>
          </p:cNvPr>
          <p:cNvCxnSpPr/>
          <p:nvPr/>
        </p:nvCxnSpPr>
        <p:spPr bwMode="auto">
          <a:xfrm flipH="1">
            <a:off x="7846952" y="2987291"/>
            <a:ext cx="862013" cy="6350"/>
          </a:xfrm>
          <a:prstGeom prst="straightConnector1">
            <a:avLst/>
          </a:prstGeom>
          <a:solidFill>
            <a:schemeClr val="accent1"/>
          </a:solidFill>
          <a:ln w="9525" cap="flat" cmpd="sng" algn="ctr">
            <a:solidFill>
              <a:schemeClr val="accent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4" name="Group 49">
            <a:extLst>
              <a:ext uri="{FF2B5EF4-FFF2-40B4-BE49-F238E27FC236}">
                <a16:creationId xmlns:a16="http://schemas.microsoft.com/office/drawing/2014/main" id="{DA478E30-F3A1-4C7B-9466-B9B7629A3A65}"/>
              </a:ext>
            </a:extLst>
          </p:cNvPr>
          <p:cNvGraphicFramePr>
            <a:graphicFrameLocks noGrp="1"/>
          </p:cNvGraphicFramePr>
          <p:nvPr>
            <p:extLst>
              <p:ext uri="{D42A27DB-BD31-4B8C-83A1-F6EECF244321}">
                <p14:modId xmlns:p14="http://schemas.microsoft.com/office/powerpoint/2010/main" val="2942836475"/>
              </p:ext>
            </p:extLst>
          </p:nvPr>
        </p:nvGraphicFramePr>
        <p:xfrm>
          <a:off x="3416240" y="5184391"/>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6</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E9AF8"/>
                    </a:solidFill>
                  </a:tcPr>
                </a:tc>
                <a:extLst>
                  <a:ext uri="{0D108BD9-81ED-4DB2-BD59-A6C34878D82A}">
                    <a16:rowId xmlns:a16="http://schemas.microsoft.com/office/drawing/2014/main" val="10000"/>
                  </a:ext>
                </a:extLst>
              </a:tr>
            </a:tbl>
          </a:graphicData>
        </a:graphic>
      </p:graphicFrame>
      <p:sp>
        <p:nvSpPr>
          <p:cNvPr id="25" name="Line 74">
            <a:extLst>
              <a:ext uri="{FF2B5EF4-FFF2-40B4-BE49-F238E27FC236}">
                <a16:creationId xmlns:a16="http://schemas.microsoft.com/office/drawing/2014/main" id="{4D92FE8F-51CB-4D4D-A542-089D7C07CDC6}"/>
              </a:ext>
            </a:extLst>
          </p:cNvPr>
          <p:cNvSpPr>
            <a:spLocks noChangeShapeType="1"/>
          </p:cNvSpPr>
          <p:nvPr/>
        </p:nvSpPr>
        <p:spPr bwMode="auto">
          <a:xfrm flipH="1" flipV="1">
            <a:off x="4406840" y="5640004"/>
            <a:ext cx="0" cy="560387"/>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26" name="TextBox 137">
            <a:extLst>
              <a:ext uri="{FF2B5EF4-FFF2-40B4-BE49-F238E27FC236}">
                <a16:creationId xmlns:a16="http://schemas.microsoft.com/office/drawing/2014/main" id="{79E2F7A6-1EAB-4DAD-B747-8A77F8A15B7D}"/>
              </a:ext>
            </a:extLst>
          </p:cNvPr>
          <p:cNvSpPr txBox="1">
            <a:spLocks noChangeArrowheads="1"/>
          </p:cNvSpPr>
          <p:nvPr/>
        </p:nvSpPr>
        <p:spPr bwMode="auto">
          <a:xfrm>
            <a:off x="7521515" y="5649529"/>
            <a:ext cx="4972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r=5</a:t>
            </a:r>
            <a:endParaRPr lang="zh-CN" altLang="en-US">
              <a:latin typeface="+mn-lt"/>
              <a:ea typeface="微软雅黑 Light" panose="020B0502040204020203" pitchFamily="34" charset="-122"/>
            </a:endParaRPr>
          </a:p>
        </p:txBody>
      </p:sp>
      <p:sp>
        <p:nvSpPr>
          <p:cNvPr id="27" name="TextBox 138">
            <a:extLst>
              <a:ext uri="{FF2B5EF4-FFF2-40B4-BE49-F238E27FC236}">
                <a16:creationId xmlns:a16="http://schemas.microsoft.com/office/drawing/2014/main" id="{82323895-5478-47B5-B07E-4A9D3243B15D}"/>
              </a:ext>
            </a:extLst>
          </p:cNvPr>
          <p:cNvSpPr txBox="1">
            <a:spLocks noChangeArrowheads="1"/>
          </p:cNvSpPr>
          <p:nvPr/>
        </p:nvSpPr>
        <p:spPr bwMode="auto">
          <a:xfrm>
            <a:off x="4433827" y="6108316"/>
            <a:ext cx="4716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latin typeface="+mn-lt"/>
                <a:ea typeface="微软雅黑 Light" panose="020B0502040204020203" pitchFamily="34" charset="-122"/>
              </a:rPr>
              <a:t>j=1</a:t>
            </a:r>
            <a:endParaRPr lang="zh-CN" altLang="en-US" dirty="0">
              <a:latin typeface="+mn-lt"/>
              <a:ea typeface="微软雅黑 Light" panose="020B0502040204020203" pitchFamily="34" charset="-122"/>
            </a:endParaRPr>
          </a:p>
        </p:txBody>
      </p:sp>
      <p:sp>
        <p:nvSpPr>
          <p:cNvPr id="28" name="Line 73">
            <a:extLst>
              <a:ext uri="{FF2B5EF4-FFF2-40B4-BE49-F238E27FC236}">
                <a16:creationId xmlns:a16="http://schemas.microsoft.com/office/drawing/2014/main" id="{F8D7DE04-3B2D-4C8B-8BED-85F45FEAE7C8}"/>
              </a:ext>
            </a:extLst>
          </p:cNvPr>
          <p:cNvSpPr>
            <a:spLocks noChangeShapeType="1"/>
          </p:cNvSpPr>
          <p:nvPr/>
        </p:nvSpPr>
        <p:spPr bwMode="auto">
          <a:xfrm flipV="1">
            <a:off x="5283140" y="5617779"/>
            <a:ext cx="0" cy="3381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cxnSp>
        <p:nvCxnSpPr>
          <p:cNvPr id="29" name="直接箭头连接符 20">
            <a:extLst>
              <a:ext uri="{FF2B5EF4-FFF2-40B4-BE49-F238E27FC236}">
                <a16:creationId xmlns:a16="http://schemas.microsoft.com/office/drawing/2014/main" id="{E0283677-1D29-4B2F-831E-612A3934F5DA}"/>
              </a:ext>
            </a:extLst>
          </p:cNvPr>
          <p:cNvCxnSpPr>
            <a:cxnSpLocks noChangeShapeType="1"/>
          </p:cNvCxnSpPr>
          <p:nvPr/>
        </p:nvCxnSpPr>
        <p:spPr bwMode="auto">
          <a:xfrm>
            <a:off x="4406840" y="5833679"/>
            <a:ext cx="87630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592F0535-54F7-4733-8469-6463BFD780C6}"/>
              </a:ext>
            </a:extLst>
          </p:cNvPr>
          <p:cNvCxnSpPr>
            <a:stCxn id="31" idx="0"/>
          </p:cNvCxnSpPr>
          <p:nvPr/>
        </p:nvCxnSpPr>
        <p:spPr bwMode="auto">
          <a:xfrm flipH="1" flipV="1">
            <a:off x="4406840" y="6073391"/>
            <a:ext cx="3660775" cy="19050"/>
          </a:xfrm>
          <a:prstGeom prst="straightConnector1">
            <a:avLst/>
          </a:prstGeom>
          <a:solidFill>
            <a:schemeClr val="accent1"/>
          </a:solidFill>
          <a:ln w="9525" cap="flat" cmpd="sng" algn="ctr">
            <a:solidFill>
              <a:schemeClr val="accent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12">
            <a:extLst>
              <a:ext uri="{FF2B5EF4-FFF2-40B4-BE49-F238E27FC236}">
                <a16:creationId xmlns:a16="http://schemas.microsoft.com/office/drawing/2014/main" id="{AA0321CC-43E6-4029-B4CD-288680EB4372}"/>
              </a:ext>
            </a:extLst>
          </p:cNvPr>
          <p:cNvSpPr txBox="1">
            <a:spLocks noChangeArrowheads="1"/>
          </p:cNvSpPr>
          <p:nvPr/>
        </p:nvSpPr>
        <p:spPr bwMode="auto">
          <a:xfrm>
            <a:off x="7904102" y="6092441"/>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2000" dirty="0">
                <a:solidFill>
                  <a:srgbClr val="0066FF"/>
                </a:solidFill>
                <a:latin typeface="+mn-lt"/>
                <a:ea typeface="微软雅黑 Light" panose="020B0502040204020203" pitchFamily="34" charset="-122"/>
              </a:rPr>
              <a:t>6</a:t>
            </a:r>
            <a:endParaRPr lang="zh-CN" altLang="en-US" sz="2000" dirty="0">
              <a:solidFill>
                <a:srgbClr val="0066FF"/>
              </a:solidFill>
              <a:latin typeface="+mn-lt"/>
              <a:ea typeface="微软雅黑 Light" panose="020B0502040204020203" pitchFamily="34" charset="-122"/>
            </a:endParaRPr>
          </a:p>
        </p:txBody>
      </p:sp>
      <p:sp>
        <p:nvSpPr>
          <p:cNvPr id="32" name="矩形 44">
            <a:extLst>
              <a:ext uri="{FF2B5EF4-FFF2-40B4-BE49-F238E27FC236}">
                <a16:creationId xmlns:a16="http://schemas.microsoft.com/office/drawing/2014/main" id="{7F77F977-5752-4FB2-BF20-7E3877A2EFBE}"/>
              </a:ext>
            </a:extLst>
          </p:cNvPr>
          <p:cNvSpPr>
            <a:spLocks noChangeArrowheads="1"/>
          </p:cNvSpPr>
          <p:nvPr/>
        </p:nvSpPr>
        <p:spPr bwMode="auto">
          <a:xfrm>
            <a:off x="3386077" y="5111366"/>
            <a:ext cx="750888" cy="576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33" name="TextBox 59">
            <a:extLst>
              <a:ext uri="{FF2B5EF4-FFF2-40B4-BE49-F238E27FC236}">
                <a16:creationId xmlns:a16="http://schemas.microsoft.com/office/drawing/2014/main" id="{D90BCFB7-E7C7-46CC-BCBC-1F07C75CBAA9}"/>
              </a:ext>
            </a:extLst>
          </p:cNvPr>
          <p:cNvSpPr txBox="1">
            <a:spLocks noChangeArrowheads="1"/>
          </p:cNvSpPr>
          <p:nvPr/>
        </p:nvSpPr>
        <p:spPr bwMode="auto">
          <a:xfrm>
            <a:off x="7781866" y="5114417"/>
            <a:ext cx="1266825" cy="5857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划分后子序列</a:t>
            </a:r>
            <a:r>
              <a:rPr lang="en-US" altLang="zh-CN" sz="1600">
                <a:latin typeface="+mn-lt"/>
                <a:ea typeface="微软雅黑 Light" panose="020B0502040204020203" pitchFamily="34" charset="-122"/>
              </a:rPr>
              <a:t>a[p:r-1]:</a:t>
            </a:r>
            <a:endParaRPr lang="zh-CN" altLang="en-US" sz="1600">
              <a:latin typeface="+mn-lt"/>
              <a:ea typeface="微软雅黑 Light" panose="020B0502040204020203" pitchFamily="34" charset="-122"/>
            </a:endParaRPr>
          </a:p>
        </p:txBody>
      </p:sp>
      <p:sp>
        <p:nvSpPr>
          <p:cNvPr id="34" name="TextBox 11">
            <a:extLst>
              <a:ext uri="{FF2B5EF4-FFF2-40B4-BE49-F238E27FC236}">
                <a16:creationId xmlns:a16="http://schemas.microsoft.com/office/drawing/2014/main" id="{DEAA999A-4085-4480-B01B-201560822BCC}"/>
              </a:ext>
            </a:extLst>
          </p:cNvPr>
          <p:cNvSpPr txBox="1">
            <a:spLocks noChangeArrowheads="1"/>
          </p:cNvSpPr>
          <p:nvPr/>
        </p:nvSpPr>
        <p:spPr bwMode="auto">
          <a:xfrm>
            <a:off x="5237102" y="5673341"/>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i=2</a:t>
            </a:r>
            <a:endParaRPr lang="zh-CN" altLang="en-US" sz="2000">
              <a:latin typeface="+mn-lt"/>
              <a:ea typeface="微软雅黑 Light" panose="020B0502040204020203" pitchFamily="34" charset="-122"/>
            </a:endParaRPr>
          </a:p>
        </p:txBody>
      </p:sp>
      <p:graphicFrame>
        <p:nvGraphicFramePr>
          <p:cNvPr id="35" name="Group 49">
            <a:extLst>
              <a:ext uri="{FF2B5EF4-FFF2-40B4-BE49-F238E27FC236}">
                <a16:creationId xmlns:a16="http://schemas.microsoft.com/office/drawing/2014/main" id="{C874544C-5E83-4379-A916-0B5BB98BEEAB}"/>
              </a:ext>
            </a:extLst>
          </p:cNvPr>
          <p:cNvGraphicFramePr>
            <a:graphicFrameLocks noGrp="1"/>
          </p:cNvGraphicFramePr>
          <p:nvPr>
            <p:extLst>
              <p:ext uri="{D42A27DB-BD31-4B8C-83A1-F6EECF244321}">
                <p14:modId xmlns:p14="http://schemas.microsoft.com/office/powerpoint/2010/main" val="3052929952"/>
              </p:ext>
            </p:extLst>
          </p:nvPr>
        </p:nvGraphicFramePr>
        <p:xfrm>
          <a:off x="3341627" y="4020754"/>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6" name="TextBox 1">
            <a:extLst>
              <a:ext uri="{FF2B5EF4-FFF2-40B4-BE49-F238E27FC236}">
                <a16:creationId xmlns:a16="http://schemas.microsoft.com/office/drawing/2014/main" id="{245FCC48-2174-4CE4-AF3E-51E908D0AEDF}"/>
              </a:ext>
            </a:extLst>
          </p:cNvPr>
          <p:cNvSpPr txBox="1">
            <a:spLocks noChangeArrowheads="1"/>
          </p:cNvSpPr>
          <p:nvPr/>
        </p:nvSpPr>
        <p:spPr bwMode="auto">
          <a:xfrm>
            <a:off x="4051240" y="3657216"/>
            <a:ext cx="3092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p=1               a[1:5]                 r=4</a:t>
            </a:r>
            <a:endParaRPr lang="zh-CN" altLang="en-US">
              <a:latin typeface="+mn-lt"/>
              <a:ea typeface="微软雅黑 Light" panose="020B0502040204020203" pitchFamily="34" charset="-122"/>
            </a:endParaRPr>
          </a:p>
        </p:txBody>
      </p:sp>
      <p:sp>
        <p:nvSpPr>
          <p:cNvPr id="37" name="Line 74">
            <a:extLst>
              <a:ext uri="{FF2B5EF4-FFF2-40B4-BE49-F238E27FC236}">
                <a16:creationId xmlns:a16="http://schemas.microsoft.com/office/drawing/2014/main" id="{FAFF833B-475C-41C2-BEF7-20F35FC85C7A}"/>
              </a:ext>
            </a:extLst>
          </p:cNvPr>
          <p:cNvSpPr>
            <a:spLocks noChangeShapeType="1"/>
          </p:cNvSpPr>
          <p:nvPr/>
        </p:nvSpPr>
        <p:spPr bwMode="auto">
          <a:xfrm flipV="1">
            <a:off x="4346515" y="4493829"/>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8" name="Line 73">
            <a:extLst>
              <a:ext uri="{FF2B5EF4-FFF2-40B4-BE49-F238E27FC236}">
                <a16:creationId xmlns:a16="http://schemas.microsoft.com/office/drawing/2014/main" id="{7C149AFA-A63D-4B78-A371-FAA5C5247889}"/>
              </a:ext>
            </a:extLst>
          </p:cNvPr>
          <p:cNvSpPr>
            <a:spLocks noChangeShapeType="1"/>
          </p:cNvSpPr>
          <p:nvPr/>
        </p:nvSpPr>
        <p:spPr bwMode="auto">
          <a:xfrm flipV="1">
            <a:off x="7945377" y="4477954"/>
            <a:ext cx="0" cy="269875"/>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39" name="TextBox 11">
            <a:extLst>
              <a:ext uri="{FF2B5EF4-FFF2-40B4-BE49-F238E27FC236}">
                <a16:creationId xmlns:a16="http://schemas.microsoft.com/office/drawing/2014/main" id="{4DA45FC8-1A07-42B3-8154-A7157C536327}"/>
              </a:ext>
            </a:extLst>
          </p:cNvPr>
          <p:cNvSpPr txBox="1">
            <a:spLocks noChangeArrowheads="1"/>
          </p:cNvSpPr>
          <p:nvPr/>
        </p:nvSpPr>
        <p:spPr bwMode="auto">
          <a:xfrm>
            <a:off x="4286190" y="4684329"/>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i=1</a:t>
            </a:r>
            <a:endParaRPr lang="zh-CN" altLang="en-US" sz="2000">
              <a:latin typeface="+mn-lt"/>
              <a:ea typeface="微软雅黑 Light" panose="020B0502040204020203" pitchFamily="34" charset="-122"/>
            </a:endParaRPr>
          </a:p>
        </p:txBody>
      </p:sp>
      <p:sp>
        <p:nvSpPr>
          <p:cNvPr id="40" name="TextBox 12">
            <a:extLst>
              <a:ext uri="{FF2B5EF4-FFF2-40B4-BE49-F238E27FC236}">
                <a16:creationId xmlns:a16="http://schemas.microsoft.com/office/drawing/2014/main" id="{46429AD8-678E-40C0-8DC8-78A58C6B33F7}"/>
              </a:ext>
            </a:extLst>
          </p:cNvPr>
          <p:cNvSpPr txBox="1">
            <a:spLocks noChangeArrowheads="1"/>
          </p:cNvSpPr>
          <p:nvPr/>
        </p:nvSpPr>
        <p:spPr bwMode="auto">
          <a:xfrm>
            <a:off x="7661215" y="4666866"/>
            <a:ext cx="503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j=6</a:t>
            </a:r>
            <a:endParaRPr lang="zh-CN" altLang="en-US" sz="2000">
              <a:latin typeface="+mn-lt"/>
              <a:ea typeface="微软雅黑 Light" panose="020B0502040204020203" pitchFamily="34" charset="-122"/>
            </a:endParaRPr>
          </a:p>
        </p:txBody>
      </p:sp>
      <p:cxnSp>
        <p:nvCxnSpPr>
          <p:cNvPr id="41" name="直接箭头连接符 20">
            <a:extLst>
              <a:ext uri="{FF2B5EF4-FFF2-40B4-BE49-F238E27FC236}">
                <a16:creationId xmlns:a16="http://schemas.microsoft.com/office/drawing/2014/main" id="{5CE049B5-6AE8-4489-8C74-8E4B22AE5AA8}"/>
              </a:ext>
            </a:extLst>
          </p:cNvPr>
          <p:cNvCxnSpPr>
            <a:cxnSpLocks noChangeShapeType="1"/>
          </p:cNvCxnSpPr>
          <p:nvPr/>
        </p:nvCxnSpPr>
        <p:spPr bwMode="auto">
          <a:xfrm>
            <a:off x="4346515" y="4668454"/>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25">
            <a:extLst>
              <a:ext uri="{FF2B5EF4-FFF2-40B4-BE49-F238E27FC236}">
                <a16:creationId xmlns:a16="http://schemas.microsoft.com/office/drawing/2014/main" id="{83E90708-7DA0-4251-991A-98DCBE0E8701}"/>
              </a:ext>
            </a:extLst>
          </p:cNvPr>
          <p:cNvCxnSpPr>
            <a:cxnSpLocks noChangeShapeType="1"/>
          </p:cNvCxnSpPr>
          <p:nvPr/>
        </p:nvCxnSpPr>
        <p:spPr bwMode="auto">
          <a:xfrm flipH="1">
            <a:off x="6610290" y="4666866"/>
            <a:ext cx="1319212" cy="0"/>
          </a:xfrm>
          <a:prstGeom prst="straightConnector1">
            <a:avLst/>
          </a:prstGeom>
          <a:noFill/>
          <a:ln w="9525" algn="ctr">
            <a:solidFill>
              <a:schemeClr val="accent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矩形 54">
            <a:extLst>
              <a:ext uri="{FF2B5EF4-FFF2-40B4-BE49-F238E27FC236}">
                <a16:creationId xmlns:a16="http://schemas.microsoft.com/office/drawing/2014/main" id="{8CDC196C-93B6-47A6-BF72-BE1208CB4D75}"/>
              </a:ext>
            </a:extLst>
          </p:cNvPr>
          <p:cNvSpPr>
            <a:spLocks noChangeArrowheads="1"/>
          </p:cNvSpPr>
          <p:nvPr/>
        </p:nvSpPr>
        <p:spPr bwMode="auto">
          <a:xfrm>
            <a:off x="3287652" y="3917566"/>
            <a:ext cx="787400" cy="576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44" name="TextBox 59">
            <a:extLst>
              <a:ext uri="{FF2B5EF4-FFF2-40B4-BE49-F238E27FC236}">
                <a16:creationId xmlns:a16="http://schemas.microsoft.com/office/drawing/2014/main" id="{45AA637F-0834-4221-813A-3CBE0C268CC2}"/>
              </a:ext>
            </a:extLst>
          </p:cNvPr>
          <p:cNvSpPr txBox="1">
            <a:spLocks noChangeArrowheads="1"/>
          </p:cNvSpPr>
          <p:nvPr/>
        </p:nvSpPr>
        <p:spPr bwMode="auto">
          <a:xfrm>
            <a:off x="7716055" y="3899768"/>
            <a:ext cx="1268412"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划分前子序列</a:t>
            </a:r>
            <a:r>
              <a:rPr lang="en-US" altLang="zh-CN" sz="1600">
                <a:latin typeface="+mn-lt"/>
                <a:ea typeface="微软雅黑 Light" panose="020B0502040204020203" pitchFamily="34" charset="-122"/>
              </a:rPr>
              <a:t>a[p:r-1]:</a:t>
            </a:r>
            <a:endParaRPr lang="zh-CN" altLang="en-US" sz="1600">
              <a:latin typeface="+mn-lt"/>
              <a:ea typeface="微软雅黑 Light" panose="020B0502040204020203" pitchFamily="34" charset="-122"/>
            </a:endParaRPr>
          </a:p>
        </p:txBody>
      </p:sp>
      <p:sp>
        <p:nvSpPr>
          <p:cNvPr id="45" name="TextBox 57">
            <a:extLst>
              <a:ext uri="{FF2B5EF4-FFF2-40B4-BE49-F238E27FC236}">
                <a16:creationId xmlns:a16="http://schemas.microsoft.com/office/drawing/2014/main" id="{8C6BB866-1BA9-4E05-84F8-E839D8F9FB3B}"/>
              </a:ext>
            </a:extLst>
          </p:cNvPr>
          <p:cNvSpPr txBox="1"/>
          <p:nvPr/>
        </p:nvSpPr>
        <p:spPr>
          <a:xfrm>
            <a:off x="174264" y="1751765"/>
            <a:ext cx="2887961" cy="2677656"/>
          </a:xfrm>
          <a:prstGeom prst="rect">
            <a:avLst/>
          </a:prstGeom>
          <a:solidFill>
            <a:schemeClr val="bg1">
              <a:lumMod val="95000"/>
            </a:schemeClr>
          </a:solidFill>
          <a:ln>
            <a:solidFill>
              <a:schemeClr val="tx1"/>
            </a:solidFill>
          </a:ln>
        </p:spPr>
        <p:txBody>
          <a:bodyPr wrap="square">
            <a:spAutoFit/>
          </a:bodyPr>
          <a:lstStyle/>
          <a:p>
            <a:pPr>
              <a:defRPr/>
            </a:pPr>
            <a:r>
              <a:rPr lang="en-US" altLang="zh-CN" sz="2400" dirty="0">
                <a:ea typeface="微软雅黑 Light" panose="020B0502040204020203" pitchFamily="34" charset="-122"/>
              </a:rPr>
              <a:t>Partition:</a:t>
            </a:r>
          </a:p>
          <a:p>
            <a:pPr>
              <a:defRPr/>
            </a:pPr>
            <a:r>
              <a:rPr lang="zh-CN" altLang="en-US" dirty="0">
                <a:ea typeface="微软雅黑 Light" panose="020B0502040204020203" pitchFamily="34" charset="-122"/>
              </a:rPr>
              <a:t>以</a:t>
            </a:r>
            <a:r>
              <a:rPr lang="en-US" altLang="zh-CN" dirty="0">
                <a:ea typeface="微软雅黑 Light" panose="020B0502040204020203" pitchFamily="34" charset="-122"/>
              </a:rPr>
              <a:t>O(n)</a:t>
            </a:r>
            <a:r>
              <a:rPr lang="zh-CN" altLang="en-US" dirty="0">
                <a:ea typeface="微软雅黑 Light" panose="020B0502040204020203" pitchFamily="34" charset="-122"/>
              </a:rPr>
              <a:t>时间复杂度，将长度为</a:t>
            </a:r>
            <a:r>
              <a:rPr lang="en-US" altLang="zh-CN" dirty="0">
                <a:ea typeface="微软雅黑 Light" panose="020B0502040204020203" pitchFamily="34" charset="-122"/>
              </a:rPr>
              <a:t>n=r-p+1</a:t>
            </a:r>
            <a:r>
              <a:rPr lang="zh-CN" altLang="en-US" dirty="0">
                <a:ea typeface="微软雅黑 Light" panose="020B0502040204020203" pitchFamily="34" charset="-122"/>
              </a:rPr>
              <a:t>的</a:t>
            </a:r>
            <a:r>
              <a:rPr lang="en-US" altLang="zh-CN" dirty="0">
                <a:ea typeface="微软雅黑 Light" panose="020B0502040204020203" pitchFamily="34" charset="-122"/>
              </a:rPr>
              <a:t>a[</a:t>
            </a:r>
            <a:r>
              <a:rPr lang="en-US" altLang="zh-CN" dirty="0" err="1">
                <a:ea typeface="微软雅黑 Light" panose="020B0502040204020203" pitchFamily="34" charset="-122"/>
              </a:rPr>
              <a:t>p:r</a:t>
            </a:r>
            <a:r>
              <a:rPr lang="en-US" altLang="zh-CN" dirty="0">
                <a:ea typeface="微软雅黑 Light" panose="020B0502040204020203" pitchFamily="34" charset="-122"/>
              </a:rPr>
              <a:t>]</a:t>
            </a:r>
            <a:r>
              <a:rPr lang="zh-CN" altLang="en-US" dirty="0">
                <a:ea typeface="微软雅黑 Light" panose="020B0502040204020203" pitchFamily="34" charset="-122"/>
              </a:rPr>
              <a:t>划分为</a:t>
            </a:r>
            <a:endParaRPr lang="en-US" altLang="zh-CN" dirty="0">
              <a:ea typeface="微软雅黑 Light" panose="020B0502040204020203" pitchFamily="34" charset="-122"/>
            </a:endParaRPr>
          </a:p>
          <a:p>
            <a:pPr>
              <a:defRPr/>
            </a:pPr>
            <a:r>
              <a:rPr lang="en-US" altLang="zh-CN" dirty="0">
                <a:ea typeface="微软雅黑 Light" panose="020B0502040204020203" pitchFamily="34" charset="-122"/>
              </a:rPr>
              <a:t>1)</a:t>
            </a:r>
            <a:r>
              <a:rPr lang="zh-CN" altLang="en-US" dirty="0">
                <a:ea typeface="微软雅黑 Light" panose="020B0502040204020203" pitchFamily="34" charset="-122"/>
              </a:rPr>
              <a:t>长度</a:t>
            </a:r>
            <a:r>
              <a:rPr lang="en-US" altLang="zh-CN" dirty="0">
                <a:ea typeface="微软雅黑 Light" panose="020B0502040204020203" pitchFamily="34" charset="-122"/>
              </a:rPr>
              <a:t>=1</a:t>
            </a:r>
            <a:r>
              <a:rPr lang="zh-CN" altLang="en-US" dirty="0">
                <a:ea typeface="微软雅黑 Light" panose="020B0502040204020203" pitchFamily="34" charset="-122"/>
              </a:rPr>
              <a:t>的</a:t>
            </a:r>
            <a:r>
              <a:rPr lang="en-US" altLang="zh-CN" dirty="0">
                <a:ea typeface="微软雅黑 Light" panose="020B0502040204020203" pitchFamily="34" charset="-122"/>
              </a:rPr>
              <a:t>a[</a:t>
            </a:r>
            <a:r>
              <a:rPr lang="en-US" altLang="zh-CN" dirty="0" err="1">
                <a:ea typeface="微软雅黑 Light" panose="020B0502040204020203" pitchFamily="34" charset="-122"/>
              </a:rPr>
              <a:t>p:p</a:t>
            </a:r>
            <a:r>
              <a:rPr lang="en-US" altLang="zh-CN" dirty="0">
                <a:ea typeface="微软雅黑 Light" panose="020B0502040204020203" pitchFamily="34" charset="-122"/>
              </a:rPr>
              <a:t>](</a:t>
            </a:r>
            <a:r>
              <a:rPr lang="zh-CN" altLang="en-US" dirty="0">
                <a:ea typeface="微软雅黑 Light" panose="020B0502040204020203" pitchFamily="34" charset="-122"/>
              </a:rPr>
              <a:t>或</a:t>
            </a:r>
            <a:r>
              <a:rPr lang="en-US" altLang="zh-CN" dirty="0">
                <a:ea typeface="微软雅黑 Light" panose="020B0502040204020203" pitchFamily="34" charset="-122"/>
              </a:rPr>
              <a:t>a[</a:t>
            </a:r>
            <a:r>
              <a:rPr lang="en-US" altLang="zh-CN" dirty="0" err="1">
                <a:ea typeface="微软雅黑 Light" panose="020B0502040204020203" pitchFamily="34" charset="-122"/>
              </a:rPr>
              <a:t>r:r</a:t>
            </a:r>
            <a:r>
              <a:rPr lang="en-US" altLang="zh-CN" dirty="0">
                <a:ea typeface="微软雅黑 Light" panose="020B0502040204020203" pitchFamily="34" charset="-122"/>
              </a:rPr>
              <a:t>])</a:t>
            </a:r>
          </a:p>
          <a:p>
            <a:pPr>
              <a:defRPr/>
            </a:pPr>
            <a:r>
              <a:rPr lang="en-US" altLang="zh-CN" dirty="0">
                <a:ea typeface="微软雅黑 Light" panose="020B0502040204020203" pitchFamily="34" charset="-122"/>
              </a:rPr>
              <a:t>2)</a:t>
            </a:r>
            <a:r>
              <a:rPr lang="zh-CN" altLang="en-US" dirty="0">
                <a:ea typeface="微软雅黑 Light" panose="020B0502040204020203" pitchFamily="34" charset="-122"/>
              </a:rPr>
              <a:t>长度</a:t>
            </a:r>
            <a:r>
              <a:rPr lang="en-US" altLang="zh-CN" dirty="0">
                <a:ea typeface="微软雅黑 Light" panose="020B0502040204020203" pitchFamily="34" charset="-122"/>
              </a:rPr>
              <a:t>=n-1</a:t>
            </a:r>
            <a:r>
              <a:rPr lang="zh-CN" altLang="en-US" dirty="0">
                <a:ea typeface="微软雅黑 Light" panose="020B0502040204020203" pitchFamily="34" charset="-122"/>
              </a:rPr>
              <a:t>的非递增子序列</a:t>
            </a:r>
            <a:r>
              <a:rPr lang="en-US" altLang="zh-CN" dirty="0">
                <a:ea typeface="微软雅黑 Light" panose="020B0502040204020203" pitchFamily="34" charset="-122"/>
              </a:rPr>
              <a:t>a[p+1:r]</a:t>
            </a:r>
            <a:r>
              <a:rPr lang="zh-CN" altLang="en-US" dirty="0">
                <a:ea typeface="微软雅黑 Light" panose="020B0502040204020203" pitchFamily="34" charset="-122"/>
              </a:rPr>
              <a:t>（或</a:t>
            </a:r>
            <a:r>
              <a:rPr lang="en-US" altLang="zh-CN" dirty="0">
                <a:ea typeface="微软雅黑 Light" panose="020B0502040204020203" pitchFamily="34" charset="-122"/>
              </a:rPr>
              <a:t>a[p:r-1]</a:t>
            </a:r>
            <a:r>
              <a:rPr lang="zh-CN" altLang="en-US" dirty="0">
                <a:ea typeface="微软雅黑 Light" panose="020B0502040204020203" pitchFamily="34" charset="-122"/>
              </a:rPr>
              <a:t>）</a:t>
            </a:r>
            <a:endParaRPr lang="en-US" altLang="zh-CN" dirty="0">
              <a:ea typeface="微软雅黑 Light" panose="020B0502040204020203" pitchFamily="34" charset="-122"/>
            </a:endParaRPr>
          </a:p>
          <a:p>
            <a:pPr>
              <a:defRPr/>
            </a:pPr>
            <a:r>
              <a:rPr lang="zh-CN" altLang="en-US" b="1" dirty="0">
                <a:solidFill>
                  <a:srgbClr val="FF0000"/>
                </a:solidFill>
                <a:ea typeface="微软雅黑 Light" panose="020B0502040204020203" pitchFamily="34" charset="-122"/>
              </a:rPr>
              <a:t>每次划分后，左端或右端需要进一步处理的子序列长度减</a:t>
            </a:r>
            <a:r>
              <a:rPr lang="en-US" altLang="zh-CN" b="1" dirty="0">
                <a:solidFill>
                  <a:srgbClr val="FF0000"/>
                </a:solidFill>
                <a:ea typeface="微软雅黑 Light" panose="020B0502040204020203" pitchFamily="34" charset="-122"/>
              </a:rPr>
              <a:t>1</a:t>
            </a:r>
            <a:endParaRPr lang="zh-CN" altLang="en-US" b="1" dirty="0">
              <a:solidFill>
                <a:srgbClr val="FF0000"/>
              </a:solidFill>
              <a:ea typeface="微软雅黑 Light" panose="020B0502040204020203" pitchFamily="34" charset="-122"/>
            </a:endParaRPr>
          </a:p>
        </p:txBody>
      </p:sp>
      <p:sp>
        <p:nvSpPr>
          <p:cNvPr id="46" name="TextBox 11">
            <a:extLst>
              <a:ext uri="{FF2B5EF4-FFF2-40B4-BE49-F238E27FC236}">
                <a16:creationId xmlns:a16="http://schemas.microsoft.com/office/drawing/2014/main" id="{565313E3-0641-4AE7-98AE-BAD73A0F5318}"/>
              </a:ext>
            </a:extLst>
          </p:cNvPr>
          <p:cNvSpPr txBox="1">
            <a:spLocks noChangeArrowheads="1"/>
          </p:cNvSpPr>
          <p:nvPr/>
        </p:nvSpPr>
        <p:spPr bwMode="auto">
          <a:xfrm>
            <a:off x="4051240" y="2682491"/>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i=0</a:t>
            </a:r>
            <a:endParaRPr lang="zh-CN" altLang="en-US" sz="2000">
              <a:latin typeface="+mn-lt"/>
              <a:ea typeface="微软雅黑 Light" panose="020B0502040204020203" pitchFamily="34" charset="-122"/>
            </a:endParaRPr>
          </a:p>
        </p:txBody>
      </p:sp>
      <p:sp>
        <p:nvSpPr>
          <p:cNvPr id="47" name="任意多边形 1">
            <a:extLst>
              <a:ext uri="{FF2B5EF4-FFF2-40B4-BE49-F238E27FC236}">
                <a16:creationId xmlns:a16="http://schemas.microsoft.com/office/drawing/2014/main" id="{09464713-8605-49BB-881A-C436C70CA3DD}"/>
              </a:ext>
            </a:extLst>
          </p:cNvPr>
          <p:cNvSpPr>
            <a:spLocks/>
          </p:cNvSpPr>
          <p:nvPr/>
        </p:nvSpPr>
        <p:spPr bwMode="auto">
          <a:xfrm>
            <a:off x="4592577" y="1663316"/>
            <a:ext cx="3533775" cy="404813"/>
          </a:xfrm>
          <a:custGeom>
            <a:avLst/>
            <a:gdLst>
              <a:gd name="T0" fmla="*/ 0 w 3533526"/>
              <a:gd name="T1" fmla="*/ 390573 h 404949"/>
              <a:gd name="T2" fmla="*/ 32677 w 3533526"/>
              <a:gd name="T3" fmla="*/ 377553 h 404949"/>
              <a:gd name="T4" fmla="*/ 52291 w 3533526"/>
              <a:gd name="T5" fmla="*/ 364531 h 404949"/>
              <a:gd name="T6" fmla="*/ 78437 w 3533526"/>
              <a:gd name="T7" fmla="*/ 351518 h 404949"/>
              <a:gd name="T8" fmla="*/ 98041 w 3533526"/>
              <a:gd name="T9" fmla="*/ 338495 h 404949"/>
              <a:gd name="T10" fmla="*/ 124187 w 3533526"/>
              <a:gd name="T11" fmla="*/ 325477 h 404949"/>
              <a:gd name="T12" fmla="*/ 150332 w 3533526"/>
              <a:gd name="T13" fmla="*/ 305948 h 404949"/>
              <a:gd name="T14" fmla="*/ 169937 w 3533526"/>
              <a:gd name="T15" fmla="*/ 292928 h 404949"/>
              <a:gd name="T16" fmla="*/ 189541 w 3533526"/>
              <a:gd name="T17" fmla="*/ 273400 h 404949"/>
              <a:gd name="T18" fmla="*/ 241832 w 3533526"/>
              <a:gd name="T19" fmla="*/ 234342 h 404949"/>
              <a:gd name="T20" fmla="*/ 287582 w 3533526"/>
              <a:gd name="T21" fmla="*/ 208306 h 404949"/>
              <a:gd name="T22" fmla="*/ 385624 w 3533526"/>
              <a:gd name="T23" fmla="*/ 175759 h 404949"/>
              <a:gd name="T24" fmla="*/ 405238 w 3533526"/>
              <a:gd name="T25" fmla="*/ 169248 h 404949"/>
              <a:gd name="T26" fmla="*/ 450988 w 3533526"/>
              <a:gd name="T27" fmla="*/ 162736 h 404949"/>
              <a:gd name="T28" fmla="*/ 477134 w 3533526"/>
              <a:gd name="T29" fmla="*/ 156226 h 404949"/>
              <a:gd name="T30" fmla="*/ 516342 w 3533526"/>
              <a:gd name="T31" fmla="*/ 149723 h 404949"/>
              <a:gd name="T32" fmla="*/ 673207 w 3533526"/>
              <a:gd name="T33" fmla="*/ 130189 h 404949"/>
              <a:gd name="T34" fmla="*/ 745103 w 3533526"/>
              <a:gd name="T35" fmla="*/ 117176 h 404949"/>
              <a:gd name="T36" fmla="*/ 777790 w 3533526"/>
              <a:gd name="T37" fmla="*/ 110665 h 404949"/>
              <a:gd name="T38" fmla="*/ 928112 w 3533526"/>
              <a:gd name="T39" fmla="*/ 104153 h 404949"/>
              <a:gd name="T40" fmla="*/ 986944 w 3533526"/>
              <a:gd name="T41" fmla="*/ 91130 h 404949"/>
              <a:gd name="T42" fmla="*/ 1032695 w 3533526"/>
              <a:gd name="T43" fmla="*/ 84627 h 404949"/>
              <a:gd name="T44" fmla="*/ 1215705 w 3533526"/>
              <a:gd name="T45" fmla="*/ 78118 h 404949"/>
              <a:gd name="T46" fmla="*/ 1392174 w 3533526"/>
              <a:gd name="T47" fmla="*/ 84627 h 404949"/>
              <a:gd name="T48" fmla="*/ 1477142 w 3533526"/>
              <a:gd name="T49" fmla="*/ 104153 h 404949"/>
              <a:gd name="T50" fmla="*/ 1535965 w 3533526"/>
              <a:gd name="T51" fmla="*/ 110665 h 404949"/>
              <a:gd name="T52" fmla="*/ 1562111 w 3533526"/>
              <a:gd name="T53" fmla="*/ 104153 h 404949"/>
              <a:gd name="T54" fmla="*/ 1601330 w 3533526"/>
              <a:gd name="T55" fmla="*/ 97642 h 404949"/>
              <a:gd name="T56" fmla="*/ 1620934 w 3533526"/>
              <a:gd name="T57" fmla="*/ 91130 h 404949"/>
              <a:gd name="T58" fmla="*/ 1686298 w 3533526"/>
              <a:gd name="T59" fmla="*/ 71606 h 404949"/>
              <a:gd name="T60" fmla="*/ 1738581 w 3533526"/>
              <a:gd name="T61" fmla="*/ 65095 h 404949"/>
              <a:gd name="T62" fmla="*/ 1790871 w 3533526"/>
              <a:gd name="T63" fmla="*/ 39059 h 404949"/>
              <a:gd name="T64" fmla="*/ 1836621 w 3533526"/>
              <a:gd name="T65" fmla="*/ 26036 h 404949"/>
              <a:gd name="T66" fmla="*/ 1856235 w 3533526"/>
              <a:gd name="T67" fmla="*/ 19525 h 404949"/>
              <a:gd name="T68" fmla="*/ 2202641 w 3533526"/>
              <a:gd name="T69" fmla="*/ 13023 h 404949"/>
              <a:gd name="T70" fmla="*/ 2320287 w 3533526"/>
              <a:gd name="T71" fmla="*/ 6512 h 404949"/>
              <a:gd name="T72" fmla="*/ 2379120 w 3533526"/>
              <a:gd name="T73" fmla="*/ 0 h 404949"/>
              <a:gd name="T74" fmla="*/ 2653630 w 3533526"/>
              <a:gd name="T75" fmla="*/ 6512 h 404949"/>
              <a:gd name="T76" fmla="*/ 2705921 w 3533526"/>
              <a:gd name="T77" fmla="*/ 13023 h 404949"/>
              <a:gd name="T78" fmla="*/ 2764744 w 3533526"/>
              <a:gd name="T79" fmla="*/ 32548 h 404949"/>
              <a:gd name="T80" fmla="*/ 2784348 w 3533526"/>
              <a:gd name="T81" fmla="*/ 39059 h 404949"/>
              <a:gd name="T82" fmla="*/ 2817025 w 3533526"/>
              <a:gd name="T83" fmla="*/ 58583 h 404949"/>
              <a:gd name="T84" fmla="*/ 2843171 w 3533526"/>
              <a:gd name="T85" fmla="*/ 71606 h 404949"/>
              <a:gd name="T86" fmla="*/ 2862785 w 3533526"/>
              <a:gd name="T87" fmla="*/ 84627 h 404949"/>
              <a:gd name="T88" fmla="*/ 2901994 w 3533526"/>
              <a:gd name="T89" fmla="*/ 97642 h 404949"/>
              <a:gd name="T90" fmla="*/ 2928140 w 3533526"/>
              <a:gd name="T91" fmla="*/ 110665 h 404949"/>
              <a:gd name="T92" fmla="*/ 2954285 w 3533526"/>
              <a:gd name="T93" fmla="*/ 117176 h 404949"/>
              <a:gd name="T94" fmla="*/ 3045793 w 3533526"/>
              <a:gd name="T95" fmla="*/ 149723 h 404949"/>
              <a:gd name="T96" fmla="*/ 3098077 w 3533526"/>
              <a:gd name="T97" fmla="*/ 175759 h 404949"/>
              <a:gd name="T98" fmla="*/ 3124222 w 3533526"/>
              <a:gd name="T99" fmla="*/ 188776 h 404949"/>
              <a:gd name="T100" fmla="*/ 3183045 w 3533526"/>
              <a:gd name="T101" fmla="*/ 201795 h 404949"/>
              <a:gd name="T102" fmla="*/ 3209191 w 3533526"/>
              <a:gd name="T103" fmla="*/ 214818 h 404949"/>
              <a:gd name="T104" fmla="*/ 3241868 w 3533526"/>
              <a:gd name="T105" fmla="*/ 227830 h 404949"/>
              <a:gd name="T106" fmla="*/ 3261482 w 3533526"/>
              <a:gd name="T107" fmla="*/ 247365 h 404949"/>
              <a:gd name="T108" fmla="*/ 3300696 w 3533526"/>
              <a:gd name="T109" fmla="*/ 253874 h 404949"/>
              <a:gd name="T110" fmla="*/ 3326837 w 3533526"/>
              <a:gd name="T111" fmla="*/ 260379 h 404949"/>
              <a:gd name="T112" fmla="*/ 3366055 w 3533526"/>
              <a:gd name="T113" fmla="*/ 266889 h 404949"/>
              <a:gd name="T114" fmla="*/ 3385664 w 3533526"/>
              <a:gd name="T115" fmla="*/ 273400 h 404949"/>
              <a:gd name="T116" fmla="*/ 3418347 w 3533526"/>
              <a:gd name="T117" fmla="*/ 279912 h 404949"/>
              <a:gd name="T118" fmla="*/ 3437951 w 3533526"/>
              <a:gd name="T119" fmla="*/ 299436 h 404949"/>
              <a:gd name="T120" fmla="*/ 3457563 w 3533526"/>
              <a:gd name="T121" fmla="*/ 312459 h 404949"/>
              <a:gd name="T122" fmla="*/ 3490242 w 3533526"/>
              <a:gd name="T123" fmla="*/ 338495 h 404949"/>
              <a:gd name="T124" fmla="*/ 3516388 w 3533526"/>
              <a:gd name="T125" fmla="*/ 377553 h 404949"/>
              <a:gd name="T126" fmla="*/ 3535992 w 3533526"/>
              <a:gd name="T127" fmla="*/ 403589 h 40494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3533526" h="404949">
                <a:moveTo>
                  <a:pt x="0" y="391886"/>
                </a:moveTo>
                <a:cubicBezTo>
                  <a:pt x="10886" y="387532"/>
                  <a:pt x="22171" y="384066"/>
                  <a:pt x="32657" y="378823"/>
                </a:cubicBezTo>
                <a:cubicBezTo>
                  <a:pt x="39678" y="375312"/>
                  <a:pt x="45435" y="369654"/>
                  <a:pt x="52251" y="365760"/>
                </a:cubicBezTo>
                <a:cubicBezTo>
                  <a:pt x="60705" y="360929"/>
                  <a:pt x="69923" y="357529"/>
                  <a:pt x="78377" y="352698"/>
                </a:cubicBezTo>
                <a:cubicBezTo>
                  <a:pt x="85193" y="348804"/>
                  <a:pt x="91156" y="343530"/>
                  <a:pt x="97971" y="339635"/>
                </a:cubicBezTo>
                <a:cubicBezTo>
                  <a:pt x="106425" y="334804"/>
                  <a:pt x="115840" y="331732"/>
                  <a:pt x="124097" y="326572"/>
                </a:cubicBezTo>
                <a:cubicBezTo>
                  <a:pt x="133328" y="320803"/>
                  <a:pt x="141364" y="313305"/>
                  <a:pt x="150222" y="306978"/>
                </a:cubicBezTo>
                <a:cubicBezTo>
                  <a:pt x="156610" y="302415"/>
                  <a:pt x="163786" y="298941"/>
                  <a:pt x="169817" y="293915"/>
                </a:cubicBezTo>
                <a:cubicBezTo>
                  <a:pt x="176913" y="288002"/>
                  <a:pt x="182262" y="280169"/>
                  <a:pt x="189411" y="274320"/>
                </a:cubicBezTo>
                <a:cubicBezTo>
                  <a:pt x="206261" y="260534"/>
                  <a:pt x="224245" y="248195"/>
                  <a:pt x="241662" y="235132"/>
                </a:cubicBezTo>
                <a:cubicBezTo>
                  <a:pt x="256236" y="224201"/>
                  <a:pt x="270511" y="216237"/>
                  <a:pt x="287382" y="209006"/>
                </a:cubicBezTo>
                <a:cubicBezTo>
                  <a:pt x="383813" y="167678"/>
                  <a:pt x="319852" y="192724"/>
                  <a:pt x="385354" y="176349"/>
                </a:cubicBezTo>
                <a:cubicBezTo>
                  <a:pt x="392033" y="174679"/>
                  <a:pt x="398197" y="171168"/>
                  <a:pt x="404948" y="169818"/>
                </a:cubicBezTo>
                <a:cubicBezTo>
                  <a:pt x="420044" y="166799"/>
                  <a:pt x="435522" y="166040"/>
                  <a:pt x="450668" y="163286"/>
                </a:cubicBezTo>
                <a:cubicBezTo>
                  <a:pt x="459500" y="161680"/>
                  <a:pt x="467992" y="158515"/>
                  <a:pt x="476794" y="156755"/>
                </a:cubicBezTo>
                <a:cubicBezTo>
                  <a:pt x="489780" y="154158"/>
                  <a:pt x="502893" y="152237"/>
                  <a:pt x="515982" y="150223"/>
                </a:cubicBezTo>
                <a:cubicBezTo>
                  <a:pt x="573490" y="141376"/>
                  <a:pt x="607186" y="138341"/>
                  <a:pt x="672737" y="130629"/>
                </a:cubicBezTo>
                <a:cubicBezTo>
                  <a:pt x="722890" y="118091"/>
                  <a:pt x="674381" y="129266"/>
                  <a:pt x="744582" y="117566"/>
                </a:cubicBezTo>
                <a:cubicBezTo>
                  <a:pt x="755532" y="115741"/>
                  <a:pt x="766167" y="111826"/>
                  <a:pt x="777240" y="111035"/>
                </a:cubicBezTo>
                <a:cubicBezTo>
                  <a:pt x="827234" y="107464"/>
                  <a:pt x="877388" y="106680"/>
                  <a:pt x="927462" y="104503"/>
                </a:cubicBezTo>
                <a:cubicBezTo>
                  <a:pt x="950938" y="98634"/>
                  <a:pt x="961382" y="95584"/>
                  <a:pt x="986245" y="91440"/>
                </a:cubicBezTo>
                <a:cubicBezTo>
                  <a:pt x="1001430" y="88909"/>
                  <a:pt x="1016595" y="85787"/>
                  <a:pt x="1031965" y="84909"/>
                </a:cubicBezTo>
                <a:cubicBezTo>
                  <a:pt x="1092865" y="81429"/>
                  <a:pt x="1153885" y="80555"/>
                  <a:pt x="1214845" y="78378"/>
                </a:cubicBezTo>
                <a:cubicBezTo>
                  <a:pt x="1273628" y="80555"/>
                  <a:pt x="1332574" y="80024"/>
                  <a:pt x="1391194" y="84909"/>
                </a:cubicBezTo>
                <a:cubicBezTo>
                  <a:pt x="1464715" y="91036"/>
                  <a:pt x="1427832" y="97077"/>
                  <a:pt x="1476102" y="104503"/>
                </a:cubicBezTo>
                <a:cubicBezTo>
                  <a:pt x="1495588" y="107501"/>
                  <a:pt x="1515291" y="108858"/>
                  <a:pt x="1534885" y="111035"/>
                </a:cubicBezTo>
                <a:cubicBezTo>
                  <a:pt x="1543594" y="108858"/>
                  <a:pt x="1552209" y="106263"/>
                  <a:pt x="1561011" y="104503"/>
                </a:cubicBezTo>
                <a:cubicBezTo>
                  <a:pt x="1573997" y="101906"/>
                  <a:pt x="1587272" y="100845"/>
                  <a:pt x="1600200" y="97972"/>
                </a:cubicBezTo>
                <a:cubicBezTo>
                  <a:pt x="1606921" y="96478"/>
                  <a:pt x="1613174" y="93331"/>
                  <a:pt x="1619794" y="91440"/>
                </a:cubicBezTo>
                <a:cubicBezTo>
                  <a:pt x="1688907" y="71693"/>
                  <a:pt x="1591957" y="102897"/>
                  <a:pt x="1685108" y="71846"/>
                </a:cubicBezTo>
                <a:cubicBezTo>
                  <a:pt x="1701760" y="66295"/>
                  <a:pt x="1719943" y="67492"/>
                  <a:pt x="1737360" y="65315"/>
                </a:cubicBezTo>
                <a:cubicBezTo>
                  <a:pt x="1781548" y="50584"/>
                  <a:pt x="1727907" y="70040"/>
                  <a:pt x="1789611" y="39189"/>
                </a:cubicBezTo>
                <a:cubicBezTo>
                  <a:pt x="1800047" y="33971"/>
                  <a:pt x="1825571" y="28915"/>
                  <a:pt x="1835331" y="26126"/>
                </a:cubicBezTo>
                <a:cubicBezTo>
                  <a:pt x="1841951" y="24235"/>
                  <a:pt x="1848045" y="19841"/>
                  <a:pt x="1854925" y="19595"/>
                </a:cubicBezTo>
                <a:cubicBezTo>
                  <a:pt x="1970261" y="15476"/>
                  <a:pt x="2085702" y="15240"/>
                  <a:pt x="2201091" y="13063"/>
                </a:cubicBezTo>
                <a:lnTo>
                  <a:pt x="2318657" y="6532"/>
                </a:lnTo>
                <a:cubicBezTo>
                  <a:pt x="2338318" y="5076"/>
                  <a:pt x="2357725" y="0"/>
                  <a:pt x="2377440" y="0"/>
                </a:cubicBezTo>
                <a:cubicBezTo>
                  <a:pt x="2468906" y="0"/>
                  <a:pt x="2560320" y="4355"/>
                  <a:pt x="2651760" y="6532"/>
                </a:cubicBezTo>
                <a:cubicBezTo>
                  <a:pt x="2669177" y="8709"/>
                  <a:pt x="2686925" y="9043"/>
                  <a:pt x="2704011" y="13063"/>
                </a:cubicBezTo>
                <a:cubicBezTo>
                  <a:pt x="2724116" y="17794"/>
                  <a:pt x="2743200" y="26126"/>
                  <a:pt x="2762794" y="32658"/>
                </a:cubicBezTo>
                <a:lnTo>
                  <a:pt x="2782388" y="39189"/>
                </a:lnTo>
                <a:cubicBezTo>
                  <a:pt x="2794431" y="43203"/>
                  <a:pt x="2803948" y="52618"/>
                  <a:pt x="2815045" y="58783"/>
                </a:cubicBezTo>
                <a:cubicBezTo>
                  <a:pt x="2823556" y="63511"/>
                  <a:pt x="2832717" y="67015"/>
                  <a:pt x="2841171" y="71846"/>
                </a:cubicBezTo>
                <a:cubicBezTo>
                  <a:pt x="2847986" y="75741"/>
                  <a:pt x="2853592" y="81721"/>
                  <a:pt x="2860765" y="84909"/>
                </a:cubicBezTo>
                <a:cubicBezTo>
                  <a:pt x="2873348" y="90501"/>
                  <a:pt x="2887169" y="92858"/>
                  <a:pt x="2899954" y="97972"/>
                </a:cubicBezTo>
                <a:cubicBezTo>
                  <a:pt x="2908994" y="101588"/>
                  <a:pt x="2916963" y="107616"/>
                  <a:pt x="2926080" y="111035"/>
                </a:cubicBezTo>
                <a:cubicBezTo>
                  <a:pt x="2934485" y="114187"/>
                  <a:pt x="2943769" y="114498"/>
                  <a:pt x="2952205" y="117566"/>
                </a:cubicBezTo>
                <a:cubicBezTo>
                  <a:pt x="3062740" y="157760"/>
                  <a:pt x="2933950" y="118881"/>
                  <a:pt x="3043645" y="150223"/>
                </a:cubicBezTo>
                <a:cubicBezTo>
                  <a:pt x="3114619" y="192809"/>
                  <a:pt x="3046679" y="155256"/>
                  <a:pt x="3095897" y="176349"/>
                </a:cubicBezTo>
                <a:cubicBezTo>
                  <a:pt x="3104846" y="180184"/>
                  <a:pt x="3112906" y="185993"/>
                  <a:pt x="3122022" y="189412"/>
                </a:cubicBezTo>
                <a:cubicBezTo>
                  <a:pt x="3132557" y="193363"/>
                  <a:pt x="3171946" y="200703"/>
                  <a:pt x="3180805" y="202475"/>
                </a:cubicBezTo>
                <a:cubicBezTo>
                  <a:pt x="3189514" y="206829"/>
                  <a:pt x="3198034" y="211584"/>
                  <a:pt x="3206931" y="215538"/>
                </a:cubicBezTo>
                <a:cubicBezTo>
                  <a:pt x="3217645" y="220299"/>
                  <a:pt x="3229646" y="222386"/>
                  <a:pt x="3239588" y="228600"/>
                </a:cubicBezTo>
                <a:cubicBezTo>
                  <a:pt x="3247421" y="233496"/>
                  <a:pt x="3250741" y="244443"/>
                  <a:pt x="3259182" y="248195"/>
                </a:cubicBezTo>
                <a:cubicBezTo>
                  <a:pt x="3271284" y="253574"/>
                  <a:pt x="3285385" y="252129"/>
                  <a:pt x="3298371" y="254726"/>
                </a:cubicBezTo>
                <a:cubicBezTo>
                  <a:pt x="3307173" y="256486"/>
                  <a:pt x="3315695" y="259497"/>
                  <a:pt x="3324497" y="261258"/>
                </a:cubicBezTo>
                <a:cubicBezTo>
                  <a:pt x="3337483" y="263855"/>
                  <a:pt x="3350757" y="264916"/>
                  <a:pt x="3363685" y="267789"/>
                </a:cubicBezTo>
                <a:cubicBezTo>
                  <a:pt x="3370406" y="269282"/>
                  <a:pt x="3376601" y="272650"/>
                  <a:pt x="3383280" y="274320"/>
                </a:cubicBezTo>
                <a:cubicBezTo>
                  <a:pt x="3394050" y="277012"/>
                  <a:pt x="3405051" y="278675"/>
                  <a:pt x="3415937" y="280852"/>
                </a:cubicBezTo>
                <a:cubicBezTo>
                  <a:pt x="3422468" y="287383"/>
                  <a:pt x="3428435" y="294533"/>
                  <a:pt x="3435531" y="300446"/>
                </a:cubicBezTo>
                <a:cubicBezTo>
                  <a:pt x="3441561" y="305471"/>
                  <a:pt x="3449574" y="307958"/>
                  <a:pt x="3455125" y="313509"/>
                </a:cubicBezTo>
                <a:cubicBezTo>
                  <a:pt x="3484668" y="343052"/>
                  <a:pt x="3449637" y="326919"/>
                  <a:pt x="3487782" y="339635"/>
                </a:cubicBezTo>
                <a:lnTo>
                  <a:pt x="3513908" y="378823"/>
                </a:lnTo>
                <a:cubicBezTo>
                  <a:pt x="3535041" y="410522"/>
                  <a:pt x="3533502" y="386691"/>
                  <a:pt x="3533502" y="404949"/>
                </a:cubicBezTo>
              </a:path>
            </a:pathLst>
          </a:custGeom>
          <a:noFill/>
          <a:ln w="952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8" name="TextBox 8">
            <a:extLst>
              <a:ext uri="{FF2B5EF4-FFF2-40B4-BE49-F238E27FC236}">
                <a16:creationId xmlns:a16="http://schemas.microsoft.com/office/drawing/2014/main" id="{9E696C5E-1044-4BF9-9B57-FC76632D9296}"/>
              </a:ext>
            </a:extLst>
          </p:cNvPr>
          <p:cNvSpPr txBox="1">
            <a:spLocks noChangeArrowheads="1"/>
          </p:cNvSpPr>
          <p:nvPr/>
        </p:nvSpPr>
        <p:spPr bwMode="auto">
          <a:xfrm>
            <a:off x="6029265" y="1626804"/>
            <a:ext cx="6682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swap</a:t>
            </a:r>
            <a:endParaRPr lang="zh-CN" altLang="en-US">
              <a:latin typeface="+mn-lt"/>
              <a:ea typeface="微软雅黑 Light" panose="020B0502040204020203" pitchFamily="34" charset="-122"/>
            </a:endParaRPr>
          </a:p>
        </p:txBody>
      </p:sp>
      <p:graphicFrame>
        <p:nvGraphicFramePr>
          <p:cNvPr id="49" name="Group 49">
            <a:extLst>
              <a:ext uri="{FF2B5EF4-FFF2-40B4-BE49-F238E27FC236}">
                <a16:creationId xmlns:a16="http://schemas.microsoft.com/office/drawing/2014/main" id="{0DD76D55-DAE6-48CD-9657-184B98BBBE9D}"/>
              </a:ext>
            </a:extLst>
          </p:cNvPr>
          <p:cNvGraphicFramePr>
            <a:graphicFrameLocks noGrp="1"/>
          </p:cNvGraphicFramePr>
          <p:nvPr>
            <p:extLst>
              <p:ext uri="{D42A27DB-BD31-4B8C-83A1-F6EECF244321}">
                <p14:modId xmlns:p14="http://schemas.microsoft.com/office/powerpoint/2010/main" val="4205592364"/>
              </p:ext>
            </p:extLst>
          </p:nvPr>
        </p:nvGraphicFramePr>
        <p:xfrm>
          <a:off x="4109977" y="3103179"/>
          <a:ext cx="4335463" cy="487362"/>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00267">
                  <a:extLst>
                    <a:ext uri="{9D8B030D-6E8A-4147-A177-3AD203B41FA5}">
                      <a16:colId xmlns:a16="http://schemas.microsoft.com/office/drawing/2014/main" val="20002"/>
                    </a:ext>
                  </a:extLst>
                </a:gridCol>
                <a:gridCol w="74488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87362">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kern="1200" cap="none" normalizeH="0" baseline="0" dirty="0">
                          <a:ln>
                            <a:noFill/>
                          </a:ln>
                          <a:solidFill>
                            <a:schemeClr val="tx1"/>
                          </a:solidFill>
                          <a:effectLst/>
                          <a:latin typeface="Arial" pitchFamily="34" charset="0"/>
                          <a:ea typeface="宋体" pitchFamily="2" charset="-122"/>
                          <a:cs typeface="+mn-cs"/>
                        </a:rPr>
                        <a:t>6</a:t>
                      </a: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bl>
          </a:graphicData>
        </a:graphic>
      </p:graphicFrame>
      <p:sp>
        <p:nvSpPr>
          <p:cNvPr id="50" name="TextBox 17">
            <a:extLst>
              <a:ext uri="{FF2B5EF4-FFF2-40B4-BE49-F238E27FC236}">
                <a16:creationId xmlns:a16="http://schemas.microsoft.com/office/drawing/2014/main" id="{CCBF2A80-46AE-410A-B342-7C1B261E50CC}"/>
              </a:ext>
            </a:extLst>
          </p:cNvPr>
          <p:cNvSpPr txBox="1"/>
          <p:nvPr/>
        </p:nvSpPr>
        <p:spPr>
          <a:xfrm>
            <a:off x="8536140" y="846962"/>
            <a:ext cx="312737" cy="369888"/>
          </a:xfrm>
          <a:prstGeom prst="rect">
            <a:avLst/>
          </a:prstGeom>
          <a:solidFill>
            <a:schemeClr val="bg1">
              <a:lumMod val="95000"/>
            </a:schemeClr>
          </a:solidFill>
        </p:spPr>
        <p:txBody>
          <a:bodyPr wrap="none">
            <a:spAutoFit/>
          </a:bodyPr>
          <a:lstStyle/>
          <a:p>
            <a:pPr>
              <a:defRPr/>
            </a:pPr>
            <a:r>
              <a:rPr lang="en-US" altLang="zh-CN" dirty="0">
                <a:solidFill>
                  <a:srgbClr val="FF0000"/>
                </a:solidFill>
                <a:ea typeface="微软雅黑 Light" panose="020B0502040204020203" pitchFamily="34" charset="-122"/>
              </a:rPr>
              <a:t>6</a:t>
            </a:r>
            <a:endParaRPr lang="zh-CN" altLang="en-US" dirty="0">
              <a:solidFill>
                <a:srgbClr val="FF0000"/>
              </a:solidFill>
              <a:ea typeface="微软雅黑 Light" panose="020B0502040204020203" pitchFamily="34" charset="-122"/>
            </a:endParaRPr>
          </a:p>
        </p:txBody>
      </p:sp>
      <p:sp>
        <p:nvSpPr>
          <p:cNvPr id="51" name="下箭头 60">
            <a:extLst>
              <a:ext uri="{FF2B5EF4-FFF2-40B4-BE49-F238E27FC236}">
                <a16:creationId xmlns:a16="http://schemas.microsoft.com/office/drawing/2014/main" id="{7FD2E7CF-E5C1-44BE-B614-9C6BE8254C89}"/>
              </a:ext>
            </a:extLst>
          </p:cNvPr>
          <p:cNvSpPr/>
          <p:nvPr/>
        </p:nvSpPr>
        <p:spPr bwMode="auto">
          <a:xfrm>
            <a:off x="5976877" y="2577716"/>
            <a:ext cx="219075" cy="474663"/>
          </a:xfrm>
          <a:prstGeom prst="down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52" name="TextBox 18">
            <a:extLst>
              <a:ext uri="{FF2B5EF4-FFF2-40B4-BE49-F238E27FC236}">
                <a16:creationId xmlns:a16="http://schemas.microsoft.com/office/drawing/2014/main" id="{FB30071F-1E10-485B-A68C-0B53795FD2CE}"/>
              </a:ext>
            </a:extLst>
          </p:cNvPr>
          <p:cNvSpPr txBox="1">
            <a:spLocks noChangeArrowheads="1"/>
          </p:cNvSpPr>
          <p:nvPr/>
        </p:nvSpPr>
        <p:spPr bwMode="auto">
          <a:xfrm>
            <a:off x="2236727" y="796541"/>
            <a:ext cx="93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Step1.</a:t>
            </a:r>
            <a:endParaRPr lang="zh-CN" altLang="en-US">
              <a:latin typeface="+mn-lt"/>
              <a:ea typeface="微软雅黑 Light" panose="020B0502040204020203" pitchFamily="34" charset="-122"/>
            </a:endParaRPr>
          </a:p>
        </p:txBody>
      </p:sp>
      <p:sp>
        <p:nvSpPr>
          <p:cNvPr id="53" name="TextBox 61">
            <a:extLst>
              <a:ext uri="{FF2B5EF4-FFF2-40B4-BE49-F238E27FC236}">
                <a16:creationId xmlns:a16="http://schemas.microsoft.com/office/drawing/2014/main" id="{5BF5980D-3C27-424C-99CA-2C09011AB2C8}"/>
              </a:ext>
            </a:extLst>
          </p:cNvPr>
          <p:cNvSpPr txBox="1">
            <a:spLocks noChangeArrowheads="1"/>
          </p:cNvSpPr>
          <p:nvPr/>
        </p:nvSpPr>
        <p:spPr bwMode="auto">
          <a:xfrm>
            <a:off x="3267015" y="4071554"/>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latin typeface="+mn-lt"/>
                <a:ea typeface="微软雅黑 Light" panose="020B0502040204020203" pitchFamily="34" charset="-122"/>
              </a:rPr>
              <a:t>Step2.</a:t>
            </a:r>
            <a:endParaRPr lang="zh-CN" altLang="en-US">
              <a:latin typeface="+mn-lt"/>
              <a:ea typeface="微软雅黑 Light" panose="020B0502040204020203" pitchFamily="34" charset="-122"/>
            </a:endParaRPr>
          </a:p>
        </p:txBody>
      </p:sp>
    </p:spTree>
    <p:extLst>
      <p:ext uri="{BB962C8B-B14F-4D97-AF65-F5344CB8AC3E}">
        <p14:creationId xmlns:p14="http://schemas.microsoft.com/office/powerpoint/2010/main" val="2033792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CBB63B-5F4C-46F5-BDB1-27BB55D0F511}"/>
              </a:ext>
            </a:extLst>
          </p:cNvPr>
          <p:cNvSpPr>
            <a:spLocks noGrp="1"/>
          </p:cNvSpPr>
          <p:nvPr>
            <p:ph type="dt" sz="half" idx="10"/>
          </p:nvPr>
        </p:nvSpPr>
        <p:spPr/>
        <p:txBody>
          <a:bodyPr/>
          <a:lstStyle/>
          <a:p>
            <a:fld id="{E745593C-C1A7-4136-94F2-334F3909D5EA}" type="datetime1">
              <a:rPr lang="zh-CN" altLang="en-US" smtClean="0"/>
              <a:t>2021/10/10</a:t>
            </a:fld>
            <a:endParaRPr lang="zh-CN" altLang="en-US" dirty="0"/>
          </a:p>
        </p:txBody>
      </p:sp>
      <p:sp>
        <p:nvSpPr>
          <p:cNvPr id="4" name="页脚占位符 3">
            <a:extLst>
              <a:ext uri="{FF2B5EF4-FFF2-40B4-BE49-F238E27FC236}">
                <a16:creationId xmlns:a16="http://schemas.microsoft.com/office/drawing/2014/main" id="{B4E44222-5FD0-44E0-8F3B-5DAFD35BCB2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A315B08F-26FB-424C-BD78-49BAF80C38DC}"/>
              </a:ext>
            </a:extLst>
          </p:cNvPr>
          <p:cNvSpPr>
            <a:spLocks noGrp="1"/>
          </p:cNvSpPr>
          <p:nvPr>
            <p:ph type="sldNum" sz="quarter" idx="12"/>
          </p:nvPr>
        </p:nvSpPr>
        <p:spPr/>
        <p:txBody>
          <a:bodyPr/>
          <a:lstStyle/>
          <a:p>
            <a:fld id="{EEA58A3B-43CE-4AA0-90B5-EB47AFAFEB34}" type="slidenum">
              <a:rPr lang="zh-CN" altLang="en-US" smtClean="0"/>
              <a:pPr/>
              <a:t>99</a:t>
            </a:fld>
            <a:endParaRPr lang="zh-CN" altLang="en-US" dirty="0"/>
          </a:p>
        </p:txBody>
      </p:sp>
      <p:sp>
        <p:nvSpPr>
          <p:cNvPr id="6" name="TextBox 2">
            <a:extLst>
              <a:ext uri="{FF2B5EF4-FFF2-40B4-BE49-F238E27FC236}">
                <a16:creationId xmlns:a16="http://schemas.microsoft.com/office/drawing/2014/main" id="{D403C6D5-8027-4561-BD19-0C78AF8A7E20}"/>
              </a:ext>
            </a:extLst>
          </p:cNvPr>
          <p:cNvSpPr txBox="1"/>
          <p:nvPr/>
        </p:nvSpPr>
        <p:spPr>
          <a:xfrm>
            <a:off x="183185" y="348021"/>
            <a:ext cx="1415772" cy="461665"/>
          </a:xfrm>
          <a:prstGeom prst="rect">
            <a:avLst/>
          </a:prstGeom>
          <a:noFill/>
        </p:spPr>
        <p:txBody>
          <a:bodyPr wrap="none">
            <a:spAutoFit/>
          </a:bodyPr>
          <a:lstStyle/>
          <a:p>
            <a:pPr>
              <a:defRPr/>
            </a:pPr>
            <a:r>
              <a:rPr lang="zh-CN" altLang="en-US" sz="2400" b="1" dirty="0">
                <a:solidFill>
                  <a:srgbClr val="0066FF"/>
                </a:solidFill>
                <a:ea typeface="微软雅黑 Light" panose="020B0502040204020203" pitchFamily="34" charset="-122"/>
              </a:rPr>
              <a:t>非递</a:t>
            </a:r>
            <a:r>
              <a:rPr lang="zh-CN" altLang="en-US" sz="2400" b="1" u="sng" dirty="0">
                <a:solidFill>
                  <a:srgbClr val="FF0000"/>
                </a:solidFill>
                <a:ea typeface="微软雅黑 Light" panose="020B0502040204020203" pitchFamily="34" charset="-122"/>
              </a:rPr>
              <a:t>增</a:t>
            </a:r>
            <a:r>
              <a:rPr lang="zh-CN" altLang="en-US" sz="2400" b="1" dirty="0">
                <a:solidFill>
                  <a:srgbClr val="0066FF"/>
                </a:solidFill>
                <a:ea typeface="微软雅黑 Light" panose="020B0502040204020203" pitchFamily="34" charset="-122"/>
              </a:rPr>
              <a:t>序</a:t>
            </a:r>
            <a:endParaRPr lang="zh-CN" altLang="en-US" sz="2400" b="1" dirty="0">
              <a:ea typeface="微软雅黑 Light" panose="020B0502040204020203" pitchFamily="34" charset="-122"/>
            </a:endParaRPr>
          </a:p>
        </p:txBody>
      </p:sp>
      <p:graphicFrame>
        <p:nvGraphicFramePr>
          <p:cNvPr id="7" name="Group 49">
            <a:extLst>
              <a:ext uri="{FF2B5EF4-FFF2-40B4-BE49-F238E27FC236}">
                <a16:creationId xmlns:a16="http://schemas.microsoft.com/office/drawing/2014/main" id="{4BADEEA9-E35B-446A-A331-CD9C4C01E8D7}"/>
              </a:ext>
            </a:extLst>
          </p:cNvPr>
          <p:cNvGraphicFramePr>
            <a:graphicFrameLocks noGrp="1"/>
          </p:cNvGraphicFramePr>
          <p:nvPr>
            <p:extLst>
              <p:ext uri="{D42A27DB-BD31-4B8C-83A1-F6EECF244321}">
                <p14:modId xmlns:p14="http://schemas.microsoft.com/office/powerpoint/2010/main" val="1812703597"/>
              </p:ext>
            </p:extLst>
          </p:nvPr>
        </p:nvGraphicFramePr>
        <p:xfrm>
          <a:off x="4125290" y="773113"/>
          <a:ext cx="4337050" cy="457200"/>
        </p:xfrm>
        <a:graphic>
          <a:graphicData uri="http://schemas.openxmlformats.org/drawingml/2006/table">
            <a:tbl>
              <a:tblPr/>
              <a:tblGrid>
                <a:gridCol w="723911">
                  <a:extLst>
                    <a:ext uri="{9D8B030D-6E8A-4147-A177-3AD203B41FA5}">
                      <a16:colId xmlns:a16="http://schemas.microsoft.com/office/drawing/2014/main" val="20000"/>
                    </a:ext>
                  </a:extLst>
                </a:gridCol>
                <a:gridCol w="721773">
                  <a:extLst>
                    <a:ext uri="{9D8B030D-6E8A-4147-A177-3AD203B41FA5}">
                      <a16:colId xmlns:a16="http://schemas.microsoft.com/office/drawing/2014/main" val="20001"/>
                    </a:ext>
                  </a:extLst>
                </a:gridCol>
                <a:gridCol w="721771">
                  <a:extLst>
                    <a:ext uri="{9D8B030D-6E8A-4147-A177-3AD203B41FA5}">
                      <a16:colId xmlns:a16="http://schemas.microsoft.com/office/drawing/2014/main" val="20002"/>
                    </a:ext>
                  </a:extLst>
                </a:gridCol>
                <a:gridCol w="723911">
                  <a:extLst>
                    <a:ext uri="{9D8B030D-6E8A-4147-A177-3AD203B41FA5}">
                      <a16:colId xmlns:a16="http://schemas.microsoft.com/office/drawing/2014/main" val="20003"/>
                    </a:ext>
                  </a:extLst>
                </a:gridCol>
                <a:gridCol w="721773">
                  <a:extLst>
                    <a:ext uri="{9D8B030D-6E8A-4147-A177-3AD203B41FA5}">
                      <a16:colId xmlns:a16="http://schemas.microsoft.com/office/drawing/2014/main" val="20004"/>
                    </a:ext>
                  </a:extLst>
                </a:gridCol>
                <a:gridCol w="723911">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20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69" marR="914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TextBox 1">
            <a:extLst>
              <a:ext uri="{FF2B5EF4-FFF2-40B4-BE49-F238E27FC236}">
                <a16:creationId xmlns:a16="http://schemas.microsoft.com/office/drawing/2014/main" id="{C3C29ABD-FF5E-4FC8-A2EA-142ECF32629B}"/>
              </a:ext>
            </a:extLst>
          </p:cNvPr>
          <p:cNvSpPr txBox="1">
            <a:spLocks noChangeArrowheads="1"/>
          </p:cNvSpPr>
          <p:nvPr/>
        </p:nvSpPr>
        <p:spPr bwMode="auto">
          <a:xfrm>
            <a:off x="4125290" y="412750"/>
            <a:ext cx="37273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a:latin typeface="+mn-lt"/>
                <a:ea typeface="微软雅黑 Light" panose="020B0502040204020203" pitchFamily="34" charset="-122"/>
              </a:rPr>
              <a:t>p=0                       a[0:5]                     r=5</a:t>
            </a:r>
            <a:endParaRPr lang="zh-CN" altLang="en-US">
              <a:latin typeface="+mn-lt"/>
              <a:ea typeface="微软雅黑 Light" panose="020B0502040204020203" pitchFamily="34" charset="-122"/>
            </a:endParaRPr>
          </a:p>
        </p:txBody>
      </p:sp>
      <p:sp>
        <p:nvSpPr>
          <p:cNvPr id="9" name="TextBox 59">
            <a:extLst>
              <a:ext uri="{FF2B5EF4-FFF2-40B4-BE49-F238E27FC236}">
                <a16:creationId xmlns:a16="http://schemas.microsoft.com/office/drawing/2014/main" id="{8933C1A3-C050-41B7-B27F-6411563C21E6}"/>
              </a:ext>
            </a:extLst>
          </p:cNvPr>
          <p:cNvSpPr txBox="1">
            <a:spLocks noChangeArrowheads="1"/>
          </p:cNvSpPr>
          <p:nvPr/>
        </p:nvSpPr>
        <p:spPr bwMode="auto">
          <a:xfrm>
            <a:off x="3023565" y="646113"/>
            <a:ext cx="1079500" cy="585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初始数组</a:t>
            </a:r>
            <a:r>
              <a:rPr lang="en-US" altLang="zh-CN" sz="1600">
                <a:latin typeface="+mn-lt"/>
                <a:ea typeface="微软雅黑 Light" panose="020B0502040204020203" pitchFamily="34" charset="-122"/>
              </a:rPr>
              <a:t>a[p:r]:</a:t>
            </a:r>
            <a:endParaRPr lang="zh-CN" altLang="en-US" sz="1600">
              <a:latin typeface="+mn-lt"/>
              <a:ea typeface="微软雅黑 Light" panose="020B0502040204020203" pitchFamily="34" charset="-122"/>
            </a:endParaRPr>
          </a:p>
        </p:txBody>
      </p:sp>
      <p:sp>
        <p:nvSpPr>
          <p:cNvPr id="10" name="Line 74">
            <a:extLst>
              <a:ext uri="{FF2B5EF4-FFF2-40B4-BE49-F238E27FC236}">
                <a16:creationId xmlns:a16="http://schemas.microsoft.com/office/drawing/2014/main" id="{1ABEADAF-28F8-4815-B1D3-EC604DAAD483}"/>
              </a:ext>
            </a:extLst>
          </p:cNvPr>
          <p:cNvSpPr>
            <a:spLocks noChangeShapeType="1"/>
          </p:cNvSpPr>
          <p:nvPr/>
        </p:nvSpPr>
        <p:spPr bwMode="auto">
          <a:xfrm flipV="1">
            <a:off x="4163390" y="1231900"/>
            <a:ext cx="0" cy="269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1" name="Line 73">
            <a:extLst>
              <a:ext uri="{FF2B5EF4-FFF2-40B4-BE49-F238E27FC236}">
                <a16:creationId xmlns:a16="http://schemas.microsoft.com/office/drawing/2014/main" id="{EE7C3BEB-146F-4754-B80F-9802BA8A9C65}"/>
              </a:ext>
            </a:extLst>
          </p:cNvPr>
          <p:cNvSpPr>
            <a:spLocks noChangeShapeType="1"/>
          </p:cNvSpPr>
          <p:nvPr/>
        </p:nvSpPr>
        <p:spPr bwMode="auto">
          <a:xfrm flipV="1">
            <a:off x="8730628" y="1231900"/>
            <a:ext cx="0" cy="269875"/>
          </a:xfrm>
          <a:prstGeom prst="line">
            <a:avLst/>
          </a:prstGeom>
          <a:noFill/>
          <a:ln w="2857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12" name="TextBox 11">
            <a:extLst>
              <a:ext uri="{FF2B5EF4-FFF2-40B4-BE49-F238E27FC236}">
                <a16:creationId xmlns:a16="http://schemas.microsoft.com/office/drawing/2014/main" id="{FC19DB01-5A87-4553-AA84-AD71817945C4}"/>
              </a:ext>
            </a:extLst>
          </p:cNvPr>
          <p:cNvSpPr txBox="1">
            <a:spLocks noChangeArrowheads="1"/>
          </p:cNvSpPr>
          <p:nvPr/>
        </p:nvSpPr>
        <p:spPr bwMode="auto">
          <a:xfrm>
            <a:off x="4103065" y="1422400"/>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i=0</a:t>
            </a:r>
            <a:endParaRPr lang="zh-CN" altLang="en-US" sz="2000">
              <a:latin typeface="+mn-lt"/>
              <a:ea typeface="微软雅黑 Light" panose="020B0502040204020203" pitchFamily="34" charset="-122"/>
            </a:endParaRPr>
          </a:p>
        </p:txBody>
      </p:sp>
      <p:sp>
        <p:nvSpPr>
          <p:cNvPr id="13" name="TextBox 12">
            <a:extLst>
              <a:ext uri="{FF2B5EF4-FFF2-40B4-BE49-F238E27FC236}">
                <a16:creationId xmlns:a16="http://schemas.microsoft.com/office/drawing/2014/main" id="{7BA13C44-205B-416B-911A-3B2D04770157}"/>
              </a:ext>
            </a:extLst>
          </p:cNvPr>
          <p:cNvSpPr txBox="1">
            <a:spLocks noChangeArrowheads="1"/>
          </p:cNvSpPr>
          <p:nvPr/>
        </p:nvSpPr>
        <p:spPr bwMode="auto">
          <a:xfrm>
            <a:off x="8446465" y="1420813"/>
            <a:ext cx="503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dirty="0">
                <a:solidFill>
                  <a:srgbClr val="0066FF"/>
                </a:solidFill>
                <a:latin typeface="+mn-lt"/>
                <a:ea typeface="微软雅黑 Light" panose="020B0502040204020203" pitchFamily="34" charset="-122"/>
              </a:rPr>
              <a:t>j=6</a:t>
            </a:r>
            <a:endParaRPr lang="zh-CN" altLang="en-US" sz="2000" dirty="0">
              <a:solidFill>
                <a:srgbClr val="0066FF"/>
              </a:solidFill>
              <a:latin typeface="+mn-lt"/>
              <a:ea typeface="微软雅黑 Light" panose="020B0502040204020203" pitchFamily="34" charset="-122"/>
            </a:endParaRPr>
          </a:p>
        </p:txBody>
      </p:sp>
      <p:cxnSp>
        <p:nvCxnSpPr>
          <p:cNvPr id="14" name="直接箭头连接符 20">
            <a:extLst>
              <a:ext uri="{FF2B5EF4-FFF2-40B4-BE49-F238E27FC236}">
                <a16:creationId xmlns:a16="http://schemas.microsoft.com/office/drawing/2014/main" id="{F6E57F1F-4DF7-4B61-8C2F-639F470151E7}"/>
              </a:ext>
            </a:extLst>
          </p:cNvPr>
          <p:cNvCxnSpPr>
            <a:cxnSpLocks noChangeShapeType="1"/>
          </p:cNvCxnSpPr>
          <p:nvPr/>
        </p:nvCxnSpPr>
        <p:spPr bwMode="auto">
          <a:xfrm>
            <a:off x="4163390" y="1406525"/>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25">
            <a:extLst>
              <a:ext uri="{FF2B5EF4-FFF2-40B4-BE49-F238E27FC236}">
                <a16:creationId xmlns:a16="http://schemas.microsoft.com/office/drawing/2014/main" id="{F5551F82-2633-42F3-BF03-3EA7BAA79904}"/>
              </a:ext>
            </a:extLst>
          </p:cNvPr>
          <p:cNvCxnSpPr>
            <a:cxnSpLocks noChangeShapeType="1"/>
          </p:cNvCxnSpPr>
          <p:nvPr/>
        </p:nvCxnSpPr>
        <p:spPr bwMode="auto">
          <a:xfrm flipH="1">
            <a:off x="7395540" y="1420813"/>
            <a:ext cx="1319213" cy="0"/>
          </a:xfrm>
          <a:prstGeom prst="straightConnector1">
            <a:avLst/>
          </a:prstGeom>
          <a:noFill/>
          <a:ln w="9525" algn="ctr">
            <a:solidFill>
              <a:srgbClr val="0066FF"/>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55">
            <a:extLst>
              <a:ext uri="{FF2B5EF4-FFF2-40B4-BE49-F238E27FC236}">
                <a16:creationId xmlns:a16="http://schemas.microsoft.com/office/drawing/2014/main" id="{ABB209BC-FF10-4846-97B9-61DC5BB67C33}"/>
              </a:ext>
            </a:extLst>
          </p:cNvPr>
          <p:cNvSpPr txBox="1"/>
          <p:nvPr/>
        </p:nvSpPr>
        <p:spPr>
          <a:xfrm>
            <a:off x="222421" y="1577067"/>
            <a:ext cx="3059113" cy="4816703"/>
          </a:xfrm>
          <a:prstGeom prst="rect">
            <a:avLst/>
          </a:prstGeom>
          <a:solidFill>
            <a:schemeClr val="bg1">
              <a:lumMod val="95000"/>
            </a:schemeClr>
          </a:solidFill>
          <a:ln>
            <a:solidFill>
              <a:schemeClr val="tx1"/>
            </a:solidFill>
          </a:ln>
        </p:spPr>
        <p:txBody>
          <a:bodyPr>
            <a:spAutoFit/>
          </a:bodyPr>
          <a:lstStyle/>
          <a:p>
            <a:pPr>
              <a:defRPr/>
            </a:pPr>
            <a:r>
              <a:rPr lang="en-US" altLang="zh-CN" sz="2400" dirty="0" err="1">
                <a:ea typeface="微软雅黑 Light" panose="020B0502040204020203" pitchFamily="34" charset="-122"/>
              </a:rPr>
              <a:t>QuickSort</a:t>
            </a:r>
            <a:r>
              <a:rPr lang="en-US" altLang="zh-CN" sz="2400" dirty="0">
                <a:ea typeface="微软雅黑 Light" panose="020B0502040204020203" pitchFamily="34" charset="-122"/>
              </a:rPr>
              <a:t>:</a:t>
            </a:r>
          </a:p>
          <a:p>
            <a:pPr>
              <a:spcBef>
                <a:spcPts val="600"/>
              </a:spcBef>
              <a:defRPr/>
            </a:pPr>
            <a:r>
              <a:rPr lang="en-US" altLang="zh-CN" sz="2000" dirty="0">
                <a:ea typeface="微软雅黑 Light" panose="020B0502040204020203" pitchFamily="34" charset="-122"/>
              </a:rPr>
              <a:t>1.</a:t>
            </a:r>
            <a:r>
              <a:rPr lang="zh-CN" altLang="en-US" sz="2000" dirty="0">
                <a:ea typeface="微软雅黑 Light" panose="020B0502040204020203" pitchFamily="34" charset="-122"/>
              </a:rPr>
              <a:t> </a:t>
            </a:r>
            <a:r>
              <a:rPr lang="en-US" altLang="zh-CN" sz="2000" dirty="0">
                <a:ea typeface="微软雅黑 Light" panose="020B0502040204020203" pitchFamily="34" charset="-122"/>
              </a:rPr>
              <a:t>n-1</a:t>
            </a:r>
            <a:r>
              <a:rPr lang="zh-CN" altLang="en-US" sz="2000" dirty="0">
                <a:ea typeface="微软雅黑 Light" panose="020B0502040204020203" pitchFamily="34" charset="-122"/>
              </a:rPr>
              <a:t>次调用</a:t>
            </a:r>
            <a:r>
              <a:rPr lang="en-US" altLang="zh-CN" sz="2000" dirty="0">
                <a:ea typeface="微软雅黑 Light" panose="020B0502040204020203" pitchFamily="34" charset="-122"/>
              </a:rPr>
              <a:t>Partition</a:t>
            </a:r>
            <a:r>
              <a:rPr lang="zh-CN" altLang="en-US" sz="2000" dirty="0">
                <a:ea typeface="微软雅黑 Light" panose="020B0502040204020203" pitchFamily="34" charset="-122"/>
              </a:rPr>
              <a:t>，对长度为</a:t>
            </a:r>
            <a:r>
              <a:rPr lang="en-US" altLang="zh-CN" sz="2000" dirty="0">
                <a:ea typeface="微软雅黑 Light" panose="020B0502040204020203" pitchFamily="34" charset="-122"/>
              </a:rPr>
              <a:t>n</a:t>
            </a:r>
            <a:r>
              <a:rPr lang="zh-CN" altLang="en-US" sz="2000" dirty="0">
                <a:ea typeface="微软雅黑 Light" panose="020B0502040204020203" pitchFamily="34" charset="-122"/>
              </a:rPr>
              <a:t>、</a:t>
            </a:r>
            <a:r>
              <a:rPr lang="en-US" altLang="zh-CN" sz="2000" dirty="0">
                <a:ea typeface="微软雅黑 Light" panose="020B0502040204020203" pitchFamily="34" charset="-122"/>
              </a:rPr>
              <a:t>n-1</a:t>
            </a:r>
            <a:r>
              <a:rPr lang="zh-CN" altLang="en-US" sz="2000" dirty="0">
                <a:ea typeface="微软雅黑 Light" panose="020B0502040204020203" pitchFamily="34" charset="-122"/>
              </a:rPr>
              <a:t>、</a:t>
            </a:r>
            <a:r>
              <a:rPr lang="en-US" altLang="zh-CN" sz="2000" dirty="0">
                <a:ea typeface="微软雅黑 Light" panose="020B0502040204020203" pitchFamily="34" charset="-122"/>
              </a:rPr>
              <a:t>…</a:t>
            </a:r>
            <a:r>
              <a:rPr lang="zh-CN" altLang="en-US" sz="2000" dirty="0">
                <a:ea typeface="微软雅黑 Light" panose="020B0502040204020203" pitchFamily="34" charset="-122"/>
              </a:rPr>
              <a:t>、</a:t>
            </a:r>
            <a:r>
              <a:rPr lang="en-US" altLang="zh-CN" sz="2000" dirty="0">
                <a:ea typeface="微软雅黑 Light" panose="020B0502040204020203" pitchFamily="34" charset="-122"/>
              </a:rPr>
              <a:t>2</a:t>
            </a:r>
            <a:r>
              <a:rPr lang="zh-CN" altLang="en-US" sz="2000" dirty="0">
                <a:ea typeface="微软雅黑 Light" panose="020B0502040204020203" pitchFamily="34" charset="-122"/>
              </a:rPr>
              <a:t>的子序列</a:t>
            </a:r>
            <a:r>
              <a:rPr lang="en-US" altLang="zh-CN" sz="2000" dirty="0">
                <a:ea typeface="微软雅黑 Light" panose="020B0502040204020203" pitchFamily="34" charset="-122"/>
              </a:rPr>
              <a:t>a[</a:t>
            </a:r>
            <a:r>
              <a:rPr lang="en-US" altLang="zh-CN" sz="2000" dirty="0" err="1">
                <a:ea typeface="微软雅黑 Light" panose="020B0502040204020203" pitchFamily="34" charset="-122"/>
              </a:rPr>
              <a:t>p:r</a:t>
            </a:r>
            <a:r>
              <a:rPr lang="en-US" altLang="zh-CN" sz="2000" dirty="0">
                <a:ea typeface="微软雅黑 Light" panose="020B0502040204020203" pitchFamily="34" charset="-122"/>
              </a:rPr>
              <a:t>],a[p:r-1],a[p+1:r-1],…,a[p:p+1]</a:t>
            </a:r>
            <a:r>
              <a:rPr lang="zh-CN" altLang="en-US" sz="2000" dirty="0">
                <a:ea typeface="微软雅黑 Light" panose="020B0502040204020203" pitchFamily="34" charset="-122"/>
              </a:rPr>
              <a:t>进行划分排序，从两端依次选取划分元素</a:t>
            </a:r>
            <a:r>
              <a:rPr lang="en-US" altLang="zh-CN" sz="2000" dirty="0">
                <a:ea typeface="微软雅黑 Light" panose="020B0502040204020203" pitchFamily="34" charset="-122"/>
              </a:rPr>
              <a:t>x</a:t>
            </a:r>
            <a:r>
              <a:rPr lang="zh-CN" altLang="en-US" sz="2000" dirty="0">
                <a:ea typeface="微软雅黑 Light" panose="020B0502040204020203" pitchFamily="34" charset="-122"/>
              </a:rPr>
              <a:t>，</a:t>
            </a:r>
            <a:r>
              <a:rPr lang="en-US" altLang="zh-CN" sz="2000" dirty="0" err="1">
                <a:ea typeface="微软雅黑 Light" panose="020B0502040204020203" pitchFamily="34" charset="-122"/>
              </a:rPr>
              <a:t>e.g.x</a:t>
            </a:r>
            <a:r>
              <a:rPr lang="en-US" altLang="zh-CN" sz="2000" dirty="0">
                <a:ea typeface="微软雅黑 Light" panose="020B0502040204020203" pitchFamily="34" charset="-122"/>
              </a:rPr>
              <a:t>=20,6,15,8,…;</a:t>
            </a:r>
          </a:p>
          <a:p>
            <a:pPr>
              <a:spcBef>
                <a:spcPts val="600"/>
              </a:spcBef>
              <a:defRPr/>
            </a:pPr>
            <a:r>
              <a:rPr lang="en-US" altLang="zh-CN" sz="2000" dirty="0">
                <a:ea typeface="微软雅黑 Light" panose="020B0502040204020203" pitchFamily="34" charset="-122"/>
              </a:rPr>
              <a:t>2.</a:t>
            </a:r>
            <a:r>
              <a:rPr lang="zh-CN" altLang="en-US" sz="2000" dirty="0">
                <a:ea typeface="微软雅黑 Light" panose="020B0502040204020203" pitchFamily="34" charset="-122"/>
              </a:rPr>
              <a:t>每次所选取的进行划分的子序列从左右两端依次减少一个元素，子序列长度为</a:t>
            </a:r>
            <a:r>
              <a:rPr lang="en-US" altLang="zh-CN" sz="2000" dirty="0">
                <a:ea typeface="微软雅黑 Light" panose="020B0502040204020203" pitchFamily="34" charset="-122"/>
              </a:rPr>
              <a:t>n,n-1,n-2,…,2,1</a:t>
            </a:r>
            <a:r>
              <a:rPr lang="zh-CN" altLang="en-US" sz="2000" dirty="0">
                <a:ea typeface="微软雅黑 Light" panose="020B0502040204020203" pitchFamily="34" charset="-122"/>
              </a:rPr>
              <a:t>；</a:t>
            </a:r>
            <a:endParaRPr lang="en-US" altLang="zh-CN" sz="2000" dirty="0">
              <a:ea typeface="微软雅黑 Light" panose="020B0502040204020203" pitchFamily="34" charset="-122"/>
            </a:endParaRPr>
          </a:p>
          <a:p>
            <a:pPr>
              <a:spcBef>
                <a:spcPts val="600"/>
              </a:spcBef>
              <a:defRPr/>
            </a:pPr>
            <a:r>
              <a:rPr lang="en-US" altLang="zh-CN" sz="2400" b="1" dirty="0">
                <a:solidFill>
                  <a:srgbClr val="FF0000"/>
                </a:solidFill>
                <a:ea typeface="微软雅黑 Light" panose="020B0502040204020203" pitchFamily="34" charset="-122"/>
              </a:rPr>
              <a:t>3.</a:t>
            </a:r>
            <a:r>
              <a:rPr lang="zh-CN" altLang="en-US" sz="2400" b="1" dirty="0">
                <a:solidFill>
                  <a:srgbClr val="FF0000"/>
                </a:solidFill>
                <a:ea typeface="微软雅黑 Light" panose="020B0502040204020203" pitchFamily="34" charset="-122"/>
              </a:rPr>
              <a:t>时间复杂性</a:t>
            </a:r>
            <a:r>
              <a:rPr lang="en-US" altLang="zh-CN" sz="2400" b="1" dirty="0">
                <a:solidFill>
                  <a:srgbClr val="FF0000"/>
                </a:solidFill>
                <a:ea typeface="微软雅黑 Light" panose="020B0502040204020203" pitchFamily="34" charset="-122"/>
              </a:rPr>
              <a:t>O(n</a:t>
            </a:r>
            <a:r>
              <a:rPr lang="en-US" altLang="zh-CN" sz="2400" b="1" baseline="30000" dirty="0">
                <a:solidFill>
                  <a:srgbClr val="FF0000"/>
                </a:solidFill>
                <a:ea typeface="微软雅黑 Light" panose="020B0502040204020203" pitchFamily="34" charset="-122"/>
              </a:rPr>
              <a:t>2</a:t>
            </a:r>
            <a:r>
              <a:rPr lang="en-US" altLang="zh-CN" sz="2400" b="1" dirty="0">
                <a:solidFill>
                  <a:srgbClr val="FF0000"/>
                </a:solidFill>
                <a:ea typeface="微软雅黑 Light" panose="020B0502040204020203" pitchFamily="34" charset="-122"/>
              </a:rPr>
              <a:t>)=</a:t>
            </a:r>
            <a:r>
              <a:rPr lang="en-US" altLang="zh-CN" sz="2000" dirty="0">
                <a:ea typeface="微软雅黑 Light" panose="020B0502040204020203" pitchFamily="34" charset="-122"/>
              </a:rPr>
              <a:t>O(n+n-1+n-2+…+2+1)</a:t>
            </a:r>
            <a:endParaRPr lang="zh-CN" altLang="en-US" sz="2000" dirty="0">
              <a:ea typeface="微软雅黑 Light" panose="020B0502040204020203" pitchFamily="34" charset="-122"/>
            </a:endParaRPr>
          </a:p>
        </p:txBody>
      </p:sp>
      <p:sp>
        <p:nvSpPr>
          <p:cNvPr id="17" name="TextBox 17">
            <a:extLst>
              <a:ext uri="{FF2B5EF4-FFF2-40B4-BE49-F238E27FC236}">
                <a16:creationId xmlns:a16="http://schemas.microsoft.com/office/drawing/2014/main" id="{CBCA011D-9448-4700-9061-32A3F87718DA}"/>
              </a:ext>
            </a:extLst>
          </p:cNvPr>
          <p:cNvSpPr txBox="1"/>
          <p:nvPr/>
        </p:nvSpPr>
        <p:spPr>
          <a:xfrm>
            <a:off x="8552828" y="736600"/>
            <a:ext cx="407987" cy="461963"/>
          </a:xfrm>
          <a:prstGeom prst="rect">
            <a:avLst/>
          </a:prstGeom>
          <a:solidFill>
            <a:schemeClr val="bg1">
              <a:lumMod val="95000"/>
            </a:schemeClr>
          </a:solidFill>
        </p:spPr>
        <p:txBody>
          <a:bodyPr>
            <a:spAutoFit/>
          </a:bodyPr>
          <a:lstStyle/>
          <a:p>
            <a:pPr>
              <a:defRPr/>
            </a:pPr>
            <a:r>
              <a:rPr lang="en-US" altLang="zh-CN" sz="2400" dirty="0">
                <a:solidFill>
                  <a:srgbClr val="FF0000"/>
                </a:solidFill>
                <a:ea typeface="微软雅黑 Light" panose="020B0502040204020203" pitchFamily="34" charset="-122"/>
              </a:rPr>
              <a:t>6</a:t>
            </a:r>
            <a:endParaRPr lang="zh-CN" altLang="en-US" sz="2400" dirty="0">
              <a:solidFill>
                <a:srgbClr val="FF0000"/>
              </a:solidFill>
              <a:ea typeface="微软雅黑 Light" panose="020B0502040204020203" pitchFamily="34" charset="-122"/>
            </a:endParaRPr>
          </a:p>
        </p:txBody>
      </p:sp>
      <p:graphicFrame>
        <p:nvGraphicFramePr>
          <p:cNvPr id="18" name="Group 49">
            <a:extLst>
              <a:ext uri="{FF2B5EF4-FFF2-40B4-BE49-F238E27FC236}">
                <a16:creationId xmlns:a16="http://schemas.microsoft.com/office/drawing/2014/main" id="{47F1071F-89CA-4ACF-9040-03CF1C5AE087}"/>
              </a:ext>
            </a:extLst>
          </p:cNvPr>
          <p:cNvGraphicFramePr>
            <a:graphicFrameLocks noGrp="1"/>
          </p:cNvGraphicFramePr>
          <p:nvPr>
            <p:extLst>
              <p:ext uri="{D42A27DB-BD31-4B8C-83A1-F6EECF244321}">
                <p14:modId xmlns:p14="http://schemas.microsoft.com/office/powerpoint/2010/main" val="1038200034"/>
              </p:ext>
            </p:extLst>
          </p:nvPr>
        </p:nvGraphicFramePr>
        <p:xfrm>
          <a:off x="3449015" y="290036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Line 74">
            <a:extLst>
              <a:ext uri="{FF2B5EF4-FFF2-40B4-BE49-F238E27FC236}">
                <a16:creationId xmlns:a16="http://schemas.microsoft.com/office/drawing/2014/main" id="{1B52C8A6-93C9-48C3-9B53-17336A46ED66}"/>
              </a:ext>
            </a:extLst>
          </p:cNvPr>
          <p:cNvSpPr>
            <a:spLocks noChangeShapeType="1"/>
          </p:cNvSpPr>
          <p:nvPr/>
        </p:nvSpPr>
        <p:spPr bwMode="auto">
          <a:xfrm flipH="1" flipV="1">
            <a:off x="8111503" y="3309938"/>
            <a:ext cx="0" cy="466725"/>
          </a:xfrm>
          <a:prstGeom prst="line">
            <a:avLst/>
          </a:prstGeom>
          <a:noFill/>
          <a:ln w="2857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20" name="TextBox 138">
            <a:extLst>
              <a:ext uri="{FF2B5EF4-FFF2-40B4-BE49-F238E27FC236}">
                <a16:creationId xmlns:a16="http://schemas.microsoft.com/office/drawing/2014/main" id="{225F1017-3D50-4B80-92B9-84F917E17C2A}"/>
              </a:ext>
            </a:extLst>
          </p:cNvPr>
          <p:cNvSpPr txBox="1">
            <a:spLocks noChangeArrowheads="1"/>
          </p:cNvSpPr>
          <p:nvPr/>
        </p:nvSpPr>
        <p:spPr bwMode="auto">
          <a:xfrm>
            <a:off x="8140078" y="3494088"/>
            <a:ext cx="47160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0066FF"/>
                </a:solidFill>
                <a:latin typeface="+mn-lt"/>
                <a:ea typeface="微软雅黑 Light" panose="020B0502040204020203" pitchFamily="34" charset="-122"/>
              </a:rPr>
              <a:t>j=5</a:t>
            </a:r>
            <a:endParaRPr lang="zh-CN" altLang="en-US" dirty="0">
              <a:solidFill>
                <a:srgbClr val="0066FF"/>
              </a:solidFill>
              <a:latin typeface="+mn-lt"/>
              <a:ea typeface="微软雅黑 Light" panose="020B0502040204020203" pitchFamily="34" charset="-122"/>
            </a:endParaRPr>
          </a:p>
        </p:txBody>
      </p:sp>
      <p:sp>
        <p:nvSpPr>
          <p:cNvPr id="21" name="Line 73">
            <a:extLst>
              <a:ext uri="{FF2B5EF4-FFF2-40B4-BE49-F238E27FC236}">
                <a16:creationId xmlns:a16="http://schemas.microsoft.com/office/drawing/2014/main" id="{C6D9696D-67AF-4024-9954-7AE1DED3E772}"/>
              </a:ext>
            </a:extLst>
          </p:cNvPr>
          <p:cNvSpPr>
            <a:spLocks noChangeShapeType="1"/>
          </p:cNvSpPr>
          <p:nvPr/>
        </p:nvSpPr>
        <p:spPr bwMode="auto">
          <a:xfrm flipV="1">
            <a:off x="5315915" y="3365500"/>
            <a:ext cx="0" cy="3381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2" name="矩形 44">
            <a:extLst>
              <a:ext uri="{FF2B5EF4-FFF2-40B4-BE49-F238E27FC236}">
                <a16:creationId xmlns:a16="http://schemas.microsoft.com/office/drawing/2014/main" id="{46C93EAF-278B-4BEA-89A2-5D6ED04F8BD7}"/>
              </a:ext>
            </a:extLst>
          </p:cNvPr>
          <p:cNvSpPr>
            <a:spLocks noChangeArrowheads="1"/>
          </p:cNvSpPr>
          <p:nvPr/>
        </p:nvSpPr>
        <p:spPr bwMode="auto">
          <a:xfrm>
            <a:off x="3364878" y="2830513"/>
            <a:ext cx="1519237" cy="558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23" name="TextBox 59">
            <a:extLst>
              <a:ext uri="{FF2B5EF4-FFF2-40B4-BE49-F238E27FC236}">
                <a16:creationId xmlns:a16="http://schemas.microsoft.com/office/drawing/2014/main" id="{5743DBEF-ED84-4196-A6FD-521D80CBD1EB}"/>
              </a:ext>
            </a:extLst>
          </p:cNvPr>
          <p:cNvSpPr txBox="1">
            <a:spLocks noChangeArrowheads="1"/>
          </p:cNvSpPr>
          <p:nvPr/>
        </p:nvSpPr>
        <p:spPr bwMode="auto">
          <a:xfrm>
            <a:off x="5038103" y="2409825"/>
            <a:ext cx="252095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划分前子序列</a:t>
            </a:r>
            <a:r>
              <a:rPr lang="en-US" altLang="zh-CN" sz="1600">
                <a:latin typeface="+mn-lt"/>
                <a:ea typeface="微软雅黑 Light" panose="020B0502040204020203" pitchFamily="34" charset="-122"/>
              </a:rPr>
              <a:t>a[p+1:r-1]:</a:t>
            </a:r>
            <a:endParaRPr lang="zh-CN" altLang="en-US" sz="1600">
              <a:latin typeface="+mn-lt"/>
              <a:ea typeface="微软雅黑 Light" panose="020B0502040204020203" pitchFamily="34" charset="-122"/>
            </a:endParaRPr>
          </a:p>
        </p:txBody>
      </p:sp>
      <p:sp>
        <p:nvSpPr>
          <p:cNvPr id="24" name="TextBox 11">
            <a:extLst>
              <a:ext uri="{FF2B5EF4-FFF2-40B4-BE49-F238E27FC236}">
                <a16:creationId xmlns:a16="http://schemas.microsoft.com/office/drawing/2014/main" id="{10283021-7AB1-4990-A3F6-28BCBB84ECE3}"/>
              </a:ext>
            </a:extLst>
          </p:cNvPr>
          <p:cNvSpPr txBox="1">
            <a:spLocks noChangeArrowheads="1"/>
          </p:cNvSpPr>
          <p:nvPr/>
        </p:nvSpPr>
        <p:spPr bwMode="auto">
          <a:xfrm>
            <a:off x="5344490" y="3478213"/>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i=1</a:t>
            </a:r>
            <a:endParaRPr lang="zh-CN" altLang="en-US" sz="2000">
              <a:latin typeface="+mn-lt"/>
              <a:ea typeface="微软雅黑 Light" panose="020B0502040204020203" pitchFamily="34" charset="-122"/>
            </a:endParaRPr>
          </a:p>
        </p:txBody>
      </p:sp>
      <p:cxnSp>
        <p:nvCxnSpPr>
          <p:cNvPr id="25" name="直接箭头连接符 20">
            <a:extLst>
              <a:ext uri="{FF2B5EF4-FFF2-40B4-BE49-F238E27FC236}">
                <a16:creationId xmlns:a16="http://schemas.microsoft.com/office/drawing/2014/main" id="{2FB39C4A-179A-4706-807F-6827FE7904A9}"/>
              </a:ext>
            </a:extLst>
          </p:cNvPr>
          <p:cNvCxnSpPr>
            <a:cxnSpLocks noChangeShapeType="1"/>
          </p:cNvCxnSpPr>
          <p:nvPr/>
        </p:nvCxnSpPr>
        <p:spPr bwMode="auto">
          <a:xfrm>
            <a:off x="5315915" y="3562350"/>
            <a:ext cx="1289050"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E287B15B-DFCE-4AFC-928E-F06E8E807020}"/>
              </a:ext>
            </a:extLst>
          </p:cNvPr>
          <p:cNvCxnSpPr>
            <a:cxnSpLocks noChangeShapeType="1"/>
          </p:cNvCxnSpPr>
          <p:nvPr/>
        </p:nvCxnSpPr>
        <p:spPr bwMode="auto">
          <a:xfrm flipH="1">
            <a:off x="6751015" y="3562350"/>
            <a:ext cx="1319213" cy="0"/>
          </a:xfrm>
          <a:prstGeom prst="straightConnector1">
            <a:avLst/>
          </a:prstGeom>
          <a:noFill/>
          <a:ln w="9525" algn="ctr">
            <a:solidFill>
              <a:srgbClr val="0066FF"/>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7" name="Group 49">
            <a:extLst>
              <a:ext uri="{FF2B5EF4-FFF2-40B4-BE49-F238E27FC236}">
                <a16:creationId xmlns:a16="http://schemas.microsoft.com/office/drawing/2014/main" id="{591BEA22-75FC-4E4C-8787-D0F6D818CA2A}"/>
              </a:ext>
            </a:extLst>
          </p:cNvPr>
          <p:cNvGraphicFramePr>
            <a:graphicFrameLocks noGrp="1"/>
          </p:cNvGraphicFramePr>
          <p:nvPr>
            <p:extLst>
              <p:ext uri="{D42A27DB-BD31-4B8C-83A1-F6EECF244321}">
                <p14:modId xmlns:p14="http://schemas.microsoft.com/office/powerpoint/2010/main" val="590634066"/>
              </p:ext>
            </p:extLst>
          </p:nvPr>
        </p:nvGraphicFramePr>
        <p:xfrm>
          <a:off x="3469653" y="1782763"/>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 name="矩形 54">
            <a:extLst>
              <a:ext uri="{FF2B5EF4-FFF2-40B4-BE49-F238E27FC236}">
                <a16:creationId xmlns:a16="http://schemas.microsoft.com/office/drawing/2014/main" id="{3C28D502-65CB-4BA8-94E2-D2AE1F459A90}"/>
              </a:ext>
            </a:extLst>
          </p:cNvPr>
          <p:cNvSpPr>
            <a:spLocks noChangeArrowheads="1"/>
          </p:cNvSpPr>
          <p:nvPr/>
        </p:nvSpPr>
        <p:spPr bwMode="auto">
          <a:xfrm>
            <a:off x="3415678" y="1679575"/>
            <a:ext cx="787400" cy="5762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29" name="TextBox 59">
            <a:extLst>
              <a:ext uri="{FF2B5EF4-FFF2-40B4-BE49-F238E27FC236}">
                <a16:creationId xmlns:a16="http://schemas.microsoft.com/office/drawing/2014/main" id="{EAED6F15-6B21-4EC7-B7FC-347B711BE7C4}"/>
              </a:ext>
            </a:extLst>
          </p:cNvPr>
          <p:cNvSpPr txBox="1">
            <a:spLocks noChangeArrowheads="1"/>
          </p:cNvSpPr>
          <p:nvPr/>
        </p:nvSpPr>
        <p:spPr bwMode="auto">
          <a:xfrm>
            <a:off x="3407740" y="3754438"/>
            <a:ext cx="2520950"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a:latin typeface="+mn-lt"/>
                <a:ea typeface="微软雅黑 Light" panose="020B0502040204020203" pitchFamily="34" charset="-122"/>
              </a:rPr>
              <a:t>划分后子序列</a:t>
            </a:r>
            <a:r>
              <a:rPr lang="en-US" altLang="zh-CN" sz="1600">
                <a:latin typeface="+mn-lt"/>
                <a:ea typeface="微软雅黑 Light" panose="020B0502040204020203" pitchFamily="34" charset="-122"/>
              </a:rPr>
              <a:t>a[p+1:r-1]:</a:t>
            </a:r>
            <a:endParaRPr lang="zh-CN" altLang="en-US" sz="1600">
              <a:latin typeface="+mn-lt"/>
              <a:ea typeface="微软雅黑 Light" panose="020B0502040204020203" pitchFamily="34" charset="-122"/>
            </a:endParaRPr>
          </a:p>
        </p:txBody>
      </p:sp>
      <p:graphicFrame>
        <p:nvGraphicFramePr>
          <p:cNvPr id="30" name="Group 49">
            <a:extLst>
              <a:ext uri="{FF2B5EF4-FFF2-40B4-BE49-F238E27FC236}">
                <a16:creationId xmlns:a16="http://schemas.microsoft.com/office/drawing/2014/main" id="{AD1F9C94-601E-47DB-913D-6ECADD118B2D}"/>
              </a:ext>
            </a:extLst>
          </p:cNvPr>
          <p:cNvGraphicFramePr>
            <a:graphicFrameLocks noGrp="1"/>
          </p:cNvGraphicFramePr>
          <p:nvPr>
            <p:extLst>
              <p:ext uri="{D42A27DB-BD31-4B8C-83A1-F6EECF244321}">
                <p14:modId xmlns:p14="http://schemas.microsoft.com/office/powerpoint/2010/main" val="2058650747"/>
              </p:ext>
            </p:extLst>
          </p:nvPr>
        </p:nvGraphicFramePr>
        <p:xfrm>
          <a:off x="3496640" y="4092575"/>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1" name="Line 74">
            <a:extLst>
              <a:ext uri="{FF2B5EF4-FFF2-40B4-BE49-F238E27FC236}">
                <a16:creationId xmlns:a16="http://schemas.microsoft.com/office/drawing/2014/main" id="{4D991A7A-0CCE-4D85-80CB-186D12EF2FA4}"/>
              </a:ext>
            </a:extLst>
          </p:cNvPr>
          <p:cNvSpPr>
            <a:spLocks noChangeShapeType="1"/>
          </p:cNvSpPr>
          <p:nvPr/>
        </p:nvSpPr>
        <p:spPr bwMode="auto">
          <a:xfrm flipH="1" flipV="1">
            <a:off x="7214565" y="4578350"/>
            <a:ext cx="3175" cy="566738"/>
          </a:xfrm>
          <a:prstGeom prst="line">
            <a:avLst/>
          </a:prstGeom>
          <a:noFill/>
          <a:ln w="2857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微软雅黑 Light" panose="020B0502040204020203" pitchFamily="34" charset="-122"/>
            </a:endParaRPr>
          </a:p>
        </p:txBody>
      </p:sp>
      <p:sp>
        <p:nvSpPr>
          <p:cNvPr id="32" name="TextBox 138">
            <a:extLst>
              <a:ext uri="{FF2B5EF4-FFF2-40B4-BE49-F238E27FC236}">
                <a16:creationId xmlns:a16="http://schemas.microsoft.com/office/drawing/2014/main" id="{17087254-77E8-4450-A96C-5A863678E39D}"/>
              </a:ext>
            </a:extLst>
          </p:cNvPr>
          <p:cNvSpPr txBox="1">
            <a:spLocks noChangeArrowheads="1"/>
          </p:cNvSpPr>
          <p:nvPr/>
        </p:nvSpPr>
        <p:spPr bwMode="auto">
          <a:xfrm>
            <a:off x="6684340" y="4756150"/>
            <a:ext cx="4716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dirty="0">
                <a:solidFill>
                  <a:srgbClr val="0066FF"/>
                </a:solidFill>
                <a:latin typeface="+mn-lt"/>
                <a:ea typeface="微软雅黑 Light" panose="020B0502040204020203" pitchFamily="34" charset="-122"/>
              </a:rPr>
              <a:t>j=4</a:t>
            </a:r>
            <a:endParaRPr lang="zh-CN" altLang="en-US" dirty="0">
              <a:solidFill>
                <a:srgbClr val="0066FF"/>
              </a:solidFill>
              <a:latin typeface="+mn-lt"/>
              <a:ea typeface="微软雅黑 Light" panose="020B0502040204020203" pitchFamily="34" charset="-122"/>
            </a:endParaRPr>
          </a:p>
        </p:txBody>
      </p:sp>
      <p:sp>
        <p:nvSpPr>
          <p:cNvPr id="33" name="Line 73">
            <a:extLst>
              <a:ext uri="{FF2B5EF4-FFF2-40B4-BE49-F238E27FC236}">
                <a16:creationId xmlns:a16="http://schemas.microsoft.com/office/drawing/2014/main" id="{10B5EF21-41D3-4B3F-BEB8-E9F8EFCFE1BF}"/>
              </a:ext>
            </a:extLst>
          </p:cNvPr>
          <p:cNvSpPr>
            <a:spLocks noChangeShapeType="1"/>
          </p:cNvSpPr>
          <p:nvPr/>
        </p:nvSpPr>
        <p:spPr bwMode="auto">
          <a:xfrm flipV="1">
            <a:off x="7463803" y="4564063"/>
            <a:ext cx="0" cy="3381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34" name="矩形 44">
            <a:extLst>
              <a:ext uri="{FF2B5EF4-FFF2-40B4-BE49-F238E27FC236}">
                <a16:creationId xmlns:a16="http://schemas.microsoft.com/office/drawing/2014/main" id="{032FFF46-7817-44F4-8E50-DEE7A7C78B0F}"/>
              </a:ext>
            </a:extLst>
          </p:cNvPr>
          <p:cNvSpPr>
            <a:spLocks noChangeArrowheads="1"/>
          </p:cNvSpPr>
          <p:nvPr/>
        </p:nvSpPr>
        <p:spPr bwMode="auto">
          <a:xfrm>
            <a:off x="3407740" y="4022725"/>
            <a:ext cx="1517650" cy="558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35" name="TextBox 11">
            <a:extLst>
              <a:ext uri="{FF2B5EF4-FFF2-40B4-BE49-F238E27FC236}">
                <a16:creationId xmlns:a16="http://schemas.microsoft.com/office/drawing/2014/main" id="{59CE86D0-7992-486D-BB7E-29776E056109}"/>
              </a:ext>
            </a:extLst>
          </p:cNvPr>
          <p:cNvSpPr txBox="1">
            <a:spLocks noChangeArrowheads="1"/>
          </p:cNvSpPr>
          <p:nvPr/>
        </p:nvSpPr>
        <p:spPr bwMode="auto">
          <a:xfrm>
            <a:off x="7449515" y="4578350"/>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mn-lt"/>
                <a:ea typeface="微软雅黑 Light" panose="020B0502040204020203" pitchFamily="34" charset="-122"/>
              </a:rPr>
              <a:t>i=4</a:t>
            </a:r>
            <a:endParaRPr lang="zh-CN" altLang="en-US" sz="2000">
              <a:latin typeface="+mn-lt"/>
              <a:ea typeface="微软雅黑 Light" panose="020B0502040204020203" pitchFamily="34" charset="-122"/>
            </a:endParaRPr>
          </a:p>
        </p:txBody>
      </p:sp>
      <p:cxnSp>
        <p:nvCxnSpPr>
          <p:cNvPr id="36" name="直接箭头连接符 20">
            <a:extLst>
              <a:ext uri="{FF2B5EF4-FFF2-40B4-BE49-F238E27FC236}">
                <a16:creationId xmlns:a16="http://schemas.microsoft.com/office/drawing/2014/main" id="{DE91E58F-3544-44C8-A612-C16B48312278}"/>
              </a:ext>
            </a:extLst>
          </p:cNvPr>
          <p:cNvCxnSpPr>
            <a:cxnSpLocks noChangeShapeType="1"/>
          </p:cNvCxnSpPr>
          <p:nvPr/>
        </p:nvCxnSpPr>
        <p:spPr bwMode="auto">
          <a:xfrm>
            <a:off x="5363540" y="4756150"/>
            <a:ext cx="2100263" cy="0"/>
          </a:xfrm>
          <a:prstGeom prst="straightConnector1">
            <a:avLst/>
          </a:prstGeom>
          <a:noFill/>
          <a:ln w="9525" algn="ctr">
            <a:solidFill>
              <a:srgbClr val="FF0000"/>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25">
            <a:extLst>
              <a:ext uri="{FF2B5EF4-FFF2-40B4-BE49-F238E27FC236}">
                <a16:creationId xmlns:a16="http://schemas.microsoft.com/office/drawing/2014/main" id="{8BCE56A3-92BA-4ADB-A9CB-A36CA35BA0B5}"/>
              </a:ext>
            </a:extLst>
          </p:cNvPr>
          <p:cNvCxnSpPr>
            <a:cxnSpLocks noChangeShapeType="1"/>
          </p:cNvCxnSpPr>
          <p:nvPr/>
        </p:nvCxnSpPr>
        <p:spPr bwMode="auto">
          <a:xfrm flipH="1">
            <a:off x="7233615" y="4978400"/>
            <a:ext cx="935038" cy="0"/>
          </a:xfrm>
          <a:prstGeom prst="straightConnector1">
            <a:avLst/>
          </a:prstGeom>
          <a:noFill/>
          <a:ln w="9525" algn="ctr">
            <a:solidFill>
              <a:schemeClr val="bg2">
                <a:lumMod val="60000"/>
                <a:lumOff val="40000"/>
              </a:schemeClr>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任意多边形 100">
            <a:extLst>
              <a:ext uri="{FF2B5EF4-FFF2-40B4-BE49-F238E27FC236}">
                <a16:creationId xmlns:a16="http://schemas.microsoft.com/office/drawing/2014/main" id="{D82C8E2B-CD27-49E4-A9F9-B0D3108CCC53}"/>
              </a:ext>
            </a:extLst>
          </p:cNvPr>
          <p:cNvSpPr>
            <a:spLocks/>
          </p:cNvSpPr>
          <p:nvPr/>
        </p:nvSpPr>
        <p:spPr bwMode="auto">
          <a:xfrm>
            <a:off x="5312740" y="3862388"/>
            <a:ext cx="2246313" cy="246062"/>
          </a:xfrm>
          <a:custGeom>
            <a:avLst/>
            <a:gdLst>
              <a:gd name="T0" fmla="*/ 0 w 3533526"/>
              <a:gd name="T1" fmla="*/ 1632 h 404949"/>
              <a:gd name="T2" fmla="*/ 224 w 3533526"/>
              <a:gd name="T3" fmla="*/ 1578 h 404949"/>
              <a:gd name="T4" fmla="*/ 358 w 3533526"/>
              <a:gd name="T5" fmla="*/ 1523 h 404949"/>
              <a:gd name="T6" fmla="*/ 537 w 3533526"/>
              <a:gd name="T7" fmla="*/ 1469 h 404949"/>
              <a:gd name="T8" fmla="*/ 671 w 3533526"/>
              <a:gd name="T9" fmla="*/ 1415 h 404949"/>
              <a:gd name="T10" fmla="*/ 851 w 3533526"/>
              <a:gd name="T11" fmla="*/ 1360 h 404949"/>
              <a:gd name="T12" fmla="*/ 1029 w 3533526"/>
              <a:gd name="T13" fmla="*/ 1278 h 404949"/>
              <a:gd name="T14" fmla="*/ 1163 w 3533526"/>
              <a:gd name="T15" fmla="*/ 1224 h 404949"/>
              <a:gd name="T16" fmla="*/ 1298 w 3533526"/>
              <a:gd name="T17" fmla="*/ 1143 h 404949"/>
              <a:gd name="T18" fmla="*/ 1656 w 3533526"/>
              <a:gd name="T19" fmla="*/ 979 h 404949"/>
              <a:gd name="T20" fmla="*/ 1969 w 3533526"/>
              <a:gd name="T21" fmla="*/ 871 h 404949"/>
              <a:gd name="T22" fmla="*/ 2641 w 3533526"/>
              <a:gd name="T23" fmla="*/ 735 h 404949"/>
              <a:gd name="T24" fmla="*/ 2775 w 3533526"/>
              <a:gd name="T25" fmla="*/ 707 h 404949"/>
              <a:gd name="T26" fmla="*/ 3088 w 3533526"/>
              <a:gd name="T27" fmla="*/ 680 h 404949"/>
              <a:gd name="T28" fmla="*/ 3267 w 3533526"/>
              <a:gd name="T29" fmla="*/ 653 h 404949"/>
              <a:gd name="T30" fmla="*/ 3536 w 3533526"/>
              <a:gd name="T31" fmla="*/ 626 h 404949"/>
              <a:gd name="T32" fmla="*/ 4610 w 3533526"/>
              <a:gd name="T33" fmla="*/ 544 h 404949"/>
              <a:gd name="T34" fmla="*/ 5102 w 3533526"/>
              <a:gd name="T35" fmla="*/ 490 h 404949"/>
              <a:gd name="T36" fmla="*/ 5327 w 3533526"/>
              <a:gd name="T37" fmla="*/ 462 h 404949"/>
              <a:gd name="T38" fmla="*/ 6356 w 3533526"/>
              <a:gd name="T39" fmla="*/ 435 h 404949"/>
              <a:gd name="T40" fmla="*/ 6758 w 3533526"/>
              <a:gd name="T41" fmla="*/ 381 h 404949"/>
              <a:gd name="T42" fmla="*/ 7072 w 3533526"/>
              <a:gd name="T43" fmla="*/ 354 h 404949"/>
              <a:gd name="T44" fmla="*/ 8325 w 3533526"/>
              <a:gd name="T45" fmla="*/ 326 h 404949"/>
              <a:gd name="T46" fmla="*/ 9534 w 3533526"/>
              <a:gd name="T47" fmla="*/ 354 h 404949"/>
              <a:gd name="T48" fmla="*/ 10115 w 3533526"/>
              <a:gd name="T49" fmla="*/ 435 h 404949"/>
              <a:gd name="T50" fmla="*/ 10518 w 3533526"/>
              <a:gd name="T51" fmla="*/ 462 h 404949"/>
              <a:gd name="T52" fmla="*/ 10697 w 3533526"/>
              <a:gd name="T53" fmla="*/ 435 h 404949"/>
              <a:gd name="T54" fmla="*/ 10965 w 3533526"/>
              <a:gd name="T55" fmla="*/ 408 h 404949"/>
              <a:gd name="T56" fmla="*/ 11100 w 3533526"/>
              <a:gd name="T57" fmla="*/ 381 h 404949"/>
              <a:gd name="T58" fmla="*/ 11548 w 3533526"/>
              <a:gd name="T59" fmla="*/ 300 h 404949"/>
              <a:gd name="T60" fmla="*/ 11906 w 3533526"/>
              <a:gd name="T61" fmla="*/ 272 h 404949"/>
              <a:gd name="T62" fmla="*/ 12264 w 3533526"/>
              <a:gd name="T63" fmla="*/ 163 h 404949"/>
              <a:gd name="T64" fmla="*/ 12577 w 3533526"/>
              <a:gd name="T65" fmla="*/ 109 h 404949"/>
              <a:gd name="T66" fmla="*/ 12711 w 3533526"/>
              <a:gd name="T67" fmla="*/ 81 h 404949"/>
              <a:gd name="T68" fmla="*/ 15084 w 3533526"/>
              <a:gd name="T69" fmla="*/ 54 h 404949"/>
              <a:gd name="T70" fmla="*/ 15889 w 3533526"/>
              <a:gd name="T71" fmla="*/ 27 h 404949"/>
              <a:gd name="T72" fmla="*/ 16292 w 3533526"/>
              <a:gd name="T73" fmla="*/ 0 h 404949"/>
              <a:gd name="T74" fmla="*/ 18172 w 3533526"/>
              <a:gd name="T75" fmla="*/ 27 h 404949"/>
              <a:gd name="T76" fmla="*/ 18530 w 3533526"/>
              <a:gd name="T77" fmla="*/ 54 h 404949"/>
              <a:gd name="T78" fmla="*/ 18933 w 3533526"/>
              <a:gd name="T79" fmla="*/ 136 h 404949"/>
              <a:gd name="T80" fmla="*/ 19067 w 3533526"/>
              <a:gd name="T81" fmla="*/ 163 h 404949"/>
              <a:gd name="T82" fmla="*/ 19291 w 3533526"/>
              <a:gd name="T83" fmla="*/ 245 h 404949"/>
              <a:gd name="T84" fmla="*/ 19470 w 3533526"/>
              <a:gd name="T85" fmla="*/ 300 h 404949"/>
              <a:gd name="T86" fmla="*/ 19604 w 3533526"/>
              <a:gd name="T87" fmla="*/ 354 h 404949"/>
              <a:gd name="T88" fmla="*/ 19872 w 3533526"/>
              <a:gd name="T89" fmla="*/ 408 h 404949"/>
              <a:gd name="T90" fmla="*/ 20052 w 3533526"/>
              <a:gd name="T91" fmla="*/ 462 h 404949"/>
              <a:gd name="T92" fmla="*/ 20230 w 3533526"/>
              <a:gd name="T93" fmla="*/ 490 h 404949"/>
              <a:gd name="T94" fmla="*/ 20857 w 3533526"/>
              <a:gd name="T95" fmla="*/ 626 h 404949"/>
              <a:gd name="T96" fmla="*/ 21215 w 3533526"/>
              <a:gd name="T97" fmla="*/ 735 h 404949"/>
              <a:gd name="T98" fmla="*/ 21394 w 3533526"/>
              <a:gd name="T99" fmla="*/ 789 h 404949"/>
              <a:gd name="T100" fmla="*/ 21797 w 3533526"/>
              <a:gd name="T101" fmla="*/ 843 h 404949"/>
              <a:gd name="T102" fmla="*/ 21976 w 3533526"/>
              <a:gd name="T103" fmla="*/ 898 h 404949"/>
              <a:gd name="T104" fmla="*/ 22200 w 3533526"/>
              <a:gd name="T105" fmla="*/ 952 h 404949"/>
              <a:gd name="T106" fmla="*/ 22335 w 3533526"/>
              <a:gd name="T107" fmla="*/ 1034 h 404949"/>
              <a:gd name="T108" fmla="*/ 22603 w 3533526"/>
              <a:gd name="T109" fmla="*/ 1061 h 404949"/>
              <a:gd name="T110" fmla="*/ 22781 w 3533526"/>
              <a:gd name="T111" fmla="*/ 1088 h 404949"/>
              <a:gd name="T112" fmla="*/ 23050 w 3533526"/>
              <a:gd name="T113" fmla="*/ 1116 h 404949"/>
              <a:gd name="T114" fmla="*/ 23185 w 3533526"/>
              <a:gd name="T115" fmla="*/ 1143 h 404949"/>
              <a:gd name="T116" fmla="*/ 23408 w 3533526"/>
              <a:gd name="T117" fmla="*/ 1170 h 404949"/>
              <a:gd name="T118" fmla="*/ 23543 w 3533526"/>
              <a:gd name="T119" fmla="*/ 1251 h 404949"/>
              <a:gd name="T120" fmla="*/ 23677 w 3533526"/>
              <a:gd name="T121" fmla="*/ 1306 h 404949"/>
              <a:gd name="T122" fmla="*/ 23901 w 3533526"/>
              <a:gd name="T123" fmla="*/ 1415 h 404949"/>
              <a:gd name="T124" fmla="*/ 24080 w 3533526"/>
              <a:gd name="T125" fmla="*/ 1578 h 404949"/>
              <a:gd name="T126" fmla="*/ 24214 w 3533526"/>
              <a:gd name="T127" fmla="*/ 1687 h 40494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3533526" h="404949">
                <a:moveTo>
                  <a:pt x="0" y="391886"/>
                </a:moveTo>
                <a:cubicBezTo>
                  <a:pt x="10886" y="387532"/>
                  <a:pt x="22171" y="384066"/>
                  <a:pt x="32657" y="378823"/>
                </a:cubicBezTo>
                <a:cubicBezTo>
                  <a:pt x="39678" y="375312"/>
                  <a:pt x="45435" y="369654"/>
                  <a:pt x="52251" y="365760"/>
                </a:cubicBezTo>
                <a:cubicBezTo>
                  <a:pt x="60705" y="360929"/>
                  <a:pt x="69923" y="357529"/>
                  <a:pt x="78377" y="352698"/>
                </a:cubicBezTo>
                <a:cubicBezTo>
                  <a:pt x="85193" y="348804"/>
                  <a:pt x="91156" y="343530"/>
                  <a:pt x="97971" y="339635"/>
                </a:cubicBezTo>
                <a:cubicBezTo>
                  <a:pt x="106425" y="334804"/>
                  <a:pt x="115840" y="331732"/>
                  <a:pt x="124097" y="326572"/>
                </a:cubicBezTo>
                <a:cubicBezTo>
                  <a:pt x="133328" y="320803"/>
                  <a:pt x="141364" y="313305"/>
                  <a:pt x="150222" y="306978"/>
                </a:cubicBezTo>
                <a:cubicBezTo>
                  <a:pt x="156610" y="302415"/>
                  <a:pt x="163786" y="298941"/>
                  <a:pt x="169817" y="293915"/>
                </a:cubicBezTo>
                <a:cubicBezTo>
                  <a:pt x="176913" y="288002"/>
                  <a:pt x="182262" y="280169"/>
                  <a:pt x="189411" y="274320"/>
                </a:cubicBezTo>
                <a:cubicBezTo>
                  <a:pt x="206261" y="260534"/>
                  <a:pt x="224245" y="248195"/>
                  <a:pt x="241662" y="235132"/>
                </a:cubicBezTo>
                <a:cubicBezTo>
                  <a:pt x="256236" y="224201"/>
                  <a:pt x="270511" y="216237"/>
                  <a:pt x="287382" y="209006"/>
                </a:cubicBezTo>
                <a:cubicBezTo>
                  <a:pt x="383813" y="167678"/>
                  <a:pt x="319852" y="192724"/>
                  <a:pt x="385354" y="176349"/>
                </a:cubicBezTo>
                <a:cubicBezTo>
                  <a:pt x="392033" y="174679"/>
                  <a:pt x="398197" y="171168"/>
                  <a:pt x="404948" y="169818"/>
                </a:cubicBezTo>
                <a:cubicBezTo>
                  <a:pt x="420044" y="166799"/>
                  <a:pt x="435522" y="166040"/>
                  <a:pt x="450668" y="163286"/>
                </a:cubicBezTo>
                <a:cubicBezTo>
                  <a:pt x="459500" y="161680"/>
                  <a:pt x="467992" y="158515"/>
                  <a:pt x="476794" y="156755"/>
                </a:cubicBezTo>
                <a:cubicBezTo>
                  <a:pt x="489780" y="154158"/>
                  <a:pt x="502893" y="152237"/>
                  <a:pt x="515982" y="150223"/>
                </a:cubicBezTo>
                <a:cubicBezTo>
                  <a:pt x="573490" y="141376"/>
                  <a:pt x="607186" y="138341"/>
                  <a:pt x="672737" y="130629"/>
                </a:cubicBezTo>
                <a:cubicBezTo>
                  <a:pt x="722890" y="118091"/>
                  <a:pt x="674381" y="129266"/>
                  <a:pt x="744582" y="117566"/>
                </a:cubicBezTo>
                <a:cubicBezTo>
                  <a:pt x="755532" y="115741"/>
                  <a:pt x="766167" y="111826"/>
                  <a:pt x="777240" y="111035"/>
                </a:cubicBezTo>
                <a:cubicBezTo>
                  <a:pt x="827234" y="107464"/>
                  <a:pt x="877388" y="106680"/>
                  <a:pt x="927462" y="104503"/>
                </a:cubicBezTo>
                <a:cubicBezTo>
                  <a:pt x="950938" y="98634"/>
                  <a:pt x="961382" y="95584"/>
                  <a:pt x="986245" y="91440"/>
                </a:cubicBezTo>
                <a:cubicBezTo>
                  <a:pt x="1001430" y="88909"/>
                  <a:pt x="1016595" y="85787"/>
                  <a:pt x="1031965" y="84909"/>
                </a:cubicBezTo>
                <a:cubicBezTo>
                  <a:pt x="1092865" y="81429"/>
                  <a:pt x="1153885" y="80555"/>
                  <a:pt x="1214845" y="78378"/>
                </a:cubicBezTo>
                <a:cubicBezTo>
                  <a:pt x="1273628" y="80555"/>
                  <a:pt x="1332574" y="80024"/>
                  <a:pt x="1391194" y="84909"/>
                </a:cubicBezTo>
                <a:cubicBezTo>
                  <a:pt x="1464715" y="91036"/>
                  <a:pt x="1427832" y="97077"/>
                  <a:pt x="1476102" y="104503"/>
                </a:cubicBezTo>
                <a:cubicBezTo>
                  <a:pt x="1495588" y="107501"/>
                  <a:pt x="1515291" y="108858"/>
                  <a:pt x="1534885" y="111035"/>
                </a:cubicBezTo>
                <a:cubicBezTo>
                  <a:pt x="1543594" y="108858"/>
                  <a:pt x="1552209" y="106263"/>
                  <a:pt x="1561011" y="104503"/>
                </a:cubicBezTo>
                <a:cubicBezTo>
                  <a:pt x="1573997" y="101906"/>
                  <a:pt x="1587272" y="100845"/>
                  <a:pt x="1600200" y="97972"/>
                </a:cubicBezTo>
                <a:cubicBezTo>
                  <a:pt x="1606921" y="96478"/>
                  <a:pt x="1613174" y="93331"/>
                  <a:pt x="1619794" y="91440"/>
                </a:cubicBezTo>
                <a:cubicBezTo>
                  <a:pt x="1688907" y="71693"/>
                  <a:pt x="1591957" y="102897"/>
                  <a:pt x="1685108" y="71846"/>
                </a:cubicBezTo>
                <a:cubicBezTo>
                  <a:pt x="1701760" y="66295"/>
                  <a:pt x="1719943" y="67492"/>
                  <a:pt x="1737360" y="65315"/>
                </a:cubicBezTo>
                <a:cubicBezTo>
                  <a:pt x="1781548" y="50584"/>
                  <a:pt x="1727907" y="70040"/>
                  <a:pt x="1789611" y="39189"/>
                </a:cubicBezTo>
                <a:cubicBezTo>
                  <a:pt x="1800047" y="33971"/>
                  <a:pt x="1825571" y="28915"/>
                  <a:pt x="1835331" y="26126"/>
                </a:cubicBezTo>
                <a:cubicBezTo>
                  <a:pt x="1841951" y="24235"/>
                  <a:pt x="1848045" y="19841"/>
                  <a:pt x="1854925" y="19595"/>
                </a:cubicBezTo>
                <a:cubicBezTo>
                  <a:pt x="1970261" y="15476"/>
                  <a:pt x="2085702" y="15240"/>
                  <a:pt x="2201091" y="13063"/>
                </a:cubicBezTo>
                <a:lnTo>
                  <a:pt x="2318657" y="6532"/>
                </a:lnTo>
                <a:cubicBezTo>
                  <a:pt x="2338318" y="5076"/>
                  <a:pt x="2357725" y="0"/>
                  <a:pt x="2377440" y="0"/>
                </a:cubicBezTo>
                <a:cubicBezTo>
                  <a:pt x="2468906" y="0"/>
                  <a:pt x="2560320" y="4355"/>
                  <a:pt x="2651760" y="6532"/>
                </a:cubicBezTo>
                <a:cubicBezTo>
                  <a:pt x="2669177" y="8709"/>
                  <a:pt x="2686925" y="9043"/>
                  <a:pt x="2704011" y="13063"/>
                </a:cubicBezTo>
                <a:cubicBezTo>
                  <a:pt x="2724116" y="17794"/>
                  <a:pt x="2743200" y="26126"/>
                  <a:pt x="2762794" y="32658"/>
                </a:cubicBezTo>
                <a:lnTo>
                  <a:pt x="2782388" y="39189"/>
                </a:lnTo>
                <a:cubicBezTo>
                  <a:pt x="2794431" y="43203"/>
                  <a:pt x="2803948" y="52618"/>
                  <a:pt x="2815045" y="58783"/>
                </a:cubicBezTo>
                <a:cubicBezTo>
                  <a:pt x="2823556" y="63511"/>
                  <a:pt x="2832717" y="67015"/>
                  <a:pt x="2841171" y="71846"/>
                </a:cubicBezTo>
                <a:cubicBezTo>
                  <a:pt x="2847986" y="75741"/>
                  <a:pt x="2853592" y="81721"/>
                  <a:pt x="2860765" y="84909"/>
                </a:cubicBezTo>
                <a:cubicBezTo>
                  <a:pt x="2873348" y="90501"/>
                  <a:pt x="2887169" y="92858"/>
                  <a:pt x="2899954" y="97972"/>
                </a:cubicBezTo>
                <a:cubicBezTo>
                  <a:pt x="2908994" y="101588"/>
                  <a:pt x="2916963" y="107616"/>
                  <a:pt x="2926080" y="111035"/>
                </a:cubicBezTo>
                <a:cubicBezTo>
                  <a:pt x="2934485" y="114187"/>
                  <a:pt x="2943769" y="114498"/>
                  <a:pt x="2952205" y="117566"/>
                </a:cubicBezTo>
                <a:cubicBezTo>
                  <a:pt x="3062740" y="157760"/>
                  <a:pt x="2933950" y="118881"/>
                  <a:pt x="3043645" y="150223"/>
                </a:cubicBezTo>
                <a:cubicBezTo>
                  <a:pt x="3114619" y="192809"/>
                  <a:pt x="3046679" y="155256"/>
                  <a:pt x="3095897" y="176349"/>
                </a:cubicBezTo>
                <a:cubicBezTo>
                  <a:pt x="3104846" y="180184"/>
                  <a:pt x="3112906" y="185993"/>
                  <a:pt x="3122022" y="189412"/>
                </a:cubicBezTo>
                <a:cubicBezTo>
                  <a:pt x="3132557" y="193363"/>
                  <a:pt x="3171946" y="200703"/>
                  <a:pt x="3180805" y="202475"/>
                </a:cubicBezTo>
                <a:cubicBezTo>
                  <a:pt x="3189514" y="206829"/>
                  <a:pt x="3198034" y="211584"/>
                  <a:pt x="3206931" y="215538"/>
                </a:cubicBezTo>
                <a:cubicBezTo>
                  <a:pt x="3217645" y="220299"/>
                  <a:pt x="3229646" y="222386"/>
                  <a:pt x="3239588" y="228600"/>
                </a:cubicBezTo>
                <a:cubicBezTo>
                  <a:pt x="3247421" y="233496"/>
                  <a:pt x="3250741" y="244443"/>
                  <a:pt x="3259182" y="248195"/>
                </a:cubicBezTo>
                <a:cubicBezTo>
                  <a:pt x="3271284" y="253574"/>
                  <a:pt x="3285385" y="252129"/>
                  <a:pt x="3298371" y="254726"/>
                </a:cubicBezTo>
                <a:cubicBezTo>
                  <a:pt x="3307173" y="256486"/>
                  <a:pt x="3315695" y="259497"/>
                  <a:pt x="3324497" y="261258"/>
                </a:cubicBezTo>
                <a:cubicBezTo>
                  <a:pt x="3337483" y="263855"/>
                  <a:pt x="3350757" y="264916"/>
                  <a:pt x="3363685" y="267789"/>
                </a:cubicBezTo>
                <a:cubicBezTo>
                  <a:pt x="3370406" y="269282"/>
                  <a:pt x="3376601" y="272650"/>
                  <a:pt x="3383280" y="274320"/>
                </a:cubicBezTo>
                <a:cubicBezTo>
                  <a:pt x="3394050" y="277012"/>
                  <a:pt x="3405051" y="278675"/>
                  <a:pt x="3415937" y="280852"/>
                </a:cubicBezTo>
                <a:cubicBezTo>
                  <a:pt x="3422468" y="287383"/>
                  <a:pt x="3428435" y="294533"/>
                  <a:pt x="3435531" y="300446"/>
                </a:cubicBezTo>
                <a:cubicBezTo>
                  <a:pt x="3441561" y="305471"/>
                  <a:pt x="3449574" y="307958"/>
                  <a:pt x="3455125" y="313509"/>
                </a:cubicBezTo>
                <a:cubicBezTo>
                  <a:pt x="3484668" y="343052"/>
                  <a:pt x="3449637" y="326919"/>
                  <a:pt x="3487782" y="339635"/>
                </a:cubicBezTo>
                <a:lnTo>
                  <a:pt x="3513908" y="378823"/>
                </a:lnTo>
                <a:cubicBezTo>
                  <a:pt x="3535041" y="410522"/>
                  <a:pt x="3533502" y="386691"/>
                  <a:pt x="3533502" y="404949"/>
                </a:cubicBezTo>
              </a:path>
            </a:pathLst>
          </a:custGeom>
          <a:noFill/>
          <a:ln w="952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graphicFrame>
        <p:nvGraphicFramePr>
          <p:cNvPr id="39" name="Group 49">
            <a:extLst>
              <a:ext uri="{FF2B5EF4-FFF2-40B4-BE49-F238E27FC236}">
                <a16:creationId xmlns:a16="http://schemas.microsoft.com/office/drawing/2014/main" id="{D72973DC-9A29-4FCF-AF78-884A83148E00}"/>
              </a:ext>
            </a:extLst>
          </p:cNvPr>
          <p:cNvGraphicFramePr>
            <a:graphicFrameLocks noGrp="1"/>
          </p:cNvGraphicFramePr>
          <p:nvPr>
            <p:extLst>
              <p:ext uri="{D42A27DB-BD31-4B8C-83A1-F6EECF244321}">
                <p14:modId xmlns:p14="http://schemas.microsoft.com/office/powerpoint/2010/main" val="1264723221"/>
              </p:ext>
            </p:extLst>
          </p:nvPr>
        </p:nvGraphicFramePr>
        <p:xfrm>
          <a:off x="3491878" y="5087938"/>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81AF0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81AF0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81AF0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bl>
          </a:graphicData>
        </a:graphic>
      </p:graphicFrame>
      <p:sp>
        <p:nvSpPr>
          <p:cNvPr id="40" name="矩形 44">
            <a:extLst>
              <a:ext uri="{FF2B5EF4-FFF2-40B4-BE49-F238E27FC236}">
                <a16:creationId xmlns:a16="http://schemas.microsoft.com/office/drawing/2014/main" id="{DDD5F819-5F8C-4F30-91A2-784EF8A13230}"/>
              </a:ext>
            </a:extLst>
          </p:cNvPr>
          <p:cNvSpPr>
            <a:spLocks noChangeArrowheads="1"/>
          </p:cNvSpPr>
          <p:nvPr/>
        </p:nvSpPr>
        <p:spPr bwMode="auto">
          <a:xfrm>
            <a:off x="3402978" y="5018088"/>
            <a:ext cx="1517650" cy="558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41" name="矩形 40">
            <a:extLst>
              <a:ext uri="{FF2B5EF4-FFF2-40B4-BE49-F238E27FC236}">
                <a16:creationId xmlns:a16="http://schemas.microsoft.com/office/drawing/2014/main" id="{8F2429E4-4708-479C-A297-1BB212321661}"/>
              </a:ext>
            </a:extLst>
          </p:cNvPr>
          <p:cNvSpPr/>
          <p:nvPr/>
        </p:nvSpPr>
        <p:spPr>
          <a:xfrm>
            <a:off x="8582990" y="1855788"/>
            <a:ext cx="357188" cy="461962"/>
          </a:xfrm>
          <a:prstGeom prst="rect">
            <a:avLst/>
          </a:prstGeom>
          <a:solidFill>
            <a:schemeClr val="bg1">
              <a:lumMod val="95000"/>
            </a:schemeClr>
          </a:solidFill>
        </p:spPr>
        <p:txBody>
          <a:bodyPr>
            <a:spAutoFit/>
          </a:bodyPr>
          <a:lstStyle/>
          <a:p>
            <a:pPr>
              <a:defRPr/>
            </a:pPr>
            <a:r>
              <a:rPr lang="en-US" altLang="zh-CN" sz="2400" dirty="0">
                <a:solidFill>
                  <a:srgbClr val="FF0000"/>
                </a:solidFill>
                <a:ea typeface="微软雅黑 Light" panose="020B0502040204020203" pitchFamily="34" charset="-122"/>
              </a:rPr>
              <a:t>5</a:t>
            </a:r>
            <a:endParaRPr lang="zh-CN" altLang="en-US" sz="2400" dirty="0">
              <a:solidFill>
                <a:srgbClr val="FF0000"/>
              </a:solidFill>
              <a:ea typeface="微软雅黑 Light" panose="020B0502040204020203" pitchFamily="34" charset="-122"/>
            </a:endParaRPr>
          </a:p>
        </p:txBody>
      </p:sp>
      <p:sp>
        <p:nvSpPr>
          <p:cNvPr id="42" name="矩形 41">
            <a:extLst>
              <a:ext uri="{FF2B5EF4-FFF2-40B4-BE49-F238E27FC236}">
                <a16:creationId xmlns:a16="http://schemas.microsoft.com/office/drawing/2014/main" id="{A1D9F465-E87B-4588-83E0-4E6EA4B06D99}"/>
              </a:ext>
            </a:extLst>
          </p:cNvPr>
          <p:cNvSpPr/>
          <p:nvPr/>
        </p:nvSpPr>
        <p:spPr>
          <a:xfrm>
            <a:off x="8522665" y="2878138"/>
            <a:ext cx="357188" cy="461962"/>
          </a:xfrm>
          <a:prstGeom prst="rect">
            <a:avLst/>
          </a:prstGeom>
          <a:solidFill>
            <a:schemeClr val="bg1">
              <a:lumMod val="95000"/>
            </a:schemeClr>
          </a:solidFill>
        </p:spPr>
        <p:txBody>
          <a:bodyPr>
            <a:spAutoFit/>
          </a:bodyPr>
          <a:lstStyle/>
          <a:p>
            <a:pPr>
              <a:defRPr/>
            </a:pPr>
            <a:r>
              <a:rPr lang="en-US" altLang="zh-CN" sz="2400" dirty="0">
                <a:solidFill>
                  <a:srgbClr val="FF0000"/>
                </a:solidFill>
                <a:ea typeface="微软雅黑 Light" panose="020B0502040204020203" pitchFamily="34" charset="-122"/>
              </a:rPr>
              <a:t>4</a:t>
            </a:r>
            <a:endParaRPr lang="zh-CN" altLang="en-US" sz="2400" dirty="0">
              <a:solidFill>
                <a:srgbClr val="FF0000"/>
              </a:solidFill>
              <a:ea typeface="微软雅黑 Light" panose="020B0502040204020203" pitchFamily="34" charset="-122"/>
            </a:endParaRPr>
          </a:p>
        </p:txBody>
      </p:sp>
      <p:sp>
        <p:nvSpPr>
          <p:cNvPr id="43" name="矩形 42">
            <a:extLst>
              <a:ext uri="{FF2B5EF4-FFF2-40B4-BE49-F238E27FC236}">
                <a16:creationId xmlns:a16="http://schemas.microsoft.com/office/drawing/2014/main" id="{E5257B6D-AEE3-457F-9CDD-2D3A6189CC9A}"/>
              </a:ext>
            </a:extLst>
          </p:cNvPr>
          <p:cNvSpPr/>
          <p:nvPr/>
        </p:nvSpPr>
        <p:spPr>
          <a:xfrm>
            <a:off x="8595690" y="5891213"/>
            <a:ext cx="355600" cy="461962"/>
          </a:xfrm>
          <a:prstGeom prst="rect">
            <a:avLst/>
          </a:prstGeom>
          <a:solidFill>
            <a:schemeClr val="bg1">
              <a:lumMod val="95000"/>
            </a:schemeClr>
          </a:solidFill>
        </p:spPr>
        <p:txBody>
          <a:bodyPr>
            <a:spAutoFit/>
          </a:bodyPr>
          <a:lstStyle/>
          <a:p>
            <a:pPr>
              <a:defRPr/>
            </a:pPr>
            <a:r>
              <a:rPr lang="en-US" altLang="zh-CN" sz="2400" dirty="0">
                <a:solidFill>
                  <a:srgbClr val="FF0000"/>
                </a:solidFill>
                <a:ea typeface="微软雅黑 Light" panose="020B0502040204020203" pitchFamily="34" charset="-122"/>
              </a:rPr>
              <a:t>3</a:t>
            </a:r>
            <a:endParaRPr lang="zh-CN" altLang="en-US" sz="2400" dirty="0">
              <a:solidFill>
                <a:srgbClr val="FF0000"/>
              </a:solidFill>
              <a:ea typeface="微软雅黑 Light" panose="020B0502040204020203" pitchFamily="34" charset="-122"/>
            </a:endParaRPr>
          </a:p>
        </p:txBody>
      </p:sp>
      <p:sp>
        <p:nvSpPr>
          <p:cNvPr id="44" name="下箭头 10">
            <a:extLst>
              <a:ext uri="{FF2B5EF4-FFF2-40B4-BE49-F238E27FC236}">
                <a16:creationId xmlns:a16="http://schemas.microsoft.com/office/drawing/2014/main" id="{529079A4-9BA7-45DC-975B-B68526E13ECE}"/>
              </a:ext>
            </a:extLst>
          </p:cNvPr>
          <p:cNvSpPr/>
          <p:nvPr/>
        </p:nvSpPr>
        <p:spPr bwMode="auto">
          <a:xfrm>
            <a:off x="6298578" y="4581525"/>
            <a:ext cx="219075" cy="474663"/>
          </a:xfrm>
          <a:prstGeom prst="down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a:ea typeface="微软雅黑 Light" panose="020B0502040204020203" pitchFamily="34" charset="-122"/>
            </a:endParaRPr>
          </a:p>
        </p:txBody>
      </p:sp>
      <p:sp>
        <p:nvSpPr>
          <p:cNvPr id="45" name="TextBox 109">
            <a:extLst>
              <a:ext uri="{FF2B5EF4-FFF2-40B4-BE49-F238E27FC236}">
                <a16:creationId xmlns:a16="http://schemas.microsoft.com/office/drawing/2014/main" id="{DA0158AB-7CAA-4917-A75C-FD65120BAECC}"/>
              </a:ext>
            </a:extLst>
          </p:cNvPr>
          <p:cNvSpPr txBox="1">
            <a:spLocks noChangeArrowheads="1"/>
          </p:cNvSpPr>
          <p:nvPr/>
        </p:nvSpPr>
        <p:spPr bwMode="auto">
          <a:xfrm>
            <a:off x="3926853" y="2911475"/>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C00000"/>
                </a:solidFill>
                <a:latin typeface="+mn-lt"/>
                <a:ea typeface="微软雅黑 Light" panose="020B0502040204020203" pitchFamily="34" charset="-122"/>
              </a:rPr>
              <a:t>Step3</a:t>
            </a:r>
            <a:r>
              <a:rPr lang="en-US" altLang="zh-CN">
                <a:latin typeface="+mn-lt"/>
                <a:ea typeface="微软雅黑 Light" panose="020B0502040204020203" pitchFamily="34" charset="-122"/>
              </a:rPr>
              <a:t>.</a:t>
            </a:r>
            <a:endParaRPr lang="zh-CN" altLang="en-US">
              <a:latin typeface="+mn-lt"/>
              <a:ea typeface="微软雅黑 Light" panose="020B0502040204020203" pitchFamily="34" charset="-122"/>
            </a:endParaRPr>
          </a:p>
        </p:txBody>
      </p:sp>
      <p:sp>
        <p:nvSpPr>
          <p:cNvPr id="46" name="TextBox 110">
            <a:extLst>
              <a:ext uri="{FF2B5EF4-FFF2-40B4-BE49-F238E27FC236}">
                <a16:creationId xmlns:a16="http://schemas.microsoft.com/office/drawing/2014/main" id="{B602ED40-6F05-49E4-B31D-7A92704482B4}"/>
              </a:ext>
            </a:extLst>
          </p:cNvPr>
          <p:cNvSpPr txBox="1">
            <a:spLocks noChangeArrowheads="1"/>
          </p:cNvSpPr>
          <p:nvPr/>
        </p:nvSpPr>
        <p:spPr bwMode="auto">
          <a:xfrm>
            <a:off x="2264740" y="787400"/>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mn-lt"/>
                <a:ea typeface="微软雅黑 Light" panose="020B0502040204020203" pitchFamily="34" charset="-122"/>
              </a:rPr>
              <a:t>Step1</a:t>
            </a:r>
            <a:endParaRPr lang="zh-CN" altLang="en-US" dirty="0">
              <a:latin typeface="+mn-lt"/>
              <a:ea typeface="微软雅黑 Light" panose="020B0502040204020203" pitchFamily="34" charset="-122"/>
            </a:endParaRPr>
          </a:p>
        </p:txBody>
      </p:sp>
      <p:sp>
        <p:nvSpPr>
          <p:cNvPr id="47" name="TextBox 111">
            <a:extLst>
              <a:ext uri="{FF2B5EF4-FFF2-40B4-BE49-F238E27FC236}">
                <a16:creationId xmlns:a16="http://schemas.microsoft.com/office/drawing/2014/main" id="{0C713D28-5256-4399-B2E5-74C84AED4311}"/>
              </a:ext>
            </a:extLst>
          </p:cNvPr>
          <p:cNvSpPr txBox="1">
            <a:spLocks noChangeArrowheads="1"/>
          </p:cNvSpPr>
          <p:nvPr/>
        </p:nvSpPr>
        <p:spPr bwMode="auto">
          <a:xfrm>
            <a:off x="3415679" y="1808163"/>
            <a:ext cx="86116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solidFill>
                  <a:srgbClr val="C00000"/>
                </a:solidFill>
                <a:latin typeface="+mn-lt"/>
                <a:ea typeface="微软雅黑 Light" panose="020B0502040204020203" pitchFamily="34" charset="-122"/>
              </a:rPr>
              <a:t>Step2</a:t>
            </a:r>
            <a:endParaRPr lang="zh-CN" altLang="en-US" dirty="0">
              <a:latin typeface="+mn-lt"/>
              <a:ea typeface="微软雅黑 Light" panose="020B0502040204020203" pitchFamily="34" charset="-122"/>
            </a:endParaRPr>
          </a:p>
        </p:txBody>
      </p:sp>
      <p:graphicFrame>
        <p:nvGraphicFramePr>
          <p:cNvPr id="48" name="Group 49">
            <a:extLst>
              <a:ext uri="{FF2B5EF4-FFF2-40B4-BE49-F238E27FC236}">
                <a16:creationId xmlns:a16="http://schemas.microsoft.com/office/drawing/2014/main" id="{83570920-C4C1-4D48-A001-AB02F68AF7D0}"/>
              </a:ext>
            </a:extLst>
          </p:cNvPr>
          <p:cNvGraphicFramePr>
            <a:graphicFrameLocks noGrp="1"/>
          </p:cNvGraphicFramePr>
          <p:nvPr>
            <p:extLst>
              <p:ext uri="{D42A27DB-BD31-4B8C-83A1-F6EECF244321}">
                <p14:modId xmlns:p14="http://schemas.microsoft.com/office/powerpoint/2010/main" val="220313247"/>
              </p:ext>
            </p:extLst>
          </p:nvPr>
        </p:nvGraphicFramePr>
        <p:xfrm>
          <a:off x="3480765" y="5864225"/>
          <a:ext cx="4335463" cy="457200"/>
        </p:xfrm>
        <a:graphic>
          <a:graphicData uri="http://schemas.openxmlformats.org/drawingml/2006/table">
            <a:tbl>
              <a:tblPr/>
              <a:tblGrid>
                <a:gridCol w="723646">
                  <a:extLst>
                    <a:ext uri="{9D8B030D-6E8A-4147-A177-3AD203B41FA5}">
                      <a16:colId xmlns:a16="http://schemas.microsoft.com/office/drawing/2014/main" val="20000"/>
                    </a:ext>
                  </a:extLst>
                </a:gridCol>
                <a:gridCol w="721509">
                  <a:extLst>
                    <a:ext uri="{9D8B030D-6E8A-4147-A177-3AD203B41FA5}">
                      <a16:colId xmlns:a16="http://schemas.microsoft.com/office/drawing/2014/main" val="20001"/>
                    </a:ext>
                  </a:extLst>
                </a:gridCol>
                <a:gridCol w="721507">
                  <a:extLst>
                    <a:ext uri="{9D8B030D-6E8A-4147-A177-3AD203B41FA5}">
                      <a16:colId xmlns:a16="http://schemas.microsoft.com/office/drawing/2014/main" val="20002"/>
                    </a:ext>
                  </a:extLst>
                </a:gridCol>
                <a:gridCol w="723646">
                  <a:extLst>
                    <a:ext uri="{9D8B030D-6E8A-4147-A177-3AD203B41FA5}">
                      <a16:colId xmlns:a16="http://schemas.microsoft.com/office/drawing/2014/main" val="20003"/>
                    </a:ext>
                  </a:extLst>
                </a:gridCol>
                <a:gridCol w="721509">
                  <a:extLst>
                    <a:ext uri="{9D8B030D-6E8A-4147-A177-3AD203B41FA5}">
                      <a16:colId xmlns:a16="http://schemas.microsoft.com/office/drawing/2014/main" val="20004"/>
                    </a:ext>
                  </a:extLst>
                </a:gridCol>
                <a:gridCol w="723646">
                  <a:extLst>
                    <a:ext uri="{9D8B030D-6E8A-4147-A177-3AD203B41FA5}">
                      <a16:colId xmlns:a16="http://schemas.microsoft.com/office/drawing/2014/main" val="20005"/>
                    </a:ext>
                  </a:extLst>
                </a:gridCol>
              </a:tblGrid>
              <a:tr h="4476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2400" b="0" i="0" u="none" strike="noStrike" kern="1200" cap="none" normalizeH="0" baseline="0" dirty="0">
                        <a:ln>
                          <a:noFill/>
                        </a:ln>
                        <a:solidFill>
                          <a:schemeClr val="tx1"/>
                        </a:solidFill>
                        <a:effectLst/>
                        <a:latin typeface="Arial" pitchFamily="34" charset="0"/>
                        <a:ea typeface="宋体" pitchFamily="2" charset="-122"/>
                        <a:cs typeface="+mn-cs"/>
                      </a:endParaRPr>
                    </a:p>
                  </a:txBody>
                  <a:tcPr marL="91436" marR="914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6</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8</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12</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10</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tx1"/>
                          </a:solidFill>
                          <a:effectLst/>
                          <a:latin typeface="Arial" pitchFamily="34" charset="0"/>
                          <a:ea typeface="宋体" pitchFamily="2" charset="-122"/>
                        </a:rPr>
                        <a:t>15</a:t>
                      </a:r>
                      <a:endParaRPr kumimoji="0" lang="zh-CN" altLang="zh-CN" sz="2400" b="0" i="0" u="none" strike="noStrike" cap="none" normalizeH="0" baseline="0" dirty="0">
                        <a:ln>
                          <a:noFill/>
                        </a:ln>
                        <a:solidFill>
                          <a:schemeClr val="tx1"/>
                        </a:solidFill>
                        <a:effectLst/>
                        <a:latin typeface="Arial" pitchFamily="34" charset="0"/>
                        <a:ea typeface="宋体" pitchFamily="2" charset="-122"/>
                      </a:endParaRPr>
                    </a:p>
                  </a:txBody>
                  <a:tcPr marL="91436" marR="914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9" name="矩形 44">
            <a:extLst>
              <a:ext uri="{FF2B5EF4-FFF2-40B4-BE49-F238E27FC236}">
                <a16:creationId xmlns:a16="http://schemas.microsoft.com/office/drawing/2014/main" id="{2813467D-0C93-411F-9C8C-BFD888B506F4}"/>
              </a:ext>
            </a:extLst>
          </p:cNvPr>
          <p:cNvSpPr>
            <a:spLocks noChangeArrowheads="1"/>
          </p:cNvSpPr>
          <p:nvPr/>
        </p:nvSpPr>
        <p:spPr bwMode="auto">
          <a:xfrm>
            <a:off x="3391865" y="5794375"/>
            <a:ext cx="1517650" cy="558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50" name="矩形 4">
            <a:extLst>
              <a:ext uri="{FF2B5EF4-FFF2-40B4-BE49-F238E27FC236}">
                <a16:creationId xmlns:a16="http://schemas.microsoft.com/office/drawing/2014/main" id="{6789F051-7F9E-4478-B966-23C236CA6A57}"/>
              </a:ext>
            </a:extLst>
          </p:cNvPr>
          <p:cNvSpPr>
            <a:spLocks noChangeArrowheads="1"/>
          </p:cNvSpPr>
          <p:nvPr/>
        </p:nvSpPr>
        <p:spPr bwMode="auto">
          <a:xfrm>
            <a:off x="7103440" y="5794375"/>
            <a:ext cx="720725" cy="558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eaLnBrk="0" hangingPunct="0"/>
            <a:endParaRPr lang="zh-CN" altLang="en-US">
              <a:ea typeface="微软雅黑 Light" panose="020B0502040204020203" pitchFamily="34" charset="-122"/>
            </a:endParaRPr>
          </a:p>
        </p:txBody>
      </p:sp>
      <p:sp>
        <p:nvSpPr>
          <p:cNvPr id="51" name="TextBox 109">
            <a:extLst>
              <a:ext uri="{FF2B5EF4-FFF2-40B4-BE49-F238E27FC236}">
                <a16:creationId xmlns:a16="http://schemas.microsoft.com/office/drawing/2014/main" id="{5C391C1C-AF15-4EBB-99B5-F322080205C9}"/>
              </a:ext>
            </a:extLst>
          </p:cNvPr>
          <p:cNvSpPr txBox="1">
            <a:spLocks noChangeArrowheads="1"/>
          </p:cNvSpPr>
          <p:nvPr/>
        </p:nvSpPr>
        <p:spPr bwMode="auto">
          <a:xfrm>
            <a:off x="4101478" y="5891213"/>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srgbClr val="C00000"/>
                </a:solidFill>
                <a:latin typeface="+mn-lt"/>
                <a:ea typeface="微软雅黑 Light" panose="020B0502040204020203" pitchFamily="34" charset="-122"/>
              </a:rPr>
              <a:t>Step4</a:t>
            </a:r>
            <a:r>
              <a:rPr lang="en-US" altLang="zh-CN">
                <a:latin typeface="+mn-lt"/>
                <a:ea typeface="微软雅黑 Light" panose="020B0502040204020203" pitchFamily="34" charset="-122"/>
              </a:rPr>
              <a:t>.</a:t>
            </a:r>
            <a:endParaRPr lang="zh-CN" altLang="en-US">
              <a:latin typeface="+mn-lt"/>
              <a:ea typeface="微软雅黑 Light" panose="020B0502040204020203" pitchFamily="34" charset="-122"/>
            </a:endParaRPr>
          </a:p>
        </p:txBody>
      </p:sp>
    </p:spTree>
    <p:extLst>
      <p:ext uri="{BB962C8B-B14F-4D97-AF65-F5344CB8AC3E}">
        <p14:creationId xmlns:p14="http://schemas.microsoft.com/office/powerpoint/2010/main" val="209263426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3277</TotalTime>
  <Words>27120</Words>
  <Application>Microsoft Office PowerPoint</Application>
  <PresentationFormat>全屏显示(4:3)</PresentationFormat>
  <Paragraphs>4045</Paragraphs>
  <Slides>211</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6</vt:i4>
      </vt:variant>
      <vt:variant>
        <vt:lpstr>幻灯片标题</vt:lpstr>
      </vt:variant>
      <vt:variant>
        <vt:i4>211</vt:i4>
      </vt:variant>
    </vt:vector>
  </HeadingPairs>
  <TitlesOfParts>
    <vt:vector size="237" baseType="lpstr">
      <vt:lpstr>-apple-system</vt:lpstr>
      <vt:lpstr>Helvetica Neue</vt:lpstr>
      <vt:lpstr>Monotype Sorts</vt:lpstr>
      <vt:lpstr>等线</vt:lpstr>
      <vt:lpstr>等线 Light</vt:lpstr>
      <vt:lpstr>黑体</vt:lpstr>
      <vt:lpstr>楷体_GB2312</vt:lpstr>
      <vt:lpstr>Microsoft YaHei</vt:lpstr>
      <vt:lpstr>Microsoft YaHei</vt:lpstr>
      <vt:lpstr>微软雅黑 Light</vt:lpstr>
      <vt:lpstr>Arial</vt:lpstr>
      <vt:lpstr>Arial Rounded MT Bold</vt:lpstr>
      <vt:lpstr>Calibri</vt:lpstr>
      <vt:lpstr>Calibri Light</vt:lpstr>
      <vt:lpstr>Cambria Math</vt:lpstr>
      <vt:lpstr>Symbol</vt:lpstr>
      <vt:lpstr>Times New Roman</vt:lpstr>
      <vt:lpstr>Verdana</vt:lpstr>
      <vt:lpstr>Wingdings</vt:lpstr>
      <vt:lpstr>Office 主题​​</vt:lpstr>
      <vt:lpstr>公式</vt:lpstr>
      <vt:lpstr>Document</vt:lpstr>
      <vt:lpstr>Equation</vt:lpstr>
      <vt:lpstr>包装程序外壳对象</vt:lpstr>
      <vt:lpstr>Acrobat Document</vt:lpstr>
      <vt:lpstr>文档</vt:lpstr>
      <vt:lpstr>PowerPoint 演示文稿</vt:lpstr>
      <vt:lpstr>内容</vt:lpstr>
      <vt:lpstr>2.0 分治策略</vt:lpstr>
      <vt:lpstr>Computer-System Architecture in OS</vt:lpstr>
      <vt:lpstr>设计思想</vt:lpstr>
      <vt:lpstr>设计思想</vt:lpstr>
      <vt:lpstr>分治法前提：对问题要求</vt:lpstr>
      <vt:lpstr>2.2 递归</vt:lpstr>
      <vt:lpstr>2.2 递归(recursion)函数</vt:lpstr>
      <vt:lpstr>分治 vs 递归</vt:lpstr>
      <vt:lpstr>PowerPoint 演示文稿</vt:lpstr>
      <vt:lpstr>例1  阶乘函数</vt:lpstr>
      <vt:lpstr>例2  Fibonacci数列/黄金分割数列</vt:lpstr>
      <vt:lpstr>自然界的Fibonacci数列</vt:lpstr>
      <vt:lpstr>例3  Ackerman函数</vt:lpstr>
      <vt:lpstr>Ackerman函数</vt:lpstr>
      <vt:lpstr>Ackerman函数</vt:lpstr>
      <vt:lpstr>单变量Ackerman函数及其拟逆函数</vt:lpstr>
      <vt:lpstr>PowerPoint 演示文稿</vt:lpstr>
      <vt:lpstr>基于递归的问题求解示例1：排列问题</vt:lpstr>
      <vt:lpstr>排列问题</vt:lpstr>
      <vt:lpstr>示例2：整数划分问题</vt:lpstr>
      <vt:lpstr>整数划分问题</vt:lpstr>
      <vt:lpstr>排列问题q(n, m)的递归表示</vt:lpstr>
      <vt:lpstr>q(n, m)的递归表示</vt:lpstr>
      <vt:lpstr>示例3 Hanoi塔</vt:lpstr>
      <vt:lpstr>Hanoi塔</vt:lpstr>
      <vt:lpstr>递归法总结</vt:lpstr>
      <vt:lpstr>递归法总结</vt:lpstr>
      <vt:lpstr>2.2 分治设计方法</vt:lpstr>
      <vt:lpstr>适用问题</vt:lpstr>
      <vt:lpstr>适用问题</vt:lpstr>
      <vt:lpstr>分治法基本步骤</vt:lpstr>
      <vt:lpstr>分治法基本步骤</vt:lpstr>
      <vt:lpstr>分治算法的复杂性</vt:lpstr>
      <vt:lpstr>PowerPoint 演示文稿</vt:lpstr>
      <vt:lpstr>m与k的影响</vt:lpstr>
      <vt:lpstr>m与k的影响</vt:lpstr>
      <vt:lpstr>分治算法的复杂性</vt:lpstr>
      <vt:lpstr>2.3 二分搜索</vt:lpstr>
      <vt:lpstr>分治法四个条件的适应性分析</vt:lpstr>
      <vt:lpstr>分治法四个条件的适应性分析</vt:lpstr>
      <vt:lpstr>PowerPoint 演示文稿</vt:lpstr>
      <vt:lpstr>二分搜索</vt:lpstr>
      <vt:lpstr>2.4 大整数乘法</vt:lpstr>
      <vt:lpstr>PowerPoint 演示文稿</vt:lpstr>
      <vt:lpstr>大整数乘法</vt:lpstr>
      <vt:lpstr>大整数乘法：分治法2</vt:lpstr>
      <vt:lpstr>大整数乘法</vt:lpstr>
      <vt:lpstr>2.5 Strassen矩阵乘法 </vt:lpstr>
      <vt:lpstr>PowerPoint 演示文稿</vt:lpstr>
      <vt:lpstr>PowerPoint 演示文稿</vt:lpstr>
      <vt:lpstr>Strassen矩阵乘：Laser法</vt:lpstr>
      <vt:lpstr>Laser法复杂度分析</vt:lpstr>
      <vt:lpstr>矩阵乘法的改进</vt:lpstr>
      <vt:lpstr>矩阵乘法的改进</vt:lpstr>
      <vt:lpstr>John Hopcroft与算法渐进分析</vt:lpstr>
      <vt:lpstr>矩阵乘法程序的性能提升:局部性原理</vt:lpstr>
      <vt:lpstr>基于局部性原理的性能提升:改进1</vt:lpstr>
      <vt:lpstr>改进2：矩阵分块</vt:lpstr>
      <vt:lpstr>PowerPoint 演示文稿</vt:lpstr>
      <vt:lpstr>矩阵乘的通信成本</vt:lpstr>
      <vt:lpstr>2.7 合并排序</vt:lpstr>
      <vt:lpstr>PowerPoint 演示文稿</vt:lpstr>
      <vt:lpstr>PowerPoint 演示文稿</vt:lpstr>
      <vt:lpstr>核心过程merge</vt:lpstr>
      <vt:lpstr>PowerPoint 演示文稿</vt:lpstr>
      <vt:lpstr>PowerPoint 演示文稿</vt:lpstr>
      <vt:lpstr>PowerPoint 演示文稿</vt:lpstr>
      <vt:lpstr>合并排序复杂度分析</vt:lpstr>
      <vt:lpstr>PowerPoint 演示文稿</vt:lpstr>
      <vt:lpstr>合并排序复杂度分析</vt:lpstr>
      <vt:lpstr>非递归合并排序</vt:lpstr>
      <vt:lpstr>合并排序：去除递归</vt:lpstr>
      <vt:lpstr>PowerPoint 演示文稿</vt:lpstr>
      <vt:lpstr>非递归MergeSort实例</vt:lpstr>
      <vt:lpstr>PowerPoint 演示文稿</vt:lpstr>
      <vt:lpstr>基于比较的排序问题/算法的最坏时间复杂度</vt:lpstr>
      <vt:lpstr>基于比较的排序问题/算法的最坏时间复杂度</vt:lpstr>
      <vt:lpstr>基于比较的排序问题/算法的最坏时间复杂度</vt:lpstr>
      <vt:lpstr>2.8 快速排序</vt:lpstr>
      <vt:lpstr>快速排序</vt:lpstr>
      <vt:lpstr>快速排序</vt:lpstr>
      <vt:lpstr>快速排序</vt:lpstr>
      <vt:lpstr>快速排序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QickSort in MIT Introduction to Algorithms</vt:lpstr>
      <vt:lpstr>PowerPoint 演示文稿</vt:lpstr>
      <vt:lpstr>PowerPoint 演示文稿</vt:lpstr>
      <vt:lpstr>算法复杂性：已排序数组</vt:lpstr>
      <vt:lpstr>PowerPoint 演示文稿</vt:lpstr>
      <vt:lpstr>PowerPoint 演示文稿</vt:lpstr>
      <vt:lpstr>PowerPoint 演示文稿</vt:lpstr>
      <vt:lpstr>算法改进1：避免对已排序数组进行划分</vt:lpstr>
      <vt:lpstr>QuickSort时间复杂性分析</vt:lpstr>
      <vt:lpstr>最坏时间复杂性</vt:lpstr>
      <vt:lpstr>最好时间复杂性</vt:lpstr>
      <vt:lpstr>平均时间复杂性</vt:lpstr>
      <vt:lpstr>平均时间复杂性</vt:lpstr>
      <vt:lpstr>PowerPoint 演示文稿</vt:lpstr>
      <vt:lpstr>算法改进2：随机选择划分元素</vt:lpstr>
      <vt:lpstr>大数据排序</vt:lpstr>
      <vt:lpstr>基于机器学习的 O(n) 排序算法</vt:lpstr>
      <vt:lpstr>基于机器学习的 O(n) 排序算法</vt:lpstr>
      <vt:lpstr>原理</vt:lpstr>
      <vt:lpstr>原理</vt:lpstr>
      <vt:lpstr>2.9线性时间选择</vt:lpstr>
      <vt:lpstr>PowerPoint 演示文稿</vt:lpstr>
      <vt:lpstr>PowerPoint 演示文稿</vt:lpstr>
      <vt:lpstr>一分为二  vs  一分为三</vt:lpstr>
      <vt:lpstr>线性时间选择问题的随机选择算法</vt:lpstr>
      <vt:lpstr>PowerPoint 演示文稿</vt:lpstr>
      <vt:lpstr>复杂性分析与算法优化</vt:lpstr>
      <vt:lpstr>复杂性分析与算法优化</vt:lpstr>
      <vt:lpstr>算法优化</vt:lpstr>
      <vt:lpstr>算法优化</vt:lpstr>
      <vt:lpstr>算法优化</vt:lpstr>
      <vt:lpstr>算法优化</vt:lpstr>
      <vt:lpstr>PowerPoint 演示文稿</vt:lpstr>
      <vt:lpstr>PowerPoint 演示文稿</vt:lpstr>
      <vt:lpstr>PowerPoint 演示文稿</vt:lpstr>
      <vt:lpstr>PowerPoint 演示文稿</vt:lpstr>
      <vt:lpstr>PowerPoint 演示文稿</vt:lpstr>
      <vt:lpstr>PowerPoint 演示文稿</vt:lpstr>
      <vt:lpstr>算法改进：一分为三</vt:lpstr>
      <vt:lpstr>PowerPoint 演示文稿</vt:lpstr>
      <vt:lpstr>复杂度分析</vt:lpstr>
      <vt:lpstr>2.10最接近点对问题</vt:lpstr>
      <vt:lpstr>情况1：一维情形</vt:lpstr>
      <vt:lpstr>PowerPoint 演示文稿</vt:lpstr>
      <vt:lpstr>PowerPoint 演示文稿</vt:lpstr>
      <vt:lpstr>算法复杂度</vt:lpstr>
      <vt:lpstr>二维平面最近点对</vt:lpstr>
      <vt:lpstr>PowerPoint 演示文稿</vt:lpstr>
      <vt:lpstr>PowerPoint 演示文稿</vt:lpstr>
      <vt:lpstr>PowerPoint 演示文稿</vt:lpstr>
      <vt:lpstr>PowerPoint 演示文稿</vt:lpstr>
      <vt:lpstr>PowerPoint 演示文稿</vt:lpstr>
      <vt:lpstr>上机作业要求：返回最近点对+最近距离</vt:lpstr>
      <vt:lpstr>PowerPoint 演示文稿</vt:lpstr>
      <vt:lpstr>最近平面点对算法代码</vt:lpstr>
      <vt:lpstr>PowerPoint 演示文稿</vt:lpstr>
      <vt:lpstr>PowerPoint 演示文稿</vt:lpstr>
      <vt:lpstr>PowerPoint 演示文稿</vt:lpstr>
      <vt:lpstr>PowerPoint 演示文稿</vt:lpstr>
      <vt:lpstr>算法复杂度</vt:lpstr>
      <vt:lpstr>PowerPoint 演示文稿</vt:lpstr>
      <vt:lpstr>附录2-1 特征方程求解递归方程</vt:lpstr>
      <vt:lpstr>K阶常系数线性齐次递归方程</vt:lpstr>
      <vt:lpstr>K阶常系数线性齐次递归方程</vt:lpstr>
      <vt:lpstr>特征方程及其求解方法</vt:lpstr>
      <vt:lpstr>例1. 3阶常系数线性齐次递归方程：无重根</vt:lpstr>
      <vt:lpstr>例1. 3阶常系数线性齐次递归方程：无重根</vt:lpstr>
      <vt:lpstr>例2. 3阶常系数线性齐次递归方程：有重根</vt:lpstr>
      <vt:lpstr>例2. 3阶常系数线性齐次递归方程：有重根</vt:lpstr>
      <vt:lpstr>作业1</vt:lpstr>
      <vt:lpstr>K阶常系数线性非齐次递归方程</vt:lpstr>
      <vt:lpstr>求解方法</vt:lpstr>
      <vt:lpstr>非齐次递归方程情况1：g(n)是n的m次的多项式</vt:lpstr>
      <vt:lpstr>例3. 2阶常系数线性非齐次递归方程</vt:lpstr>
      <vt:lpstr>例3. 2阶常系数线性非齐次递归方程</vt:lpstr>
      <vt:lpstr>PowerPoint 演示文稿</vt:lpstr>
      <vt:lpstr>PowerPoint 演示文稿</vt:lpstr>
      <vt:lpstr>非齐次递归方程情况2：g(n)是n的指数函数</vt:lpstr>
      <vt:lpstr>例4. 2阶常系数线性非齐次递归方程</vt:lpstr>
      <vt:lpstr>PowerPoint 演示文稿</vt:lpstr>
      <vt:lpstr>PowerPoint 演示文稿</vt:lpstr>
      <vt:lpstr>PowerPoint 演示文稿</vt:lpstr>
      <vt:lpstr>作业2 </vt:lpstr>
      <vt:lpstr>附录2-2 减治法</vt:lpstr>
      <vt:lpstr>附录2-3 并行算法与并行计算</vt:lpstr>
      <vt:lpstr>并行计算（Parallel Computing）</vt:lpstr>
      <vt:lpstr>并行计算实现途径</vt:lpstr>
      <vt:lpstr>基于分治法的并行/分布式问题求解</vt:lpstr>
      <vt:lpstr>Types of Parallelism </vt:lpstr>
      <vt:lpstr>并行算法复杂度</vt:lpstr>
      <vt:lpstr>PowerPoint 演示文稿</vt:lpstr>
      <vt:lpstr>子问题并行求解复杂度</vt:lpstr>
      <vt:lpstr>并行算法加速比与Amdahl’s Law</vt:lpstr>
      <vt:lpstr>Amdahl’s Law</vt:lpstr>
      <vt:lpstr>Ex:  游戏图形渲染(rending) in Multicore Computer</vt:lpstr>
      <vt:lpstr>多核超线程HT对CPU计算速度的提升</vt:lpstr>
      <vt:lpstr>多核超线程HT对CPU计算速度的提升</vt:lpstr>
      <vt:lpstr> n核m线程（带HT）</vt:lpstr>
      <vt:lpstr>n核n线程（ 无HT）</vt:lpstr>
      <vt:lpstr>并行分布式计算系统</vt:lpstr>
      <vt:lpstr>天河2号 Supercomputing Systems (超算)</vt:lpstr>
      <vt:lpstr>神威太湖之 Supercomputing Systems</vt:lpstr>
      <vt:lpstr>2020中国高性能计算机Top100榜单</vt:lpstr>
      <vt:lpstr>2020中国高性能计算机Top100榜单</vt:lpstr>
      <vt:lpstr>2020中国高性能计算机Top100榜单</vt:lpstr>
      <vt:lpstr>世界超级计算机排行榜</vt:lpstr>
      <vt:lpstr>并行程序设计</vt:lpstr>
      <vt:lpstr>附录2-4 算法功能/性能考虑</vt:lpstr>
      <vt:lpstr>算法功能/性能考虑</vt:lpstr>
      <vt:lpstr>PowerPoint 演示文稿</vt:lpstr>
      <vt:lpstr>算法功能/性能考虑</vt:lpstr>
      <vt:lpstr>PowerPoint 演示文稿</vt:lpstr>
      <vt:lpstr>PowerPoint 演示文稿</vt:lpstr>
      <vt:lpstr>附录2-5 算法改进 vs 硬件迭代</vt:lpstr>
      <vt:lpstr>How Fast Do Algorithms Improve</vt:lpstr>
      <vt:lpstr>How Fast Do Algorithms Improve：研究内容</vt:lpstr>
      <vt:lpstr>结论</vt:lpstr>
      <vt:lpstr>教训</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13910702762@139.com</cp:lastModifiedBy>
  <cp:revision>287</cp:revision>
  <dcterms:created xsi:type="dcterms:W3CDTF">2021-09-19T10:24:59Z</dcterms:created>
  <dcterms:modified xsi:type="dcterms:W3CDTF">2021-10-10T15:29:16Z</dcterms:modified>
</cp:coreProperties>
</file>